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8"/>
  </p:notesMasterIdLst>
  <p:sldIdLst>
    <p:sldId id="256" r:id="rId6"/>
    <p:sldId id="257" r:id="rId7"/>
    <p:sldId id="258" r:id="rId8"/>
    <p:sldId id="259" r:id="rId9"/>
    <p:sldId id="260" r:id="rId10"/>
    <p:sldId id="261" r:id="rId11"/>
    <p:sldId id="263" r:id="rId12"/>
    <p:sldId id="262" r:id="rId13"/>
    <p:sldId id="265" r:id="rId14"/>
    <p:sldId id="264"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3EEB2D-8A25-396B-9371-CE64BA262EB7}" name="Smith, David" initials="SD" userId="S::Smith.David@epa.gov::7de6c1de-8696-42a9-be56-4b388b0e7adb" providerId="AD"/>
  <p188:author id="{AF3FB8AA-7C0B-D9C3-2E03-D4343B6786C5}" name="Griffiths, Charles" initials="GC" userId="S::griffiths.charles@epa.gov::d6197d96-e0db-43c9-b395-f3bdae7d97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FE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93C5F-50E2-4AD2-A647-40994F6C8AC3}" v="306" dt="2024-03-04T18:22:56.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01" autoAdjust="0"/>
  </p:normalViewPr>
  <p:slideViewPr>
    <p:cSldViewPr snapToGrid="0">
      <p:cViewPr>
        <p:scale>
          <a:sx n="51" d="100"/>
          <a:sy n="51" d="100"/>
        </p:scale>
        <p:origin x="12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52FA9-FC29-4351-8C0F-0A1B9ED1DAED}"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D7D7D-91FB-4B30-AC2B-BAD0BD2D4A54}" type="slidenum">
              <a:rPr lang="en-US" smtClean="0"/>
              <a:t>‹#›</a:t>
            </a:fld>
            <a:endParaRPr lang="en-US"/>
          </a:p>
        </p:txBody>
      </p:sp>
    </p:spTree>
    <p:extLst>
      <p:ext uri="{BB962C8B-B14F-4D97-AF65-F5344CB8AC3E}">
        <p14:creationId xmlns:p14="http://schemas.microsoft.com/office/powerpoint/2010/main" val="392211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Tina Bardot. I am an ORISE fellow at NCEE, and today I will be presenting on a research paper in a collaboration with Wes Austin of NCEE and AR El-khattabi of the University of North Carolina, in which we explored environmental justice in the context of public drinking water systems in the US. </a:t>
            </a:r>
          </a:p>
        </p:txBody>
      </p:sp>
      <p:sp>
        <p:nvSpPr>
          <p:cNvPr id="4" name="Slide Number Placeholder 3"/>
          <p:cNvSpPr>
            <a:spLocks noGrp="1"/>
          </p:cNvSpPr>
          <p:nvPr>
            <p:ph type="sldNum" sz="quarter" idx="5"/>
          </p:nvPr>
        </p:nvSpPr>
        <p:spPr/>
        <p:txBody>
          <a:bodyPr/>
          <a:lstStyle/>
          <a:p>
            <a:fld id="{B62D7D7D-91FB-4B30-AC2B-BAD0BD2D4A54}" type="slidenum">
              <a:rPr lang="en-US" smtClean="0"/>
              <a:t>1</a:t>
            </a:fld>
            <a:endParaRPr lang="en-US"/>
          </a:p>
        </p:txBody>
      </p:sp>
    </p:spTree>
    <p:extLst>
      <p:ext uri="{BB962C8B-B14F-4D97-AF65-F5344CB8AC3E}">
        <p14:creationId xmlns:p14="http://schemas.microsoft.com/office/powerpoint/2010/main" val="310963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OMG Cincinnati </a:t>
            </a:r>
          </a:p>
        </p:txBody>
      </p:sp>
      <p:sp>
        <p:nvSpPr>
          <p:cNvPr id="4" name="Slide Number Placeholder 3"/>
          <p:cNvSpPr>
            <a:spLocks noGrp="1"/>
          </p:cNvSpPr>
          <p:nvPr>
            <p:ph type="sldNum" sz="quarter" idx="5"/>
          </p:nvPr>
        </p:nvSpPr>
        <p:spPr/>
        <p:txBody>
          <a:bodyPr/>
          <a:lstStyle/>
          <a:p>
            <a:fld id="{B62D7D7D-91FB-4B30-AC2B-BAD0BD2D4A54}" type="slidenum">
              <a:rPr lang="en-US" smtClean="0"/>
              <a:t>11</a:t>
            </a:fld>
            <a:endParaRPr lang="en-US"/>
          </a:p>
        </p:txBody>
      </p:sp>
    </p:spTree>
    <p:extLst>
      <p:ext uri="{BB962C8B-B14F-4D97-AF65-F5344CB8AC3E}">
        <p14:creationId xmlns:p14="http://schemas.microsoft.com/office/powerpoint/2010/main" val="43057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quick intro, the main problem we’re facing is a lack of nationally consistent and reliable data outlining the geographic extent of service area boundaries, which encompass “where” public water systems are, and whom they serve. Because of this, it is difficult to evaluate potential environmental justice concerns associated with drinking water quality, as we do not have a good sense of which populations are impacted when a public water system experiences water quality issues. </a:t>
            </a:r>
          </a:p>
        </p:txBody>
      </p:sp>
      <p:sp>
        <p:nvSpPr>
          <p:cNvPr id="4" name="Slide Number Placeholder 3"/>
          <p:cNvSpPr>
            <a:spLocks noGrp="1"/>
          </p:cNvSpPr>
          <p:nvPr>
            <p:ph type="sldNum" sz="quarter" idx="5"/>
          </p:nvPr>
        </p:nvSpPr>
        <p:spPr/>
        <p:txBody>
          <a:bodyPr/>
          <a:lstStyle/>
          <a:p>
            <a:fld id="{B62D7D7D-91FB-4B30-AC2B-BAD0BD2D4A54}" type="slidenum">
              <a:rPr lang="en-US" smtClean="0"/>
              <a:t>2</a:t>
            </a:fld>
            <a:endParaRPr lang="en-US"/>
          </a:p>
        </p:txBody>
      </p:sp>
    </p:spTree>
    <p:extLst>
      <p:ext uri="{BB962C8B-B14F-4D97-AF65-F5344CB8AC3E}">
        <p14:creationId xmlns:p14="http://schemas.microsoft.com/office/powerpoint/2010/main" val="120912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paper, we compare the 5 existing approaches for approximating service area boundaries nationally, outlined here. </a:t>
            </a:r>
          </a:p>
        </p:txBody>
      </p:sp>
      <p:sp>
        <p:nvSpPr>
          <p:cNvPr id="4" name="Slide Number Placeholder 3"/>
          <p:cNvSpPr>
            <a:spLocks noGrp="1"/>
          </p:cNvSpPr>
          <p:nvPr>
            <p:ph type="sldNum" sz="quarter" idx="5"/>
          </p:nvPr>
        </p:nvSpPr>
        <p:spPr/>
        <p:txBody>
          <a:bodyPr/>
          <a:lstStyle/>
          <a:p>
            <a:fld id="{B62D7D7D-91FB-4B30-AC2B-BAD0BD2D4A54}" type="slidenum">
              <a:rPr lang="en-US" smtClean="0"/>
              <a:t>3</a:t>
            </a:fld>
            <a:endParaRPr lang="en-US"/>
          </a:p>
        </p:txBody>
      </p:sp>
    </p:spTree>
    <p:extLst>
      <p:ext uri="{BB962C8B-B14F-4D97-AF65-F5344CB8AC3E}">
        <p14:creationId xmlns:p14="http://schemas.microsoft.com/office/powerpoint/2010/main" val="55232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across the aforementioned service area boundaries, we compare different measures of drinking water quality. Today, I will mainly focus on our results regarding health-based violations of the Safe Drinking Water Act, where we aggregated the count of distinct violations for a public drinking water system between 2015 and July 2023.</a:t>
            </a:r>
          </a:p>
        </p:txBody>
      </p:sp>
      <p:sp>
        <p:nvSpPr>
          <p:cNvPr id="4" name="Slide Number Placeholder 3"/>
          <p:cNvSpPr>
            <a:spLocks noGrp="1"/>
          </p:cNvSpPr>
          <p:nvPr>
            <p:ph type="sldNum" sz="quarter" idx="5"/>
          </p:nvPr>
        </p:nvSpPr>
        <p:spPr/>
        <p:txBody>
          <a:bodyPr/>
          <a:lstStyle/>
          <a:p>
            <a:fld id="{B62D7D7D-91FB-4B30-AC2B-BAD0BD2D4A54}" type="slidenum">
              <a:rPr lang="en-US" smtClean="0"/>
              <a:t>4</a:t>
            </a:fld>
            <a:endParaRPr lang="en-US"/>
          </a:p>
        </p:txBody>
      </p:sp>
    </p:spTree>
    <p:extLst>
      <p:ext uri="{BB962C8B-B14F-4D97-AF65-F5344CB8AC3E}">
        <p14:creationId xmlns:p14="http://schemas.microsoft.com/office/powerpoint/2010/main" val="41569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conduct our environmental justice analysis, we focused on two socio-demographic categories: race and income. In our paper, we develop relative risk ratios, where we compare the estimated exposure to drinking water quality issues based on the service area boundary method employed to test whether they might lead to different conclusions about Environmental Justice. </a:t>
            </a:r>
          </a:p>
        </p:txBody>
      </p:sp>
      <p:sp>
        <p:nvSpPr>
          <p:cNvPr id="4" name="Slide Number Placeholder 3"/>
          <p:cNvSpPr>
            <a:spLocks noGrp="1"/>
          </p:cNvSpPr>
          <p:nvPr>
            <p:ph type="sldNum" sz="quarter" idx="5"/>
          </p:nvPr>
        </p:nvSpPr>
        <p:spPr/>
        <p:txBody>
          <a:bodyPr/>
          <a:lstStyle/>
          <a:p>
            <a:fld id="{B62D7D7D-91FB-4B30-AC2B-BAD0BD2D4A54}" type="slidenum">
              <a:rPr lang="en-US" smtClean="0"/>
              <a:t>5</a:t>
            </a:fld>
            <a:endParaRPr lang="en-US"/>
          </a:p>
        </p:txBody>
      </p:sp>
    </p:spTree>
    <p:extLst>
      <p:ext uri="{BB962C8B-B14F-4D97-AF65-F5344CB8AC3E}">
        <p14:creationId xmlns:p14="http://schemas.microsoft.com/office/powerpoint/2010/main" val="2297509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is a lot going on is this slide, I will focus on the top row to highlight one point of our paper. If the relative risk value is equal to one, then a non-Hispanic White person and a person of color are equally likely to experience health-based violations in their drinking water system. What we see here is that, depending on the service area boundary method, we might come to different conclusions regarding relative risk, as the county service area boundaries suggest a lower or near equal relative risk, whereas the others suggest a higher relative risk for the people of color category.  </a:t>
            </a:r>
          </a:p>
        </p:txBody>
      </p:sp>
      <p:sp>
        <p:nvSpPr>
          <p:cNvPr id="4" name="Slide Number Placeholder 3"/>
          <p:cNvSpPr>
            <a:spLocks noGrp="1"/>
          </p:cNvSpPr>
          <p:nvPr>
            <p:ph type="sldNum" sz="quarter" idx="5"/>
          </p:nvPr>
        </p:nvSpPr>
        <p:spPr/>
        <p:txBody>
          <a:bodyPr/>
          <a:lstStyle/>
          <a:p>
            <a:fld id="{B62D7D7D-91FB-4B30-AC2B-BAD0BD2D4A54}" type="slidenum">
              <a:rPr lang="en-US" smtClean="0"/>
              <a:t>6</a:t>
            </a:fld>
            <a:endParaRPr lang="en-US"/>
          </a:p>
        </p:txBody>
      </p:sp>
    </p:spTree>
    <p:extLst>
      <p:ext uri="{BB962C8B-B14F-4D97-AF65-F5344CB8AC3E}">
        <p14:creationId xmlns:p14="http://schemas.microsoft.com/office/powerpoint/2010/main" val="178785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use this data to develop state and national bivariate maps showing the relationship between different indicators and the two demographic categories. Here, I am showing how the number of health-based violations are related to the percentage people of color at the census block group level. I’ll note Alaska, which has a high % American Indian population, and southern Texas, which has a high % Hispanic population.</a:t>
            </a:r>
          </a:p>
        </p:txBody>
      </p:sp>
      <p:sp>
        <p:nvSpPr>
          <p:cNvPr id="4" name="Slide Number Placeholder 3"/>
          <p:cNvSpPr>
            <a:spLocks noGrp="1"/>
          </p:cNvSpPr>
          <p:nvPr>
            <p:ph type="sldNum" sz="quarter" idx="5"/>
          </p:nvPr>
        </p:nvSpPr>
        <p:spPr/>
        <p:txBody>
          <a:bodyPr/>
          <a:lstStyle/>
          <a:p>
            <a:fld id="{B62D7D7D-91FB-4B30-AC2B-BAD0BD2D4A54}" type="slidenum">
              <a:rPr lang="en-US" smtClean="0"/>
              <a:t>8</a:t>
            </a:fld>
            <a:endParaRPr lang="en-US"/>
          </a:p>
        </p:txBody>
      </p:sp>
    </p:spTree>
    <p:extLst>
      <p:ext uri="{BB962C8B-B14F-4D97-AF65-F5344CB8AC3E}">
        <p14:creationId xmlns:p14="http://schemas.microsoft.com/office/powerpoint/2010/main" val="428536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similar map, using the percent low income as the demographic category. </a:t>
            </a:r>
          </a:p>
        </p:txBody>
      </p:sp>
      <p:sp>
        <p:nvSpPr>
          <p:cNvPr id="4" name="Slide Number Placeholder 3"/>
          <p:cNvSpPr>
            <a:spLocks noGrp="1"/>
          </p:cNvSpPr>
          <p:nvPr>
            <p:ph type="sldNum" sz="quarter" idx="5"/>
          </p:nvPr>
        </p:nvSpPr>
        <p:spPr/>
        <p:txBody>
          <a:bodyPr/>
          <a:lstStyle/>
          <a:p>
            <a:fld id="{B62D7D7D-91FB-4B30-AC2B-BAD0BD2D4A54}" type="slidenum">
              <a:rPr lang="en-US" smtClean="0"/>
              <a:t>9</a:t>
            </a:fld>
            <a:endParaRPr lang="en-US"/>
          </a:p>
        </p:txBody>
      </p:sp>
    </p:spTree>
    <p:extLst>
      <p:ext uri="{BB962C8B-B14F-4D97-AF65-F5344CB8AC3E}">
        <p14:creationId xmlns:p14="http://schemas.microsoft.com/office/powerpoint/2010/main" val="406531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explore state-level relationships between drinking water quality and demography. Here is a map highlighting the relationship between the count of PFAS detected and the percent people of color in New Jersey. </a:t>
            </a:r>
          </a:p>
        </p:txBody>
      </p:sp>
      <p:sp>
        <p:nvSpPr>
          <p:cNvPr id="4" name="Slide Number Placeholder 3"/>
          <p:cNvSpPr>
            <a:spLocks noGrp="1"/>
          </p:cNvSpPr>
          <p:nvPr>
            <p:ph type="sldNum" sz="quarter" idx="5"/>
          </p:nvPr>
        </p:nvSpPr>
        <p:spPr/>
        <p:txBody>
          <a:bodyPr/>
          <a:lstStyle/>
          <a:p>
            <a:fld id="{B62D7D7D-91FB-4B30-AC2B-BAD0BD2D4A54}" type="slidenum">
              <a:rPr lang="en-US" smtClean="0"/>
              <a:t>10</a:t>
            </a:fld>
            <a:endParaRPr lang="en-US"/>
          </a:p>
        </p:txBody>
      </p:sp>
    </p:spTree>
    <p:extLst>
      <p:ext uri="{BB962C8B-B14F-4D97-AF65-F5344CB8AC3E}">
        <p14:creationId xmlns:p14="http://schemas.microsoft.com/office/powerpoint/2010/main" val="28119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0991"/>
            <a:ext cx="9144000" cy="203897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D845B3-3DF6-4317-9DB0-04F5F3CC988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171102578"/>
      </p:ext>
    </p:extLst>
  </p:cSld>
  <p:clrMapOvr>
    <a:masterClrMapping/>
  </p:clrMapOvr>
  <p:extLst>
    <p:ext uri="{DCECCB84-F9BA-43D5-87BE-67443E8EF086}">
      <p15:sldGuideLst xmlns:p15="http://schemas.microsoft.com/office/powerpoint/2012/main">
        <p15:guide id="1" orient="horz" pos="205" userDrawn="1">
          <p15:clr>
            <a:srgbClr val="FBAE40"/>
          </p15:clr>
        </p15:guide>
        <p15:guide id="2" pos="1272" userDrawn="1">
          <p15:clr>
            <a:srgbClr val="FBAE40"/>
          </p15:clr>
        </p15:guide>
        <p15:guide id="3" orient="horz" pos="781" userDrawn="1">
          <p15:clr>
            <a:srgbClr val="FBAE40"/>
          </p15:clr>
        </p15:guide>
        <p15:guide id="4" pos="19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D845B3-3DF6-4317-9DB0-04F5F3CC988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80061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845B3-3DF6-4317-9DB0-04F5F3CC988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125913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D845B3-3DF6-4317-9DB0-04F5F3CC988F}"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278088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22102" y="351873"/>
            <a:ext cx="8869897" cy="867327"/>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D845B3-3DF6-4317-9DB0-04F5F3CC988F}"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303441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6"/>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D845B3-3DF6-4317-9DB0-04F5F3CC988F}"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11369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845B3-3DF6-4317-9DB0-04F5F3CC988F}"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CB710-0265-4668-9FC1-C9C0EDA73F24}" type="slidenum">
              <a:rPr lang="en-US" smtClean="0"/>
              <a:t>‹#›</a:t>
            </a:fld>
            <a:endParaRPr lang="en-US"/>
          </a:p>
        </p:txBody>
      </p:sp>
    </p:spTree>
    <p:extLst>
      <p:ext uri="{BB962C8B-B14F-4D97-AF65-F5344CB8AC3E}">
        <p14:creationId xmlns:p14="http://schemas.microsoft.com/office/powerpoint/2010/main" val="178837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Freeform 8"/>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1417983"/>
            <a:ext cx="6172200" cy="44430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D845B3-3DF6-4317-9DB0-04F5F3CC988F}"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CB710-0265-4668-9FC1-C9C0EDA73F24}" type="slidenum">
              <a:rPr lang="en-US" smtClean="0"/>
              <a:t>‹#›</a:t>
            </a:fld>
            <a:endParaRPr lang="en-US"/>
          </a:p>
        </p:txBody>
      </p:sp>
      <p:sp>
        <p:nvSpPr>
          <p:cNvPr id="8" name="Title 1"/>
          <p:cNvSpPr txBox="1">
            <a:spLocks/>
          </p:cNvSpPr>
          <p:nvPr userDrawn="1"/>
        </p:nvSpPr>
        <p:spPr>
          <a:xfrm>
            <a:off x="3322104" y="338622"/>
            <a:ext cx="8869896" cy="895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414211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Freeform 8"/>
          <p:cNvSpPr/>
          <p:nvPr userDrawn="1"/>
        </p:nvSpPr>
        <p:spPr>
          <a:xfrm>
            <a:off x="2242196" y="337167"/>
            <a:ext cx="9959248" cy="914400"/>
          </a:xfrm>
          <a:custGeom>
            <a:avLst/>
            <a:gdLst>
              <a:gd name="connsiteX0" fmla="*/ 9959248 w 9959248"/>
              <a:gd name="connsiteY0" fmla="*/ 0 h 914400"/>
              <a:gd name="connsiteX1" fmla="*/ 0 w 9959248"/>
              <a:gd name="connsiteY1" fmla="*/ 0 h 914400"/>
              <a:gd name="connsiteX2" fmla="*/ 914400 w 9959248"/>
              <a:gd name="connsiteY2" fmla="*/ 914400 h 914400"/>
              <a:gd name="connsiteX3" fmla="*/ 9959248 w 9959248"/>
              <a:gd name="connsiteY3" fmla="*/ 914400 h 914400"/>
              <a:gd name="connsiteX4" fmla="*/ 9959248 w 9959248"/>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248" h="914400">
                <a:moveTo>
                  <a:pt x="9959248" y="0"/>
                </a:moveTo>
                <a:lnTo>
                  <a:pt x="0" y="0"/>
                </a:lnTo>
                <a:lnTo>
                  <a:pt x="914400" y="914400"/>
                </a:lnTo>
                <a:lnTo>
                  <a:pt x="9959248" y="914400"/>
                </a:lnTo>
                <a:lnTo>
                  <a:pt x="9959248" y="0"/>
                </a:lnTo>
                <a:close/>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1497496"/>
            <a:ext cx="6172200" cy="43635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D845B3-3DF6-4317-9DB0-04F5F3CC988F}"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CB710-0265-4668-9FC1-C9C0EDA73F24}" type="slidenum">
              <a:rPr lang="en-US" smtClean="0"/>
              <a:t>‹#›</a:t>
            </a:fld>
            <a:endParaRPr lang="en-US"/>
          </a:p>
        </p:txBody>
      </p:sp>
      <p:sp>
        <p:nvSpPr>
          <p:cNvPr id="8" name="Title 1"/>
          <p:cNvSpPr>
            <a:spLocks noGrp="1"/>
          </p:cNvSpPr>
          <p:nvPr>
            <p:ph type="title"/>
          </p:nvPr>
        </p:nvSpPr>
        <p:spPr>
          <a:xfrm>
            <a:off x="3322104" y="338622"/>
            <a:ext cx="8869896" cy="895234"/>
          </a:xfrm>
        </p:spPr>
        <p:txBody>
          <a:bodyPr/>
          <a:lstStyle/>
          <a:p>
            <a:r>
              <a:rPr lang="en-US"/>
              <a:t>Click to edit Master title style</a:t>
            </a:r>
          </a:p>
        </p:txBody>
      </p:sp>
    </p:spTree>
    <p:extLst>
      <p:ext uri="{BB962C8B-B14F-4D97-AF65-F5344CB8AC3E}">
        <p14:creationId xmlns:p14="http://schemas.microsoft.com/office/powerpoint/2010/main" val="374110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gs>
            <a:gs pos="0">
              <a:schemeClr val="bg1"/>
            </a:gs>
            <a:gs pos="100000">
              <a:srgbClr val="DFE0E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0721" y="1500731"/>
            <a:ext cx="11257453" cy="4676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583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845B3-3DF6-4317-9DB0-04F5F3CC988F}" type="datetimeFigureOut">
              <a:rPr lang="en-US" smtClean="0"/>
              <a:t>4/19/2024</a:t>
            </a:fld>
            <a:endParaRPr lang="en-US"/>
          </a:p>
        </p:txBody>
      </p:sp>
      <p:sp>
        <p:nvSpPr>
          <p:cNvPr id="5" name="Footer Placeholder 4"/>
          <p:cNvSpPr>
            <a:spLocks noGrp="1"/>
          </p:cNvSpPr>
          <p:nvPr>
            <p:ph type="ftr" sz="quarter" idx="3"/>
          </p:nvPr>
        </p:nvSpPr>
        <p:spPr>
          <a:xfrm>
            <a:off x="3322103" y="6356350"/>
            <a:ext cx="555685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6218"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CB710-0265-4668-9FC1-C9C0EDA73F24}" type="slidenum">
              <a:rPr lang="en-US" smtClean="0"/>
              <a:t>‹#›</a:t>
            </a:fld>
            <a:endParaRPr lang="en-US"/>
          </a:p>
        </p:txBody>
      </p:sp>
      <p:sp>
        <p:nvSpPr>
          <p:cNvPr id="7" name="Freeform 6"/>
          <p:cNvSpPr/>
          <p:nvPr userDrawn="1"/>
        </p:nvSpPr>
        <p:spPr>
          <a:xfrm>
            <a:off x="0" y="337167"/>
            <a:ext cx="2963007" cy="923192"/>
          </a:xfrm>
          <a:custGeom>
            <a:avLst/>
            <a:gdLst>
              <a:gd name="connsiteX0" fmla="*/ 0 w 2963007"/>
              <a:gd name="connsiteY0" fmla="*/ 0 h 923192"/>
              <a:gd name="connsiteX1" fmla="*/ 2039815 w 2963007"/>
              <a:gd name="connsiteY1" fmla="*/ 0 h 923192"/>
              <a:gd name="connsiteX2" fmla="*/ 2963007 w 2963007"/>
              <a:gd name="connsiteY2" fmla="*/ 923192 h 923192"/>
              <a:gd name="connsiteX3" fmla="*/ 0 w 2963007"/>
              <a:gd name="connsiteY3" fmla="*/ 923192 h 923192"/>
            </a:gdLst>
            <a:ahLst/>
            <a:cxnLst>
              <a:cxn ang="0">
                <a:pos x="connsiteX0" y="connsiteY0"/>
              </a:cxn>
              <a:cxn ang="0">
                <a:pos x="connsiteX1" y="connsiteY1"/>
              </a:cxn>
              <a:cxn ang="0">
                <a:pos x="connsiteX2" y="connsiteY2"/>
              </a:cxn>
              <a:cxn ang="0">
                <a:pos x="connsiteX3" y="connsiteY3"/>
              </a:cxn>
            </a:cxnLst>
            <a:rect l="l" t="t" r="r" b="b"/>
            <a:pathLst>
              <a:path w="2963007" h="923192">
                <a:moveTo>
                  <a:pt x="0" y="0"/>
                </a:moveTo>
                <a:lnTo>
                  <a:pt x="2039815" y="0"/>
                </a:lnTo>
                <a:lnTo>
                  <a:pt x="2963007" y="923192"/>
                </a:lnTo>
                <a:lnTo>
                  <a:pt x="0" y="923192"/>
                </a:lnTo>
              </a:path>
            </a:pathLst>
          </a:custGeom>
          <a:solidFill>
            <a:schemeClr val="bg1"/>
          </a:solidFill>
          <a:ln>
            <a:noFill/>
          </a:ln>
          <a:effectLst>
            <a:outerShdw blurRad="127000" dist="635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70721" y="577539"/>
            <a:ext cx="1412377" cy="433655"/>
          </a:xfrm>
          <a:prstGeom prst="rect">
            <a:avLst/>
          </a:prstGeom>
        </p:spPr>
      </p:pic>
      <p:sp>
        <p:nvSpPr>
          <p:cNvPr id="2" name="Title Placeholder 1"/>
          <p:cNvSpPr>
            <a:spLocks noGrp="1"/>
          </p:cNvSpPr>
          <p:nvPr>
            <p:ph type="title"/>
          </p:nvPr>
        </p:nvSpPr>
        <p:spPr>
          <a:xfrm>
            <a:off x="3322104" y="338622"/>
            <a:ext cx="8869896" cy="895234"/>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0785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Water System Service Areas and Environmental Justice Analysis of Drinking Water Quality</a:t>
            </a:r>
          </a:p>
        </p:txBody>
      </p:sp>
      <p:sp>
        <p:nvSpPr>
          <p:cNvPr id="3" name="Subtitle 2"/>
          <p:cNvSpPr>
            <a:spLocks noGrp="1"/>
          </p:cNvSpPr>
          <p:nvPr>
            <p:ph type="body" idx="1"/>
          </p:nvPr>
        </p:nvSpPr>
        <p:spPr/>
        <p:txBody>
          <a:bodyPr/>
          <a:lstStyle/>
          <a:p>
            <a:pPr algn="l"/>
            <a:r>
              <a:rPr lang="en-US" dirty="0">
                <a:solidFill>
                  <a:schemeClr val="bg1">
                    <a:lumMod val="50000"/>
                  </a:schemeClr>
                </a:solidFill>
              </a:rPr>
              <a:t>Presented by Tina Bardot, ORISE Fellow </a:t>
            </a:r>
          </a:p>
          <a:p>
            <a:pPr algn="l"/>
            <a:r>
              <a:rPr lang="en-US" dirty="0">
                <a:solidFill>
                  <a:schemeClr val="bg1">
                    <a:lumMod val="50000"/>
                  </a:schemeClr>
                </a:solidFill>
              </a:rPr>
              <a:t>In collaboration with Wes Austin and Ahmed-Rachid El-khattabi</a:t>
            </a:r>
            <a:endParaRPr dirty="0">
              <a:solidFill>
                <a:schemeClr val="bg1">
                  <a:lumMod val="50000"/>
                </a:schemeClr>
              </a:solidFill>
            </a:endParaRPr>
          </a:p>
        </p:txBody>
      </p:sp>
      <p:sp>
        <p:nvSpPr>
          <p:cNvPr id="4" name="Date Placeholder 3"/>
          <p:cNvSpPr>
            <a:spLocks noGrp="1"/>
          </p:cNvSpPr>
          <p:nvPr>
            <p:ph type="dt" sz="half" idx="10"/>
          </p:nvPr>
        </p:nvSpPr>
        <p:spPr/>
        <p:txBody>
          <a:bodyPr/>
          <a:lstStyle/>
          <a:p>
            <a:r>
              <a:rPr lang="en-US"/>
              <a:t>2024-03-04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A9F9-FFC1-62DF-8BE4-51C857509197}"/>
              </a:ext>
            </a:extLst>
          </p:cNvPr>
          <p:cNvSpPr>
            <a:spLocks noGrp="1"/>
          </p:cNvSpPr>
          <p:nvPr>
            <p:ph type="title"/>
          </p:nvPr>
        </p:nvSpPr>
        <p:spPr/>
        <p:txBody>
          <a:bodyPr/>
          <a:lstStyle/>
          <a:p>
            <a:r>
              <a:rPr lang="en-US"/>
              <a:t>New Jersey: PFAS detected </a:t>
            </a:r>
          </a:p>
        </p:txBody>
      </p:sp>
      <p:pic>
        <p:nvPicPr>
          <p:cNvPr id="5" name="Content Placeholder 4" descr="A picture containing application&#10;&#10;Description automatically generated">
            <a:extLst>
              <a:ext uri="{FF2B5EF4-FFF2-40B4-BE49-F238E27FC236}">
                <a16:creationId xmlns:a16="http://schemas.microsoft.com/office/drawing/2014/main" id="{60980DF2-5D3F-F0ED-FB31-EE0F507851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9676" y="1460151"/>
            <a:ext cx="9597847" cy="5397849"/>
          </a:xfrm>
        </p:spPr>
      </p:pic>
    </p:spTree>
    <p:extLst>
      <p:ext uri="{BB962C8B-B14F-4D97-AF65-F5344CB8AC3E}">
        <p14:creationId xmlns:p14="http://schemas.microsoft.com/office/powerpoint/2010/main" val="24231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BEFD-76F2-6960-8F47-3E33DCA97466}"/>
              </a:ext>
            </a:extLst>
          </p:cNvPr>
          <p:cNvSpPr>
            <a:spLocks noGrp="1"/>
          </p:cNvSpPr>
          <p:nvPr>
            <p:ph type="title"/>
          </p:nvPr>
        </p:nvSpPr>
        <p:spPr/>
        <p:txBody>
          <a:bodyPr/>
          <a:lstStyle/>
          <a:p>
            <a:r>
              <a:rPr lang="en-US"/>
              <a:t>Ohio: Lead Action Level Exceedances</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8E744AF3-02BD-93F1-24F3-C3E02C78A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8492" y="1340974"/>
            <a:ext cx="9207654" cy="5178404"/>
          </a:xfrm>
        </p:spPr>
      </p:pic>
    </p:spTree>
    <p:extLst>
      <p:ext uri="{BB962C8B-B14F-4D97-AF65-F5344CB8AC3E}">
        <p14:creationId xmlns:p14="http://schemas.microsoft.com/office/powerpoint/2010/main" val="48406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77EA-4B3D-FC92-A2A7-450503A825F6}"/>
              </a:ext>
            </a:extLst>
          </p:cNvPr>
          <p:cNvSpPr>
            <a:spLocks noGrp="1"/>
          </p:cNvSpPr>
          <p:nvPr>
            <p:ph type="title"/>
          </p:nvPr>
        </p:nvSpPr>
        <p:spPr/>
        <p:txBody>
          <a:bodyPr/>
          <a:lstStyle/>
          <a:p>
            <a:r>
              <a:rPr lang="en-US"/>
              <a:t>North Carolina : DBP</a:t>
            </a:r>
          </a:p>
        </p:txBody>
      </p:sp>
      <p:pic>
        <p:nvPicPr>
          <p:cNvPr id="5" name="Content Placeholder 4" descr="Shape&#10;&#10;Description automatically generated">
            <a:extLst>
              <a:ext uri="{FF2B5EF4-FFF2-40B4-BE49-F238E27FC236}">
                <a16:creationId xmlns:a16="http://schemas.microsoft.com/office/drawing/2014/main" id="{23CBCA85-D6E9-D5E6-4458-E2EB78873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71" y="1361292"/>
            <a:ext cx="9526657" cy="5357812"/>
          </a:xfrm>
        </p:spPr>
      </p:pic>
    </p:spTree>
    <p:extLst>
      <p:ext uri="{BB962C8B-B14F-4D97-AF65-F5344CB8AC3E}">
        <p14:creationId xmlns:p14="http://schemas.microsoft.com/office/powerpoint/2010/main" val="22216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buNone/>
            </a:pPr>
            <a:r>
              <a:rPr lang="en-US" b="1"/>
              <a:t>The service area problem</a:t>
            </a:r>
            <a:r>
              <a:rPr lang="en-US"/>
              <a:t>: Lack of national, reliable, high-quality data on the geographic extent of public drinking water systems (“service area boundaries”)</a:t>
            </a:r>
          </a:p>
          <a:p>
            <a:pPr marL="0" indent="0">
              <a:buNone/>
            </a:pPr>
            <a:endParaRPr lang="en-US"/>
          </a:p>
          <a:p>
            <a:pPr marL="0" indent="0">
              <a:buNone/>
            </a:pPr>
            <a:r>
              <a:rPr lang="en-US" b="1"/>
              <a:t>Implications for environmental justice: </a:t>
            </a:r>
          </a:p>
          <a:p>
            <a:r>
              <a:rPr lang="en-US"/>
              <a:t>Difficult to evaluate relationship between </a:t>
            </a:r>
            <a:r>
              <a:rPr lang="en-US" b="1"/>
              <a:t>drinking water concerns </a:t>
            </a:r>
            <a:r>
              <a:rPr lang="en-US"/>
              <a:t>and </a:t>
            </a:r>
            <a:r>
              <a:rPr lang="en-US" b="1"/>
              <a:t>higher social vulnerability </a:t>
            </a:r>
            <a:r>
              <a:rPr lang="en-US"/>
              <a:t>(e.g., racial minorities and low-income populations)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Comparing existing service area boundaries</a:t>
            </a:r>
            <a:endParaRPr/>
          </a:p>
        </p:txBody>
      </p:sp>
      <p:sp>
        <p:nvSpPr>
          <p:cNvPr id="3" name="Content Placeholder 2"/>
          <p:cNvSpPr>
            <a:spLocks noGrp="1"/>
          </p:cNvSpPr>
          <p:nvPr>
            <p:ph idx="1"/>
          </p:nvPr>
        </p:nvSpPr>
        <p:spPr/>
        <p:txBody>
          <a:bodyPr/>
          <a:lstStyle/>
          <a:p>
            <a:pPr marL="0" indent="0">
              <a:buNone/>
            </a:pPr>
            <a:r>
              <a:rPr lang="en-US"/>
              <a:t>We </a:t>
            </a:r>
            <a:r>
              <a:rPr lang="en-US" b="1"/>
              <a:t>compare the 5 existing approaches* </a:t>
            </a:r>
            <a:r>
              <a:rPr lang="en-US"/>
              <a:t>for approximating service area boundaries nationally: </a:t>
            </a:r>
          </a:p>
          <a:p>
            <a:r>
              <a:rPr lang="en-US"/>
              <a:t>County served</a:t>
            </a:r>
          </a:p>
          <a:p>
            <a:r>
              <a:rPr lang="en-US"/>
              <a:t>Zip code served </a:t>
            </a:r>
          </a:p>
          <a:p>
            <a:r>
              <a:rPr lang="en-US"/>
              <a:t>United States Geological Survey (USGS) </a:t>
            </a:r>
          </a:p>
          <a:p>
            <a:r>
              <a:rPr lang="en-US"/>
              <a:t>Environmental Policy Innovation Center (EPIC)/ Simple Lab state and modeled boundaries</a:t>
            </a:r>
          </a:p>
          <a:p>
            <a:r>
              <a:rPr lang="en-US"/>
              <a:t>Hall &amp; Murray’s (EPA/ORD) boundaries</a:t>
            </a:r>
            <a:endParaRPr/>
          </a:p>
        </p:txBody>
      </p:sp>
      <p:sp>
        <p:nvSpPr>
          <p:cNvPr id="4" name="Footer Placeholder 3">
            <a:extLst>
              <a:ext uri="{FF2B5EF4-FFF2-40B4-BE49-F238E27FC236}">
                <a16:creationId xmlns:a16="http://schemas.microsoft.com/office/drawing/2014/main" id="{FA5F5FF4-B69D-6074-8C71-B8059D09B7FA}"/>
              </a:ext>
            </a:extLst>
          </p:cNvPr>
          <p:cNvSpPr>
            <a:spLocks noGrp="1"/>
          </p:cNvSpPr>
          <p:nvPr>
            <p:ph type="ftr" sz="quarter" idx="11"/>
          </p:nvPr>
        </p:nvSpPr>
        <p:spPr>
          <a:xfrm>
            <a:off x="382133" y="6336815"/>
            <a:ext cx="5556853" cy="365125"/>
          </a:xfrm>
        </p:spPr>
        <p:txBody>
          <a:bodyPr/>
          <a:lstStyle/>
          <a:p>
            <a:pPr algn="l"/>
            <a:r>
              <a:rPr lang="en-US" sz="1600"/>
              <a:t>*We do not comment on their accuracy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Drinking water quality indicators</a:t>
            </a:r>
            <a:endParaRPr/>
          </a:p>
        </p:txBody>
      </p:sp>
      <p:sp>
        <p:nvSpPr>
          <p:cNvPr id="3" name="Content Placeholder 2"/>
          <p:cNvSpPr>
            <a:spLocks noGrp="1"/>
          </p:cNvSpPr>
          <p:nvPr>
            <p:ph idx="1"/>
          </p:nvPr>
        </p:nvSpPr>
        <p:spPr/>
        <p:txBody>
          <a:bodyPr/>
          <a:lstStyle/>
          <a:p>
            <a:pPr marL="0" indent="0">
              <a:buNone/>
            </a:pPr>
            <a:r>
              <a:rPr lang="en-US"/>
              <a:t>We create </a:t>
            </a:r>
            <a:r>
              <a:rPr lang="en-US" b="1"/>
              <a:t>5 drinking water indicators :</a:t>
            </a:r>
          </a:p>
          <a:p>
            <a:r>
              <a:rPr lang="en-US"/>
              <a:t>Health-based violations of the Safe Drinking Water Act (count)</a:t>
            </a:r>
          </a:p>
          <a:p>
            <a:r>
              <a:rPr lang="en-US"/>
              <a:t>Lead Action Level Exceedances (count)</a:t>
            </a:r>
          </a:p>
          <a:p>
            <a:r>
              <a:rPr lang="en-US"/>
              <a:t>PFAS detections (count)</a:t>
            </a:r>
          </a:p>
          <a:p>
            <a:r>
              <a:rPr lang="en-US"/>
              <a:t>Disinfection Byproducts concentrations (sum)</a:t>
            </a:r>
          </a:p>
          <a:p>
            <a:r>
              <a:rPr lang="en-US"/>
              <a:t>Total Coliform Rule detection shares (proportion) </a:t>
            </a: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CA0F-0D41-7C68-5D68-2DBBCF14FBA7}"/>
              </a:ext>
            </a:extLst>
          </p:cNvPr>
          <p:cNvSpPr>
            <a:spLocks noGrp="1"/>
          </p:cNvSpPr>
          <p:nvPr>
            <p:ph type="title"/>
          </p:nvPr>
        </p:nvSpPr>
        <p:spPr/>
        <p:txBody>
          <a:bodyPr/>
          <a:lstStyle/>
          <a:p>
            <a:r>
              <a:rPr lang="en-US"/>
              <a:t>EJ analysis</a:t>
            </a:r>
          </a:p>
        </p:txBody>
      </p:sp>
      <p:sp>
        <p:nvSpPr>
          <p:cNvPr id="3" name="Content Placeholder 2">
            <a:extLst>
              <a:ext uri="{FF2B5EF4-FFF2-40B4-BE49-F238E27FC236}">
                <a16:creationId xmlns:a16="http://schemas.microsoft.com/office/drawing/2014/main" id="{740A4770-B9B7-737C-9370-A1C5A6FB7FC0}"/>
              </a:ext>
            </a:extLst>
          </p:cNvPr>
          <p:cNvSpPr>
            <a:spLocks noGrp="1"/>
          </p:cNvSpPr>
          <p:nvPr>
            <p:ph idx="1"/>
          </p:nvPr>
        </p:nvSpPr>
        <p:spPr/>
        <p:txBody>
          <a:bodyPr>
            <a:normAutofit/>
          </a:bodyPr>
          <a:lstStyle/>
          <a:p>
            <a:r>
              <a:rPr lang="en-US" sz="3200"/>
              <a:t>Compare socio-demographic </a:t>
            </a:r>
            <a:r>
              <a:rPr lang="en-US" sz="3200" dirty="0"/>
              <a:t>categories related to environmental justice:</a:t>
            </a:r>
          </a:p>
          <a:p>
            <a:pPr lvl="1"/>
            <a:r>
              <a:rPr lang="en-US" sz="2800" dirty="0"/>
              <a:t>% People of Color </a:t>
            </a:r>
          </a:p>
          <a:p>
            <a:pPr lvl="1"/>
            <a:r>
              <a:rPr lang="en-US" sz="2800" dirty="0"/>
              <a:t>% individuals with income below twice the Federal Poverty Level </a:t>
            </a:r>
          </a:p>
          <a:p>
            <a:r>
              <a:rPr lang="en-US" sz="3200" dirty="0"/>
              <a:t>Develop </a:t>
            </a:r>
            <a:r>
              <a:rPr lang="en-US" sz="3200" b="1" dirty="0"/>
              <a:t>relative risk ratios </a:t>
            </a:r>
            <a:r>
              <a:rPr lang="en-US" sz="3200" dirty="0"/>
              <a:t>for drinking water quality concerns</a:t>
            </a:r>
          </a:p>
          <a:p>
            <a:pPr lvl="1"/>
            <a:r>
              <a:rPr lang="en-US" sz="2800" dirty="0"/>
              <a:t>Compare relative exposure to drinking water quality indicators</a:t>
            </a:r>
          </a:p>
          <a:p>
            <a:r>
              <a:rPr lang="en-US" sz="3200" dirty="0"/>
              <a:t>Compare ratios across boundary estimation approaches </a:t>
            </a:r>
          </a:p>
          <a:p>
            <a:pPr lvl="1"/>
            <a:r>
              <a:rPr lang="en-US" sz="2800" dirty="0"/>
              <a:t>Does the boundary affect EJ conclusions? </a:t>
            </a:r>
          </a:p>
        </p:txBody>
      </p:sp>
    </p:spTree>
    <p:extLst>
      <p:ext uri="{BB962C8B-B14F-4D97-AF65-F5344CB8AC3E}">
        <p14:creationId xmlns:p14="http://schemas.microsoft.com/office/powerpoint/2010/main" val="37255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C479-3660-FD57-CDA4-8FCF3EC80C11}"/>
              </a:ext>
            </a:extLst>
          </p:cNvPr>
          <p:cNvSpPr>
            <a:spLocks noGrp="1"/>
          </p:cNvSpPr>
          <p:nvPr>
            <p:ph type="title"/>
          </p:nvPr>
        </p:nvSpPr>
        <p:spPr/>
        <p:txBody>
          <a:bodyPr/>
          <a:lstStyle/>
          <a:p>
            <a:r>
              <a:rPr lang="en-US"/>
              <a:t>Relative Risk ratios</a:t>
            </a:r>
          </a:p>
        </p:txBody>
      </p:sp>
      <p:pic>
        <p:nvPicPr>
          <p:cNvPr id="7" name="Content Placeholder 6">
            <a:extLst>
              <a:ext uri="{FF2B5EF4-FFF2-40B4-BE49-F238E27FC236}">
                <a16:creationId xmlns:a16="http://schemas.microsoft.com/office/drawing/2014/main" id="{1AD6CE6E-116D-9817-5C20-D35A72C26956}"/>
              </a:ext>
            </a:extLst>
          </p:cNvPr>
          <p:cNvPicPr>
            <a:picLocks noGrp="1" noChangeAspect="1"/>
          </p:cNvPicPr>
          <p:nvPr>
            <p:ph idx="1"/>
          </p:nvPr>
        </p:nvPicPr>
        <p:blipFill rotWithShape="1">
          <a:blip r:embed="rId3"/>
          <a:srcRect t="9542" b="12948"/>
          <a:stretch/>
        </p:blipFill>
        <p:spPr>
          <a:xfrm>
            <a:off x="1558765" y="1540042"/>
            <a:ext cx="9709210" cy="5082139"/>
          </a:xfrm>
        </p:spPr>
      </p:pic>
      <p:sp>
        <p:nvSpPr>
          <p:cNvPr id="8" name="Rectangle 7">
            <a:extLst>
              <a:ext uri="{FF2B5EF4-FFF2-40B4-BE49-F238E27FC236}">
                <a16:creationId xmlns:a16="http://schemas.microsoft.com/office/drawing/2014/main" id="{82E92561-92CB-E3AC-B525-15BDD36C3A9A}"/>
              </a:ext>
            </a:extLst>
          </p:cNvPr>
          <p:cNvSpPr/>
          <p:nvPr/>
        </p:nvSpPr>
        <p:spPr>
          <a:xfrm>
            <a:off x="6308201" y="2245489"/>
            <a:ext cx="4178461" cy="347241"/>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966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E637-AF9D-5A3B-9429-1929AE4B6182}"/>
              </a:ext>
            </a:extLst>
          </p:cNvPr>
          <p:cNvSpPr>
            <a:spLocks noGrp="1"/>
          </p:cNvSpPr>
          <p:nvPr>
            <p:ph type="title"/>
          </p:nvPr>
        </p:nvSpPr>
        <p:spPr/>
        <p:txBody>
          <a:bodyPr/>
          <a:lstStyle/>
          <a:p>
            <a:r>
              <a:rPr lang="en-US"/>
              <a:t>Mapping drinking water quality</a:t>
            </a:r>
          </a:p>
        </p:txBody>
      </p:sp>
      <p:sp>
        <p:nvSpPr>
          <p:cNvPr id="3" name="Content Placeholder 2">
            <a:extLst>
              <a:ext uri="{FF2B5EF4-FFF2-40B4-BE49-F238E27FC236}">
                <a16:creationId xmlns:a16="http://schemas.microsoft.com/office/drawing/2014/main" id="{30F0B35A-140E-4CC3-69AF-9B4E77F5CB0A}"/>
              </a:ext>
            </a:extLst>
          </p:cNvPr>
          <p:cNvSpPr>
            <a:spLocks noGrp="1"/>
          </p:cNvSpPr>
          <p:nvPr>
            <p:ph idx="1"/>
          </p:nvPr>
        </p:nvSpPr>
        <p:spPr/>
        <p:txBody>
          <a:bodyPr/>
          <a:lstStyle/>
          <a:p>
            <a:r>
              <a:rPr lang="en-US"/>
              <a:t>Produce bivariate national and state maps at the Census block group level</a:t>
            </a:r>
          </a:p>
          <a:p>
            <a:pPr lvl="1"/>
            <a:r>
              <a:rPr lang="en-US"/>
              <a:t>highlight patterns in drinking water quality </a:t>
            </a:r>
          </a:p>
          <a:p>
            <a:pPr lvl="1"/>
            <a:r>
              <a:rPr lang="en-US"/>
              <a:t>Differences across indicators, relative to race and income </a:t>
            </a:r>
          </a:p>
          <a:p>
            <a:pPr lvl="1"/>
            <a:endParaRPr lang="en-US"/>
          </a:p>
        </p:txBody>
      </p:sp>
    </p:spTree>
    <p:extLst>
      <p:ext uri="{BB962C8B-B14F-4D97-AF65-F5344CB8AC3E}">
        <p14:creationId xmlns:p14="http://schemas.microsoft.com/office/powerpoint/2010/main" val="92714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4674-C256-8350-3223-41CC3B520BE6}"/>
              </a:ext>
            </a:extLst>
          </p:cNvPr>
          <p:cNvSpPr>
            <a:spLocks noGrp="1"/>
          </p:cNvSpPr>
          <p:nvPr>
            <p:ph type="title"/>
          </p:nvPr>
        </p:nvSpPr>
        <p:spPr/>
        <p:txBody>
          <a:bodyPr/>
          <a:lstStyle/>
          <a:p>
            <a:r>
              <a:rPr lang="en-US"/>
              <a:t>Health-based violations and % POC</a:t>
            </a:r>
          </a:p>
        </p:txBody>
      </p:sp>
      <p:pic>
        <p:nvPicPr>
          <p:cNvPr id="7" name="Picture 6" descr="Chart, scatter chart&#10;&#10;Description automatically generated">
            <a:extLst>
              <a:ext uri="{FF2B5EF4-FFF2-40B4-BE49-F238E27FC236}">
                <a16:creationId xmlns:a16="http://schemas.microsoft.com/office/drawing/2014/main" id="{797A47C2-4F36-3ED5-3922-ACA20FE13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01135"/>
            <a:ext cx="10058400" cy="5656865"/>
          </a:xfrm>
          <a:prstGeom prst="rect">
            <a:avLst/>
          </a:prstGeom>
        </p:spPr>
      </p:pic>
      <p:sp>
        <p:nvSpPr>
          <p:cNvPr id="10" name="TextBox 9">
            <a:extLst>
              <a:ext uri="{FF2B5EF4-FFF2-40B4-BE49-F238E27FC236}">
                <a16:creationId xmlns:a16="http://schemas.microsoft.com/office/drawing/2014/main" id="{DFFA0295-1DBB-8C52-478D-080CB0A92A72}"/>
              </a:ext>
            </a:extLst>
          </p:cNvPr>
          <p:cNvSpPr txBox="1"/>
          <p:nvPr/>
        </p:nvSpPr>
        <p:spPr>
          <a:xfrm>
            <a:off x="173620" y="4409954"/>
            <a:ext cx="2847542" cy="646331"/>
          </a:xfrm>
          <a:prstGeom prst="rect">
            <a:avLst/>
          </a:prstGeom>
          <a:noFill/>
        </p:spPr>
        <p:txBody>
          <a:bodyPr wrap="square" rtlCol="0">
            <a:spAutoFit/>
          </a:bodyPr>
          <a:lstStyle/>
          <a:p>
            <a:r>
              <a:rPr lang="en-US"/>
              <a:t>Darker red = more violations &amp; higher % POC</a:t>
            </a:r>
          </a:p>
        </p:txBody>
      </p:sp>
    </p:spTree>
    <p:extLst>
      <p:ext uri="{BB962C8B-B14F-4D97-AF65-F5344CB8AC3E}">
        <p14:creationId xmlns:p14="http://schemas.microsoft.com/office/powerpoint/2010/main" val="215134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739F-D1D4-63AC-3276-769C5974D876}"/>
              </a:ext>
            </a:extLst>
          </p:cNvPr>
          <p:cNvSpPr>
            <a:spLocks noGrp="1"/>
          </p:cNvSpPr>
          <p:nvPr>
            <p:ph type="title"/>
          </p:nvPr>
        </p:nvSpPr>
        <p:spPr/>
        <p:txBody>
          <a:bodyPr/>
          <a:lstStyle/>
          <a:p>
            <a:r>
              <a:rPr lang="en-US"/>
              <a:t>HB violations and % Low income</a:t>
            </a:r>
          </a:p>
        </p:txBody>
      </p:sp>
      <p:pic>
        <p:nvPicPr>
          <p:cNvPr id="5" name="Content Placeholder 4" descr="Map&#10;&#10;Description automatically generated">
            <a:extLst>
              <a:ext uri="{FF2B5EF4-FFF2-40B4-BE49-F238E27FC236}">
                <a16:creationId xmlns:a16="http://schemas.microsoft.com/office/drawing/2014/main" id="{2291F0E7-D8BD-C8BD-2B0E-C51BE4776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491" y="1103491"/>
            <a:ext cx="10232020" cy="5754509"/>
          </a:xfrm>
        </p:spPr>
      </p:pic>
    </p:spTree>
    <p:extLst>
      <p:ext uri="{BB962C8B-B14F-4D97-AF65-F5344CB8AC3E}">
        <p14:creationId xmlns:p14="http://schemas.microsoft.com/office/powerpoint/2010/main" val="111039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9f62856-1543-49d4-a736-4569d363f533"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_Coverage xmlns="http://schemas.microsoft.com/sharepoint/v3/fields" xsi:nil="true"/>
    <Record xmlns="4ffa91fb-a0ff-4ac5-b2db-65c790d184a4">Shared</Record>
    <EPA_x0020_Office xmlns="4ffa91fb-a0ff-4ac5-b2db-65c790d184a4" xsi:nil="true"/>
    <Document_x0020_Creation_x0020_Date xmlns="4ffa91fb-a0ff-4ac5-b2db-65c790d184a4">2023-09-11T10:41:54+00:00</Document_x0020_Creation_x0020_Date>
    <EPA_x0020_Related_x0020_Documents xmlns="4ffa91fb-a0ff-4ac5-b2db-65c790d184a4" xsi:nil="true"/>
    <_Source xmlns="http://schemas.microsoft.com/sharepoint/v3/fields" xsi:nil="true"/>
    <CategoryDescription xmlns="http://schemas.microsoft.com/sharepoint.v3" xsi:nil="true"/>
    <EPA_x0020_Contributor xmlns="4ffa91fb-a0ff-4ac5-b2db-65c790d184a4">
      <UserInfo>
        <DisplayName/>
        <AccountId xsi:nil="true"/>
        <AccountType/>
      </UserInfo>
    </EPA_x0020_Contributor>
    <TaxCatchAll xmlns="4ffa91fb-a0ff-4ac5-b2db-65c790d184a4" xsi:nil="true"/>
    <TaxKeywordTaxHTField xmlns="4ffa91fb-a0ff-4ac5-b2db-65c790d184a4">
      <Terms xmlns="http://schemas.microsoft.com/office/infopath/2007/PartnerControls"/>
    </TaxKeywordTaxHTField>
    <Rights xmlns="4ffa91fb-a0ff-4ac5-b2db-65c790d184a4" xsi:nil="true"/>
    <External_x0020_Contributor xmlns="4ffa91fb-a0ff-4ac5-b2db-65c790d184a4" xsi:nil="true"/>
    <Identifier xmlns="4ffa91fb-a0ff-4ac5-b2db-65c790d184a4" xsi:nil="true"/>
    <_ip_UnifiedCompliancePolicyUIAction xmlns="http://schemas.microsoft.com/sharepoint/v3" xsi:nil="true"/>
    <Creator xmlns="4ffa91fb-a0ff-4ac5-b2db-65c790d184a4">
      <UserInfo>
        <DisplayName/>
        <AccountId xsi:nil="true"/>
        <AccountType/>
      </UserInfo>
    </Creator>
    <_ip_UnifiedCompliancePolicyProperties xmlns="http://schemas.microsoft.com/sharepoint/v3" xsi:nil="true"/>
    <Language xmlns="http://schemas.microsoft.com/sharepoint/v3">English</Language>
    <j747ac98061d40f0aa7bd47e1db5675d xmlns="4ffa91fb-a0ff-4ac5-b2db-65c790d184a4">
      <Terms xmlns="http://schemas.microsoft.com/office/infopath/2007/PartnerControls"/>
    </j747ac98061d40f0aa7bd47e1db5675d>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5640EF83456048A4D594961B26B91B" ma:contentTypeVersion="16" ma:contentTypeDescription="Create a new document." ma:contentTypeScope="" ma:versionID="1f66d453d0b876b1d860d3db024329d5">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2b62c6d0-4849-4e29-98ca-618f815c853d" xmlns:ns6="873eef3d-c45e-416c-9195-e2e1d140b1da" targetNamespace="http://schemas.microsoft.com/office/2006/metadata/properties" ma:root="true" ma:fieldsID="1baa0dd721422c48f51177f7074bc784" ns1:_="" ns2:_="" ns3:_="" ns4:_="" ns5:_="" ns6:_="">
    <xsd:import namespace="http://schemas.microsoft.com/sharepoint/v3"/>
    <xsd:import namespace="4ffa91fb-a0ff-4ac5-b2db-65c790d184a4"/>
    <xsd:import namespace="http://schemas.microsoft.com/sharepoint.v3"/>
    <xsd:import namespace="http://schemas.microsoft.com/sharepoint/v3/fields"/>
    <xsd:import namespace="2b62c6d0-4849-4e29-98ca-618f815c853d"/>
    <xsd:import namespace="873eef3d-c45e-416c-9195-e2e1d140b1da"/>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6:SharedWithUsers" minOccurs="0"/>
                <xsd:element ref="ns6:SharedWithDetails" minOccurs="0"/>
                <xsd:element ref="ns1:_ip_UnifiedCompliancePolicyProperties" minOccurs="0"/>
                <xsd:element ref="ns1:_ip_UnifiedCompliancePolicyUIAction" minOccurs="0"/>
                <xsd:element ref="ns5:MediaLengthInSeconds" minOccurs="0"/>
                <xsd:element ref="ns5:MediaServiceOCR" minOccurs="0"/>
                <xsd:element ref="ns5: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element name="_ip_UnifiedCompliancePolicyProperties" ma:index="37" nillable="true" ma:displayName="Unified Compliance Policy Properties" ma:hidden="true" ma:internalName="_ip_UnifiedCompliancePolicyProperties">
      <xsd:simpleType>
        <xsd:restriction base="dms:Note"/>
      </xsd:simpleType>
    </xsd:element>
    <xsd:element name="_ip_UnifiedCompliancePolicyUIAction" ma:index="3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83a728b9-e3ea-4a3b-ae1f-9b2a1ddcd5c3}" ma:internalName="TaxCatchAllLabel" ma:readOnly="true" ma:showField="CatchAllDataLabel" ma:web="873eef3d-c45e-416c-9195-e2e1d140b1da">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83a728b9-e3ea-4a3b-ae1f-9b2a1ddcd5c3}" ma:internalName="TaxCatchAll" ma:showField="CatchAllData" ma:web="873eef3d-c45e-416c-9195-e2e1d140b1d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2c6d0-4849-4e29-98ca-618f815c853d"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LengthInSeconds" ma:index="39" nillable="true" ma:displayName="MediaLengthInSeconds" ma:hidden="true" ma:internalName="MediaLengthInSeconds" ma:readOnly="true">
      <xsd:simpleType>
        <xsd:restriction base="dms:Unknown"/>
      </xsd:simpleType>
    </xsd:element>
    <xsd:element name="MediaServiceOCR" ma:index="40" nillable="true" ma:displayName="Extracted Text" ma:internalName="MediaServiceOCR" ma:readOnly="true">
      <xsd:simpleType>
        <xsd:restriction base="dms:Note">
          <xsd:maxLength value="255"/>
        </xsd:restriction>
      </xsd:simpleType>
    </xsd:element>
    <xsd:element name="MediaServiceObjectDetectorVersions" ma:index="4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3eef3d-c45e-416c-9195-e2e1d140b1da" elementFormDefault="qualified">
    <xsd:import namespace="http://schemas.microsoft.com/office/2006/documentManagement/types"/>
    <xsd:import namespace="http://schemas.microsoft.com/office/infopath/2007/PartnerControls"/>
    <xsd:element name="SharedWithUsers" ma:index="3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21CEEA-5C4B-4AB5-8CA5-8522CAF6CDD3}">
  <ds:schemaRefs>
    <ds:schemaRef ds:uri="http://schemas.microsoft.com/sharepoint/v3/contenttype/forms"/>
  </ds:schemaRefs>
</ds:datastoreItem>
</file>

<file path=customXml/itemProps2.xml><?xml version="1.0" encoding="utf-8"?>
<ds:datastoreItem xmlns:ds="http://schemas.openxmlformats.org/officeDocument/2006/customXml" ds:itemID="{93C8603C-9241-45E8-B5D4-4CCB66DC9207}">
  <ds:schemaRefs>
    <ds:schemaRef ds:uri="Microsoft.SharePoint.Taxonomy.ContentTypeSync"/>
  </ds:schemaRefs>
</ds:datastoreItem>
</file>

<file path=customXml/itemProps3.xml><?xml version="1.0" encoding="utf-8"?>
<ds:datastoreItem xmlns:ds="http://schemas.openxmlformats.org/officeDocument/2006/customXml" ds:itemID="{41759DB7-FB2B-47AE-9649-3A1B08083741}">
  <ds:schemaRefs>
    <ds:schemaRef ds:uri="2b62c6d0-4849-4e29-98ca-618f815c853d"/>
    <ds:schemaRef ds:uri="4ffa91fb-a0ff-4ac5-b2db-65c790d184a4"/>
    <ds:schemaRef ds:uri="873eef3d-c45e-416c-9195-e2e1d140b1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4CB0F041-957F-4BE5-9C09-F7FDF1402492}">
  <ds:schemaRefs>
    <ds:schemaRef ds:uri="2b62c6d0-4849-4e29-98ca-618f815c853d"/>
    <ds:schemaRef ds:uri="4ffa91fb-a0ff-4ac5-b2db-65c790d184a4"/>
    <ds:schemaRef ds:uri="873eef3d-c45e-416c-9195-e2e1d140b1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Widescreen</PresentationFormat>
  <Paragraphs>63</Paragraphs>
  <Slides>12</Slides>
  <Notes>10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Water System Service Areas and Environmental Justice Analysis of Drinking Water Quality</vt:lpstr>
      <vt:lpstr>Introduction</vt:lpstr>
      <vt:lpstr>Comparing existing service area boundaries</vt:lpstr>
      <vt:lpstr>Drinking water quality indicators</vt:lpstr>
      <vt:lpstr>EJ analysis</vt:lpstr>
      <vt:lpstr>Relative Risk ratios</vt:lpstr>
      <vt:lpstr>Mapping drinking water quality</vt:lpstr>
      <vt:lpstr>Health-based violations and % POC</vt:lpstr>
      <vt:lpstr>HB violations and % Low income</vt:lpstr>
      <vt:lpstr>New Jersey: PFAS detected </vt:lpstr>
      <vt:lpstr>Ohio: Lead Action Level Exceedances</vt:lpstr>
      <vt:lpstr>North Carolina : DBP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Tarpley, Keith</dc:creator>
  <cp:lastModifiedBy>Bardot, Tina</cp:lastModifiedBy>
  <cp:revision>2</cp:revision>
  <dcterms:created xsi:type="dcterms:W3CDTF">2016-06-28T14:09:22Z</dcterms:created>
  <dcterms:modified xsi:type="dcterms:W3CDTF">2024-04-19T12:59:33Z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0x0101006B5640EF83456048A4D594961B26B91B</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