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5" r:id="rId5"/>
    <p:sldId id="267" r:id="rId6"/>
    <p:sldId id="263" r:id="rId7"/>
    <p:sldId id="262" r:id="rId8"/>
    <p:sldId id="258" r:id="rId9"/>
    <p:sldId id="260" r:id="rId10"/>
    <p:sldId id="261" r:id="rId11"/>
    <p:sldId id="25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, Wes" userId="af0a08d3-450a-44fe-af25-05348afc4137" providerId="ADAL" clId="{4162459B-D53A-4270-96EC-D6EF504AA635}"/>
    <pc:docChg chg="custSel modSld">
      <pc:chgData name="Austin, Wes" userId="af0a08d3-450a-44fe-af25-05348afc4137" providerId="ADAL" clId="{4162459B-D53A-4270-96EC-D6EF504AA635}" dt="2024-08-02T20:59:38.268" v="154" actId="400"/>
      <pc:docMkLst>
        <pc:docMk/>
      </pc:docMkLst>
      <pc:sldChg chg="modSp mod">
        <pc:chgData name="Austin, Wes" userId="af0a08d3-450a-44fe-af25-05348afc4137" providerId="ADAL" clId="{4162459B-D53A-4270-96EC-D6EF504AA635}" dt="2024-08-02T18:35:22.660" v="128" actId="207"/>
        <pc:sldMkLst>
          <pc:docMk/>
          <pc:sldMk cId="3161299415" sldId="259"/>
        </pc:sldMkLst>
        <pc:spChg chg="mod">
          <ac:chgData name="Austin, Wes" userId="af0a08d3-450a-44fe-af25-05348afc4137" providerId="ADAL" clId="{4162459B-D53A-4270-96EC-D6EF504AA635}" dt="2024-08-02T18:34:13.290" v="119" actId="1076"/>
          <ac:spMkLst>
            <pc:docMk/>
            <pc:sldMk cId="3161299415" sldId="259"/>
            <ac:spMk id="2" creationId="{C15030FC-E154-07E0-28A7-28BCAB2B9429}"/>
          </ac:spMkLst>
        </pc:spChg>
        <pc:graphicFrameChg chg="mod modGraphic">
          <ac:chgData name="Austin, Wes" userId="af0a08d3-450a-44fe-af25-05348afc4137" providerId="ADAL" clId="{4162459B-D53A-4270-96EC-D6EF504AA635}" dt="2024-08-02T18:35:22.660" v="128" actId="207"/>
          <ac:graphicFrameMkLst>
            <pc:docMk/>
            <pc:sldMk cId="3161299415" sldId="259"/>
            <ac:graphicFrameMk id="4" creationId="{10E53A1C-10EE-499D-C6E9-E17D0BB435A5}"/>
          </ac:graphicFrameMkLst>
        </pc:graphicFrameChg>
      </pc:sldChg>
      <pc:sldChg chg="addSp delSp modSp mod">
        <pc:chgData name="Austin, Wes" userId="af0a08d3-450a-44fe-af25-05348afc4137" providerId="ADAL" clId="{4162459B-D53A-4270-96EC-D6EF504AA635}" dt="2024-08-02T17:57:22.004" v="9" actId="1076"/>
        <pc:sldMkLst>
          <pc:docMk/>
          <pc:sldMk cId="1358004079" sldId="266"/>
        </pc:sldMkLst>
        <pc:picChg chg="add mod">
          <ac:chgData name="Austin, Wes" userId="af0a08d3-450a-44fe-af25-05348afc4137" providerId="ADAL" clId="{4162459B-D53A-4270-96EC-D6EF504AA635}" dt="2024-08-02T17:57:22.004" v="9" actId="1076"/>
          <ac:picMkLst>
            <pc:docMk/>
            <pc:sldMk cId="1358004079" sldId="266"/>
            <ac:picMk id="4" creationId="{E8E8CA70-63FD-D622-F477-A15F209A6E0A}"/>
          </ac:picMkLst>
        </pc:picChg>
        <pc:picChg chg="del">
          <ac:chgData name="Austin, Wes" userId="af0a08d3-450a-44fe-af25-05348afc4137" providerId="ADAL" clId="{4162459B-D53A-4270-96EC-D6EF504AA635}" dt="2024-08-02T17:57:08.003" v="0" actId="478"/>
          <ac:picMkLst>
            <pc:docMk/>
            <pc:sldMk cId="1358004079" sldId="266"/>
            <ac:picMk id="2050" creationId="{77880E8B-4A61-1016-32C6-B468564DD2E8}"/>
          </ac:picMkLst>
        </pc:picChg>
      </pc:sldChg>
      <pc:sldChg chg="modSp mod">
        <pc:chgData name="Austin, Wes" userId="af0a08d3-450a-44fe-af25-05348afc4137" providerId="ADAL" clId="{4162459B-D53A-4270-96EC-D6EF504AA635}" dt="2024-08-02T20:59:38.268" v="154" actId="400"/>
        <pc:sldMkLst>
          <pc:docMk/>
          <pc:sldMk cId="400857486" sldId="270"/>
        </pc:sldMkLst>
        <pc:spChg chg="mod">
          <ac:chgData name="Austin, Wes" userId="af0a08d3-450a-44fe-af25-05348afc4137" providerId="ADAL" clId="{4162459B-D53A-4270-96EC-D6EF504AA635}" dt="2024-08-02T20:59:38.268" v="154" actId="400"/>
          <ac:spMkLst>
            <pc:docMk/>
            <pc:sldMk cId="400857486" sldId="270"/>
            <ac:spMk id="4" creationId="{9F2B9DB0-09A1-280B-AD0A-3D79BEABAC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7F12-E883-2130-C3A7-968D4EB3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F747F-8513-C3A8-54D7-8398F4F96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B288-8C9E-B3A6-00F8-B737A93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714F-F6E0-1FD3-87F4-CB192C36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D63A-E8C2-39E8-0D63-94BBED3C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6FE2-59C6-327D-2FC7-C137984B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37CFB-8787-0DDD-DDA5-C884F8BC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2C7DD-3DBE-106F-4FD8-5063F4B2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B58C-93A4-47C9-37C5-243E9FB0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3DAE4-9B74-CE00-4D02-68922F171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C8167-DA6B-A416-5197-059BBC27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39050-3F26-7885-E2D6-BE01DF93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FEF3-5B3A-ECEC-6B60-8E295AE9C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50DCE-790B-2A32-8AE1-6EB64525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8171-6215-552C-D59F-450C937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DF9D-36BF-37AE-301A-7ED68EF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E28E-45CE-DE6D-2ECF-3240C871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1DE41-2420-320D-B34B-2389ED58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86C1-EA65-8D31-7F9B-EF94FD0C1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84CB-489F-12FA-464B-96DC98E6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0672-6677-8030-D67D-EA267D80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3F60-D8D8-D37E-E7F8-316535A9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0B3E-AF28-0296-E62C-F58374A0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E7544-D533-B926-4ACB-06D08F9F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C48A-759A-6702-D82B-ADAC18D9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E16A-FFA3-D45C-CB33-ABCCCCBC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06C5-5534-7EF0-4CD8-DE8822060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0160D-DD25-4EF4-38F2-771898BE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B8191-3ED8-7612-6F62-3F1AB80C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CB3FE-E892-3933-D0B6-9518A64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4732B-2B80-6D09-A960-53955C02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7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296F-C9CC-302E-274D-3A7961CE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BEE31-0F7C-694B-87F4-DB88DD615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3952C-1571-68F0-89A5-ABF43CE75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A4663-BF51-30E4-CB77-88E70B496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4F78F-799E-C8ED-8956-97AE4AF18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BE736-16C6-1AFF-A387-9D2911D8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EC9B2-C4E7-623F-F1B6-2928D311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C9D961-4057-12E3-23D4-AAF917EAD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3606-6CF0-F750-EBE7-E7B6F0A7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66713-0B23-B10D-71E1-C3C8D1B3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360E7F-1FE0-1C72-72B0-8A226E8C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F9DE6-D939-67E4-C18E-D6CEEA6D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2F8D6-082A-6341-47B3-16E2571E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9DC34-125F-E2D2-1920-F4550838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FEFBE-94E0-557F-73B8-92880DDE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FF36-72BB-E0C3-2369-9BC02C6E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D24C-EE2A-F55C-31DB-6468B2C3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252A6-80E3-D692-977C-DC0C5743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F468-E7E7-76CF-9C9E-9D98F7ED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7ED4-E50F-B690-A36A-BD0AC86D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86AD-DC9D-BCC8-BA84-EBD7BB98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273D-4B4C-5388-F19B-AB6ACA86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EBC71-5C6B-DEDB-952E-EF8E6ABD2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D140B-A0A7-0154-F4BD-B94BA1EA1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29788-7D10-6F87-4042-A5395A590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B778-8E9C-6526-ABC2-CCD3C79E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7F20-7AD6-487B-9745-DE0E517D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FC6FE1-CC69-18F7-662A-EEE0935E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005B-528B-9CE0-E6B0-279C5CC4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89F5C-E007-0305-6AA8-541AA316C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18681-2A19-4E9A-B235-D19E217C543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FEF79-3F17-7FF0-C6EA-F591371E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4D1C9-8B09-AAD0-7339-F8C742783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F36FC-47A7-4E0B-9E5E-E869D6BC4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4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B90-9070-0989-9085-6E52DD52D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Service Area Boundaries and EJ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B6D0-A6EE-5CFF-5009-83D7B70544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Internal/deliberative</a:t>
            </a:r>
          </a:p>
          <a:p>
            <a:r>
              <a:rPr lang="en-US" dirty="0"/>
              <a:t>8/2/24</a:t>
            </a:r>
          </a:p>
        </p:txBody>
      </p:sp>
    </p:spTree>
    <p:extLst>
      <p:ext uri="{BB962C8B-B14F-4D97-AF65-F5344CB8AC3E}">
        <p14:creationId xmlns:p14="http://schemas.microsoft.com/office/powerpoint/2010/main" val="249002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89" y="151942"/>
            <a:ext cx="7652429" cy="1325563"/>
          </a:xfrm>
        </p:spPr>
        <p:txBody>
          <a:bodyPr/>
          <a:lstStyle/>
          <a:p>
            <a:r>
              <a:rPr lang="en-US" dirty="0"/>
              <a:t>HAA5 in SYR3 vs. SYR4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60DFD-9459-C41B-9A19-E6671853421F}"/>
              </a:ext>
            </a:extLst>
          </p:cNvPr>
          <p:cNvSpPr txBox="1"/>
          <p:nvPr/>
        </p:nvSpPr>
        <p:spPr>
          <a:xfrm>
            <a:off x="8710053" y="609589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3ABC1-2428-1B5A-9F26-38733272825B}"/>
              </a:ext>
            </a:extLst>
          </p:cNvPr>
          <p:cNvSpPr txBox="1"/>
          <p:nvPr/>
        </p:nvSpPr>
        <p:spPr>
          <a:xfrm>
            <a:off x="2864782" y="609589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SYR3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C4EDDBC-D3CF-8E7D-63DD-C6CD7866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70" y="2268070"/>
            <a:ext cx="5486400" cy="3657600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EC53A5D-9C1A-7411-0A02-8C5675366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39788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0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5142"/>
            <a:ext cx="10515600" cy="1325563"/>
          </a:xfrm>
        </p:spPr>
        <p:txBody>
          <a:bodyPr/>
          <a:lstStyle/>
          <a:p>
            <a:r>
              <a:rPr lang="en-US" dirty="0"/>
              <a:t>What to put in appendix?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E53A1C-10EE-499D-C6E9-E17D0BB43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055871"/>
              </p:ext>
            </p:extLst>
          </p:nvPr>
        </p:nvGraphicFramePr>
        <p:xfrm>
          <a:off x="838200" y="942103"/>
          <a:ext cx="10515600" cy="5562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49477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9277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Main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Appendix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9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Figures 1 – 7: Indicator maps and prevalence ratios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F1: race and 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Figures 8 – 14: Bivariate maps 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for all indicators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F2: New Jersey aggregation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0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Figure 15: Oklahoma visual comparison bivariate 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F3: Missing systems and health based violations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4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F16: Ohio lead ALEs, New Jersey PFAS, and NC DBPs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F4: percent low income by SAB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3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F17: estimated percent minority across SABs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F5 – F9: specific demographic group shares by SAB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0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T1: summary statistics of indicators by SAB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T1: PRs for just tier 1 and tier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08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T2: indicators by demographic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T2: PRs for just tier 2 and tier 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T3: basic PRs by Sab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T3: five high quality states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10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T4: Demographic Regression (EPIC boundaries)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T4: RR by race and ethnicity for just county, EPIC, and 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23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T5: Cumulative Burden Regression (EPIC boundaries)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T5: summary statistics when removing zeroes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7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T6: Demographic Regression (ORD boundaries)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90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00FF00"/>
                          </a:highlight>
                        </a:rPr>
                        <a:t>T7: Cumulative Burden Regression (ORD boundaries)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3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highlight>
                            <a:srgbClr val="00FF00"/>
                          </a:highlight>
                        </a:rPr>
                        <a:t>T8: Demographic Regression (county boundaries)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1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highlight>
                            <a:srgbClr val="00FF00"/>
                          </a:highlight>
                        </a:rPr>
                        <a:t>T9: Cumulative Burden Regression (county boundaries)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6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9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B9DB0-09A1-280B-AD0A-3D79BEABAC00}"/>
              </a:ext>
            </a:extLst>
          </p:cNvPr>
          <p:cNvSpPr txBox="1"/>
          <p:nvPr/>
        </p:nvSpPr>
        <p:spPr>
          <a:xfrm>
            <a:off x="1528482" y="1825158"/>
            <a:ext cx="9135036" cy="3802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Double-checking code is updated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all in-text edits over to the Overleaf file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Overleaf file to address all non-controversial comment bubbles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latest H&amp;M boundary data and demographic info throughout paper: </a:t>
            </a:r>
            <a:r>
              <a:rPr lang="en-US" sz="20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maps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regression tables, relative risk figures, all tables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Incorporate DBP measures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relative risk throughout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PFAS sensitivity table plus one for PFOA+PFOS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Michael Goldberg comments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strike="sngStrike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 what to put in appendix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pfas sensitivity test removing 2013-2017 method 537 samples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Sum of Averages </a:t>
            </a:r>
          </a:p>
        </p:txBody>
      </p:sp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09EB811-0300-7D2B-D6F5-65591D8A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2543175"/>
            <a:ext cx="5707857" cy="3805238"/>
          </a:xfrm>
          <a:prstGeom prst="rect">
            <a:avLst/>
          </a:prstGeom>
        </p:spPr>
      </p:pic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5DBE1B8-59E8-AECA-294E-0B03CEE70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843" y="2428875"/>
            <a:ext cx="5936457" cy="39576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AEFC11-C66A-1BDA-EF11-2BA31F96B011}"/>
              </a:ext>
            </a:extLst>
          </p:cNvPr>
          <p:cNvSpPr txBox="1"/>
          <p:nvPr/>
        </p:nvSpPr>
        <p:spPr>
          <a:xfrm>
            <a:off x="8047672" y="1932265"/>
            <a:ext cx="2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Unique PFAS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D6A85E-2087-A9F6-F0B3-9CF6788364C0}"/>
              </a:ext>
            </a:extLst>
          </p:cNvPr>
          <p:cNvSpPr txBox="1"/>
          <p:nvPr/>
        </p:nvSpPr>
        <p:spPr>
          <a:xfrm>
            <a:off x="1790700" y="1932265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Average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5842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Sum of Averages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8CA70-63FD-D622-F477-A15F209A6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9" y="1510819"/>
            <a:ext cx="9976217" cy="52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0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Sum of Maximums </a:t>
            </a:r>
          </a:p>
        </p:txBody>
      </p:sp>
      <p:pic>
        <p:nvPicPr>
          <p:cNvPr id="19" name="Picture 18" descr="Chart, bar chart&#10;&#10;Description automatically generated">
            <a:extLst>
              <a:ext uri="{FF2B5EF4-FFF2-40B4-BE49-F238E27FC236}">
                <a16:creationId xmlns:a16="http://schemas.microsoft.com/office/drawing/2014/main" id="{65DBE1B8-59E8-AECA-294E-0B03CEE7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593" y="2286000"/>
            <a:ext cx="5936457" cy="3957638"/>
          </a:xfrm>
          <a:prstGeom prst="rect">
            <a:avLst/>
          </a:prstGeom>
        </p:spPr>
      </p:pic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2E15CBA-98B7-D0C6-038D-CF97F5A3B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" y="2286000"/>
            <a:ext cx="5936457" cy="39576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EBE48-3FE7-7487-EF51-5DD66CFCEC0E}"/>
              </a:ext>
            </a:extLst>
          </p:cNvPr>
          <p:cNvSpPr txBox="1"/>
          <p:nvPr/>
        </p:nvSpPr>
        <p:spPr>
          <a:xfrm>
            <a:off x="8047672" y="1932265"/>
            <a:ext cx="235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of Unique PFAS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B938F-8B54-42AC-D5F0-98B06A7F29FE}"/>
              </a:ext>
            </a:extLst>
          </p:cNvPr>
          <p:cNvSpPr txBox="1"/>
          <p:nvPr/>
        </p:nvSpPr>
        <p:spPr>
          <a:xfrm>
            <a:off x="1790700" y="1932265"/>
            <a:ext cx="350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 of Max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3673978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Sum of Maximums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3E6F4F-BC87-290E-5D07-432046C7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975585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77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Detection Share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EA856563-433F-C36F-0C81-B609B5D9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62" y="2559050"/>
            <a:ext cx="5900738" cy="393382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16D474-5546-A81D-28EB-08F5C46F3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8900"/>
            <a:ext cx="6145401" cy="34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28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PFAS Measures – Total Samples per System 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9219AEC2-786C-4A66-E555-8542FA4E4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212" y="1552575"/>
            <a:ext cx="7786688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1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87" y="1389071"/>
            <a:ext cx="4352925" cy="1325563"/>
          </a:xfrm>
        </p:spPr>
        <p:txBody>
          <a:bodyPr/>
          <a:lstStyle/>
          <a:p>
            <a:r>
              <a:rPr lang="en-US" dirty="0"/>
              <a:t>TTHM vs. Haloacetic Acids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04BF2ED-E272-0ADF-E5AF-91A80C0F9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7" y="3377862"/>
            <a:ext cx="4545807" cy="3030538"/>
          </a:xfr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03D9CF-1CD9-A213-F37C-80B97CCB0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11" y="3452098"/>
            <a:ext cx="4526280" cy="3017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60DFD-9459-C41B-9A19-E6671853421F}"/>
              </a:ext>
            </a:extLst>
          </p:cNvPr>
          <p:cNvSpPr txBox="1"/>
          <p:nvPr/>
        </p:nvSpPr>
        <p:spPr>
          <a:xfrm>
            <a:off x="7492365" y="6469618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Haa5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3ABC1-2428-1B5A-9F26-38733272825B}"/>
              </a:ext>
            </a:extLst>
          </p:cNvPr>
          <p:cNvSpPr txBox="1"/>
          <p:nvPr/>
        </p:nvSpPr>
        <p:spPr>
          <a:xfrm>
            <a:off x="2219324" y="6409293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TTHM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FF1790EE-F470-7520-9314-5DDB9395E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011" y="511493"/>
            <a:ext cx="4526280" cy="30175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570E8D-29AE-C1EF-E2F5-3DC75DB75CC1}"/>
              </a:ext>
            </a:extLst>
          </p:cNvPr>
          <p:cNvSpPr txBox="1"/>
          <p:nvPr/>
        </p:nvSpPr>
        <p:spPr>
          <a:xfrm>
            <a:off x="7333297" y="326827"/>
            <a:ext cx="133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</a:t>
            </a:r>
          </a:p>
        </p:txBody>
      </p:sp>
    </p:spTree>
    <p:extLst>
      <p:ext uri="{BB962C8B-B14F-4D97-AF65-F5344CB8AC3E}">
        <p14:creationId xmlns:p14="http://schemas.microsoft.com/office/powerpoint/2010/main" val="2127447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0FC-E154-07E0-28A7-28BCAB2B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89" y="151942"/>
            <a:ext cx="7652429" cy="1325563"/>
          </a:xfrm>
        </p:spPr>
        <p:txBody>
          <a:bodyPr/>
          <a:lstStyle/>
          <a:p>
            <a:r>
              <a:rPr lang="en-US" dirty="0"/>
              <a:t>TTHM in SYR3 vs. SYR4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60DFD-9459-C41B-9A19-E6671853421F}"/>
              </a:ext>
            </a:extLst>
          </p:cNvPr>
          <p:cNvSpPr txBox="1"/>
          <p:nvPr/>
        </p:nvSpPr>
        <p:spPr>
          <a:xfrm>
            <a:off x="8710053" y="609589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SYR4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3ABC1-2428-1B5A-9F26-38733272825B}"/>
              </a:ext>
            </a:extLst>
          </p:cNvPr>
          <p:cNvSpPr txBox="1"/>
          <p:nvPr/>
        </p:nvSpPr>
        <p:spPr>
          <a:xfrm>
            <a:off x="2864782" y="6095892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SYR3</a:t>
            </a: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656FB61B-5AB8-D36E-7D48-E02817D4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56" y="2215776"/>
            <a:ext cx="5760721" cy="3840480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BA10A2C0-C81C-DB06-00FB-CD67170BC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41" y="2331666"/>
            <a:ext cx="576072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7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382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Service Area Boundaries and EJ Paper</vt:lpstr>
      <vt:lpstr>PFAS Measures – Sum of Averages </vt:lpstr>
      <vt:lpstr>PFAS Measures – Sum of Averages </vt:lpstr>
      <vt:lpstr>PFAS Measures – Sum of Maximums </vt:lpstr>
      <vt:lpstr>PFAS Measures – Sum of Maximums </vt:lpstr>
      <vt:lpstr>PFAS Measures – Detection Share</vt:lpstr>
      <vt:lpstr>PFAS Measures – Total Samples per System </vt:lpstr>
      <vt:lpstr>TTHM vs. Haloacetic Acids</vt:lpstr>
      <vt:lpstr>TTHM in SYR3 vs. SYR4</vt:lpstr>
      <vt:lpstr>HAA5 in SYR3 vs. SYR4</vt:lpstr>
      <vt:lpstr>What to put in appendix?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Area Boundaries and EJ Paper</dc:title>
  <dc:creator>Austin, Wes</dc:creator>
  <cp:lastModifiedBy>Austin, Wes</cp:lastModifiedBy>
  <cp:revision>1</cp:revision>
  <dcterms:created xsi:type="dcterms:W3CDTF">2024-08-02T14:14:45Z</dcterms:created>
  <dcterms:modified xsi:type="dcterms:W3CDTF">2024-08-02T20:59:47Z</dcterms:modified>
</cp:coreProperties>
</file>