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B8DDD-C3D1-4153-9D83-B52F723AA6C1}" type="datetimeFigureOut">
              <a:rPr lang="zh-CN" altLang="en-US" smtClean="0"/>
              <a:pPr/>
              <a:t>2017/12/27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6CE39-0FAA-46A6-A521-3C97A95BBF2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asymock.org/" TargetMode="External"/><Relationship Id="rId2" Type="http://schemas.openxmlformats.org/officeDocument/2006/relationships/hyperlink" Target="https://www.ibm.com/developerworks/cn/opensource/os-cn-easymo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36713"/>
            <a:ext cx="7772400" cy="2763738"/>
          </a:xfrm>
        </p:spPr>
        <p:txBody>
          <a:bodyPr/>
          <a:lstStyle/>
          <a:p>
            <a:r>
              <a:rPr lang="en-US" altLang="zh-CN" dirty="0" smtClean="0"/>
              <a:t>Mock</a:t>
            </a:r>
            <a:r>
              <a:rPr lang="zh-CN" altLang="en-US" dirty="0"/>
              <a:t>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1475656" y="2492896"/>
            <a:ext cx="6400800" cy="1752600"/>
          </a:xfrm>
        </p:spPr>
        <p:txBody>
          <a:bodyPr/>
          <a:lstStyle/>
          <a:p>
            <a:pPr>
              <a:buFont typeface="Arial" pitchFamily="34" charset="0"/>
              <a:buChar char="•"/>
            </a:pPr>
            <a:r>
              <a:rPr lang="en-US" altLang="zh-CN" dirty="0" smtClean="0"/>
              <a:t>Eolinker</a:t>
            </a:r>
          </a:p>
          <a:p>
            <a:pPr>
              <a:buFont typeface="Arial" pitchFamily="34" charset="0"/>
              <a:buChar char="•"/>
            </a:pPr>
            <a:r>
              <a:rPr lang="en-US" altLang="zh-CN" dirty="0" smtClean="0"/>
              <a:t>Swagger</a:t>
            </a:r>
          </a:p>
          <a:p>
            <a:pPr>
              <a:buFont typeface="Arial" pitchFamily="34" charset="0"/>
              <a:buChar char="•"/>
            </a:pPr>
            <a:r>
              <a:rPr lang="en-US" altLang="zh-CN" dirty="0" smtClean="0"/>
              <a:t>http://www.testtao.cn/?p=4628</a:t>
            </a:r>
          </a:p>
          <a:p>
            <a:pPr>
              <a:buFont typeface="Arial" pitchFamily="34" charset="0"/>
              <a:buChar char="•"/>
            </a:pPr>
            <a:endParaRPr lang="zh-CN" altLang="en-US" dirty="0"/>
          </a:p>
        </p:txBody>
      </p:sp>
      <p:pic>
        <p:nvPicPr>
          <p:cNvPr id="1026" name="Picture 2"/>
          <p:cNvPicPr>
            <a:picLocks noGrp="1" noChangeAspect="1" noChangeArrowheads="1"/>
          </p:cNvPicPr>
          <p:nvPr>
            <p:ph idx="4294967295"/>
          </p:nvPr>
        </p:nvPicPr>
        <p:blipFill>
          <a:blip r:embed="rId2" cstate="print"/>
          <a:srcRect/>
          <a:stretch>
            <a:fillRect/>
          </a:stretch>
        </p:blipFill>
        <p:spPr bwMode="auto">
          <a:xfrm>
            <a:off x="1403648" y="1772816"/>
            <a:ext cx="6600825" cy="5762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59632" y="620688"/>
            <a:ext cx="6840760" cy="52377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62500" lnSpcReduction="20000"/>
          </a:bodyPr>
          <a:lstStyle/>
          <a:p>
            <a:pPr algn="ctr">
              <a:buNone/>
            </a:pPr>
            <a:r>
              <a:rPr lang="en-US" altLang="zh-CN" b="1" dirty="0" smtClean="0">
                <a:solidFill>
                  <a:srgbClr val="FF0000"/>
                </a:solidFill>
              </a:rPr>
              <a:t>Mock</a:t>
            </a:r>
            <a:r>
              <a:rPr lang="zh-CN" altLang="en-US" b="1" dirty="0" smtClean="0">
                <a:solidFill>
                  <a:srgbClr val="FF0000"/>
                </a:solidFill>
              </a:rPr>
              <a:t>的</a:t>
            </a:r>
            <a:r>
              <a:rPr lang="zh-CN" altLang="en-US" b="1" dirty="0">
                <a:solidFill>
                  <a:srgbClr val="FF0000"/>
                </a:solidFill>
              </a:rPr>
              <a:t>优点</a:t>
            </a:r>
            <a:endParaRPr lang="en-US" altLang="zh-CN" b="1" dirty="0" smtClean="0">
              <a:solidFill>
                <a:srgbClr val="FF0000"/>
              </a:solidFill>
            </a:endParaRPr>
          </a:p>
          <a:p>
            <a:pPr algn="ctr">
              <a:buNone/>
            </a:pPr>
            <a:endParaRPr lang="zh-CN" altLang="en-US" dirty="0">
              <a:solidFill>
                <a:srgbClr val="FF0000"/>
              </a:solidFill>
            </a:endParaRPr>
          </a:p>
          <a:p>
            <a:r>
              <a:rPr lang="zh-CN" altLang="en-US" dirty="0"/>
              <a:t>  </a:t>
            </a:r>
            <a:r>
              <a:rPr lang="en-US" altLang="zh-CN" dirty="0"/>
              <a:t>Mock</a:t>
            </a:r>
            <a:r>
              <a:rPr lang="zh-CN" altLang="en-US" dirty="0"/>
              <a:t>通常是指，在测试一个对象</a:t>
            </a:r>
            <a:r>
              <a:rPr lang="en-US" altLang="zh-CN" dirty="0"/>
              <a:t>A</a:t>
            </a:r>
            <a:r>
              <a:rPr lang="zh-CN" altLang="en-US" dirty="0"/>
              <a:t>时，我们构造一些假的对象来模拟与</a:t>
            </a:r>
            <a:r>
              <a:rPr lang="en-US" altLang="zh-CN" dirty="0"/>
              <a:t>A</a:t>
            </a:r>
            <a:r>
              <a:rPr lang="zh-CN" altLang="en-US" dirty="0"/>
              <a:t>之间的交互，而这些</a:t>
            </a:r>
            <a:r>
              <a:rPr lang="en-US" altLang="zh-CN" dirty="0"/>
              <a:t>Mock</a:t>
            </a:r>
            <a:r>
              <a:rPr lang="zh-CN" altLang="en-US" dirty="0"/>
              <a:t>对象的行为是我们事先设定且符合预期。通过这些</a:t>
            </a:r>
            <a:r>
              <a:rPr lang="en-US" altLang="zh-CN" dirty="0"/>
              <a:t>Mock</a:t>
            </a:r>
            <a:r>
              <a:rPr lang="zh-CN" altLang="en-US" dirty="0"/>
              <a:t>对象来测试</a:t>
            </a:r>
            <a:r>
              <a:rPr lang="en-US" altLang="zh-CN" dirty="0"/>
              <a:t>A</a:t>
            </a:r>
            <a:r>
              <a:rPr lang="zh-CN" altLang="en-US" dirty="0"/>
              <a:t>在正常逻辑，异常逻辑或压力情况下工作是否正常。</a:t>
            </a:r>
          </a:p>
          <a:p>
            <a:r>
              <a:rPr lang="zh-CN" altLang="en-US" dirty="0"/>
              <a:t>引入</a:t>
            </a:r>
            <a:r>
              <a:rPr lang="en-US" altLang="zh-CN" dirty="0"/>
              <a:t>Mock</a:t>
            </a:r>
            <a:r>
              <a:rPr lang="zh-CN" altLang="en-US" dirty="0"/>
              <a:t>最大的优势在于：</a:t>
            </a:r>
            <a:r>
              <a:rPr lang="en-US" altLang="zh-CN" dirty="0"/>
              <a:t>Mock</a:t>
            </a:r>
            <a:r>
              <a:rPr lang="zh-CN" altLang="en-US" dirty="0"/>
              <a:t>的行为固定，它确保当你访问该</a:t>
            </a:r>
            <a:r>
              <a:rPr lang="en-US" altLang="zh-CN" dirty="0"/>
              <a:t>Mock</a:t>
            </a:r>
            <a:r>
              <a:rPr lang="zh-CN" altLang="en-US" dirty="0"/>
              <a:t>的某个方法时总是能够获得一个没有任何逻辑的直接就返回的预期结果。</a:t>
            </a:r>
          </a:p>
          <a:p>
            <a:r>
              <a:rPr lang="en-US" altLang="zh-CN" dirty="0" smtClean="0"/>
              <a:t>Mock Object</a:t>
            </a:r>
            <a:r>
              <a:rPr lang="zh-CN" altLang="en-US" dirty="0" smtClean="0"/>
              <a:t>的使用通常会带来以下一些好处：</a:t>
            </a:r>
          </a:p>
          <a:p>
            <a:r>
              <a:rPr lang="zh-CN" altLang="en-US" dirty="0" smtClean="0"/>
              <a:t>隔绝其他模块出错引起本模块的测试错误。</a:t>
            </a:r>
          </a:p>
          <a:p>
            <a:r>
              <a:rPr lang="zh-CN" altLang="en-US" dirty="0" smtClean="0"/>
              <a:t>隔绝其他模块的开发状态，只要定义好接口，不用管他们开发有没有完成。</a:t>
            </a:r>
          </a:p>
          <a:p>
            <a:r>
              <a:rPr lang="zh-CN" altLang="en-US" dirty="0" smtClean="0"/>
              <a:t>一些速度较慢的操作，可以用</a:t>
            </a:r>
            <a:r>
              <a:rPr lang="en-US" altLang="zh-CN" dirty="0" smtClean="0"/>
              <a:t>Mock Object</a:t>
            </a:r>
            <a:r>
              <a:rPr lang="zh-CN" altLang="en-US" dirty="0" smtClean="0"/>
              <a:t>代替，快速返回。</a:t>
            </a:r>
          </a:p>
          <a:p>
            <a:r>
              <a:rPr lang="zh-CN" altLang="en-US" dirty="0" smtClean="0"/>
              <a:t>对于分布式系统的测试，使用</a:t>
            </a:r>
            <a:r>
              <a:rPr lang="en-US" altLang="zh-CN" dirty="0" smtClean="0"/>
              <a:t>Mock Object</a:t>
            </a:r>
            <a:r>
              <a:rPr lang="zh-CN" altLang="en-US" dirty="0" smtClean="0"/>
              <a:t>会有另外两项很重要的收益。</a:t>
            </a:r>
          </a:p>
          <a:p>
            <a:r>
              <a:rPr lang="zh-CN" altLang="en-US" dirty="0" smtClean="0"/>
              <a:t>通过</a:t>
            </a:r>
            <a:r>
              <a:rPr lang="en-US" altLang="zh-CN" dirty="0" smtClean="0"/>
              <a:t>Mock Object</a:t>
            </a:r>
            <a:r>
              <a:rPr lang="zh-CN" altLang="en-US" dirty="0" smtClean="0"/>
              <a:t>可以将一些分布式测试转化为本地的测试。</a:t>
            </a:r>
          </a:p>
          <a:p>
            <a:r>
              <a:rPr lang="zh-CN" altLang="en-US" dirty="0" smtClean="0"/>
              <a:t>将</a:t>
            </a:r>
            <a:r>
              <a:rPr lang="en-US" altLang="zh-CN" dirty="0" smtClean="0"/>
              <a:t>Mock</a:t>
            </a:r>
            <a:r>
              <a:rPr lang="zh-CN" altLang="en-US" dirty="0" smtClean="0"/>
              <a:t>用于压力测试，可以解决测试集群无法模拟线上集群大规模下的压力。</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idx="1"/>
          </p:nvPr>
        </p:nvSpPr>
        <p:spPr>
          <a:xfrm>
            <a:off x="457200" y="620713"/>
            <a:ext cx="8229600" cy="5505450"/>
          </a:xfrm>
        </p:spPr>
        <p:txBody>
          <a:bodyPr>
            <a:normAutofit fontScale="62500" lnSpcReduction="20000"/>
          </a:bodyPr>
          <a:lstStyle/>
          <a:p>
            <a:pPr algn="ctr">
              <a:buNone/>
            </a:pPr>
            <a:r>
              <a:rPr lang="en-US" altLang="zh-CN" b="1" dirty="0" smtClean="0">
                <a:solidFill>
                  <a:srgbClr val="FF0000"/>
                </a:solidFill>
              </a:rPr>
              <a:t>Mock</a:t>
            </a:r>
            <a:r>
              <a:rPr lang="zh-CN" altLang="en-US" b="1" dirty="0" smtClean="0">
                <a:solidFill>
                  <a:srgbClr val="FF0000"/>
                </a:solidFill>
              </a:rPr>
              <a:t>的应</a:t>
            </a:r>
            <a:r>
              <a:rPr lang="zh-CN" altLang="en-US" b="1" dirty="0">
                <a:solidFill>
                  <a:srgbClr val="FF0000"/>
                </a:solidFill>
              </a:rPr>
              <a:t>用场</a:t>
            </a:r>
            <a:r>
              <a:rPr lang="zh-CN" altLang="en-US" b="1" dirty="0" smtClean="0">
                <a:solidFill>
                  <a:srgbClr val="FF0000"/>
                </a:solidFill>
              </a:rPr>
              <a:t>景</a:t>
            </a:r>
            <a:endParaRPr lang="en-US" altLang="zh-CN" b="1" dirty="0" smtClean="0">
              <a:solidFill>
                <a:srgbClr val="FF0000"/>
              </a:solidFill>
            </a:endParaRPr>
          </a:p>
          <a:p>
            <a:pPr algn="ctr">
              <a:buNone/>
            </a:pPr>
            <a:endParaRPr lang="zh-CN" altLang="en-US" dirty="0">
              <a:solidFill>
                <a:srgbClr val="FF0000"/>
              </a:solidFill>
            </a:endParaRPr>
          </a:p>
          <a:p>
            <a:r>
              <a:rPr lang="zh-CN" altLang="en-US" dirty="0" smtClean="0"/>
              <a:t>真实对象具有不可确定的行为</a:t>
            </a:r>
            <a:r>
              <a:rPr lang="en-US" altLang="zh-CN" dirty="0" smtClean="0"/>
              <a:t>(</a:t>
            </a:r>
            <a:r>
              <a:rPr lang="zh-CN" altLang="en-US" dirty="0" smtClean="0"/>
              <a:t>产生不可预测的结果，如股票的行情</a:t>
            </a:r>
            <a:r>
              <a:rPr lang="en-US" altLang="zh-CN" dirty="0" smtClean="0"/>
              <a:t>)</a:t>
            </a:r>
            <a:endParaRPr lang="zh-CN" altLang="en-US" dirty="0" smtClean="0"/>
          </a:p>
          <a:p>
            <a:r>
              <a:rPr lang="zh-CN" altLang="en-US" dirty="0" smtClean="0"/>
              <a:t>真实对象很难被创建</a:t>
            </a:r>
            <a:r>
              <a:rPr lang="en-US" altLang="zh-CN" dirty="0" smtClean="0"/>
              <a:t>(</a:t>
            </a:r>
            <a:r>
              <a:rPr lang="zh-CN" altLang="en-US" dirty="0" smtClean="0"/>
              <a:t>比如具体的</a:t>
            </a:r>
            <a:r>
              <a:rPr lang="en-US" altLang="zh-CN" dirty="0" smtClean="0"/>
              <a:t>web</a:t>
            </a:r>
            <a:r>
              <a:rPr lang="zh-CN" altLang="en-US" dirty="0" smtClean="0"/>
              <a:t>容器</a:t>
            </a:r>
            <a:r>
              <a:rPr lang="en-US" altLang="zh-CN" dirty="0" smtClean="0"/>
              <a:t>)</a:t>
            </a:r>
            <a:endParaRPr lang="zh-CN" altLang="en-US" dirty="0" smtClean="0"/>
          </a:p>
          <a:p>
            <a:r>
              <a:rPr lang="zh-CN" altLang="en-US" dirty="0" smtClean="0"/>
              <a:t>真实对象的某些行为很难触发</a:t>
            </a:r>
            <a:r>
              <a:rPr lang="en-US" altLang="zh-CN" dirty="0" smtClean="0"/>
              <a:t>(</a:t>
            </a:r>
            <a:r>
              <a:rPr lang="zh-CN" altLang="en-US" dirty="0" smtClean="0"/>
              <a:t>比如网络错误</a:t>
            </a:r>
            <a:r>
              <a:rPr lang="en-US" altLang="zh-CN" dirty="0" smtClean="0"/>
              <a:t>)</a:t>
            </a:r>
            <a:endParaRPr lang="zh-CN" altLang="en-US" dirty="0" smtClean="0"/>
          </a:p>
          <a:p>
            <a:r>
              <a:rPr lang="zh-CN" altLang="en-US" dirty="0" smtClean="0"/>
              <a:t>真实情况令程序的运行速度很慢</a:t>
            </a:r>
          </a:p>
          <a:p>
            <a:r>
              <a:rPr lang="zh-CN" altLang="en-US" dirty="0" smtClean="0"/>
              <a:t>测试需要询问真实对象它是如何被调用的</a:t>
            </a:r>
            <a:r>
              <a:rPr lang="en-US" altLang="zh-CN" dirty="0" smtClean="0"/>
              <a:t>(</a:t>
            </a:r>
            <a:r>
              <a:rPr lang="zh-CN" altLang="en-US" dirty="0" smtClean="0"/>
              <a:t>比如测试可能需要验证某个回调函数是否被调用了</a:t>
            </a:r>
            <a:r>
              <a:rPr lang="en-US" altLang="zh-CN" dirty="0" smtClean="0"/>
              <a:t>)</a:t>
            </a:r>
            <a:endParaRPr lang="zh-CN" altLang="en-US" dirty="0" smtClean="0"/>
          </a:p>
          <a:p>
            <a:r>
              <a:rPr lang="zh-CN" altLang="en-US" dirty="0" smtClean="0"/>
              <a:t>真实对象实际上并不存在</a:t>
            </a:r>
            <a:r>
              <a:rPr lang="en-US" altLang="zh-CN" dirty="0" smtClean="0"/>
              <a:t>(</a:t>
            </a:r>
            <a:r>
              <a:rPr lang="zh-CN" altLang="en-US" dirty="0" smtClean="0"/>
              <a:t>当需要和其他开发小组，或者新的硬件系统打交道的时候，这是一个普遍的问题</a:t>
            </a:r>
            <a:r>
              <a:rPr lang="en-US" altLang="zh-CN" dirty="0" smtClean="0"/>
              <a:t>)</a:t>
            </a:r>
            <a:endParaRPr lang="zh-CN" altLang="en-US" dirty="0" smtClean="0"/>
          </a:p>
          <a:p>
            <a:r>
              <a:rPr lang="zh-CN" altLang="en-US" dirty="0" smtClean="0"/>
              <a:t>一些比较难构造的</a:t>
            </a:r>
            <a:r>
              <a:rPr lang="en-US" altLang="zh-CN" dirty="0" smtClean="0"/>
              <a:t>Object</a:t>
            </a:r>
            <a:r>
              <a:rPr lang="zh-CN" altLang="en-US" dirty="0" smtClean="0"/>
              <a:t>：这类</a:t>
            </a:r>
            <a:r>
              <a:rPr lang="en-US" altLang="zh-CN" dirty="0" smtClean="0"/>
              <a:t>Object</a:t>
            </a:r>
            <a:r>
              <a:rPr lang="zh-CN" altLang="en-US" dirty="0" smtClean="0"/>
              <a:t>通常有很多依赖，在单元测试中构造出这样类通常花费的成本太大。</a:t>
            </a:r>
          </a:p>
          <a:p>
            <a:r>
              <a:rPr lang="zh-CN" altLang="en-US" dirty="0" smtClean="0"/>
              <a:t>执行操作的时间较长</a:t>
            </a:r>
            <a:r>
              <a:rPr lang="en-US" altLang="zh-CN" dirty="0" smtClean="0"/>
              <a:t>Object</a:t>
            </a:r>
            <a:r>
              <a:rPr lang="zh-CN" altLang="en-US" dirty="0" smtClean="0"/>
              <a:t>：有一些</a:t>
            </a:r>
            <a:r>
              <a:rPr lang="en-US" altLang="zh-CN" dirty="0" smtClean="0"/>
              <a:t>Object</a:t>
            </a:r>
            <a:r>
              <a:rPr lang="zh-CN" altLang="en-US" dirty="0" smtClean="0"/>
              <a:t>的操作费时，而被测对象依赖于这一个操作的执行结果，例如大文件写操作，数据的更新等等，出于测试的需求，通常将这类操作进行</a:t>
            </a:r>
            <a:r>
              <a:rPr lang="en-US" altLang="zh-CN" dirty="0" smtClean="0"/>
              <a:t>Mock</a:t>
            </a:r>
            <a:r>
              <a:rPr lang="zh-CN" altLang="en-US" dirty="0" smtClean="0"/>
              <a:t>。</a:t>
            </a:r>
            <a:endParaRPr lang="en-US" altLang="zh-CN" dirty="0" smtClean="0"/>
          </a:p>
          <a:p>
            <a:r>
              <a:rPr lang="zh-CN" altLang="en-US" dirty="0" smtClean="0"/>
              <a:t>异常逻辑：一些异常的逻辑往往在正常测试中是很难触发的，通过</a:t>
            </a:r>
            <a:r>
              <a:rPr lang="en-US" altLang="zh-CN" dirty="0" smtClean="0"/>
              <a:t>Mock</a:t>
            </a:r>
            <a:r>
              <a:rPr lang="zh-CN" altLang="en-US" dirty="0" smtClean="0"/>
              <a:t>可以人为的控制触发异常逻辑。</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620713"/>
            <a:ext cx="8229600" cy="5505450"/>
          </a:xfrm>
        </p:spPr>
        <p:txBody>
          <a:bodyPr>
            <a:normAutofit/>
          </a:bodyPr>
          <a:lstStyle/>
          <a:p>
            <a:pPr algn="ctr">
              <a:buNone/>
            </a:pPr>
            <a:r>
              <a:rPr lang="en-US" altLang="zh-CN" sz="2000" b="1" dirty="0" smtClean="0">
                <a:solidFill>
                  <a:srgbClr val="FF0000"/>
                </a:solidFill>
              </a:rPr>
              <a:t>EasyMock </a:t>
            </a:r>
            <a:r>
              <a:rPr lang="zh-CN" altLang="en-US" sz="2000" b="1" dirty="0" smtClean="0">
                <a:solidFill>
                  <a:srgbClr val="FF0000"/>
                </a:solidFill>
              </a:rPr>
              <a:t>使用方法与原理剖析</a:t>
            </a:r>
            <a:endParaRPr lang="en-US" altLang="zh-CN" sz="2000" b="1" dirty="0" smtClean="0">
              <a:solidFill>
                <a:srgbClr val="FF0000"/>
              </a:solidFill>
            </a:endParaRPr>
          </a:p>
          <a:p>
            <a:pPr algn="ctr">
              <a:buNone/>
            </a:pPr>
            <a:endParaRPr lang="zh-CN" altLang="en-US" sz="2000" b="1" dirty="0" smtClean="0">
              <a:solidFill>
                <a:srgbClr val="FF0000"/>
              </a:solidFill>
            </a:endParaRPr>
          </a:p>
          <a:p>
            <a:r>
              <a:rPr lang="zh-CN" altLang="en-US" sz="2000" dirty="0" smtClean="0"/>
              <a:t>手动的构造 </a:t>
            </a:r>
            <a:r>
              <a:rPr lang="en-US" altLang="zh-CN" sz="2000" dirty="0" smtClean="0"/>
              <a:t>Mock </a:t>
            </a:r>
            <a:r>
              <a:rPr lang="zh-CN" altLang="en-US" sz="2000" dirty="0" smtClean="0"/>
              <a:t>对象会给开发人员带来额外的编码量，而且这些为创建 </a:t>
            </a:r>
            <a:r>
              <a:rPr lang="en-US" altLang="zh-CN" sz="2000" dirty="0" smtClean="0"/>
              <a:t>Mock </a:t>
            </a:r>
            <a:r>
              <a:rPr lang="zh-CN" altLang="en-US" sz="2000" dirty="0" smtClean="0"/>
              <a:t>对象而编写的代码很有可能引入错误。目前，有许多开源项目对动态构建 </a:t>
            </a:r>
            <a:r>
              <a:rPr lang="en-US" altLang="zh-CN" sz="2000" dirty="0" smtClean="0"/>
              <a:t>Mock </a:t>
            </a:r>
            <a:r>
              <a:rPr lang="zh-CN" altLang="en-US" sz="2000" dirty="0" smtClean="0"/>
              <a:t>对象提供了支持，这些项目能够根据现有的接口或类动态生成，这样不仅能避免额外的编码工作，同时也降低了引入错误的可能。</a:t>
            </a:r>
          </a:p>
          <a:p>
            <a:r>
              <a:rPr lang="en-US" altLang="zh-CN" sz="2000" dirty="0" smtClean="0"/>
              <a:t>EasyMock </a:t>
            </a:r>
            <a:r>
              <a:rPr lang="zh-CN" altLang="en-US" sz="2000" dirty="0" smtClean="0"/>
              <a:t>是一套用于通过简单的方法对于给定的接口生成 </a:t>
            </a:r>
            <a:r>
              <a:rPr lang="en-US" altLang="zh-CN" sz="2000" dirty="0" smtClean="0"/>
              <a:t>Mock </a:t>
            </a:r>
            <a:r>
              <a:rPr lang="zh-CN" altLang="en-US" sz="2000" dirty="0" smtClean="0"/>
              <a:t>对象的类库。它提供对接口的模拟，能够通过录制、回放、检查三步来完成大体的测试过程，可以验证方法的调用种类、次数、顺序，可以令 </a:t>
            </a:r>
            <a:r>
              <a:rPr lang="en-US" altLang="zh-CN" sz="2000" dirty="0" smtClean="0"/>
              <a:t>Mock </a:t>
            </a:r>
            <a:r>
              <a:rPr lang="zh-CN" altLang="en-US" sz="2000" dirty="0" smtClean="0"/>
              <a:t>对象返回指定的值或抛出指定异常。通过 </a:t>
            </a:r>
            <a:r>
              <a:rPr lang="en-US" altLang="zh-CN" sz="2000" dirty="0" smtClean="0"/>
              <a:t>EasyMock</a:t>
            </a:r>
            <a:r>
              <a:rPr lang="zh-CN" altLang="en-US" sz="2000" dirty="0" smtClean="0"/>
              <a:t>，我们可以方便的构造 </a:t>
            </a:r>
            <a:r>
              <a:rPr lang="en-US" altLang="zh-CN" sz="2000" dirty="0" smtClean="0"/>
              <a:t>Mock </a:t>
            </a:r>
            <a:r>
              <a:rPr lang="zh-CN" altLang="en-US" sz="2000" dirty="0" smtClean="0"/>
              <a:t>对象从而使单元测试顺利进行。</a:t>
            </a:r>
          </a:p>
          <a:p>
            <a:r>
              <a:rPr lang="zh-CN" altLang="en-US" sz="1400" dirty="0" smtClean="0"/>
              <a:t>文档连接：</a:t>
            </a:r>
            <a:r>
              <a:rPr lang="en-US" altLang="zh-CN" sz="1400" dirty="0" smtClean="0">
                <a:hlinkClick r:id="rId2"/>
              </a:rPr>
              <a:t>https://www.ibm.com/developerworks/cn/opensource/os-cn-easymock/</a:t>
            </a:r>
            <a:endParaRPr lang="en-US" altLang="zh-CN" sz="1400" dirty="0" smtClean="0"/>
          </a:p>
          <a:p>
            <a:r>
              <a:rPr lang="zh-CN" altLang="en-US" sz="1400" dirty="0" smtClean="0"/>
              <a:t>官网         </a:t>
            </a:r>
            <a:r>
              <a:rPr lang="en-US" altLang="zh-CN" sz="1400" dirty="0" smtClean="0"/>
              <a:t>:   </a:t>
            </a:r>
            <a:r>
              <a:rPr lang="en-US" altLang="zh-CN" sz="1400" dirty="0" smtClean="0">
                <a:hlinkClick r:id="rId3"/>
              </a:rPr>
              <a:t>http://easymock.org/</a:t>
            </a:r>
            <a:endParaRPr lang="en-US" altLang="zh-CN" sz="1400" dirty="0" smtClean="0"/>
          </a:p>
          <a:p>
            <a:r>
              <a:rPr lang="zh-CN" altLang="en-US" sz="1400" dirty="0" smtClean="0"/>
              <a:t>源码         </a:t>
            </a:r>
            <a:r>
              <a:rPr lang="en-US" altLang="zh-CN" sz="1400" dirty="0" smtClean="0"/>
              <a:t>:   https://github.com/easymock/easymock</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algn="ctr">
              <a:buNone/>
            </a:pPr>
            <a:r>
              <a:rPr lang="en-US" altLang="zh-CN" sz="2000" b="1" dirty="0" smtClean="0">
                <a:solidFill>
                  <a:srgbClr val="FF0000"/>
                </a:solidFill>
              </a:rPr>
              <a:t>Mockito</a:t>
            </a:r>
            <a:r>
              <a:rPr lang="zh-CN" altLang="en-US" sz="2000" b="1" dirty="0" smtClean="0">
                <a:solidFill>
                  <a:srgbClr val="FF0000"/>
                </a:solidFill>
              </a:rPr>
              <a:t>使用方法与原理剖析</a:t>
            </a:r>
            <a:endParaRPr lang="en-US" altLang="zh-CN" sz="2000" b="1" dirty="0" smtClean="0">
              <a:solidFill>
                <a:srgbClr val="FF0000"/>
              </a:solidFill>
            </a:endParaRPr>
          </a:p>
          <a:p>
            <a:pPr algn="ctr">
              <a:buNone/>
            </a:pPr>
            <a:endParaRPr lang="en-US" altLang="zh-CN" sz="2000" dirty="0" smtClean="0">
              <a:solidFill>
                <a:srgbClr val="FF0000"/>
              </a:solidFill>
            </a:endParaRPr>
          </a:p>
          <a:p>
            <a:r>
              <a:rPr lang="en-US" altLang="zh-CN" sz="2000" dirty="0" smtClean="0"/>
              <a:t>EasyMock</a:t>
            </a:r>
            <a:r>
              <a:rPr lang="zh-CN" altLang="en-US" sz="2000" dirty="0" smtClean="0"/>
              <a:t>之后流行的</a:t>
            </a:r>
            <a:r>
              <a:rPr lang="en-US" altLang="zh-CN" sz="2000" dirty="0" smtClean="0"/>
              <a:t>mock</a:t>
            </a:r>
            <a:r>
              <a:rPr lang="zh-CN" altLang="en-US" sz="2000" dirty="0" smtClean="0"/>
              <a:t>工具。相对</a:t>
            </a:r>
            <a:r>
              <a:rPr lang="en-US" altLang="zh-CN" sz="2000" dirty="0" smtClean="0"/>
              <a:t>EasyMock</a:t>
            </a:r>
            <a:r>
              <a:rPr lang="zh-CN" altLang="en-US" sz="2000" dirty="0" smtClean="0"/>
              <a:t>学习成本低，而且具有非常简洁的</a:t>
            </a:r>
            <a:r>
              <a:rPr lang="en-US" altLang="zh-CN" sz="2000" dirty="0" smtClean="0"/>
              <a:t>API</a:t>
            </a:r>
            <a:r>
              <a:rPr lang="zh-CN" altLang="en-US" sz="2000" dirty="0" smtClean="0"/>
              <a:t>，测试代码的可读性很高。</a:t>
            </a:r>
            <a:endParaRPr lang="en-US" altLang="zh-CN" sz="2000" dirty="0" smtClean="0"/>
          </a:p>
          <a:p>
            <a:pPr latinLnBrk="1"/>
            <a:r>
              <a:rPr lang="zh-CN" altLang="en-US" sz="2000" dirty="0" smtClean="0"/>
              <a:t>使用</a:t>
            </a:r>
            <a:r>
              <a:rPr lang="en-US" altLang="zh-CN" sz="2000" dirty="0" smtClean="0"/>
              <a:t>mockito</a:t>
            </a:r>
            <a:r>
              <a:rPr lang="zh-CN" altLang="en-US" sz="2000" dirty="0" smtClean="0"/>
              <a:t>大致可以划分为以下几个步骤：</a:t>
            </a:r>
            <a:endParaRPr lang="en-US" altLang="zh-CN" sz="2000" dirty="0" smtClean="0"/>
          </a:p>
          <a:p>
            <a:pPr latinLnBrk="1">
              <a:buNone/>
            </a:pPr>
            <a:r>
              <a:rPr lang="en-US" altLang="zh-CN" sz="2000" dirty="0" smtClean="0"/>
              <a:t>	</a:t>
            </a:r>
            <a:r>
              <a:rPr lang="zh-CN" altLang="en-US" sz="2000" dirty="0" smtClean="0"/>
              <a:t>①    使用 </a:t>
            </a:r>
            <a:r>
              <a:rPr lang="en-US" altLang="zh-CN" sz="2000" dirty="0" smtClean="0"/>
              <a:t>mockito </a:t>
            </a:r>
            <a:r>
              <a:rPr lang="zh-CN" altLang="en-US" sz="2000" dirty="0" smtClean="0"/>
              <a:t>生成 </a:t>
            </a:r>
            <a:r>
              <a:rPr lang="en-US" altLang="zh-CN" sz="2000" dirty="0" smtClean="0"/>
              <a:t>Mock </a:t>
            </a:r>
            <a:r>
              <a:rPr lang="zh-CN" altLang="en-US" sz="2000" dirty="0" smtClean="0"/>
              <a:t>对象；</a:t>
            </a:r>
          </a:p>
          <a:p>
            <a:pPr latinLnBrk="1">
              <a:buNone/>
            </a:pPr>
            <a:r>
              <a:rPr lang="en-US" altLang="zh-CN" sz="2000" dirty="0" smtClean="0"/>
              <a:t>	</a:t>
            </a:r>
            <a:r>
              <a:rPr lang="zh-CN" altLang="en-US" sz="2000" dirty="0" smtClean="0"/>
              <a:t>②    定义</a:t>
            </a:r>
            <a:r>
              <a:rPr lang="en-US" altLang="zh-CN" sz="2000" dirty="0" smtClean="0"/>
              <a:t>(</a:t>
            </a:r>
            <a:r>
              <a:rPr lang="zh-CN" altLang="en-US" sz="2000" dirty="0" smtClean="0"/>
              <a:t>并非录制</a:t>
            </a:r>
            <a:r>
              <a:rPr lang="en-US" altLang="zh-CN" sz="2000" dirty="0" smtClean="0"/>
              <a:t>) Mock </a:t>
            </a:r>
            <a:r>
              <a:rPr lang="zh-CN" altLang="en-US" sz="2000" dirty="0" smtClean="0"/>
              <a:t>对象的行为和输出</a:t>
            </a:r>
            <a:r>
              <a:rPr lang="en-US" altLang="zh-CN" sz="2000" dirty="0" smtClean="0"/>
              <a:t>(expectations</a:t>
            </a:r>
            <a:r>
              <a:rPr lang="zh-CN" altLang="en-US" sz="2000" dirty="0" smtClean="0"/>
              <a:t>部分</a:t>
            </a:r>
            <a:r>
              <a:rPr lang="en-US" altLang="zh-CN" sz="2000" dirty="0" smtClean="0"/>
              <a:t>)</a:t>
            </a:r>
            <a:r>
              <a:rPr lang="zh-CN" altLang="en-US" sz="2000" dirty="0" smtClean="0"/>
              <a:t>；</a:t>
            </a:r>
          </a:p>
          <a:p>
            <a:pPr latinLnBrk="1">
              <a:buNone/>
            </a:pPr>
            <a:r>
              <a:rPr lang="en-US" altLang="zh-CN" sz="2000" dirty="0" smtClean="0"/>
              <a:t>	</a:t>
            </a:r>
            <a:r>
              <a:rPr lang="zh-CN" altLang="en-US" sz="2000" dirty="0" smtClean="0"/>
              <a:t>③    调用 </a:t>
            </a:r>
            <a:r>
              <a:rPr lang="en-US" altLang="zh-CN" sz="2000" dirty="0" smtClean="0"/>
              <a:t>Mock </a:t>
            </a:r>
            <a:r>
              <a:rPr lang="zh-CN" altLang="en-US" sz="2000" dirty="0" smtClean="0"/>
              <a:t>对象方法进行单元测试；</a:t>
            </a:r>
          </a:p>
          <a:p>
            <a:pPr latinLnBrk="1">
              <a:buNone/>
            </a:pPr>
            <a:r>
              <a:rPr lang="en-US" altLang="zh-CN" sz="2000" dirty="0" smtClean="0"/>
              <a:t>	</a:t>
            </a:r>
            <a:r>
              <a:rPr lang="zh-CN" altLang="en-US" sz="2000" dirty="0" smtClean="0"/>
              <a:t>④    对 </a:t>
            </a:r>
            <a:r>
              <a:rPr lang="en-US" altLang="zh-CN" sz="2000" dirty="0" smtClean="0"/>
              <a:t>Mock </a:t>
            </a:r>
            <a:r>
              <a:rPr lang="zh-CN" altLang="en-US" sz="2000" dirty="0" smtClean="0"/>
              <a:t>对象的行为进行验证。</a:t>
            </a:r>
            <a:endParaRPr lang="en-US" altLang="zh-CN" sz="2000" dirty="0" smtClean="0"/>
          </a:p>
          <a:p>
            <a:pPr latinLnBrk="1"/>
            <a:r>
              <a:rPr lang="zh-CN" altLang="en-US" sz="2000" dirty="0" smtClean="0"/>
              <a:t>官网地址</a:t>
            </a:r>
            <a:r>
              <a:rPr lang="en-US" altLang="zh-CN" sz="2000" dirty="0" smtClean="0"/>
              <a:t>: http://site.mockito.org/</a:t>
            </a:r>
            <a:endParaRPr lang="zh-CN" altLang="en-US" sz="2000" dirty="0" smtClean="0"/>
          </a:p>
          <a:p>
            <a:pPr latinLnBrk="1">
              <a:buNone/>
            </a:pPr>
            <a:r>
              <a:rPr lang="en-US" altLang="zh-CN" sz="2000" dirty="0" smtClean="0"/>
              <a:t>	</a:t>
            </a:r>
            <a:endParaRPr lang="zh-CN" altLang="en-US" sz="2000" dirty="0" smtClean="0"/>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764704"/>
            <a:ext cx="8229600" cy="5361459"/>
          </a:xfrm>
        </p:spPr>
        <p:txBody>
          <a:bodyPr>
            <a:normAutofit/>
          </a:bodyPr>
          <a:lstStyle/>
          <a:p>
            <a:pPr algn="ctr" latinLnBrk="1">
              <a:buNone/>
            </a:pPr>
            <a:r>
              <a:rPr lang="en-US" altLang="zh-CN" sz="2400" b="1" dirty="0" smtClean="0">
                <a:solidFill>
                  <a:srgbClr val="FF0000"/>
                </a:solidFill>
              </a:rPr>
              <a:t>PowerMock</a:t>
            </a:r>
            <a:r>
              <a:rPr lang="zh-CN" altLang="en-US" sz="2400" b="1" dirty="0" smtClean="0">
                <a:solidFill>
                  <a:srgbClr val="FF0000"/>
                </a:solidFill>
              </a:rPr>
              <a:t>使用方法与原理剖析</a:t>
            </a:r>
            <a:endParaRPr lang="en-US" altLang="zh-CN" sz="2400" b="1" dirty="0" smtClean="0">
              <a:solidFill>
                <a:srgbClr val="FF0000"/>
              </a:solidFill>
            </a:endParaRPr>
          </a:p>
          <a:p>
            <a:pPr algn="ctr" latinLnBrk="1">
              <a:buNone/>
            </a:pPr>
            <a:endParaRPr lang="en-US" altLang="zh-CN" sz="2000" dirty="0" smtClean="0">
              <a:solidFill>
                <a:srgbClr val="FF0000"/>
              </a:solidFill>
            </a:endParaRPr>
          </a:p>
          <a:p>
            <a:pPr latinLnBrk="1"/>
            <a:r>
              <a:rPr lang="zh-CN" altLang="en-US" sz="2000" dirty="0" smtClean="0"/>
              <a:t>这个工具是在</a:t>
            </a:r>
            <a:r>
              <a:rPr lang="en-US" altLang="zh-CN" sz="2000" dirty="0" smtClean="0"/>
              <a:t>EasyMock</a:t>
            </a:r>
            <a:r>
              <a:rPr lang="zh-CN" altLang="en-US" sz="2000" dirty="0" smtClean="0"/>
              <a:t>和</a:t>
            </a:r>
            <a:r>
              <a:rPr lang="en-US" altLang="zh-CN" sz="2000" dirty="0" smtClean="0"/>
              <a:t>Mockito</a:t>
            </a:r>
            <a:r>
              <a:rPr lang="zh-CN" altLang="en-US" sz="2000" dirty="0" smtClean="0"/>
              <a:t>上扩展出来的，目的是为了解决</a:t>
            </a:r>
            <a:r>
              <a:rPr lang="en-US" altLang="zh-CN" sz="2000" dirty="0" smtClean="0"/>
              <a:t>EasyMock</a:t>
            </a:r>
            <a:r>
              <a:rPr lang="zh-CN" altLang="en-US" sz="2000" dirty="0" smtClean="0"/>
              <a:t>和</a:t>
            </a:r>
            <a:r>
              <a:rPr lang="en-US" altLang="zh-CN" sz="2000" dirty="0" smtClean="0"/>
              <a:t>Mockito</a:t>
            </a:r>
            <a:r>
              <a:rPr lang="zh-CN" altLang="en-US" sz="2000" dirty="0" smtClean="0"/>
              <a:t>不能解决的问题，比如对</a:t>
            </a:r>
            <a:r>
              <a:rPr lang="en-US" altLang="zh-CN" sz="2000" dirty="0" smtClean="0"/>
              <a:t>static, final, private</a:t>
            </a:r>
            <a:r>
              <a:rPr lang="zh-CN" altLang="en-US" sz="2000" dirty="0" smtClean="0"/>
              <a:t>方法均不能</a:t>
            </a:r>
            <a:r>
              <a:rPr lang="en-US" altLang="zh-CN" sz="2000" dirty="0" smtClean="0"/>
              <a:t>mock</a:t>
            </a:r>
            <a:r>
              <a:rPr lang="zh-CN" altLang="en-US" sz="2000" dirty="0" smtClean="0"/>
              <a:t>。其实测试架构设计良好的代码，一般并不需要这些功能，但如果是在已有项目上增加单元测试，老代码有问题且不能改时，就不得不使用这些功能了。</a:t>
            </a:r>
          </a:p>
          <a:p>
            <a:pPr latinLnBrk="1"/>
            <a:r>
              <a:rPr lang="en-US" altLang="zh-CN" sz="2000" dirty="0" smtClean="0"/>
              <a:t>PowerMock </a:t>
            </a:r>
            <a:r>
              <a:rPr lang="zh-CN" altLang="en-US" sz="2000" dirty="0" smtClean="0"/>
              <a:t>在扩展功能时完全采用和被扩展的框架相同的 </a:t>
            </a:r>
            <a:r>
              <a:rPr lang="en-US" altLang="zh-CN" sz="2000" dirty="0" smtClean="0"/>
              <a:t>API, </a:t>
            </a:r>
            <a:r>
              <a:rPr lang="zh-CN" altLang="en-US" sz="2000" dirty="0" smtClean="0"/>
              <a:t>熟悉 </a:t>
            </a:r>
            <a:r>
              <a:rPr lang="en-US" altLang="zh-CN" sz="2000" dirty="0" smtClean="0"/>
              <a:t>PowerMock </a:t>
            </a:r>
            <a:r>
              <a:rPr lang="zh-CN" altLang="en-US" sz="2000" dirty="0" smtClean="0"/>
              <a:t>所支持的模拟框架的开发者会发现 </a:t>
            </a:r>
            <a:r>
              <a:rPr lang="en-US" altLang="zh-CN" sz="2000" dirty="0" smtClean="0"/>
              <a:t>PowerMock </a:t>
            </a:r>
            <a:r>
              <a:rPr lang="zh-CN" altLang="en-US" sz="2000" dirty="0" smtClean="0"/>
              <a:t>非常容易上手。</a:t>
            </a:r>
            <a:r>
              <a:rPr lang="en-US" altLang="zh-CN" sz="2000" dirty="0" smtClean="0"/>
              <a:t>PowerMock </a:t>
            </a:r>
            <a:r>
              <a:rPr lang="zh-CN" altLang="en-US" sz="2000" dirty="0" smtClean="0"/>
              <a:t>的目的就是在当前已经被大家所熟悉的接口上通过添加极少的方法和注释来实现额外的功能。目前</a:t>
            </a:r>
            <a:r>
              <a:rPr lang="en-US" altLang="zh-CN" sz="2000" dirty="0" smtClean="0"/>
              <a:t>PowerMock </a:t>
            </a:r>
            <a:r>
              <a:rPr lang="zh-CN" altLang="en-US" sz="2000" dirty="0" smtClean="0"/>
              <a:t>仅扩展了 </a:t>
            </a:r>
            <a:r>
              <a:rPr lang="en-US" altLang="zh-CN" sz="2000" dirty="0" smtClean="0"/>
              <a:t>EasyMock </a:t>
            </a:r>
            <a:r>
              <a:rPr lang="zh-CN" altLang="en-US" sz="2000" dirty="0" smtClean="0"/>
              <a:t>和 </a:t>
            </a:r>
            <a:r>
              <a:rPr lang="en-US" altLang="zh-CN" sz="2000" dirty="0" smtClean="0"/>
              <a:t>mockito</a:t>
            </a:r>
            <a:r>
              <a:rPr lang="zh-CN" altLang="en-US" sz="2000" dirty="0" smtClean="0"/>
              <a:t>，需要和</a:t>
            </a:r>
            <a:r>
              <a:rPr lang="en-US" altLang="zh-CN" sz="2000" dirty="0" smtClean="0"/>
              <a:t>EasyMock</a:t>
            </a:r>
            <a:r>
              <a:rPr lang="zh-CN" altLang="en-US" sz="2000" dirty="0" smtClean="0"/>
              <a:t>或</a:t>
            </a:r>
            <a:r>
              <a:rPr lang="en-US" altLang="zh-CN" sz="2000" dirty="0" smtClean="0"/>
              <a:t>Mockito</a:t>
            </a:r>
            <a:r>
              <a:rPr lang="zh-CN" altLang="en-US" sz="2000" dirty="0" smtClean="0"/>
              <a:t>配合一起使用。</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buNone/>
            </a:pPr>
            <a:r>
              <a:rPr lang="en-US" altLang="zh-CN" sz="2000" b="1" dirty="0" smtClean="0">
                <a:solidFill>
                  <a:srgbClr val="FF0000"/>
                </a:solidFill>
              </a:rPr>
              <a:t>Mock </a:t>
            </a:r>
            <a:r>
              <a:rPr lang="en-US" altLang="zh-CN" sz="2000" b="1" dirty="0" smtClean="0">
                <a:solidFill>
                  <a:srgbClr val="FF0000"/>
                </a:solidFill>
              </a:rPr>
              <a:t>Server</a:t>
            </a:r>
            <a:r>
              <a:rPr lang="zh-CN" altLang="en-US" sz="2000" b="1" dirty="0" smtClean="0">
                <a:solidFill>
                  <a:srgbClr val="FF0000"/>
                </a:solidFill>
              </a:rPr>
              <a:t>使用方法与原理剖析</a:t>
            </a:r>
            <a:endParaRPr lang="en-US" altLang="zh-CN" sz="2000" b="1" dirty="0" smtClean="0">
              <a:solidFill>
                <a:srgbClr val="FF0000"/>
              </a:solidFill>
            </a:endParaRPr>
          </a:p>
          <a:p>
            <a:pPr algn="ctr">
              <a:buNone/>
            </a:pPr>
            <a:endParaRPr lang="en-US" altLang="zh-CN" sz="2000" b="1" dirty="0" smtClean="0">
              <a:solidFill>
                <a:srgbClr val="FF0000"/>
              </a:solidFill>
            </a:endParaRPr>
          </a:p>
          <a:p>
            <a:r>
              <a:rPr lang="zh-CN" altLang="en-US" sz="2000" dirty="0" smtClean="0"/>
              <a:t>专门实现 </a:t>
            </a:r>
            <a:r>
              <a:rPr lang="en-US" altLang="zh-CN" sz="2000" dirty="0" smtClean="0"/>
              <a:t>mock </a:t>
            </a:r>
            <a:r>
              <a:rPr lang="zh-CN" altLang="en-US" sz="2000" dirty="0" smtClean="0"/>
              <a:t>功能的一个服务。</a:t>
            </a:r>
            <a:endParaRPr lang="en-US" altLang="zh-CN" sz="2000" dirty="0" smtClean="0"/>
          </a:p>
          <a:p>
            <a:r>
              <a:rPr lang="en-US" altLang="zh-CN" sz="2000" dirty="0" smtClean="0"/>
              <a:t>Mock Server</a:t>
            </a:r>
            <a:r>
              <a:rPr lang="zh-CN" altLang="en-US" sz="2000" dirty="0" smtClean="0"/>
              <a:t>的作用</a:t>
            </a:r>
            <a:r>
              <a:rPr lang="en-US" altLang="zh-CN" sz="2000" dirty="0" smtClean="0"/>
              <a:t>: </a:t>
            </a:r>
            <a:r>
              <a:rPr lang="zh-CN" altLang="en-US" sz="2000" dirty="0" smtClean="0"/>
              <a:t>现今的业务系统很少有孤立存在的，它们或多或少需要使用兄弟团队或是其他公司提供的服务，这给我们的联调和测试造成了麻烦。对于这种情况，我们常见的解决方案是搭建一个临时的</a:t>
            </a:r>
            <a:r>
              <a:rPr lang="en-US" altLang="zh-CN" sz="2000" dirty="0" smtClean="0"/>
              <a:t>server</a:t>
            </a:r>
            <a:r>
              <a:rPr lang="zh-CN" altLang="en-US" sz="2000" dirty="0" smtClean="0"/>
              <a:t>，模拟那些服务，提供数据进行联调和测试。这就是 </a:t>
            </a:r>
            <a:r>
              <a:rPr lang="en-US" altLang="zh-CN" sz="2000" dirty="0" smtClean="0"/>
              <a:t>mock server </a:t>
            </a:r>
            <a:r>
              <a:rPr lang="zh-CN" altLang="en-US" sz="2000" dirty="0" smtClean="0"/>
              <a:t>出现原因。</a:t>
            </a:r>
            <a:endParaRPr lang="en-US" altLang="zh-CN" sz="2000" dirty="0" smtClean="0"/>
          </a:p>
          <a:p>
            <a:r>
              <a:rPr lang="zh-CN" altLang="en-US" sz="2000" dirty="0" smtClean="0"/>
              <a:t>博客地址</a:t>
            </a:r>
            <a:r>
              <a:rPr lang="en-US" altLang="zh-CN" sz="2000" dirty="0" smtClean="0"/>
              <a:t>:https://www.zhihu.com/question/35436669</a:t>
            </a:r>
          </a:p>
          <a:p>
            <a:endParaRPr lang="zh-CN" altLang="en-US" sz="2000" dirty="0" smtClean="0"/>
          </a:p>
          <a:p>
            <a:endParaRPr lang="zh-CN" altLang="en-US" sz="20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764704"/>
            <a:ext cx="8229600" cy="5361459"/>
          </a:xfrm>
        </p:spPr>
        <p:txBody>
          <a:bodyPr>
            <a:normAutofit/>
          </a:bodyPr>
          <a:lstStyle/>
          <a:p>
            <a:pPr algn="ctr">
              <a:buNone/>
            </a:pPr>
            <a:r>
              <a:rPr lang="en-US" altLang="zh-CN" sz="2000" dirty="0" smtClean="0">
                <a:solidFill>
                  <a:srgbClr val="FF0000"/>
                </a:solidFill>
              </a:rPr>
              <a:t>Moco</a:t>
            </a:r>
            <a:r>
              <a:rPr lang="zh-CN" altLang="en-US" sz="2000" b="1" dirty="0" smtClean="0">
                <a:solidFill>
                  <a:srgbClr val="FF0000"/>
                </a:solidFill>
              </a:rPr>
              <a:t>使用方法与原理剖析</a:t>
            </a:r>
            <a:endParaRPr lang="en-US" altLang="zh-CN" sz="2000" dirty="0" smtClean="0">
              <a:solidFill>
                <a:srgbClr val="FF0000"/>
              </a:solidFill>
            </a:endParaRPr>
          </a:p>
          <a:p>
            <a:pPr algn="ctr">
              <a:buNone/>
            </a:pPr>
            <a:endParaRPr lang="en-US" altLang="zh-CN" sz="2000" dirty="0" smtClean="0">
              <a:solidFill>
                <a:srgbClr val="FF0000"/>
              </a:solidFill>
            </a:endParaRPr>
          </a:p>
          <a:p>
            <a:r>
              <a:rPr lang="zh-CN" altLang="en-US" sz="2000" dirty="0" smtClean="0"/>
              <a:t>博客地址</a:t>
            </a:r>
            <a:r>
              <a:rPr lang="en-US" altLang="zh-CN" sz="2000" dirty="0" smtClean="0"/>
              <a:t>:http://blog.csdn.net/wangyiyice/article/details/53586012</a:t>
            </a:r>
          </a:p>
          <a:p>
            <a:r>
              <a:rPr lang="zh-CN" altLang="en-US" sz="2000" dirty="0" smtClean="0"/>
              <a:t>官方文档</a:t>
            </a:r>
            <a:r>
              <a:rPr lang="en-US" altLang="zh-CN" sz="2000" dirty="0" smtClean="0"/>
              <a:t>:https://github.com/dreamhead/moco/blob/master/moco-doc/apis.md</a:t>
            </a:r>
          </a:p>
          <a:p>
            <a:r>
              <a:rPr lang="en-US" altLang="zh-CN" sz="2000" dirty="0" smtClean="0"/>
              <a:t>moco</a:t>
            </a:r>
            <a:r>
              <a:rPr lang="zh-CN" altLang="en-US" sz="2000" dirty="0" smtClean="0"/>
              <a:t>的使用很简单，配置也很方便，目前更是提供了</a:t>
            </a:r>
            <a:r>
              <a:rPr lang="en-US" altLang="zh-CN" sz="2000" dirty="0" smtClean="0"/>
              <a:t>http</a:t>
            </a:r>
            <a:r>
              <a:rPr lang="zh-CN" altLang="en-US" sz="2000" dirty="0" smtClean="0"/>
              <a:t>、</a:t>
            </a:r>
            <a:r>
              <a:rPr lang="en-US" altLang="zh-CN" sz="2000" dirty="0" smtClean="0"/>
              <a:t>rest</a:t>
            </a:r>
            <a:r>
              <a:rPr lang="zh-CN" altLang="en-US" sz="2000" dirty="0" smtClean="0"/>
              <a:t>、</a:t>
            </a:r>
            <a:r>
              <a:rPr lang="en-US" altLang="zh-CN" sz="2000" dirty="0" smtClean="0"/>
              <a:t>socket</a:t>
            </a:r>
            <a:r>
              <a:rPr lang="zh-CN" altLang="en-US" sz="2000" dirty="0" smtClean="0"/>
              <a:t>服务。但是也仅仅是能</a:t>
            </a:r>
            <a:r>
              <a:rPr lang="en-US" altLang="zh-CN" sz="2000" dirty="0" smtClean="0"/>
              <a:t>stub</a:t>
            </a:r>
            <a:r>
              <a:rPr lang="zh-CN" altLang="en-US" sz="2000" dirty="0" smtClean="0"/>
              <a:t>出接口，模拟出简单的场景。如果接收到请求后需要做一些处理，如需查询数据库、进行运算、或者一些复杂的操作，就无能为力了。所以是否选用</a:t>
            </a:r>
            <a:r>
              <a:rPr lang="en-US" altLang="zh-CN" sz="2000" dirty="0" smtClean="0"/>
              <a:t>moco</a:t>
            </a:r>
            <a:r>
              <a:rPr lang="zh-CN" altLang="en-US" sz="2000" dirty="0" smtClean="0"/>
              <a:t>，就取决于开发者是否只是需要一个简单的模拟服务器</a:t>
            </a:r>
            <a:endParaRPr lang="en-US" altLang="zh-CN" sz="2000" dirty="0" smtClean="0"/>
          </a:p>
          <a:p>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1118</Words>
  <Application>Microsoft Office PowerPoint</Application>
  <PresentationFormat>全屏显示(4:3)</PresentationFormat>
  <Paragraphs>57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Mock介绍</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33</cp:revision>
  <dcterms:created xsi:type="dcterms:W3CDTF">2017-12-26T12:47:12Z</dcterms:created>
  <dcterms:modified xsi:type="dcterms:W3CDTF">2017-12-26T16:46:44Z</dcterms:modified>
</cp:coreProperties>
</file>