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BB8DDD-C3D1-4153-9D83-B52F723AA6C1}"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A6CE39-0FAA-46A6-A521-3C97A95BBF2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B8DDD-C3D1-4153-9D83-B52F723AA6C1}" type="datetimeFigureOut">
              <a:rPr lang="zh-CN" altLang="en-US" smtClean="0"/>
              <a:pPr/>
              <a:t>2017/12/26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6CE39-0FAA-46A6-A521-3C97A95BBF2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asymock.org/" TargetMode="External"/><Relationship Id="rId2" Type="http://schemas.openxmlformats.org/officeDocument/2006/relationships/hyperlink" Target="https://www.ibm.com/developerworks/cn/opensource/os-cn-easymoc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36713"/>
            <a:ext cx="7772400" cy="2763738"/>
          </a:xfrm>
        </p:spPr>
        <p:txBody>
          <a:bodyPr/>
          <a:lstStyle/>
          <a:p>
            <a:r>
              <a:rPr lang="en-US" altLang="zh-CN" dirty="0" smtClean="0"/>
              <a:t>Mock</a:t>
            </a:r>
            <a:r>
              <a:rPr lang="zh-CN" altLang="en-US" dirty="0"/>
              <a:t>介绍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259632" y="620688"/>
            <a:ext cx="6840760" cy="523773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fontScale="62500" lnSpcReduction="20000"/>
          </a:bodyPr>
          <a:lstStyle/>
          <a:p>
            <a:pPr algn="ctr">
              <a:buNone/>
            </a:pPr>
            <a:r>
              <a:rPr lang="en-US" altLang="zh-CN" b="1" dirty="0" smtClean="0">
                <a:solidFill>
                  <a:srgbClr val="FF0000"/>
                </a:solidFill>
              </a:rPr>
              <a:t>Mock</a:t>
            </a:r>
            <a:r>
              <a:rPr lang="zh-CN" altLang="en-US" b="1" dirty="0" smtClean="0">
                <a:solidFill>
                  <a:srgbClr val="FF0000"/>
                </a:solidFill>
              </a:rPr>
              <a:t>的</a:t>
            </a:r>
            <a:r>
              <a:rPr lang="zh-CN" altLang="en-US" b="1" dirty="0">
                <a:solidFill>
                  <a:srgbClr val="FF0000"/>
                </a:solidFill>
              </a:rPr>
              <a:t>优点</a:t>
            </a:r>
            <a:endParaRPr lang="en-US" altLang="zh-CN" b="1" dirty="0" smtClean="0">
              <a:solidFill>
                <a:srgbClr val="FF0000"/>
              </a:solidFill>
            </a:endParaRPr>
          </a:p>
          <a:p>
            <a:pPr algn="ctr">
              <a:buNone/>
            </a:pPr>
            <a:endParaRPr lang="zh-CN" altLang="en-US" dirty="0">
              <a:solidFill>
                <a:srgbClr val="FF0000"/>
              </a:solidFill>
            </a:endParaRPr>
          </a:p>
          <a:p>
            <a:r>
              <a:rPr lang="zh-CN" altLang="en-US" dirty="0"/>
              <a:t>  </a:t>
            </a:r>
            <a:r>
              <a:rPr lang="en-US" altLang="zh-CN" dirty="0"/>
              <a:t>Mock</a:t>
            </a:r>
            <a:r>
              <a:rPr lang="zh-CN" altLang="en-US" dirty="0"/>
              <a:t>通常是指，在测试一个对象</a:t>
            </a:r>
            <a:r>
              <a:rPr lang="en-US" altLang="zh-CN" dirty="0"/>
              <a:t>A</a:t>
            </a:r>
            <a:r>
              <a:rPr lang="zh-CN" altLang="en-US" dirty="0"/>
              <a:t>时，我们构造一些假的对象来模拟与</a:t>
            </a:r>
            <a:r>
              <a:rPr lang="en-US" altLang="zh-CN" dirty="0"/>
              <a:t>A</a:t>
            </a:r>
            <a:r>
              <a:rPr lang="zh-CN" altLang="en-US" dirty="0"/>
              <a:t>之间的交互，而这些</a:t>
            </a:r>
            <a:r>
              <a:rPr lang="en-US" altLang="zh-CN" dirty="0"/>
              <a:t>Mock</a:t>
            </a:r>
            <a:r>
              <a:rPr lang="zh-CN" altLang="en-US" dirty="0"/>
              <a:t>对象的行为是我们事先设定且符合预期。通过这些</a:t>
            </a:r>
            <a:r>
              <a:rPr lang="en-US" altLang="zh-CN" dirty="0"/>
              <a:t>Mock</a:t>
            </a:r>
            <a:r>
              <a:rPr lang="zh-CN" altLang="en-US" dirty="0"/>
              <a:t>对象来测试</a:t>
            </a:r>
            <a:r>
              <a:rPr lang="en-US" altLang="zh-CN" dirty="0"/>
              <a:t>A</a:t>
            </a:r>
            <a:r>
              <a:rPr lang="zh-CN" altLang="en-US" dirty="0"/>
              <a:t>在正常逻辑，异常逻辑或压力情况下工作是否正常。</a:t>
            </a:r>
          </a:p>
          <a:p>
            <a:r>
              <a:rPr lang="zh-CN" altLang="en-US" dirty="0"/>
              <a:t>引入</a:t>
            </a:r>
            <a:r>
              <a:rPr lang="en-US" altLang="zh-CN" dirty="0"/>
              <a:t>Mock</a:t>
            </a:r>
            <a:r>
              <a:rPr lang="zh-CN" altLang="en-US" dirty="0"/>
              <a:t>最大的优势在于：</a:t>
            </a:r>
            <a:r>
              <a:rPr lang="en-US" altLang="zh-CN" dirty="0"/>
              <a:t>Mock</a:t>
            </a:r>
            <a:r>
              <a:rPr lang="zh-CN" altLang="en-US" dirty="0"/>
              <a:t>的行为固定，它确保当你访问该</a:t>
            </a:r>
            <a:r>
              <a:rPr lang="en-US" altLang="zh-CN" dirty="0"/>
              <a:t>Mock</a:t>
            </a:r>
            <a:r>
              <a:rPr lang="zh-CN" altLang="en-US" dirty="0"/>
              <a:t>的某个方法时总是能够获得一个没有任何逻辑的直接就返回的预期结果。</a:t>
            </a:r>
          </a:p>
          <a:p>
            <a:r>
              <a:rPr lang="en-US" altLang="zh-CN" dirty="0" smtClean="0"/>
              <a:t>Mock Object</a:t>
            </a:r>
            <a:r>
              <a:rPr lang="zh-CN" altLang="en-US" dirty="0" smtClean="0"/>
              <a:t>的使用通常会带来以下一些好处：</a:t>
            </a:r>
          </a:p>
          <a:p>
            <a:r>
              <a:rPr lang="zh-CN" altLang="en-US" dirty="0" smtClean="0"/>
              <a:t>隔绝其他模块出错引起本模块的测试错误。</a:t>
            </a:r>
          </a:p>
          <a:p>
            <a:r>
              <a:rPr lang="zh-CN" altLang="en-US" dirty="0" smtClean="0"/>
              <a:t>隔绝其他模块的开发状态，只要定义好接口，不用管他们开发有没有完成。</a:t>
            </a:r>
          </a:p>
          <a:p>
            <a:r>
              <a:rPr lang="zh-CN" altLang="en-US" dirty="0" smtClean="0"/>
              <a:t>一些速度较慢的操作，可以用</a:t>
            </a:r>
            <a:r>
              <a:rPr lang="en-US" altLang="zh-CN" dirty="0" smtClean="0"/>
              <a:t>Mock Object</a:t>
            </a:r>
            <a:r>
              <a:rPr lang="zh-CN" altLang="en-US" dirty="0" smtClean="0"/>
              <a:t>代替，快速返回。</a:t>
            </a:r>
          </a:p>
          <a:p>
            <a:r>
              <a:rPr lang="zh-CN" altLang="en-US" dirty="0" smtClean="0"/>
              <a:t>对于分布式系统的测试，使用</a:t>
            </a:r>
            <a:r>
              <a:rPr lang="en-US" altLang="zh-CN" dirty="0" smtClean="0"/>
              <a:t>Mock Object</a:t>
            </a:r>
            <a:r>
              <a:rPr lang="zh-CN" altLang="en-US" dirty="0" smtClean="0"/>
              <a:t>会有另外两项很重要的收益。</a:t>
            </a:r>
          </a:p>
          <a:p>
            <a:r>
              <a:rPr lang="zh-CN" altLang="en-US" dirty="0" smtClean="0"/>
              <a:t>通过</a:t>
            </a:r>
            <a:r>
              <a:rPr lang="en-US" altLang="zh-CN" dirty="0" smtClean="0"/>
              <a:t>Mock Object</a:t>
            </a:r>
            <a:r>
              <a:rPr lang="zh-CN" altLang="en-US" dirty="0" smtClean="0"/>
              <a:t>可以将一些分布式测试转化为本地的测试。</a:t>
            </a:r>
          </a:p>
          <a:p>
            <a:r>
              <a:rPr lang="zh-CN" altLang="en-US" dirty="0" smtClean="0"/>
              <a:t>将</a:t>
            </a:r>
            <a:r>
              <a:rPr lang="en-US" altLang="zh-CN" dirty="0" smtClean="0"/>
              <a:t>Mock</a:t>
            </a:r>
            <a:r>
              <a:rPr lang="zh-CN" altLang="en-US" dirty="0" smtClean="0"/>
              <a:t>用于压力测试，可以解决测试集群无法模拟线上集群大规模下的压力。</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idx="1"/>
          </p:nvPr>
        </p:nvSpPr>
        <p:spPr>
          <a:xfrm>
            <a:off x="457200" y="620713"/>
            <a:ext cx="8229600" cy="5505450"/>
          </a:xfrm>
        </p:spPr>
        <p:txBody>
          <a:bodyPr>
            <a:normAutofit fontScale="62500" lnSpcReduction="20000"/>
          </a:bodyPr>
          <a:lstStyle/>
          <a:p>
            <a:pPr algn="ctr">
              <a:buNone/>
            </a:pPr>
            <a:r>
              <a:rPr lang="en-US" altLang="zh-CN" b="1" dirty="0" smtClean="0">
                <a:solidFill>
                  <a:srgbClr val="FF0000"/>
                </a:solidFill>
              </a:rPr>
              <a:t>Mock</a:t>
            </a:r>
            <a:r>
              <a:rPr lang="zh-CN" altLang="en-US" b="1" dirty="0" smtClean="0">
                <a:solidFill>
                  <a:srgbClr val="FF0000"/>
                </a:solidFill>
              </a:rPr>
              <a:t>的应</a:t>
            </a:r>
            <a:r>
              <a:rPr lang="zh-CN" altLang="en-US" b="1" dirty="0">
                <a:solidFill>
                  <a:srgbClr val="FF0000"/>
                </a:solidFill>
              </a:rPr>
              <a:t>用场</a:t>
            </a:r>
            <a:r>
              <a:rPr lang="zh-CN" altLang="en-US" b="1" dirty="0" smtClean="0">
                <a:solidFill>
                  <a:srgbClr val="FF0000"/>
                </a:solidFill>
              </a:rPr>
              <a:t>景</a:t>
            </a:r>
            <a:endParaRPr lang="en-US" altLang="zh-CN" b="1" dirty="0" smtClean="0">
              <a:solidFill>
                <a:srgbClr val="FF0000"/>
              </a:solidFill>
            </a:endParaRPr>
          </a:p>
          <a:p>
            <a:pPr algn="ctr">
              <a:buNone/>
            </a:pPr>
            <a:endParaRPr lang="zh-CN" altLang="en-US" dirty="0">
              <a:solidFill>
                <a:srgbClr val="FF0000"/>
              </a:solidFill>
            </a:endParaRPr>
          </a:p>
          <a:p>
            <a:r>
              <a:rPr lang="zh-CN" altLang="en-US" dirty="0" smtClean="0"/>
              <a:t>真实对象具有不可确定的行为</a:t>
            </a:r>
            <a:r>
              <a:rPr lang="en-US" altLang="zh-CN" dirty="0" smtClean="0"/>
              <a:t>(</a:t>
            </a:r>
            <a:r>
              <a:rPr lang="zh-CN" altLang="en-US" dirty="0" smtClean="0"/>
              <a:t>产生不可预测的结果，如股票的行情</a:t>
            </a:r>
            <a:r>
              <a:rPr lang="en-US" altLang="zh-CN" dirty="0" smtClean="0"/>
              <a:t>)</a:t>
            </a:r>
            <a:endParaRPr lang="zh-CN" altLang="en-US" dirty="0" smtClean="0"/>
          </a:p>
          <a:p>
            <a:r>
              <a:rPr lang="zh-CN" altLang="en-US" dirty="0" smtClean="0"/>
              <a:t>真实对象很难被创建</a:t>
            </a:r>
            <a:r>
              <a:rPr lang="en-US" altLang="zh-CN" dirty="0" smtClean="0"/>
              <a:t>(</a:t>
            </a:r>
            <a:r>
              <a:rPr lang="zh-CN" altLang="en-US" dirty="0" smtClean="0"/>
              <a:t>比如具体的</a:t>
            </a:r>
            <a:r>
              <a:rPr lang="en-US" altLang="zh-CN" dirty="0" smtClean="0"/>
              <a:t>web</a:t>
            </a:r>
            <a:r>
              <a:rPr lang="zh-CN" altLang="en-US" dirty="0" smtClean="0"/>
              <a:t>容器</a:t>
            </a:r>
            <a:r>
              <a:rPr lang="en-US" altLang="zh-CN" dirty="0" smtClean="0"/>
              <a:t>)</a:t>
            </a:r>
            <a:endParaRPr lang="zh-CN" altLang="en-US" dirty="0" smtClean="0"/>
          </a:p>
          <a:p>
            <a:r>
              <a:rPr lang="zh-CN" altLang="en-US" dirty="0" smtClean="0"/>
              <a:t>真实对象的某些行为很难触发</a:t>
            </a:r>
            <a:r>
              <a:rPr lang="en-US" altLang="zh-CN" dirty="0" smtClean="0"/>
              <a:t>(</a:t>
            </a:r>
            <a:r>
              <a:rPr lang="zh-CN" altLang="en-US" dirty="0" smtClean="0"/>
              <a:t>比如网络错误</a:t>
            </a:r>
            <a:r>
              <a:rPr lang="en-US" altLang="zh-CN" dirty="0" smtClean="0"/>
              <a:t>)</a:t>
            </a:r>
            <a:endParaRPr lang="zh-CN" altLang="en-US" dirty="0" smtClean="0"/>
          </a:p>
          <a:p>
            <a:r>
              <a:rPr lang="zh-CN" altLang="en-US" dirty="0" smtClean="0"/>
              <a:t>真实情况令程序的运行速度很慢</a:t>
            </a:r>
          </a:p>
          <a:p>
            <a:r>
              <a:rPr lang="zh-CN" altLang="en-US" dirty="0" smtClean="0"/>
              <a:t>测试需要询问真实对象它是如何被调用的</a:t>
            </a:r>
            <a:r>
              <a:rPr lang="en-US" altLang="zh-CN" dirty="0" smtClean="0"/>
              <a:t>(</a:t>
            </a:r>
            <a:r>
              <a:rPr lang="zh-CN" altLang="en-US" dirty="0" smtClean="0"/>
              <a:t>比如测试可能需要验证某个回调函数是否被调用了</a:t>
            </a:r>
            <a:r>
              <a:rPr lang="en-US" altLang="zh-CN" dirty="0" smtClean="0"/>
              <a:t>)</a:t>
            </a:r>
            <a:endParaRPr lang="zh-CN" altLang="en-US" dirty="0" smtClean="0"/>
          </a:p>
          <a:p>
            <a:r>
              <a:rPr lang="zh-CN" altLang="en-US" dirty="0" smtClean="0"/>
              <a:t>真实对象实际上并不存在</a:t>
            </a:r>
            <a:r>
              <a:rPr lang="en-US" altLang="zh-CN" dirty="0" smtClean="0"/>
              <a:t>(</a:t>
            </a:r>
            <a:r>
              <a:rPr lang="zh-CN" altLang="en-US" dirty="0" smtClean="0"/>
              <a:t>当需要和其他开发小组，或者新的硬件系统打交道的时候，这是一个普遍的问题</a:t>
            </a:r>
            <a:r>
              <a:rPr lang="en-US" altLang="zh-CN" dirty="0" smtClean="0"/>
              <a:t>)</a:t>
            </a:r>
            <a:endParaRPr lang="zh-CN" altLang="en-US" dirty="0" smtClean="0"/>
          </a:p>
          <a:p>
            <a:r>
              <a:rPr lang="zh-CN" altLang="en-US" dirty="0" smtClean="0"/>
              <a:t>一些比较难构造的</a:t>
            </a:r>
            <a:r>
              <a:rPr lang="en-US" altLang="zh-CN" dirty="0" smtClean="0"/>
              <a:t>Object</a:t>
            </a:r>
            <a:r>
              <a:rPr lang="zh-CN" altLang="en-US" dirty="0" smtClean="0"/>
              <a:t>：这类</a:t>
            </a:r>
            <a:r>
              <a:rPr lang="en-US" altLang="zh-CN" dirty="0" smtClean="0"/>
              <a:t>Object</a:t>
            </a:r>
            <a:r>
              <a:rPr lang="zh-CN" altLang="en-US" dirty="0" smtClean="0"/>
              <a:t>通常有很多依赖，在单元测试中构造出这样类通常花费的成本太大。</a:t>
            </a:r>
          </a:p>
          <a:p>
            <a:r>
              <a:rPr lang="zh-CN" altLang="en-US" dirty="0" smtClean="0"/>
              <a:t>执行操作的时间较长</a:t>
            </a:r>
            <a:r>
              <a:rPr lang="en-US" altLang="zh-CN" dirty="0" smtClean="0"/>
              <a:t>Object</a:t>
            </a:r>
            <a:r>
              <a:rPr lang="zh-CN" altLang="en-US" dirty="0" smtClean="0"/>
              <a:t>：有一些</a:t>
            </a:r>
            <a:r>
              <a:rPr lang="en-US" altLang="zh-CN" dirty="0" smtClean="0"/>
              <a:t>Object</a:t>
            </a:r>
            <a:r>
              <a:rPr lang="zh-CN" altLang="en-US" dirty="0" smtClean="0"/>
              <a:t>的操作费时，而被测对象依赖于这一个操作的执行结果，例如大文件写操作，数据的更新等等，出于测试的需求，通常将这类操作进行</a:t>
            </a:r>
            <a:r>
              <a:rPr lang="en-US" altLang="zh-CN" dirty="0" smtClean="0"/>
              <a:t>Mock</a:t>
            </a:r>
            <a:r>
              <a:rPr lang="zh-CN" altLang="en-US" dirty="0" smtClean="0"/>
              <a:t>。</a:t>
            </a:r>
            <a:endParaRPr lang="en-US" altLang="zh-CN" dirty="0" smtClean="0"/>
          </a:p>
          <a:p>
            <a:r>
              <a:rPr lang="zh-CN" altLang="en-US" dirty="0" smtClean="0"/>
              <a:t>异常逻辑：一些异常的逻辑往往在正常测试中是很难触发的，通过</a:t>
            </a:r>
            <a:r>
              <a:rPr lang="en-US" altLang="zh-CN" dirty="0" smtClean="0"/>
              <a:t>Mock</a:t>
            </a:r>
            <a:r>
              <a:rPr lang="zh-CN" altLang="en-US" dirty="0" smtClean="0"/>
              <a:t>可以人为的控制触发异常逻辑。</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57200" y="620713"/>
            <a:ext cx="8229600" cy="5505450"/>
          </a:xfrm>
        </p:spPr>
        <p:txBody>
          <a:bodyPr>
            <a:normAutofit/>
          </a:bodyPr>
          <a:lstStyle/>
          <a:p>
            <a:pPr algn="ctr">
              <a:buNone/>
            </a:pPr>
            <a:r>
              <a:rPr lang="en-US" altLang="zh-CN" sz="2000" b="1" dirty="0" smtClean="0">
                <a:solidFill>
                  <a:srgbClr val="FF0000"/>
                </a:solidFill>
              </a:rPr>
              <a:t>EasyMock </a:t>
            </a:r>
            <a:r>
              <a:rPr lang="zh-CN" altLang="en-US" sz="2000" b="1" dirty="0" smtClean="0">
                <a:solidFill>
                  <a:srgbClr val="FF0000"/>
                </a:solidFill>
              </a:rPr>
              <a:t>使用方法与原理剖析</a:t>
            </a:r>
            <a:endParaRPr lang="en-US" altLang="zh-CN" sz="2000" b="1" dirty="0" smtClean="0">
              <a:solidFill>
                <a:srgbClr val="FF0000"/>
              </a:solidFill>
            </a:endParaRPr>
          </a:p>
          <a:p>
            <a:pPr algn="ctr">
              <a:buNone/>
            </a:pPr>
            <a:endParaRPr lang="zh-CN" altLang="en-US" sz="2000" b="1" dirty="0" smtClean="0">
              <a:solidFill>
                <a:srgbClr val="FF0000"/>
              </a:solidFill>
            </a:endParaRPr>
          </a:p>
          <a:p>
            <a:r>
              <a:rPr lang="zh-CN" altLang="en-US" sz="2000" dirty="0" smtClean="0"/>
              <a:t>手动的构造 </a:t>
            </a:r>
            <a:r>
              <a:rPr lang="en-US" altLang="zh-CN" sz="2000" dirty="0" smtClean="0"/>
              <a:t>Mock </a:t>
            </a:r>
            <a:r>
              <a:rPr lang="zh-CN" altLang="en-US" sz="2000" dirty="0" smtClean="0"/>
              <a:t>对象会给开发人员带来额外的编码量，而且这些为创建 </a:t>
            </a:r>
            <a:r>
              <a:rPr lang="en-US" altLang="zh-CN" sz="2000" dirty="0" smtClean="0"/>
              <a:t>Mock </a:t>
            </a:r>
            <a:r>
              <a:rPr lang="zh-CN" altLang="en-US" sz="2000" dirty="0" smtClean="0"/>
              <a:t>对象而编写的代码很有可能引入错误。目前，有许多开源项目对动态构建 </a:t>
            </a:r>
            <a:r>
              <a:rPr lang="en-US" altLang="zh-CN" sz="2000" dirty="0" smtClean="0"/>
              <a:t>Mock </a:t>
            </a:r>
            <a:r>
              <a:rPr lang="zh-CN" altLang="en-US" sz="2000" dirty="0" smtClean="0"/>
              <a:t>对象提供了支持，这些项目能够根据现有的接口或类动态生成，这样不仅能避免额外的编码工作，同时也降低了引入错误的可能。</a:t>
            </a:r>
          </a:p>
          <a:p>
            <a:r>
              <a:rPr lang="en-US" altLang="zh-CN" sz="2000" dirty="0" smtClean="0"/>
              <a:t>EasyMock </a:t>
            </a:r>
            <a:r>
              <a:rPr lang="zh-CN" altLang="en-US" sz="2000" dirty="0" smtClean="0"/>
              <a:t>是一套用于通过简单的方法对于给定的接口生成 </a:t>
            </a:r>
            <a:r>
              <a:rPr lang="en-US" altLang="zh-CN" sz="2000" dirty="0" smtClean="0"/>
              <a:t>Mock </a:t>
            </a:r>
            <a:r>
              <a:rPr lang="zh-CN" altLang="en-US" sz="2000" dirty="0" smtClean="0"/>
              <a:t>对象的类库。它提供对接口的模拟，能够通过录制、回放、检查三步来完成大体的测试过程，可以验证方法的调用种类、次数、顺序，可以令 </a:t>
            </a:r>
            <a:r>
              <a:rPr lang="en-US" altLang="zh-CN" sz="2000" dirty="0" smtClean="0"/>
              <a:t>Mock </a:t>
            </a:r>
            <a:r>
              <a:rPr lang="zh-CN" altLang="en-US" sz="2000" dirty="0" smtClean="0"/>
              <a:t>对象返回指定的值或抛出指定异常。通过 </a:t>
            </a:r>
            <a:r>
              <a:rPr lang="en-US" altLang="zh-CN" sz="2000" dirty="0" smtClean="0"/>
              <a:t>EasyMock</a:t>
            </a:r>
            <a:r>
              <a:rPr lang="zh-CN" altLang="en-US" sz="2000" dirty="0" smtClean="0"/>
              <a:t>，我们可以方便的构造 </a:t>
            </a:r>
            <a:r>
              <a:rPr lang="en-US" altLang="zh-CN" sz="2000" dirty="0" smtClean="0"/>
              <a:t>Mock </a:t>
            </a:r>
            <a:r>
              <a:rPr lang="zh-CN" altLang="en-US" sz="2000" dirty="0" smtClean="0"/>
              <a:t>对象从而使单元测试顺利进行。</a:t>
            </a:r>
          </a:p>
          <a:p>
            <a:r>
              <a:rPr lang="zh-CN" altLang="en-US" sz="1400" dirty="0" smtClean="0"/>
              <a:t>文档连接：</a:t>
            </a:r>
            <a:r>
              <a:rPr lang="en-US" altLang="zh-CN" sz="1400" dirty="0" smtClean="0">
                <a:hlinkClick r:id="rId2"/>
              </a:rPr>
              <a:t>https://www.ibm.com/developerworks/cn/opensource/os-cn-easymock/</a:t>
            </a:r>
            <a:endParaRPr lang="en-US" altLang="zh-CN" sz="1400" dirty="0" smtClean="0"/>
          </a:p>
          <a:p>
            <a:r>
              <a:rPr lang="zh-CN" altLang="en-US" sz="1400" dirty="0" smtClean="0"/>
              <a:t>官网         </a:t>
            </a:r>
            <a:r>
              <a:rPr lang="en-US" altLang="zh-CN" sz="1400" dirty="0" smtClean="0"/>
              <a:t>:   </a:t>
            </a:r>
            <a:r>
              <a:rPr lang="en-US" altLang="zh-CN" sz="1400" dirty="0" smtClean="0">
                <a:hlinkClick r:id="rId3"/>
              </a:rPr>
              <a:t>http://easymock.org</a:t>
            </a:r>
            <a:r>
              <a:rPr lang="en-US" altLang="zh-CN" sz="1400" dirty="0" smtClean="0">
                <a:hlinkClick r:id="rId3"/>
              </a:rPr>
              <a:t>/</a:t>
            </a:r>
            <a:endParaRPr lang="en-US" altLang="zh-CN" sz="1400" dirty="0" smtClean="0"/>
          </a:p>
          <a:p>
            <a:r>
              <a:rPr lang="zh-CN" altLang="en-US" sz="1400" dirty="0" smtClean="0"/>
              <a:t>源</a:t>
            </a:r>
            <a:r>
              <a:rPr lang="zh-CN" altLang="en-US" sz="1400" dirty="0" smtClean="0"/>
              <a:t>码         </a:t>
            </a:r>
            <a:r>
              <a:rPr lang="en-US" altLang="zh-CN" sz="1400" dirty="0" smtClean="0"/>
              <a:t>:   https</a:t>
            </a:r>
            <a:r>
              <a:rPr lang="en-US" altLang="zh-CN" sz="1400" dirty="0" smtClean="0"/>
              <a:t>://github.com/easymock/easymock</a:t>
            </a:r>
            <a:endParaRPr lang="zh-CN" alt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pPr algn="ctr">
              <a:buNone/>
            </a:pPr>
            <a:r>
              <a:rPr lang="en-US" altLang="zh-CN" sz="2000" b="1" dirty="0" smtClean="0">
                <a:solidFill>
                  <a:srgbClr val="FF0000"/>
                </a:solidFill>
              </a:rPr>
              <a:t>Mockito</a:t>
            </a:r>
          </a:p>
          <a:p>
            <a:pPr algn="ctr">
              <a:buNone/>
            </a:pPr>
            <a:endParaRPr lang="en-US" altLang="zh-CN" sz="2000" dirty="0" smtClean="0">
              <a:solidFill>
                <a:srgbClr val="FF0000"/>
              </a:solidFill>
            </a:endParaRPr>
          </a:p>
          <a:p>
            <a:r>
              <a:rPr lang="en-US" altLang="zh-CN" sz="2000" dirty="0" smtClean="0"/>
              <a:t>EasyMock</a:t>
            </a:r>
            <a:r>
              <a:rPr lang="zh-CN" altLang="en-US" sz="2000" dirty="0" smtClean="0"/>
              <a:t>之后流行的</a:t>
            </a:r>
            <a:r>
              <a:rPr lang="en-US" altLang="zh-CN" sz="2000" dirty="0" smtClean="0"/>
              <a:t>mock</a:t>
            </a:r>
            <a:r>
              <a:rPr lang="zh-CN" altLang="en-US" sz="2000" dirty="0" smtClean="0"/>
              <a:t>工具。相对</a:t>
            </a:r>
            <a:r>
              <a:rPr lang="en-US" altLang="zh-CN" sz="2000" dirty="0" smtClean="0"/>
              <a:t>EasyMock</a:t>
            </a:r>
            <a:r>
              <a:rPr lang="zh-CN" altLang="en-US" sz="2000" dirty="0" smtClean="0"/>
              <a:t>学习成本低，而且具有非常简洁的</a:t>
            </a:r>
            <a:r>
              <a:rPr lang="en-US" altLang="zh-CN" sz="2000" dirty="0" smtClean="0"/>
              <a:t>API</a:t>
            </a:r>
            <a:r>
              <a:rPr lang="zh-CN" altLang="en-US" sz="2000" dirty="0" smtClean="0"/>
              <a:t>，测试代码的可读性很高</a:t>
            </a:r>
            <a:r>
              <a:rPr lang="zh-CN" altLang="en-US" sz="2000" dirty="0" smtClean="0"/>
              <a:t>。</a:t>
            </a:r>
            <a:endParaRPr lang="en-US" altLang="zh-CN" sz="2000" dirty="0" smtClean="0"/>
          </a:p>
          <a:p>
            <a:pPr latinLnBrk="1"/>
            <a:r>
              <a:rPr lang="zh-CN" altLang="en-US" sz="2000" dirty="0" smtClean="0"/>
              <a:t>使用</a:t>
            </a:r>
            <a:r>
              <a:rPr lang="en-US" altLang="zh-CN" sz="2000" dirty="0" smtClean="0"/>
              <a:t>mockito</a:t>
            </a:r>
            <a:r>
              <a:rPr lang="zh-CN" altLang="en-US" sz="2000" dirty="0" smtClean="0"/>
              <a:t>大致可以划分为以下几个步骤</a:t>
            </a:r>
            <a:r>
              <a:rPr lang="zh-CN" altLang="en-US" sz="2000" dirty="0" smtClean="0"/>
              <a:t>：</a:t>
            </a:r>
            <a:endParaRPr lang="en-US" altLang="zh-CN" sz="2000" dirty="0" smtClean="0"/>
          </a:p>
          <a:p>
            <a:pPr latinLnBrk="1">
              <a:buNone/>
            </a:pPr>
            <a:r>
              <a:rPr lang="en-US" altLang="zh-CN" sz="2000" dirty="0" smtClean="0"/>
              <a:t>	</a:t>
            </a:r>
            <a:r>
              <a:rPr lang="zh-CN" altLang="en-US" sz="2000" dirty="0" smtClean="0"/>
              <a:t>①</a:t>
            </a:r>
            <a:r>
              <a:rPr lang="zh-CN" altLang="en-US" sz="2000" dirty="0" smtClean="0"/>
              <a:t>    使用 </a:t>
            </a:r>
            <a:r>
              <a:rPr lang="en-US" altLang="zh-CN" sz="2000" dirty="0" smtClean="0"/>
              <a:t>mockito </a:t>
            </a:r>
            <a:r>
              <a:rPr lang="zh-CN" altLang="en-US" sz="2000" dirty="0" smtClean="0"/>
              <a:t>生成 </a:t>
            </a:r>
            <a:r>
              <a:rPr lang="en-US" altLang="zh-CN" sz="2000" dirty="0" smtClean="0"/>
              <a:t>Mock </a:t>
            </a:r>
            <a:r>
              <a:rPr lang="zh-CN" altLang="en-US" sz="2000" dirty="0" smtClean="0"/>
              <a:t>对象；</a:t>
            </a:r>
          </a:p>
          <a:p>
            <a:pPr latinLnBrk="1">
              <a:buNone/>
            </a:pPr>
            <a:r>
              <a:rPr lang="en-US" altLang="zh-CN" sz="2000" dirty="0" smtClean="0"/>
              <a:t>	</a:t>
            </a:r>
            <a:r>
              <a:rPr lang="zh-CN" altLang="en-US" sz="2000" dirty="0" smtClean="0"/>
              <a:t>②    定义</a:t>
            </a:r>
            <a:r>
              <a:rPr lang="en-US" altLang="zh-CN" sz="2000" dirty="0" smtClean="0"/>
              <a:t>(</a:t>
            </a:r>
            <a:r>
              <a:rPr lang="zh-CN" altLang="en-US" sz="2000" dirty="0" smtClean="0"/>
              <a:t>并非录制</a:t>
            </a:r>
            <a:r>
              <a:rPr lang="en-US" altLang="zh-CN" sz="2000" dirty="0" smtClean="0"/>
              <a:t>) Mock </a:t>
            </a:r>
            <a:r>
              <a:rPr lang="zh-CN" altLang="en-US" sz="2000" dirty="0" smtClean="0"/>
              <a:t>对象的行为和输出</a:t>
            </a:r>
            <a:r>
              <a:rPr lang="en-US" altLang="zh-CN" sz="2000" dirty="0" smtClean="0"/>
              <a:t>(expectations</a:t>
            </a:r>
            <a:r>
              <a:rPr lang="zh-CN" altLang="en-US" sz="2000" dirty="0" smtClean="0"/>
              <a:t>部分</a:t>
            </a:r>
            <a:r>
              <a:rPr lang="en-US" altLang="zh-CN" sz="2000" dirty="0" smtClean="0"/>
              <a:t>)</a:t>
            </a:r>
            <a:r>
              <a:rPr lang="zh-CN" altLang="en-US" sz="2000" dirty="0" smtClean="0"/>
              <a:t>；</a:t>
            </a:r>
          </a:p>
          <a:p>
            <a:pPr latinLnBrk="1">
              <a:buNone/>
            </a:pPr>
            <a:r>
              <a:rPr lang="en-US" altLang="zh-CN" sz="2000" dirty="0" smtClean="0"/>
              <a:t>	</a:t>
            </a:r>
            <a:r>
              <a:rPr lang="zh-CN" altLang="en-US" sz="2000" dirty="0" smtClean="0"/>
              <a:t>③    调用 </a:t>
            </a:r>
            <a:r>
              <a:rPr lang="en-US" altLang="zh-CN" sz="2000" dirty="0" smtClean="0"/>
              <a:t>Mock </a:t>
            </a:r>
            <a:r>
              <a:rPr lang="zh-CN" altLang="en-US" sz="2000" dirty="0" smtClean="0"/>
              <a:t>对象方法进行单元测试；</a:t>
            </a:r>
          </a:p>
          <a:p>
            <a:pPr latinLnBrk="1">
              <a:buNone/>
            </a:pPr>
            <a:r>
              <a:rPr lang="en-US" altLang="zh-CN" sz="2000" dirty="0" smtClean="0"/>
              <a:t>	</a:t>
            </a:r>
            <a:r>
              <a:rPr lang="zh-CN" altLang="en-US" sz="2000" dirty="0" smtClean="0"/>
              <a:t>④    对 </a:t>
            </a:r>
            <a:r>
              <a:rPr lang="en-US" altLang="zh-CN" sz="2000" dirty="0" smtClean="0"/>
              <a:t>Mock </a:t>
            </a:r>
            <a:r>
              <a:rPr lang="zh-CN" altLang="en-US" sz="2000" dirty="0" smtClean="0"/>
              <a:t>对象的行为进行验证</a:t>
            </a:r>
            <a:r>
              <a:rPr lang="zh-CN" altLang="en-US" sz="2000" dirty="0" smtClean="0"/>
              <a:t>。</a:t>
            </a:r>
            <a:endParaRPr lang="en-US" altLang="zh-CN" sz="2000" dirty="0" smtClean="0"/>
          </a:p>
          <a:p>
            <a:pPr latinLnBrk="1"/>
            <a:r>
              <a:rPr lang="zh-CN" altLang="en-US" sz="2000" dirty="0" smtClean="0"/>
              <a:t>官网地址</a:t>
            </a:r>
            <a:r>
              <a:rPr lang="en-US" altLang="zh-CN" sz="2000" dirty="0" smtClean="0"/>
              <a:t>: http://site.mockito.org/</a:t>
            </a:r>
            <a:endParaRPr lang="zh-CN" altLang="en-US" sz="2000" dirty="0" smtClean="0"/>
          </a:p>
          <a:p>
            <a:pPr latinLnBrk="1">
              <a:buNone/>
            </a:pPr>
            <a:r>
              <a:rPr lang="en-US" altLang="zh-CN" sz="2000" dirty="0" smtClean="0"/>
              <a:t>	</a:t>
            </a:r>
            <a:endParaRPr lang="zh-CN" altLang="en-US" sz="2000" dirty="0" smtClean="0"/>
          </a:p>
          <a:p>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57200" y="764704"/>
            <a:ext cx="8229600" cy="5361459"/>
          </a:xfrm>
        </p:spPr>
        <p:txBody>
          <a:bodyPr>
            <a:normAutofit/>
          </a:bodyPr>
          <a:lstStyle/>
          <a:p>
            <a:pPr algn="ctr" latinLnBrk="1">
              <a:buNone/>
            </a:pPr>
            <a:r>
              <a:rPr lang="en-US" altLang="zh-CN" sz="2400" b="1" dirty="0" smtClean="0">
                <a:solidFill>
                  <a:srgbClr val="FF0000"/>
                </a:solidFill>
              </a:rPr>
              <a:t>PowerMock</a:t>
            </a:r>
          </a:p>
          <a:p>
            <a:pPr algn="ctr" latinLnBrk="1">
              <a:buNone/>
            </a:pPr>
            <a:endParaRPr lang="en-US" altLang="zh-CN" sz="2000" dirty="0" smtClean="0">
              <a:solidFill>
                <a:srgbClr val="FF0000"/>
              </a:solidFill>
            </a:endParaRPr>
          </a:p>
          <a:p>
            <a:pPr latinLnBrk="1"/>
            <a:r>
              <a:rPr lang="zh-CN" altLang="en-US" sz="2000" dirty="0" smtClean="0"/>
              <a:t>这个工具是在</a:t>
            </a:r>
            <a:r>
              <a:rPr lang="en-US" altLang="zh-CN" sz="2000" dirty="0" smtClean="0"/>
              <a:t>EasyMock</a:t>
            </a:r>
            <a:r>
              <a:rPr lang="zh-CN" altLang="en-US" sz="2000" dirty="0" smtClean="0"/>
              <a:t>和</a:t>
            </a:r>
            <a:r>
              <a:rPr lang="en-US" altLang="zh-CN" sz="2000" dirty="0" smtClean="0"/>
              <a:t>Mockito</a:t>
            </a:r>
            <a:r>
              <a:rPr lang="zh-CN" altLang="en-US" sz="2000" dirty="0" smtClean="0"/>
              <a:t>上扩展出来的，目的是为了解决</a:t>
            </a:r>
            <a:r>
              <a:rPr lang="en-US" altLang="zh-CN" sz="2000" dirty="0" smtClean="0"/>
              <a:t>EasyMock</a:t>
            </a:r>
            <a:r>
              <a:rPr lang="zh-CN" altLang="en-US" sz="2000" dirty="0" smtClean="0"/>
              <a:t>和</a:t>
            </a:r>
            <a:r>
              <a:rPr lang="en-US" altLang="zh-CN" sz="2000" dirty="0" smtClean="0"/>
              <a:t>Mockito</a:t>
            </a:r>
            <a:r>
              <a:rPr lang="zh-CN" altLang="en-US" sz="2000" dirty="0" smtClean="0"/>
              <a:t>不能解决的问题，比如对</a:t>
            </a:r>
            <a:r>
              <a:rPr lang="en-US" altLang="zh-CN" sz="2000" dirty="0" smtClean="0"/>
              <a:t>static, final, private</a:t>
            </a:r>
            <a:r>
              <a:rPr lang="zh-CN" altLang="en-US" sz="2000" dirty="0" smtClean="0"/>
              <a:t>方法均不能</a:t>
            </a:r>
            <a:r>
              <a:rPr lang="en-US" altLang="zh-CN" sz="2000" dirty="0" smtClean="0"/>
              <a:t>mock</a:t>
            </a:r>
            <a:r>
              <a:rPr lang="zh-CN" altLang="en-US" sz="2000" dirty="0" smtClean="0"/>
              <a:t>。其实测试架构设计良好的代码，一般并不需要这些功能，但如果是在已有项目上增加单元测试，老代码有问题且不能改时，就不得不使用这些功能了。</a:t>
            </a:r>
          </a:p>
          <a:p>
            <a:pPr latinLnBrk="1"/>
            <a:r>
              <a:rPr lang="en-US" altLang="zh-CN" sz="2000" dirty="0" smtClean="0"/>
              <a:t>PowerMock </a:t>
            </a:r>
            <a:r>
              <a:rPr lang="zh-CN" altLang="en-US" sz="2000" dirty="0" smtClean="0"/>
              <a:t>在扩展功能时完全采用和被扩展的框架相同的 </a:t>
            </a:r>
            <a:r>
              <a:rPr lang="en-US" altLang="zh-CN" sz="2000" dirty="0" smtClean="0"/>
              <a:t>API, </a:t>
            </a:r>
            <a:r>
              <a:rPr lang="zh-CN" altLang="en-US" sz="2000" dirty="0" smtClean="0"/>
              <a:t>熟悉 </a:t>
            </a:r>
            <a:r>
              <a:rPr lang="en-US" altLang="zh-CN" sz="2000" dirty="0" smtClean="0"/>
              <a:t>PowerMock </a:t>
            </a:r>
            <a:r>
              <a:rPr lang="zh-CN" altLang="en-US" sz="2000" dirty="0" smtClean="0"/>
              <a:t>所支持的模拟框架的开发者会发现 </a:t>
            </a:r>
            <a:r>
              <a:rPr lang="en-US" altLang="zh-CN" sz="2000" dirty="0" smtClean="0"/>
              <a:t>PowerMock </a:t>
            </a:r>
            <a:r>
              <a:rPr lang="zh-CN" altLang="en-US" sz="2000" dirty="0" smtClean="0"/>
              <a:t>非常容易上手。</a:t>
            </a:r>
            <a:r>
              <a:rPr lang="en-US" altLang="zh-CN" sz="2000" dirty="0" smtClean="0"/>
              <a:t>PowerMock </a:t>
            </a:r>
            <a:r>
              <a:rPr lang="zh-CN" altLang="en-US" sz="2000" dirty="0" smtClean="0"/>
              <a:t>的目的就是在当前已经被大家所熟悉的接口上通过添加极少的方法和注释来实现额外的功能。目前</a:t>
            </a:r>
            <a:r>
              <a:rPr lang="en-US" altLang="zh-CN" sz="2000" dirty="0" smtClean="0"/>
              <a:t>PowerMock </a:t>
            </a:r>
            <a:r>
              <a:rPr lang="zh-CN" altLang="en-US" sz="2000" dirty="0" smtClean="0"/>
              <a:t>仅扩展了 </a:t>
            </a:r>
            <a:r>
              <a:rPr lang="en-US" altLang="zh-CN" sz="2000" dirty="0" smtClean="0"/>
              <a:t>EasyMock </a:t>
            </a:r>
            <a:r>
              <a:rPr lang="zh-CN" altLang="en-US" sz="2000" dirty="0" smtClean="0"/>
              <a:t>和 </a:t>
            </a:r>
            <a:r>
              <a:rPr lang="en-US" altLang="zh-CN" sz="2000" dirty="0" smtClean="0"/>
              <a:t>mockito</a:t>
            </a:r>
            <a:r>
              <a:rPr lang="zh-CN" altLang="en-US" sz="2000" dirty="0" smtClean="0"/>
              <a:t>，需要和</a:t>
            </a:r>
            <a:r>
              <a:rPr lang="en-US" altLang="zh-CN" sz="2000" dirty="0" smtClean="0"/>
              <a:t>EasyMock</a:t>
            </a:r>
            <a:r>
              <a:rPr lang="zh-CN" altLang="en-US" sz="2000" dirty="0" smtClean="0"/>
              <a:t>或</a:t>
            </a:r>
            <a:r>
              <a:rPr lang="en-US" altLang="zh-CN" sz="2000" dirty="0" smtClean="0"/>
              <a:t>Mockito</a:t>
            </a:r>
            <a:r>
              <a:rPr lang="zh-CN" altLang="en-US" sz="2000" dirty="0" smtClean="0"/>
              <a:t>配合一起使用。</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algn="ctr">
              <a:buNone/>
            </a:pPr>
            <a:r>
              <a:rPr lang="en-US" altLang="zh-CN" sz="2000" b="1" dirty="0" smtClean="0">
                <a:solidFill>
                  <a:srgbClr val="FF0000"/>
                </a:solidFill>
              </a:rPr>
              <a:t>Mock </a:t>
            </a:r>
            <a:r>
              <a:rPr lang="en-US" altLang="zh-CN" sz="2000" b="1" dirty="0" smtClean="0">
                <a:solidFill>
                  <a:srgbClr val="FF0000"/>
                </a:solidFill>
              </a:rPr>
              <a:t>Server</a:t>
            </a:r>
          </a:p>
          <a:p>
            <a:pPr algn="ctr">
              <a:buNone/>
            </a:pPr>
            <a:endParaRPr lang="en-US" altLang="zh-CN" sz="2000" b="1" dirty="0" smtClean="0">
              <a:solidFill>
                <a:srgbClr val="FF0000"/>
              </a:solidFill>
            </a:endParaRPr>
          </a:p>
          <a:p>
            <a:r>
              <a:rPr lang="zh-CN" altLang="en-US" sz="2000" dirty="0" smtClean="0"/>
              <a:t>专门实现 </a:t>
            </a:r>
            <a:r>
              <a:rPr lang="en-US" altLang="zh-CN" sz="2000" dirty="0" smtClean="0"/>
              <a:t>mock </a:t>
            </a:r>
            <a:r>
              <a:rPr lang="zh-CN" altLang="en-US" sz="2000" dirty="0" smtClean="0"/>
              <a:t>功能的一个服务</a:t>
            </a:r>
            <a:r>
              <a:rPr lang="zh-CN" altLang="en-US" sz="2000" dirty="0" smtClean="0"/>
              <a:t>。</a:t>
            </a:r>
            <a:endParaRPr lang="en-US" altLang="zh-CN" sz="2000" dirty="0" smtClean="0"/>
          </a:p>
          <a:p>
            <a:r>
              <a:rPr lang="en-US" altLang="zh-CN" sz="2000" dirty="0" smtClean="0"/>
              <a:t>Mock Server</a:t>
            </a:r>
            <a:r>
              <a:rPr lang="zh-CN" altLang="en-US" sz="2000" dirty="0" smtClean="0"/>
              <a:t>的作</a:t>
            </a:r>
            <a:r>
              <a:rPr lang="zh-CN" altLang="en-US" sz="2000" dirty="0" smtClean="0"/>
              <a:t>用</a:t>
            </a:r>
            <a:r>
              <a:rPr lang="en-US" altLang="zh-CN" sz="2000" dirty="0" smtClean="0"/>
              <a:t>: </a:t>
            </a:r>
            <a:r>
              <a:rPr lang="zh-CN" altLang="en-US" sz="2000" dirty="0" smtClean="0"/>
              <a:t>现</a:t>
            </a:r>
            <a:r>
              <a:rPr lang="zh-CN" altLang="en-US" sz="2000" dirty="0" smtClean="0"/>
              <a:t>今的业务系统很少有孤立存在的，它们或多或少需要使用兄弟团队或是其他公司提供的服务，这给我们的联调和测试造成了麻烦。对于这种情况，我们常见的解决方案是搭建一个临时的</a:t>
            </a:r>
            <a:r>
              <a:rPr lang="en-US" altLang="zh-CN" sz="2000" dirty="0" smtClean="0"/>
              <a:t>server</a:t>
            </a:r>
            <a:r>
              <a:rPr lang="zh-CN" altLang="en-US" sz="2000" dirty="0" smtClean="0"/>
              <a:t>，模拟那些服务，提供数据进行联调和测试。这就是 </a:t>
            </a:r>
            <a:r>
              <a:rPr lang="en-US" altLang="zh-CN" sz="2000" dirty="0" smtClean="0"/>
              <a:t>mock server </a:t>
            </a:r>
            <a:r>
              <a:rPr lang="zh-CN" altLang="en-US" sz="2000" dirty="0" smtClean="0"/>
              <a:t>出现原因</a:t>
            </a:r>
            <a:r>
              <a:rPr lang="zh-CN" altLang="en-US" sz="2000" dirty="0" smtClean="0"/>
              <a:t>。</a:t>
            </a:r>
            <a:endParaRPr lang="en-US" altLang="zh-CN" sz="2000" dirty="0" smtClean="0"/>
          </a:p>
          <a:p>
            <a:r>
              <a:rPr lang="zh-CN" altLang="en-US" sz="2000" dirty="0" smtClean="0"/>
              <a:t>博</a:t>
            </a:r>
            <a:r>
              <a:rPr lang="zh-CN" altLang="en-US" sz="2000" dirty="0" smtClean="0"/>
              <a:t>客地址</a:t>
            </a:r>
            <a:r>
              <a:rPr lang="en-US" altLang="zh-CN" sz="2000" dirty="0" smtClean="0"/>
              <a:t>:https://www.zhihu.com/question/35436669</a:t>
            </a:r>
          </a:p>
          <a:p>
            <a:endParaRPr lang="zh-CN" altLang="en-US" sz="2000" dirty="0" smtClean="0"/>
          </a:p>
          <a:p>
            <a:endParaRPr lang="zh-CN" altLang="en-US" sz="20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764704"/>
            <a:ext cx="8229600" cy="5361459"/>
          </a:xfrm>
        </p:spPr>
        <p:txBody>
          <a:bodyPr>
            <a:normAutofit/>
          </a:bodyPr>
          <a:lstStyle/>
          <a:p>
            <a:pPr algn="ctr">
              <a:buNone/>
            </a:pPr>
            <a:r>
              <a:rPr lang="en-US" altLang="zh-CN" sz="2000" dirty="0" smtClean="0">
                <a:solidFill>
                  <a:srgbClr val="FF0000"/>
                </a:solidFill>
              </a:rPr>
              <a:t>Moco</a:t>
            </a:r>
          </a:p>
          <a:p>
            <a:pPr algn="ctr">
              <a:buNone/>
            </a:pPr>
            <a:endParaRPr lang="en-US" altLang="zh-CN" sz="2000" dirty="0" smtClean="0">
              <a:solidFill>
                <a:srgbClr val="FF0000"/>
              </a:solidFill>
            </a:endParaRPr>
          </a:p>
          <a:p>
            <a:r>
              <a:rPr lang="zh-CN" altLang="en-US" sz="2000" dirty="0" smtClean="0"/>
              <a:t>博</a:t>
            </a:r>
            <a:r>
              <a:rPr lang="zh-CN" altLang="en-US" sz="2000" dirty="0" smtClean="0"/>
              <a:t>客地址</a:t>
            </a:r>
            <a:r>
              <a:rPr lang="en-US" altLang="zh-CN" sz="2000" dirty="0" smtClean="0"/>
              <a:t>:http://</a:t>
            </a:r>
            <a:r>
              <a:rPr lang="en-US" altLang="zh-CN" sz="2000" dirty="0" smtClean="0"/>
              <a:t>blog.csdn.net/wangyiyice/article/details/53586012</a:t>
            </a:r>
          </a:p>
          <a:p>
            <a:r>
              <a:rPr lang="zh-CN" altLang="en-US" sz="2000" dirty="0" smtClean="0"/>
              <a:t>官</a:t>
            </a:r>
            <a:r>
              <a:rPr lang="zh-CN" altLang="en-US" sz="2000" dirty="0" smtClean="0"/>
              <a:t>方文档</a:t>
            </a:r>
            <a:r>
              <a:rPr lang="en-US" altLang="zh-CN" sz="2000" dirty="0" smtClean="0"/>
              <a:t>:https://</a:t>
            </a:r>
            <a:r>
              <a:rPr lang="en-US" altLang="zh-CN" sz="2000" dirty="0" smtClean="0"/>
              <a:t>github.com/dreamhead/moco/blob/master/moco-doc/apis.md</a:t>
            </a:r>
          </a:p>
          <a:p>
            <a:r>
              <a:rPr lang="en-US" altLang="zh-CN" sz="2000" dirty="0" smtClean="0"/>
              <a:t>moco</a:t>
            </a:r>
            <a:r>
              <a:rPr lang="zh-CN" altLang="en-US" sz="2000" dirty="0" smtClean="0"/>
              <a:t>的使用很简单，配置也很方便，目前更是提供了</a:t>
            </a:r>
            <a:r>
              <a:rPr lang="en-US" altLang="zh-CN" sz="2000" dirty="0" smtClean="0"/>
              <a:t>http</a:t>
            </a:r>
            <a:r>
              <a:rPr lang="zh-CN" altLang="en-US" sz="2000" dirty="0" smtClean="0"/>
              <a:t>、</a:t>
            </a:r>
            <a:r>
              <a:rPr lang="en-US" altLang="zh-CN" sz="2000" dirty="0" smtClean="0"/>
              <a:t>rest</a:t>
            </a:r>
            <a:r>
              <a:rPr lang="zh-CN" altLang="en-US" sz="2000" dirty="0" smtClean="0"/>
              <a:t>、</a:t>
            </a:r>
            <a:r>
              <a:rPr lang="en-US" altLang="zh-CN" sz="2000" dirty="0" smtClean="0"/>
              <a:t>socket</a:t>
            </a:r>
            <a:r>
              <a:rPr lang="zh-CN" altLang="en-US" sz="2000" dirty="0" smtClean="0"/>
              <a:t>服务。但是也仅仅是能</a:t>
            </a:r>
            <a:r>
              <a:rPr lang="en-US" altLang="zh-CN" sz="2000" dirty="0" smtClean="0"/>
              <a:t>stub</a:t>
            </a:r>
            <a:r>
              <a:rPr lang="zh-CN" altLang="en-US" sz="2000" dirty="0" smtClean="0"/>
              <a:t>出接口，模拟出简单的场景。如果接收到请求后需要做一些处理，如需查询数据库、进行运算、或者一些复杂的操作，就无能为力了。所以是否选用</a:t>
            </a:r>
            <a:r>
              <a:rPr lang="en-US" altLang="zh-CN" sz="2000" dirty="0" smtClean="0"/>
              <a:t>moco</a:t>
            </a:r>
            <a:r>
              <a:rPr lang="zh-CN" altLang="en-US" sz="2000" dirty="0" smtClean="0"/>
              <a:t>，就取决于开发者是否只是需要一个简单的模拟服务</a:t>
            </a:r>
            <a:r>
              <a:rPr lang="zh-CN" altLang="en-US" sz="2000" dirty="0" smtClean="0"/>
              <a:t>器</a:t>
            </a:r>
            <a:endParaRPr lang="en-US" altLang="zh-CN" sz="2000" dirty="0" smtClean="0"/>
          </a:p>
          <a:p>
            <a:endParaRPr lang="zh-CN" altLang="en-US" sz="2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1075</Words>
  <Application>Microsoft Office PowerPoint</Application>
  <PresentationFormat>全屏显示(4:3)</PresentationFormat>
  <Paragraphs>54</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Mock介绍</vt:lpstr>
      <vt:lpstr>幻灯片 2</vt:lpstr>
      <vt:lpstr>幻灯片 3</vt:lpstr>
      <vt:lpstr>幻灯片 4</vt:lpstr>
      <vt:lpstr>幻灯片 5</vt:lpstr>
      <vt:lpstr>幻灯片 6</vt:lpstr>
      <vt:lpstr>幻灯片 7</vt:lpstr>
      <vt:lpstr>幻灯片 8</vt:lpstr>
      <vt:lpstr>幻灯片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27</cp:revision>
  <dcterms:created xsi:type="dcterms:W3CDTF">2017-12-26T12:47:12Z</dcterms:created>
  <dcterms:modified xsi:type="dcterms:W3CDTF">2017-12-26T16:13:25Z</dcterms:modified>
</cp:coreProperties>
</file>