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5" r:id="rId3"/>
    <p:sldId id="257" r:id="rId4"/>
    <p:sldId id="287" r:id="rId5"/>
    <p:sldId id="289" r:id="rId6"/>
    <p:sldId id="288" r:id="rId7"/>
    <p:sldId id="290" r:id="rId8"/>
    <p:sldId id="29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92" r:id="rId24"/>
    <p:sldId id="276" r:id="rId25"/>
    <p:sldId id="277" r:id="rId26"/>
    <p:sldId id="280" r:id="rId27"/>
    <p:sldId id="282" r:id="rId28"/>
    <p:sldId id="283" r:id="rId29"/>
    <p:sldId id="293" r:id="rId30"/>
    <p:sldId id="29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2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wbland:Repositories:mpi3-ft-paper:data:halo_exchange:halo_exchan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uFillTx/>
              </a:defRPr>
            </a:pPr>
            <a:r>
              <a:rPr lang="en-US" dirty="0" smtClean="0">
                <a:uFillTx/>
              </a:rPr>
              <a:t>MCCK </a:t>
            </a:r>
            <a:r>
              <a:rPr lang="en-US" dirty="0">
                <a:uFillTx/>
              </a:rPr>
              <a:t>Mini-app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Sheet2!$B$1</c:f>
              <c:strCache>
                <c:ptCount val="1"/>
                <c:pt idx="0">
                  <c:v>MPICH</c:v>
                </c:pt>
              </c:strCache>
            </c:strRef>
          </c:tx>
          <c:cat>
            <c:numRef>
              <c:f>Sheet2!$A$2:$A$17</c:f>
              <c:numCache>
                <c:formatCode>General</c:formatCode>
                <c:ptCount val="16"/>
                <c:pt idx="0">
                  <c:v>16.0</c:v>
                </c:pt>
                <c:pt idx="1">
                  <c:v>32.0</c:v>
                </c:pt>
                <c:pt idx="2">
                  <c:v>48.0</c:v>
                </c:pt>
                <c:pt idx="3">
                  <c:v>64.0</c:v>
                </c:pt>
                <c:pt idx="4">
                  <c:v>80.0</c:v>
                </c:pt>
                <c:pt idx="5">
                  <c:v>96.0</c:v>
                </c:pt>
                <c:pt idx="6">
                  <c:v>112.0</c:v>
                </c:pt>
                <c:pt idx="7">
                  <c:v>128.0</c:v>
                </c:pt>
                <c:pt idx="8">
                  <c:v>144.0</c:v>
                </c:pt>
                <c:pt idx="9">
                  <c:v>160.0</c:v>
                </c:pt>
                <c:pt idx="10">
                  <c:v>176.0</c:v>
                </c:pt>
                <c:pt idx="11">
                  <c:v>192.0</c:v>
                </c:pt>
                <c:pt idx="12">
                  <c:v>208.0</c:v>
                </c:pt>
                <c:pt idx="13">
                  <c:v>224.0</c:v>
                </c:pt>
                <c:pt idx="14">
                  <c:v>240.0</c:v>
                </c:pt>
                <c:pt idx="15">
                  <c:v>256.0</c:v>
                </c:pt>
              </c:numCache>
            </c:numRef>
          </c:cat>
          <c:val>
            <c:numRef>
              <c:f>Sheet2!$B$2:$B$17</c:f>
              <c:numCache>
                <c:formatCode>General</c:formatCode>
                <c:ptCount val="16"/>
                <c:pt idx="0">
                  <c:v>0.0290386530612</c:v>
                </c:pt>
                <c:pt idx="1">
                  <c:v>0.0362031938776</c:v>
                </c:pt>
                <c:pt idx="2">
                  <c:v>0.0541799081633</c:v>
                </c:pt>
                <c:pt idx="3">
                  <c:v>0.0633903673469</c:v>
                </c:pt>
                <c:pt idx="4">
                  <c:v>0.0747810714286</c:v>
                </c:pt>
                <c:pt idx="5">
                  <c:v>0.0744125204082</c:v>
                </c:pt>
                <c:pt idx="6">
                  <c:v>0.086229255102</c:v>
                </c:pt>
                <c:pt idx="7">
                  <c:v>0.0810811428571</c:v>
                </c:pt>
                <c:pt idx="8">
                  <c:v>0.230851622449</c:v>
                </c:pt>
                <c:pt idx="9">
                  <c:v>0.356440969388</c:v>
                </c:pt>
                <c:pt idx="10">
                  <c:v>0.431429887755</c:v>
                </c:pt>
                <c:pt idx="11">
                  <c:v>0.514284683673</c:v>
                </c:pt>
                <c:pt idx="12">
                  <c:v>0.500329816327</c:v>
                </c:pt>
                <c:pt idx="13">
                  <c:v>0.661259928571</c:v>
                </c:pt>
                <c:pt idx="14">
                  <c:v>0.441727571429</c:v>
                </c:pt>
                <c:pt idx="15">
                  <c:v>0.26690022449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Sheet2!$D$1</c:f>
              <c:strCache>
                <c:ptCount val="1"/>
                <c:pt idx="0">
                  <c:v>MPIXFT</c:v>
                </c:pt>
              </c:strCache>
            </c:strRef>
          </c:tx>
          <c:cat>
            <c:numRef>
              <c:f>Sheet2!$A$2:$A$17</c:f>
              <c:numCache>
                <c:formatCode>General</c:formatCode>
                <c:ptCount val="16"/>
                <c:pt idx="0">
                  <c:v>16.0</c:v>
                </c:pt>
                <c:pt idx="1">
                  <c:v>32.0</c:v>
                </c:pt>
                <c:pt idx="2">
                  <c:v>48.0</c:v>
                </c:pt>
                <c:pt idx="3">
                  <c:v>64.0</c:v>
                </c:pt>
                <c:pt idx="4">
                  <c:v>80.0</c:v>
                </c:pt>
                <c:pt idx="5">
                  <c:v>96.0</c:v>
                </c:pt>
                <c:pt idx="6">
                  <c:v>112.0</c:v>
                </c:pt>
                <c:pt idx="7">
                  <c:v>128.0</c:v>
                </c:pt>
                <c:pt idx="8">
                  <c:v>144.0</c:v>
                </c:pt>
                <c:pt idx="9">
                  <c:v>160.0</c:v>
                </c:pt>
                <c:pt idx="10">
                  <c:v>176.0</c:v>
                </c:pt>
                <c:pt idx="11">
                  <c:v>192.0</c:v>
                </c:pt>
                <c:pt idx="12">
                  <c:v>208.0</c:v>
                </c:pt>
                <c:pt idx="13">
                  <c:v>224.0</c:v>
                </c:pt>
                <c:pt idx="14">
                  <c:v>240.0</c:v>
                </c:pt>
                <c:pt idx="15">
                  <c:v>256.0</c:v>
                </c:pt>
              </c:numCache>
            </c:numRef>
          </c:cat>
          <c:val>
            <c:numRef>
              <c:f>Sheet2!$D$2:$D$17</c:f>
              <c:numCache>
                <c:formatCode>General</c:formatCode>
                <c:ptCount val="16"/>
                <c:pt idx="0">
                  <c:v>0.0345110714286</c:v>
                </c:pt>
                <c:pt idx="1">
                  <c:v>0.0618369081633</c:v>
                </c:pt>
                <c:pt idx="2">
                  <c:v>0.0746083163265</c:v>
                </c:pt>
                <c:pt idx="3">
                  <c:v>0.081656244898</c:v>
                </c:pt>
                <c:pt idx="4">
                  <c:v>0.0832519489796</c:v>
                </c:pt>
                <c:pt idx="5">
                  <c:v>0.0887771122449</c:v>
                </c:pt>
                <c:pt idx="6">
                  <c:v>0.0916209897959</c:v>
                </c:pt>
                <c:pt idx="7">
                  <c:v>0.0879542959184</c:v>
                </c:pt>
                <c:pt idx="8">
                  <c:v>0.234029204082</c:v>
                </c:pt>
                <c:pt idx="9">
                  <c:v>0.3013645</c:v>
                </c:pt>
                <c:pt idx="10">
                  <c:v>0.376763112245</c:v>
                </c:pt>
                <c:pt idx="11">
                  <c:v>0.369407091837</c:v>
                </c:pt>
                <c:pt idx="12">
                  <c:v>0.439959979592</c:v>
                </c:pt>
                <c:pt idx="13">
                  <c:v>0.618933785714</c:v>
                </c:pt>
                <c:pt idx="14">
                  <c:v>0.605643959184</c:v>
                </c:pt>
                <c:pt idx="15">
                  <c:v>0.442958081633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7878216"/>
        <c:axId val="-2137389320"/>
      </c:lineChart>
      <c:catAx>
        <c:axId val="-2137878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uFillTx/>
                  </a:defRPr>
                </a:pPr>
                <a:r>
                  <a:rPr lang="en-US" sz="1200">
                    <a:uFillTx/>
                  </a:rPr>
                  <a:t>Processes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7389320"/>
        <c:crosses val="autoZero"/>
        <c:auto val="1"/>
        <c:lblAlgn val="ctr"/>
        <c:lblOffset val="100"/>
        <c:noMultiLvlLbl val="0"/>
      </c:catAx>
      <c:valAx>
        <c:axId val="-21373893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uFillTx/>
                  </a:defRPr>
                </a:pPr>
                <a:r>
                  <a:rPr lang="en-US" sz="1200">
                    <a:uFillTx/>
                  </a:rPr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7878216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64158686730506"/>
          <c:y val="0.195549005572164"/>
          <c:w val="0.188980040285662"/>
          <c:h val="0.160417140370823"/>
        </c:manualLayout>
      </c:layout>
      <c:overlay val="1"/>
      <c:txPr>
        <a:bodyPr/>
        <a:lstStyle/>
        <a:p>
          <a:pPr>
            <a:defRPr sz="1200">
              <a:uFillTx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Halo Exchange</a:t>
            </a:r>
          </a:p>
        </c:rich>
      </c:tx>
      <c:layout>
        <c:manualLayout>
          <c:xMode val="edge"/>
          <c:yMode val="edge"/>
          <c:x val="0.155062009737864"/>
          <c:y val="0.0616014632029264"/>
        </c:manualLayout>
      </c:layout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out_mpixft_3d.csv!$B$1</c:f>
              <c:strCache>
                <c:ptCount val="1"/>
                <c:pt idx="0">
                  <c:v>MPIXFT 1D</c:v>
                </c:pt>
              </c:strCache>
            </c:strRef>
          </c:tx>
          <c:cat>
            <c:numRef>
              <c:f>out_mpixft_3d.csv!$A$2:$A$32</c:f>
              <c:numCache>
                <c:formatCode>General</c:formatCode>
                <c:ptCount val="31"/>
                <c:pt idx="0">
                  <c:v>4.0</c:v>
                </c:pt>
                <c:pt idx="1">
                  <c:v>8.0</c:v>
                </c:pt>
                <c:pt idx="2">
                  <c:v>9.0</c:v>
                </c:pt>
                <c:pt idx="3">
                  <c:v>16.0</c:v>
                </c:pt>
                <c:pt idx="4">
                  <c:v>25.0</c:v>
                </c:pt>
                <c:pt idx="5">
                  <c:v>27.0</c:v>
                </c:pt>
                <c:pt idx="6">
                  <c:v>32.0</c:v>
                </c:pt>
                <c:pt idx="7">
                  <c:v>36.0</c:v>
                </c:pt>
                <c:pt idx="8">
                  <c:v>48.0</c:v>
                </c:pt>
                <c:pt idx="9">
                  <c:v>49.0</c:v>
                </c:pt>
                <c:pt idx="10">
                  <c:v>64.0</c:v>
                </c:pt>
                <c:pt idx="11">
                  <c:v>80.0</c:v>
                </c:pt>
                <c:pt idx="12">
                  <c:v>81.0</c:v>
                </c:pt>
                <c:pt idx="13">
                  <c:v>96.0</c:v>
                </c:pt>
                <c:pt idx="14">
                  <c:v>100.0</c:v>
                </c:pt>
                <c:pt idx="15">
                  <c:v>112.0</c:v>
                </c:pt>
                <c:pt idx="16">
                  <c:v>121.0</c:v>
                </c:pt>
                <c:pt idx="17">
                  <c:v>125.0</c:v>
                </c:pt>
                <c:pt idx="18">
                  <c:v>128.0</c:v>
                </c:pt>
                <c:pt idx="19">
                  <c:v>144.0</c:v>
                </c:pt>
                <c:pt idx="20">
                  <c:v>160.0</c:v>
                </c:pt>
                <c:pt idx="21">
                  <c:v>169.0</c:v>
                </c:pt>
                <c:pt idx="22">
                  <c:v>176.0</c:v>
                </c:pt>
                <c:pt idx="23">
                  <c:v>192.0</c:v>
                </c:pt>
                <c:pt idx="24">
                  <c:v>196.0</c:v>
                </c:pt>
                <c:pt idx="25">
                  <c:v>208.0</c:v>
                </c:pt>
                <c:pt idx="26">
                  <c:v>216.0</c:v>
                </c:pt>
                <c:pt idx="27">
                  <c:v>224.0</c:v>
                </c:pt>
                <c:pt idx="28">
                  <c:v>225.0</c:v>
                </c:pt>
                <c:pt idx="29">
                  <c:v>240.0</c:v>
                </c:pt>
                <c:pt idx="30">
                  <c:v>256.0</c:v>
                </c:pt>
              </c:numCache>
            </c:numRef>
          </c:cat>
          <c:val>
            <c:numRef>
              <c:f>out_mpixft_3d.csv!$B$2:$B$32</c:f>
              <c:numCache>
                <c:formatCode>General</c:formatCode>
                <c:ptCount val="31"/>
                <c:pt idx="3">
                  <c:v>0.517046958333</c:v>
                </c:pt>
                <c:pt idx="6">
                  <c:v>0.586069416667</c:v>
                </c:pt>
                <c:pt idx="8">
                  <c:v>0.703522270833</c:v>
                </c:pt>
                <c:pt idx="10">
                  <c:v>0.666418083333</c:v>
                </c:pt>
                <c:pt idx="11">
                  <c:v>0.675976375</c:v>
                </c:pt>
                <c:pt idx="13">
                  <c:v>0.7199763125</c:v>
                </c:pt>
                <c:pt idx="15">
                  <c:v>0.690698541667</c:v>
                </c:pt>
                <c:pt idx="18">
                  <c:v>0.724421020833</c:v>
                </c:pt>
                <c:pt idx="19">
                  <c:v>0.715391375</c:v>
                </c:pt>
                <c:pt idx="20">
                  <c:v>0.74703825</c:v>
                </c:pt>
                <c:pt idx="22">
                  <c:v>0.730285583333</c:v>
                </c:pt>
                <c:pt idx="23">
                  <c:v>0.760418791667</c:v>
                </c:pt>
                <c:pt idx="25">
                  <c:v>0.7785636875</c:v>
                </c:pt>
                <c:pt idx="27">
                  <c:v>0.739967708333</c:v>
                </c:pt>
                <c:pt idx="29">
                  <c:v>0.751783041667</c:v>
                </c:pt>
                <c:pt idx="30">
                  <c:v>0.735863291667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out_mpixft_3d.csv!$D$1</c:f>
              <c:strCache>
                <c:ptCount val="1"/>
                <c:pt idx="0">
                  <c:v>MPICH 1D</c:v>
                </c:pt>
              </c:strCache>
            </c:strRef>
          </c:tx>
          <c:cat>
            <c:numRef>
              <c:f>out_mpixft_3d.csv!$A$2:$A$32</c:f>
              <c:numCache>
                <c:formatCode>General</c:formatCode>
                <c:ptCount val="31"/>
                <c:pt idx="0">
                  <c:v>4.0</c:v>
                </c:pt>
                <c:pt idx="1">
                  <c:v>8.0</c:v>
                </c:pt>
                <c:pt idx="2">
                  <c:v>9.0</c:v>
                </c:pt>
                <c:pt idx="3">
                  <c:v>16.0</c:v>
                </c:pt>
                <c:pt idx="4">
                  <c:v>25.0</c:v>
                </c:pt>
                <c:pt idx="5">
                  <c:v>27.0</c:v>
                </c:pt>
                <c:pt idx="6">
                  <c:v>32.0</c:v>
                </c:pt>
                <c:pt idx="7">
                  <c:v>36.0</c:v>
                </c:pt>
                <c:pt idx="8">
                  <c:v>48.0</c:v>
                </c:pt>
                <c:pt idx="9">
                  <c:v>49.0</c:v>
                </c:pt>
                <c:pt idx="10">
                  <c:v>64.0</c:v>
                </c:pt>
                <c:pt idx="11">
                  <c:v>80.0</c:v>
                </c:pt>
                <c:pt idx="12">
                  <c:v>81.0</c:v>
                </c:pt>
                <c:pt idx="13">
                  <c:v>96.0</c:v>
                </c:pt>
                <c:pt idx="14">
                  <c:v>100.0</c:v>
                </c:pt>
                <c:pt idx="15">
                  <c:v>112.0</c:v>
                </c:pt>
                <c:pt idx="16">
                  <c:v>121.0</c:v>
                </c:pt>
                <c:pt idx="17">
                  <c:v>125.0</c:v>
                </c:pt>
                <c:pt idx="18">
                  <c:v>128.0</c:v>
                </c:pt>
                <c:pt idx="19">
                  <c:v>144.0</c:v>
                </c:pt>
                <c:pt idx="20">
                  <c:v>160.0</c:v>
                </c:pt>
                <c:pt idx="21">
                  <c:v>169.0</c:v>
                </c:pt>
                <c:pt idx="22">
                  <c:v>176.0</c:v>
                </c:pt>
                <c:pt idx="23">
                  <c:v>192.0</c:v>
                </c:pt>
                <c:pt idx="24">
                  <c:v>196.0</c:v>
                </c:pt>
                <c:pt idx="25">
                  <c:v>208.0</c:v>
                </c:pt>
                <c:pt idx="26">
                  <c:v>216.0</c:v>
                </c:pt>
                <c:pt idx="27">
                  <c:v>224.0</c:v>
                </c:pt>
                <c:pt idx="28">
                  <c:v>225.0</c:v>
                </c:pt>
                <c:pt idx="29">
                  <c:v>240.0</c:v>
                </c:pt>
                <c:pt idx="30">
                  <c:v>256.0</c:v>
                </c:pt>
              </c:numCache>
            </c:numRef>
          </c:cat>
          <c:val>
            <c:numRef>
              <c:f>out_mpixft_3d.csv!$D$2:$D$32</c:f>
              <c:numCache>
                <c:formatCode>General</c:formatCode>
                <c:ptCount val="31"/>
                <c:pt idx="3">
                  <c:v>0.544788604167</c:v>
                </c:pt>
                <c:pt idx="6">
                  <c:v>0.567067145833</c:v>
                </c:pt>
                <c:pt idx="8">
                  <c:v>0.567067146</c:v>
                </c:pt>
                <c:pt idx="10">
                  <c:v>0.7171405625</c:v>
                </c:pt>
                <c:pt idx="11">
                  <c:v>0.689044208333</c:v>
                </c:pt>
                <c:pt idx="13">
                  <c:v>0.702033229167</c:v>
                </c:pt>
                <c:pt idx="15">
                  <c:v>0.733331375</c:v>
                </c:pt>
                <c:pt idx="18">
                  <c:v>0.703455375</c:v>
                </c:pt>
                <c:pt idx="19">
                  <c:v>0.70731475</c:v>
                </c:pt>
                <c:pt idx="20">
                  <c:v>0.7285016875</c:v>
                </c:pt>
                <c:pt idx="22">
                  <c:v>0.739063708333</c:v>
                </c:pt>
                <c:pt idx="23">
                  <c:v>0.721844479167</c:v>
                </c:pt>
                <c:pt idx="25">
                  <c:v>0.737002916667</c:v>
                </c:pt>
                <c:pt idx="27">
                  <c:v>0.733243895833</c:v>
                </c:pt>
                <c:pt idx="29">
                  <c:v>0.739728479167</c:v>
                </c:pt>
                <c:pt idx="30">
                  <c:v>0.7423794375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out_mpixft_3d.csv!$F$1</c:f>
              <c:strCache>
                <c:ptCount val="1"/>
                <c:pt idx="0">
                  <c:v>MPIXFT 2D</c:v>
                </c:pt>
              </c:strCache>
            </c:strRef>
          </c:tx>
          <c:cat>
            <c:numRef>
              <c:f>out_mpixft_3d.csv!$A$2:$A$32</c:f>
              <c:numCache>
                <c:formatCode>General</c:formatCode>
                <c:ptCount val="31"/>
                <c:pt idx="0">
                  <c:v>4.0</c:v>
                </c:pt>
                <c:pt idx="1">
                  <c:v>8.0</c:v>
                </c:pt>
                <c:pt idx="2">
                  <c:v>9.0</c:v>
                </c:pt>
                <c:pt idx="3">
                  <c:v>16.0</c:v>
                </c:pt>
                <c:pt idx="4">
                  <c:v>25.0</c:v>
                </c:pt>
                <c:pt idx="5">
                  <c:v>27.0</c:v>
                </c:pt>
                <c:pt idx="6">
                  <c:v>32.0</c:v>
                </c:pt>
                <c:pt idx="7">
                  <c:v>36.0</c:v>
                </c:pt>
                <c:pt idx="8">
                  <c:v>48.0</c:v>
                </c:pt>
                <c:pt idx="9">
                  <c:v>49.0</c:v>
                </c:pt>
                <c:pt idx="10">
                  <c:v>64.0</c:v>
                </c:pt>
                <c:pt idx="11">
                  <c:v>80.0</c:v>
                </c:pt>
                <c:pt idx="12">
                  <c:v>81.0</c:v>
                </c:pt>
                <c:pt idx="13">
                  <c:v>96.0</c:v>
                </c:pt>
                <c:pt idx="14">
                  <c:v>100.0</c:v>
                </c:pt>
                <c:pt idx="15">
                  <c:v>112.0</c:v>
                </c:pt>
                <c:pt idx="16">
                  <c:v>121.0</c:v>
                </c:pt>
                <c:pt idx="17">
                  <c:v>125.0</c:v>
                </c:pt>
                <c:pt idx="18">
                  <c:v>128.0</c:v>
                </c:pt>
                <c:pt idx="19">
                  <c:v>144.0</c:v>
                </c:pt>
                <c:pt idx="20">
                  <c:v>160.0</c:v>
                </c:pt>
                <c:pt idx="21">
                  <c:v>169.0</c:v>
                </c:pt>
                <c:pt idx="22">
                  <c:v>176.0</c:v>
                </c:pt>
                <c:pt idx="23">
                  <c:v>192.0</c:v>
                </c:pt>
                <c:pt idx="24">
                  <c:v>196.0</c:v>
                </c:pt>
                <c:pt idx="25">
                  <c:v>208.0</c:v>
                </c:pt>
                <c:pt idx="26">
                  <c:v>216.0</c:v>
                </c:pt>
                <c:pt idx="27">
                  <c:v>224.0</c:v>
                </c:pt>
                <c:pt idx="28">
                  <c:v>225.0</c:v>
                </c:pt>
                <c:pt idx="29">
                  <c:v>240.0</c:v>
                </c:pt>
                <c:pt idx="30">
                  <c:v>256.0</c:v>
                </c:pt>
              </c:numCache>
            </c:numRef>
          </c:cat>
          <c:val>
            <c:numRef>
              <c:f>out_mpixft_3d.csv!$F$2:$F$32</c:f>
              <c:numCache>
                <c:formatCode>General</c:formatCode>
                <c:ptCount val="31"/>
                <c:pt idx="0">
                  <c:v>0.019679</c:v>
                </c:pt>
                <c:pt idx="2">
                  <c:v>0.0492485625</c:v>
                </c:pt>
                <c:pt idx="3">
                  <c:v>0.819422416667</c:v>
                </c:pt>
                <c:pt idx="4">
                  <c:v>0.719542166667</c:v>
                </c:pt>
                <c:pt idx="7">
                  <c:v>0.8815144375</c:v>
                </c:pt>
                <c:pt idx="9">
                  <c:v>0.912380875</c:v>
                </c:pt>
                <c:pt idx="10">
                  <c:v>0.929668854167</c:v>
                </c:pt>
                <c:pt idx="12">
                  <c:v>0.939844729167</c:v>
                </c:pt>
                <c:pt idx="14">
                  <c:v>0.966389083333</c:v>
                </c:pt>
                <c:pt idx="16">
                  <c:v>0.9361586875</c:v>
                </c:pt>
                <c:pt idx="19">
                  <c:v>0.970618395833</c:v>
                </c:pt>
                <c:pt idx="21">
                  <c:v>0.972451895833</c:v>
                </c:pt>
                <c:pt idx="24">
                  <c:v>0.984559229167</c:v>
                </c:pt>
                <c:pt idx="28">
                  <c:v>0.976940958333</c:v>
                </c:pt>
                <c:pt idx="30">
                  <c:v>1.00220347917</c:v>
                </c:pt>
              </c:numCache>
            </c:numRef>
          </c:val>
          <c:smooth val="0"/>
        </c:ser>
        <c:ser>
          <c:idx val="6"/>
          <c:order val="3"/>
          <c:tx>
            <c:strRef>
              <c:f>out_mpixft_3d.csv!$H$1</c:f>
              <c:strCache>
                <c:ptCount val="1"/>
                <c:pt idx="0">
                  <c:v>MPICH 2D</c:v>
                </c:pt>
              </c:strCache>
            </c:strRef>
          </c:tx>
          <c:cat>
            <c:numRef>
              <c:f>out_mpixft_3d.csv!$A$2:$A$32</c:f>
              <c:numCache>
                <c:formatCode>General</c:formatCode>
                <c:ptCount val="31"/>
                <c:pt idx="0">
                  <c:v>4.0</c:v>
                </c:pt>
                <c:pt idx="1">
                  <c:v>8.0</c:v>
                </c:pt>
                <c:pt idx="2">
                  <c:v>9.0</c:v>
                </c:pt>
                <c:pt idx="3">
                  <c:v>16.0</c:v>
                </c:pt>
                <c:pt idx="4">
                  <c:v>25.0</c:v>
                </c:pt>
                <c:pt idx="5">
                  <c:v>27.0</c:v>
                </c:pt>
                <c:pt idx="6">
                  <c:v>32.0</c:v>
                </c:pt>
                <c:pt idx="7">
                  <c:v>36.0</c:v>
                </c:pt>
                <c:pt idx="8">
                  <c:v>48.0</c:v>
                </c:pt>
                <c:pt idx="9">
                  <c:v>49.0</c:v>
                </c:pt>
                <c:pt idx="10">
                  <c:v>64.0</c:v>
                </c:pt>
                <c:pt idx="11">
                  <c:v>80.0</c:v>
                </c:pt>
                <c:pt idx="12">
                  <c:v>81.0</c:v>
                </c:pt>
                <c:pt idx="13">
                  <c:v>96.0</c:v>
                </c:pt>
                <c:pt idx="14">
                  <c:v>100.0</c:v>
                </c:pt>
                <c:pt idx="15">
                  <c:v>112.0</c:v>
                </c:pt>
                <c:pt idx="16">
                  <c:v>121.0</c:v>
                </c:pt>
                <c:pt idx="17">
                  <c:v>125.0</c:v>
                </c:pt>
                <c:pt idx="18">
                  <c:v>128.0</c:v>
                </c:pt>
                <c:pt idx="19">
                  <c:v>144.0</c:v>
                </c:pt>
                <c:pt idx="20">
                  <c:v>160.0</c:v>
                </c:pt>
                <c:pt idx="21">
                  <c:v>169.0</c:v>
                </c:pt>
                <c:pt idx="22">
                  <c:v>176.0</c:v>
                </c:pt>
                <c:pt idx="23">
                  <c:v>192.0</c:v>
                </c:pt>
                <c:pt idx="24">
                  <c:v>196.0</c:v>
                </c:pt>
                <c:pt idx="25">
                  <c:v>208.0</c:v>
                </c:pt>
                <c:pt idx="26">
                  <c:v>216.0</c:v>
                </c:pt>
                <c:pt idx="27">
                  <c:v>224.0</c:v>
                </c:pt>
                <c:pt idx="28">
                  <c:v>225.0</c:v>
                </c:pt>
                <c:pt idx="29">
                  <c:v>240.0</c:v>
                </c:pt>
                <c:pt idx="30">
                  <c:v>256.0</c:v>
                </c:pt>
              </c:numCache>
            </c:numRef>
          </c:cat>
          <c:val>
            <c:numRef>
              <c:f>out_mpixft_3d.csv!$H$2:$H$32</c:f>
              <c:numCache>
                <c:formatCode>General</c:formatCode>
                <c:ptCount val="31"/>
                <c:pt idx="0">
                  <c:v>0.007883688</c:v>
                </c:pt>
                <c:pt idx="2">
                  <c:v>0.146255354</c:v>
                </c:pt>
                <c:pt idx="3">
                  <c:v>0.808163313</c:v>
                </c:pt>
                <c:pt idx="4">
                  <c:v>0.768328583</c:v>
                </c:pt>
                <c:pt idx="7">
                  <c:v>0.854347646</c:v>
                </c:pt>
                <c:pt idx="9">
                  <c:v>0.910600292</c:v>
                </c:pt>
                <c:pt idx="10">
                  <c:v>0.947176417</c:v>
                </c:pt>
                <c:pt idx="12">
                  <c:v>0.950211875</c:v>
                </c:pt>
                <c:pt idx="14">
                  <c:v>0.954956875</c:v>
                </c:pt>
                <c:pt idx="16">
                  <c:v>0.956813958</c:v>
                </c:pt>
                <c:pt idx="19">
                  <c:v>0.958167563</c:v>
                </c:pt>
                <c:pt idx="21">
                  <c:v>0.983793521</c:v>
                </c:pt>
                <c:pt idx="24">
                  <c:v>0.981625146</c:v>
                </c:pt>
                <c:pt idx="28">
                  <c:v>0.981151458</c:v>
                </c:pt>
                <c:pt idx="30">
                  <c:v>0.997667083</c:v>
                </c:pt>
              </c:numCache>
            </c:numRef>
          </c:val>
          <c:smooth val="0"/>
        </c:ser>
        <c:ser>
          <c:idx val="8"/>
          <c:order val="4"/>
          <c:tx>
            <c:strRef>
              <c:f>out_mpixft_3d.csv!$J$1</c:f>
              <c:strCache>
                <c:ptCount val="1"/>
                <c:pt idx="0">
                  <c:v>MPIXFT 3D</c:v>
                </c:pt>
              </c:strCache>
            </c:strRef>
          </c:tx>
          <c:cat>
            <c:numRef>
              <c:f>out_mpixft_3d.csv!$A$2:$A$32</c:f>
              <c:numCache>
                <c:formatCode>General</c:formatCode>
                <c:ptCount val="31"/>
                <c:pt idx="0">
                  <c:v>4.0</c:v>
                </c:pt>
                <c:pt idx="1">
                  <c:v>8.0</c:v>
                </c:pt>
                <c:pt idx="2">
                  <c:v>9.0</c:v>
                </c:pt>
                <c:pt idx="3">
                  <c:v>16.0</c:v>
                </c:pt>
                <c:pt idx="4">
                  <c:v>25.0</c:v>
                </c:pt>
                <c:pt idx="5">
                  <c:v>27.0</c:v>
                </c:pt>
                <c:pt idx="6">
                  <c:v>32.0</c:v>
                </c:pt>
                <c:pt idx="7">
                  <c:v>36.0</c:v>
                </c:pt>
                <c:pt idx="8">
                  <c:v>48.0</c:v>
                </c:pt>
                <c:pt idx="9">
                  <c:v>49.0</c:v>
                </c:pt>
                <c:pt idx="10">
                  <c:v>64.0</c:v>
                </c:pt>
                <c:pt idx="11">
                  <c:v>80.0</c:v>
                </c:pt>
                <c:pt idx="12">
                  <c:v>81.0</c:v>
                </c:pt>
                <c:pt idx="13">
                  <c:v>96.0</c:v>
                </c:pt>
                <c:pt idx="14">
                  <c:v>100.0</c:v>
                </c:pt>
                <c:pt idx="15">
                  <c:v>112.0</c:v>
                </c:pt>
                <c:pt idx="16">
                  <c:v>121.0</c:v>
                </c:pt>
                <c:pt idx="17">
                  <c:v>125.0</c:v>
                </c:pt>
                <c:pt idx="18">
                  <c:v>128.0</c:v>
                </c:pt>
                <c:pt idx="19">
                  <c:v>144.0</c:v>
                </c:pt>
                <c:pt idx="20">
                  <c:v>160.0</c:v>
                </c:pt>
                <c:pt idx="21">
                  <c:v>169.0</c:v>
                </c:pt>
                <c:pt idx="22">
                  <c:v>176.0</c:v>
                </c:pt>
                <c:pt idx="23">
                  <c:v>192.0</c:v>
                </c:pt>
                <c:pt idx="24">
                  <c:v>196.0</c:v>
                </c:pt>
                <c:pt idx="25">
                  <c:v>208.0</c:v>
                </c:pt>
                <c:pt idx="26">
                  <c:v>216.0</c:v>
                </c:pt>
                <c:pt idx="27">
                  <c:v>224.0</c:v>
                </c:pt>
                <c:pt idx="28">
                  <c:v>225.0</c:v>
                </c:pt>
                <c:pt idx="29">
                  <c:v>240.0</c:v>
                </c:pt>
                <c:pt idx="30">
                  <c:v>256.0</c:v>
                </c:pt>
              </c:numCache>
            </c:numRef>
          </c:cat>
          <c:val>
            <c:numRef>
              <c:f>out_mpixft_3d.csv!$J$2:$J$32</c:f>
              <c:numCache>
                <c:formatCode>General</c:formatCode>
                <c:ptCount val="31"/>
                <c:pt idx="1">
                  <c:v>0.0164242916667</c:v>
                </c:pt>
                <c:pt idx="5">
                  <c:v>0.815147770833</c:v>
                </c:pt>
                <c:pt idx="10">
                  <c:v>1.00258691667</c:v>
                </c:pt>
                <c:pt idx="17">
                  <c:v>1.0197666875</c:v>
                </c:pt>
                <c:pt idx="26">
                  <c:v>1.0538195</c:v>
                </c:pt>
              </c:numCache>
            </c:numRef>
          </c:val>
          <c:smooth val="0"/>
        </c:ser>
        <c:ser>
          <c:idx val="10"/>
          <c:order val="5"/>
          <c:tx>
            <c:strRef>
              <c:f>out_mpixft_3d.csv!$L$1</c:f>
              <c:strCache>
                <c:ptCount val="1"/>
                <c:pt idx="0">
                  <c:v>MPICH 3D</c:v>
                </c:pt>
              </c:strCache>
            </c:strRef>
          </c:tx>
          <c:cat>
            <c:numRef>
              <c:f>out_mpixft_3d.csv!$A$2:$A$32</c:f>
              <c:numCache>
                <c:formatCode>General</c:formatCode>
                <c:ptCount val="31"/>
                <c:pt idx="0">
                  <c:v>4.0</c:v>
                </c:pt>
                <c:pt idx="1">
                  <c:v>8.0</c:v>
                </c:pt>
                <c:pt idx="2">
                  <c:v>9.0</c:v>
                </c:pt>
                <c:pt idx="3">
                  <c:v>16.0</c:v>
                </c:pt>
                <c:pt idx="4">
                  <c:v>25.0</c:v>
                </c:pt>
                <c:pt idx="5">
                  <c:v>27.0</c:v>
                </c:pt>
                <c:pt idx="6">
                  <c:v>32.0</c:v>
                </c:pt>
                <c:pt idx="7">
                  <c:v>36.0</c:v>
                </c:pt>
                <c:pt idx="8">
                  <c:v>48.0</c:v>
                </c:pt>
                <c:pt idx="9">
                  <c:v>49.0</c:v>
                </c:pt>
                <c:pt idx="10">
                  <c:v>64.0</c:v>
                </c:pt>
                <c:pt idx="11">
                  <c:v>80.0</c:v>
                </c:pt>
                <c:pt idx="12">
                  <c:v>81.0</c:v>
                </c:pt>
                <c:pt idx="13">
                  <c:v>96.0</c:v>
                </c:pt>
                <c:pt idx="14">
                  <c:v>100.0</c:v>
                </c:pt>
                <c:pt idx="15">
                  <c:v>112.0</c:v>
                </c:pt>
                <c:pt idx="16">
                  <c:v>121.0</c:v>
                </c:pt>
                <c:pt idx="17">
                  <c:v>125.0</c:v>
                </c:pt>
                <c:pt idx="18">
                  <c:v>128.0</c:v>
                </c:pt>
                <c:pt idx="19">
                  <c:v>144.0</c:v>
                </c:pt>
                <c:pt idx="20">
                  <c:v>160.0</c:v>
                </c:pt>
                <c:pt idx="21">
                  <c:v>169.0</c:v>
                </c:pt>
                <c:pt idx="22">
                  <c:v>176.0</c:v>
                </c:pt>
                <c:pt idx="23">
                  <c:v>192.0</c:v>
                </c:pt>
                <c:pt idx="24">
                  <c:v>196.0</c:v>
                </c:pt>
                <c:pt idx="25">
                  <c:v>208.0</c:v>
                </c:pt>
                <c:pt idx="26">
                  <c:v>216.0</c:v>
                </c:pt>
                <c:pt idx="27">
                  <c:v>224.0</c:v>
                </c:pt>
                <c:pt idx="28">
                  <c:v>225.0</c:v>
                </c:pt>
                <c:pt idx="29">
                  <c:v>240.0</c:v>
                </c:pt>
                <c:pt idx="30">
                  <c:v>256.0</c:v>
                </c:pt>
              </c:numCache>
            </c:numRef>
          </c:cat>
          <c:val>
            <c:numRef>
              <c:f>out_mpixft_3d.csv!$L$2:$L$32</c:f>
              <c:numCache>
                <c:formatCode>General</c:formatCode>
                <c:ptCount val="31"/>
                <c:pt idx="1">
                  <c:v>0.017202646</c:v>
                </c:pt>
                <c:pt idx="5">
                  <c:v>0.806576896</c:v>
                </c:pt>
                <c:pt idx="10">
                  <c:v>0.99043225</c:v>
                </c:pt>
                <c:pt idx="17">
                  <c:v>1.011631188</c:v>
                </c:pt>
                <c:pt idx="26">
                  <c:v>1.039132958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7355416"/>
        <c:axId val="-2137229128"/>
      </c:lineChart>
      <c:catAx>
        <c:axId val="-2137355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Processes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2700000" lIns="0">
            <a:noAutofit/>
          </a:bodyPr>
          <a:lstStyle/>
          <a:p>
            <a:pPr>
              <a:defRPr sz="1200"/>
            </a:pPr>
            <a:endParaRPr lang="en-US"/>
          </a:p>
        </c:txPr>
        <c:crossAx val="-2137229128"/>
        <c:crosses val="autoZero"/>
        <c:auto val="1"/>
        <c:lblAlgn val="ctr"/>
        <c:lblOffset val="100"/>
        <c:noMultiLvlLbl val="0"/>
      </c:catAx>
      <c:valAx>
        <c:axId val="-21372291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Time</a:t>
                </a:r>
                <a:r>
                  <a:rPr lang="en-US" sz="1200" baseline="0"/>
                  <a:t> (s)</a:t>
                </a:r>
                <a:endParaRPr lang="en-US" sz="12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373554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40233780162055"/>
          <c:y val="0.4350992001984"/>
          <c:w val="0.305445737829111"/>
          <c:h val="0.308474796949594"/>
        </c:manualLayout>
      </c:layout>
      <c:overlay val="1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span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ADD7E-9FD8-A246-9540-158162FAF57F}" type="datetimeFigureOut">
              <a:rPr lang="en-US" smtClean="0"/>
              <a:t>3/3/14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53510-32C7-8349-B89F-6442AF61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9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07A2E-6418-FE46-A187-5B435B7511A4}" type="datetimeFigureOut">
              <a:rPr lang="en-US" smtClean="0"/>
              <a:t>3/3/14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4591F-9DE6-6246-B265-CAC18027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74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title header_green_378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title footer_green_378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1CB842-C03F-144B-9A98-BBA1E3BBDDBE}" type="datetime1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D37E2-B752-B048-9D29-8F91497E6E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054F64-E162-644E-89F9-B1E77A3218B9}" type="datetime1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D37E2-B752-B048-9D29-8F91497E6E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7C6EC-8F09-514C-8924-3E66C0D951E4}" type="datetime1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D37E2-B752-B048-9D29-8F91497E6E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8C245B-C0A7-B241-B246-4314F6A97E64}" type="datetime1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D37E2-B752-B048-9D29-8F91497E6E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0F3976-95A2-D745-8530-F574E25297A0}" type="datetime1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D37E2-B752-B048-9D29-8F91497E6E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0A57FD-45B4-6E44-A1B5-93CA6502473E}" type="datetime1">
              <a:rPr lang="en-US" smtClean="0"/>
              <a:t>3/3/14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D37E2-B752-B048-9D29-8F91497E6E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45E1CD-D04C-1F41-A665-35C083F0954F}" type="datetime1">
              <a:rPr lang="en-US" smtClean="0"/>
              <a:t>3/3/14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D37E2-B752-B048-9D29-8F91497E6E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2DC0B-6B9A-694B-BA3D-BA72F697D908}" type="datetime1">
              <a:rPr lang="en-US" smtClean="0"/>
              <a:t>3/3/14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D37E2-B752-B048-9D29-8F91497E6E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810910-AB8C-3344-996E-13A53FF9D109}" type="datetime1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D37E2-B752-B048-9D29-8F91497E6E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A96F0B-BB3E-9647-BB32-F198F61C5600}" type="datetime1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D37E2-B752-B048-9D29-8F91497E6E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slide footer_green_378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327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69B41E4-F53C-E147-ABC0-01BF48082ABE}" type="datetime1">
              <a:rPr lang="en-US" smtClean="0"/>
              <a:t>3/3/14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51D37E2-B752-B048-9D29-8F91497E6E0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4" descr="slide header_green_378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B5C2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Fault Tolerant Runtime Research @ ANL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Wesley Bland</a:t>
            </a:r>
          </a:p>
          <a:p>
            <a:r>
              <a:rPr lang="en-US" dirty="0" smtClean="0"/>
              <a:t>LBL Visit</a:t>
            </a:r>
          </a:p>
          <a:p>
            <a:r>
              <a:rPr lang="en-US" dirty="0" smtClean="0"/>
              <a:t>3/4/14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6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MPIXFT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045928" cy="1158020"/>
          </a:xfrm>
        </p:spPr>
        <p:txBody>
          <a:bodyPr/>
          <a:lstStyle/>
          <a:p>
            <a:r>
              <a:rPr lang="en-US" dirty="0" smtClean="0"/>
              <a:t>Possible because of new MPI-3 capabilities</a:t>
            </a:r>
          </a:p>
          <a:p>
            <a:pPr lvl="1"/>
            <a:r>
              <a:rPr lang="en-US" dirty="0" smtClean="0"/>
              <a:t>Non-blocking equivalents for (almost) everything</a:t>
            </a:r>
          </a:p>
          <a:p>
            <a:pPr lvl="1"/>
            <a:r>
              <a:rPr lang="en-US" dirty="0" smtClean="0"/>
              <a:t>MPI_COMM_CREATE_GROUP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254175" y="378353"/>
            <a:ext cx="2662804" cy="2799182"/>
            <a:chOff x="6254175" y="901201"/>
            <a:chExt cx="2662804" cy="2799182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6732113" y="901201"/>
              <a:ext cx="1775203" cy="51643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MPI_BARRIER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6254175" y="1747782"/>
              <a:ext cx="2662804" cy="195260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MPI_WAITANY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6498580" y="2237110"/>
              <a:ext cx="2159517" cy="419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MPI_IBARRIER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498580" y="2809235"/>
              <a:ext cx="2159517" cy="7546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Failure notification request</a:t>
              </a:r>
            </a:p>
          </p:txBody>
        </p:sp>
        <p:sp>
          <p:nvSpPr>
            <p:cNvPr id="9" name="Down Arrow 8"/>
            <p:cNvSpPr/>
            <p:nvPr/>
          </p:nvSpPr>
          <p:spPr bwMode="auto">
            <a:xfrm>
              <a:off x="7391400" y="1447800"/>
              <a:ext cx="450629" cy="33014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60122" y="3454585"/>
            <a:ext cx="6663838" cy="2976695"/>
            <a:chOff x="259453" y="3304400"/>
            <a:chExt cx="6663838" cy="2976695"/>
          </a:xfrm>
        </p:grpSpPr>
        <p:grpSp>
          <p:nvGrpSpPr>
            <p:cNvPr id="22" name="Group 21"/>
            <p:cNvGrpSpPr/>
            <p:nvPr/>
          </p:nvGrpSpPr>
          <p:grpSpPr>
            <a:xfrm>
              <a:off x="259453" y="3304402"/>
              <a:ext cx="1911756" cy="2976693"/>
              <a:chOff x="259453" y="3304402"/>
              <a:chExt cx="1911756" cy="2976693"/>
            </a:xfrm>
          </p:grpSpPr>
          <p:sp>
            <p:nvSpPr>
              <p:cNvPr id="11" name="Rounded Rectangle 10"/>
              <p:cNvSpPr/>
              <p:nvPr/>
            </p:nvSpPr>
            <p:spPr bwMode="auto">
              <a:xfrm>
                <a:off x="259453" y="3304402"/>
                <a:ext cx="1911756" cy="297669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457200" y="3454585"/>
                <a:ext cx="669090" cy="66909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1314738" y="3454585"/>
                <a:ext cx="669090" cy="66909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 bwMode="auto">
              <a:xfrm>
                <a:off x="457200" y="4373823"/>
                <a:ext cx="669090" cy="66909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1314738" y="4373823"/>
                <a:ext cx="669090" cy="66909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457200" y="5313805"/>
                <a:ext cx="669090" cy="66909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>
                <a:off x="1314738" y="5313805"/>
                <a:ext cx="669090" cy="66909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</a:rPr>
                  <a:t>5</a:t>
                </a:r>
              </a:p>
            </p:txBody>
          </p:sp>
        </p:grpSp>
        <p:sp>
          <p:nvSpPr>
            <p:cNvPr id="23" name="Right Arrow 22"/>
            <p:cNvSpPr/>
            <p:nvPr/>
          </p:nvSpPr>
          <p:spPr bwMode="auto">
            <a:xfrm>
              <a:off x="2171209" y="4519658"/>
              <a:ext cx="559872" cy="52325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 rot="16200000">
              <a:off x="1993669" y="4369523"/>
              <a:ext cx="2130243" cy="65541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MPI_ISEND()</a:t>
              </a:r>
            </a:p>
          </p:txBody>
        </p:sp>
        <p:sp>
          <p:nvSpPr>
            <p:cNvPr id="25" name="Right Arrow 24"/>
            <p:cNvSpPr/>
            <p:nvPr/>
          </p:nvSpPr>
          <p:spPr bwMode="auto">
            <a:xfrm>
              <a:off x="3413813" y="4519658"/>
              <a:ext cx="559872" cy="52325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 rot="16200000">
              <a:off x="2724328" y="4553759"/>
              <a:ext cx="2976693" cy="47797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COMM_CREATE_GROUP()</a:t>
              </a: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4451663" y="4519658"/>
              <a:ext cx="559872" cy="52325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011535" y="3304402"/>
              <a:ext cx="1911756" cy="2976693"/>
              <a:chOff x="259453" y="3304402"/>
              <a:chExt cx="1911756" cy="2976693"/>
            </a:xfrm>
          </p:grpSpPr>
          <p:sp>
            <p:nvSpPr>
              <p:cNvPr id="29" name="Rounded Rectangle 28"/>
              <p:cNvSpPr/>
              <p:nvPr/>
            </p:nvSpPr>
            <p:spPr bwMode="auto">
              <a:xfrm>
                <a:off x="259453" y="3304402"/>
                <a:ext cx="1911756" cy="297669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 bwMode="auto">
              <a:xfrm>
                <a:off x="457200" y="3454585"/>
                <a:ext cx="669090" cy="66909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 bwMode="auto">
              <a:xfrm>
                <a:off x="1314738" y="3454585"/>
                <a:ext cx="669090" cy="66909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>
                <a:off x="457200" y="4373823"/>
                <a:ext cx="669090" cy="66909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>
                <a:off x="457200" y="5313805"/>
                <a:ext cx="669090" cy="66909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>
                <a:off x="1314738" y="5313805"/>
                <a:ext cx="669090" cy="66909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</a:rPr>
                  <a:t>5</a:t>
                </a:r>
              </a:p>
            </p:txBody>
          </p:sp>
        </p:grpSp>
      </p:grp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MIPXFT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564"/>
            <a:ext cx="4226604" cy="1444765"/>
          </a:xfrm>
        </p:spPr>
        <p:txBody>
          <a:bodyPr/>
          <a:lstStyle/>
          <a:p>
            <a:r>
              <a:rPr lang="en-US" dirty="0" smtClean="0"/>
              <a:t>MCCK Mini-app</a:t>
            </a:r>
          </a:p>
          <a:p>
            <a:pPr lvl="1"/>
            <a:r>
              <a:rPr lang="en-US" dirty="0" smtClean="0"/>
              <a:t>Domain decomposition communication kernel</a:t>
            </a:r>
          </a:p>
          <a:p>
            <a:pPr lvl="1"/>
            <a:r>
              <a:rPr lang="en-US" dirty="0" smtClean="0"/>
              <a:t>Overhead within standard deviation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981260"/>
              </p:ext>
            </p:extLst>
          </p:nvPr>
        </p:nvGraphicFramePr>
        <p:xfrm>
          <a:off x="4847668" y="324586"/>
          <a:ext cx="4296332" cy="2774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48375"/>
              </p:ext>
            </p:extLst>
          </p:nvPr>
        </p:nvGraphicFramePr>
        <p:xfrm>
          <a:off x="184092" y="3099584"/>
          <a:ext cx="5376333" cy="322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560424" y="3254602"/>
            <a:ext cx="3349983" cy="258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Halo Exchange (1D, 2D, 3D)</a:t>
            </a:r>
          </a:p>
          <a:p>
            <a:pPr lvl="1"/>
            <a:r>
              <a:rPr lang="en-US" dirty="0" smtClean="0"/>
              <a:t>Up to 6 outstanding requests at a time</a:t>
            </a:r>
          </a:p>
          <a:p>
            <a:pPr lvl="1"/>
            <a:r>
              <a:rPr lang="en-US" dirty="0" smtClean="0"/>
              <a:t>Very low overhead</a:t>
            </a:r>
          </a:p>
        </p:txBody>
      </p:sp>
    </p:spTree>
    <p:extLst>
      <p:ext uri="{BB962C8B-B14F-4D97-AF65-F5344CB8AC3E}">
        <p14:creationId xmlns:p14="http://schemas.microsoft.com/office/powerpoint/2010/main" val="128008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Level Failure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change to MPI Standard for MPI-4</a:t>
            </a:r>
          </a:p>
          <a:p>
            <a:r>
              <a:rPr lang="en-US" dirty="0"/>
              <a:t>Repair MPI after process failure</a:t>
            </a:r>
          </a:p>
          <a:p>
            <a:pPr lvl="1"/>
            <a:r>
              <a:rPr lang="en-US" dirty="0"/>
              <a:t>Enable more custom recovery than MPIXFT</a:t>
            </a:r>
          </a:p>
          <a:p>
            <a:r>
              <a:rPr lang="en-US" dirty="0"/>
              <a:t>Don’t pick a particular recovery technique as better or worse than others</a:t>
            </a:r>
          </a:p>
          <a:p>
            <a:r>
              <a:rPr lang="en-US" dirty="0"/>
              <a:t>Introduce minimal changes to MPI</a:t>
            </a:r>
          </a:p>
          <a:p>
            <a:r>
              <a:rPr lang="en-US" dirty="0"/>
              <a:t>Treat process failure as fail-stop failures</a:t>
            </a:r>
          </a:p>
          <a:p>
            <a:pPr lvl="1"/>
            <a:r>
              <a:rPr lang="en-US" dirty="0"/>
              <a:t>Transient failures are masked as fail-stop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5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TL;DR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5(</a:t>
            </a:r>
            <a:r>
              <a:rPr lang="en-US" dirty="0" err="1"/>
              <a:t>ish</a:t>
            </a:r>
            <a:r>
              <a:rPr lang="en-US" dirty="0"/>
              <a:t>) new functions (some non-blocking, RMA, and I/O equivalents)</a:t>
            </a:r>
          </a:p>
          <a:p>
            <a:pPr lvl="1"/>
            <a:r>
              <a:rPr lang="en-US" dirty="0"/>
              <a:t>MPI_COMM_FAILURE_ACK / MPI_COMM_FAILURE_GET_ACKED</a:t>
            </a:r>
          </a:p>
          <a:p>
            <a:pPr lvl="2"/>
            <a:r>
              <a:rPr lang="en-US" dirty="0"/>
              <a:t>Provide information about who has failed</a:t>
            </a:r>
          </a:p>
          <a:p>
            <a:pPr lvl="1"/>
            <a:r>
              <a:rPr lang="en-US" dirty="0"/>
              <a:t>MPI_COMM_REVOKE</a:t>
            </a:r>
          </a:p>
          <a:p>
            <a:pPr lvl="2"/>
            <a:r>
              <a:rPr lang="en-US" dirty="0"/>
              <a:t>Provides a way to propagate failure knowledge to all processes in a communicator</a:t>
            </a:r>
          </a:p>
          <a:p>
            <a:pPr lvl="1"/>
            <a:r>
              <a:rPr lang="en-US" dirty="0"/>
              <a:t>MPI_COMM_SHRINK</a:t>
            </a:r>
          </a:p>
          <a:p>
            <a:pPr lvl="2"/>
            <a:r>
              <a:rPr lang="en-US" dirty="0"/>
              <a:t>Creates a new communicator without failures from a communicator with failures </a:t>
            </a:r>
          </a:p>
          <a:p>
            <a:pPr lvl="1"/>
            <a:r>
              <a:rPr lang="en-US" dirty="0"/>
              <a:t>MPI_COMM_AGREE</a:t>
            </a:r>
          </a:p>
          <a:p>
            <a:pPr lvl="2"/>
            <a:r>
              <a:rPr lang="en-US" dirty="0"/>
              <a:t>Agreement algorithm to determine application completion, collective success, etc.</a:t>
            </a:r>
          </a:p>
          <a:p>
            <a:r>
              <a:rPr lang="en-US" dirty="0"/>
              <a:t>3 new error classes</a:t>
            </a:r>
          </a:p>
          <a:p>
            <a:pPr lvl="1"/>
            <a:r>
              <a:rPr lang="en-US" dirty="0"/>
              <a:t>MPI_ERR_PROC_FAILED</a:t>
            </a:r>
          </a:p>
          <a:p>
            <a:pPr lvl="2"/>
            <a:r>
              <a:rPr lang="en-US" dirty="0"/>
              <a:t>A process has failed somewhere in the communicator</a:t>
            </a:r>
          </a:p>
          <a:p>
            <a:pPr lvl="1"/>
            <a:r>
              <a:rPr lang="en-US" dirty="0"/>
              <a:t>MPI_ERR_REVOKED</a:t>
            </a:r>
          </a:p>
          <a:p>
            <a:pPr lvl="2"/>
            <a:r>
              <a:rPr lang="en-US" dirty="0"/>
              <a:t>The communicator has been revoked</a:t>
            </a:r>
          </a:p>
          <a:p>
            <a:pPr lvl="1"/>
            <a:r>
              <a:rPr lang="en-US" dirty="0"/>
              <a:t>MPI_ERR_PROC_FAILED_PENDING</a:t>
            </a:r>
          </a:p>
          <a:p>
            <a:pPr lvl="2"/>
            <a:r>
              <a:rPr lang="en-US" dirty="0"/>
              <a:t>A failure somewhere prevents the request from completing, but it is still valid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49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 notification is </a:t>
            </a:r>
            <a:r>
              <a:rPr lang="en-US" b="1" dirty="0"/>
              <a:t>local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Notification of a failure for one process does not mean that all other processes in a communicator have also been notified.</a:t>
            </a:r>
          </a:p>
          <a:p>
            <a:r>
              <a:rPr lang="en-US" dirty="0"/>
              <a:t>If a process failure prevents an MPI function from returning correctly, it must return </a:t>
            </a:r>
            <a:r>
              <a:rPr lang="en-US" b="1" dirty="0"/>
              <a:t>MPI_ERR_PROC_FAILED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operation can return without an error, it should (i.e. point-to-point with non-failed processes.</a:t>
            </a:r>
          </a:p>
          <a:p>
            <a:pPr lvl="1"/>
            <a:r>
              <a:rPr lang="en-US" dirty="0"/>
              <a:t>Collectives might have inconsistent return codes across the ranks (i.e. MPI_REDUCE)</a:t>
            </a:r>
          </a:p>
          <a:p>
            <a:r>
              <a:rPr lang="en-US" dirty="0"/>
              <a:t>Some operations will always have to return an error:</a:t>
            </a:r>
          </a:p>
          <a:p>
            <a:pPr lvl="1"/>
            <a:r>
              <a:rPr lang="en-US" dirty="0"/>
              <a:t>MPI_ANY_SOURCE</a:t>
            </a:r>
          </a:p>
          <a:p>
            <a:pPr lvl="1"/>
            <a:r>
              <a:rPr lang="en-US" dirty="0"/>
              <a:t>MPI_ALLREDUCE / MPI_ALLGATHER / etc.</a:t>
            </a:r>
          </a:p>
          <a:p>
            <a:r>
              <a:rPr lang="en-US" dirty="0"/>
              <a:t>Special return code for MPI_ANY_SOURCE</a:t>
            </a:r>
          </a:p>
          <a:p>
            <a:pPr lvl="1"/>
            <a:r>
              <a:rPr lang="en-US" b="1" dirty="0"/>
              <a:t>MPI_ERR_PROC_FAILED_PENDING</a:t>
            </a:r>
          </a:p>
          <a:p>
            <a:pPr lvl="1"/>
            <a:r>
              <a:rPr lang="en-US" dirty="0"/>
              <a:t>Request is still valid and can be completed later (after acknowledgement on next slide)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9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out which processes have failed, use the two-phase functions:</a:t>
            </a:r>
          </a:p>
          <a:p>
            <a:pPr lvl="1"/>
            <a:r>
              <a:rPr lang="en-US" b="1" dirty="0" err="1"/>
              <a:t>MPI_Comm_failure_ack</a:t>
            </a:r>
            <a:r>
              <a:rPr lang="en-US" dirty="0"/>
              <a:t>(</a:t>
            </a:r>
            <a:r>
              <a:rPr lang="en-US" dirty="0" err="1"/>
              <a:t>MPI_Comm</a:t>
            </a:r>
            <a:r>
              <a:rPr lang="en-US" dirty="0"/>
              <a:t> </a:t>
            </a:r>
            <a:r>
              <a:rPr lang="en-US" dirty="0" err="1"/>
              <a:t>comm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Internally “marks” the group of processes which are currently locally know to have failed</a:t>
            </a:r>
          </a:p>
          <a:p>
            <a:pPr lvl="3"/>
            <a:r>
              <a:rPr lang="en-US" dirty="0"/>
              <a:t>Useful for MPI_COMM_AGREE later</a:t>
            </a:r>
          </a:p>
          <a:p>
            <a:pPr lvl="2"/>
            <a:r>
              <a:rPr lang="en-US" dirty="0"/>
              <a:t>Re-enables MPI_ANY_SOURCE operations on a communicator now that the user knows about the failures</a:t>
            </a:r>
          </a:p>
          <a:p>
            <a:pPr lvl="3"/>
            <a:r>
              <a:rPr lang="en-US" dirty="0"/>
              <a:t>Could be continuing old MPI_ANY_SOURCE requests or starting new ones</a:t>
            </a:r>
          </a:p>
          <a:p>
            <a:pPr lvl="1"/>
            <a:r>
              <a:rPr lang="en-US" b="1" dirty="0" err="1"/>
              <a:t>MPI_Comm_failure_get_acked</a:t>
            </a:r>
            <a:r>
              <a:rPr lang="en-US" dirty="0"/>
              <a:t>(</a:t>
            </a:r>
            <a:r>
              <a:rPr lang="en-US" dirty="0" err="1"/>
              <a:t>MPI_Comm</a:t>
            </a:r>
            <a:r>
              <a:rPr lang="en-US" dirty="0"/>
              <a:t> </a:t>
            </a:r>
            <a:r>
              <a:rPr lang="en-US" dirty="0" err="1"/>
              <a:t>comm</a:t>
            </a:r>
            <a:r>
              <a:rPr lang="en-US" dirty="0"/>
              <a:t>, </a:t>
            </a:r>
            <a:r>
              <a:rPr lang="en-US" dirty="0" err="1"/>
              <a:t>MPI_Group</a:t>
            </a:r>
            <a:r>
              <a:rPr lang="en-US" dirty="0"/>
              <a:t> *</a:t>
            </a:r>
            <a:r>
              <a:rPr lang="en-US" dirty="0" err="1"/>
              <a:t>failed_grp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Returns an MPI_GROUP with the processes which were marked by the previous call to MPI_COMM_FAILURE_ACK</a:t>
            </a:r>
          </a:p>
          <a:p>
            <a:pPr lvl="2"/>
            <a:r>
              <a:rPr lang="en-US" dirty="0"/>
              <a:t>Will always return the same set of processes until FAILURE_ACK is called again</a:t>
            </a:r>
          </a:p>
          <a:p>
            <a:r>
              <a:rPr lang="en-US" dirty="0"/>
              <a:t>Must be careful to check that wildcards should continue before starting/restarting an operation</a:t>
            </a:r>
          </a:p>
          <a:p>
            <a:pPr lvl="1"/>
            <a:r>
              <a:rPr lang="en-US" dirty="0"/>
              <a:t>Don’t enter a deadlock because the failed process was supposed to send a message</a:t>
            </a:r>
          </a:p>
          <a:p>
            <a:r>
              <a:rPr lang="en-US" dirty="0"/>
              <a:t>Future MPI_ANY_SOURCE operations will not return errors unless a new failure occurs.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6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with only notification</a:t>
            </a:r>
            <a:br>
              <a:rPr lang="en-US" dirty="0" smtClean="0"/>
            </a:br>
            <a:r>
              <a:rPr lang="en-US" dirty="0" smtClean="0"/>
              <a:t>Master/Worker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7360" cy="4525963"/>
          </a:xfrm>
        </p:spPr>
        <p:txBody>
          <a:bodyPr/>
          <a:lstStyle/>
          <a:p>
            <a:r>
              <a:rPr lang="en-US" dirty="0"/>
              <a:t>Post work to multiple processes</a:t>
            </a:r>
          </a:p>
          <a:p>
            <a:r>
              <a:rPr lang="en-US" dirty="0" err="1"/>
              <a:t>MPI_Recv</a:t>
            </a:r>
            <a:r>
              <a:rPr lang="en-US" dirty="0"/>
              <a:t> returns error due to failure</a:t>
            </a:r>
          </a:p>
          <a:p>
            <a:pPr lvl="1"/>
            <a:r>
              <a:rPr lang="en-US" dirty="0"/>
              <a:t>MPI_ERR_PROC_FAILED if named</a:t>
            </a:r>
          </a:p>
          <a:p>
            <a:pPr lvl="1"/>
            <a:r>
              <a:rPr lang="en-US" dirty="0"/>
              <a:t>MPI_ERR_PROC_FAILED_PENDING if wildcard</a:t>
            </a:r>
          </a:p>
          <a:p>
            <a:r>
              <a:rPr lang="en-US" dirty="0"/>
              <a:t>Master discovers which process has failed with ACK/GET_ACKED</a:t>
            </a:r>
          </a:p>
          <a:p>
            <a:r>
              <a:rPr lang="en-US" dirty="0"/>
              <a:t>Master reassigns work to worker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16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200355" y="760747"/>
            <a:ext cx="4629345" cy="5375976"/>
            <a:chOff x="4200355" y="760747"/>
            <a:chExt cx="4629345" cy="5375976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5475817" y="1417638"/>
              <a:ext cx="0" cy="470852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52500" y="1037746"/>
              <a:ext cx="85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6433886" y="1417638"/>
              <a:ext cx="0" cy="470852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06124" y="760747"/>
              <a:ext cx="8924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Worker</a:t>
              </a:r>
            </a:p>
            <a:p>
              <a:pPr algn="ctr"/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1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468800" y="1428198"/>
              <a:ext cx="0" cy="470852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041038" y="771307"/>
              <a:ext cx="8924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Worker</a:t>
              </a:r>
            </a:p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8364970" y="1438758"/>
              <a:ext cx="0" cy="186564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937208" y="781867"/>
              <a:ext cx="8924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Worker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0" name="Explosion 1 19"/>
            <p:cNvSpPr/>
            <p:nvPr/>
          </p:nvSpPr>
          <p:spPr bwMode="auto">
            <a:xfrm>
              <a:off x="7937208" y="2771875"/>
              <a:ext cx="892492" cy="655418"/>
            </a:xfrm>
            <a:prstGeom prst="irregularSeal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 rot="16200000">
              <a:off x="4825865" y="1867800"/>
              <a:ext cx="887601" cy="35240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Send</a:t>
              </a:r>
            </a:p>
          </p:txBody>
        </p:sp>
        <p:cxnSp>
          <p:nvCxnSpPr>
            <p:cNvPr id="23" name="Straight Arrow Connector 22"/>
            <p:cNvCxnSpPr>
              <a:stCxn id="21" idx="2"/>
            </p:cNvCxnSpPr>
            <p:nvPr/>
          </p:nvCxnSpPr>
          <p:spPr bwMode="auto">
            <a:xfrm>
              <a:off x="5445866" y="2044000"/>
              <a:ext cx="2960069" cy="7245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2"/>
            </p:cNvCxnSpPr>
            <p:nvPr/>
          </p:nvCxnSpPr>
          <p:spPr bwMode="auto">
            <a:xfrm>
              <a:off x="5445866" y="2044000"/>
              <a:ext cx="2063899" cy="27727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2"/>
            </p:cNvCxnSpPr>
            <p:nvPr/>
          </p:nvCxnSpPr>
          <p:spPr bwMode="auto">
            <a:xfrm>
              <a:off x="5445866" y="2044000"/>
              <a:ext cx="1028985" cy="44380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 bwMode="auto">
            <a:xfrm rot="16200000">
              <a:off x="4817040" y="3383782"/>
              <a:ext cx="887601" cy="35240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Recv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00355" y="4188656"/>
              <a:ext cx="1250341" cy="35240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Discovery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 rot="16200000">
              <a:off x="4830695" y="4997220"/>
              <a:ext cx="887601" cy="352401"/>
            </a:xfrm>
            <a:prstGeom prst="rect">
              <a:avLst/>
            </a:prstGeom>
            <a:solidFill>
              <a:srgbClr val="3366FF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Send</a:t>
              </a:r>
            </a:p>
          </p:txBody>
        </p:sp>
        <p:cxnSp>
          <p:nvCxnSpPr>
            <p:cNvPr id="32" name="Straight Arrow Connector 31"/>
            <p:cNvCxnSpPr>
              <a:stCxn id="20" idx="1"/>
            </p:cNvCxnSpPr>
            <p:nvPr/>
          </p:nvCxnSpPr>
          <p:spPr bwMode="auto">
            <a:xfrm flipH="1">
              <a:off x="5475817" y="3033284"/>
              <a:ext cx="2461391" cy="970499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5475817" y="4729619"/>
              <a:ext cx="1992983" cy="45911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4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necessary, manual propagation is available.</a:t>
            </a:r>
          </a:p>
          <a:p>
            <a:pPr lvl="1"/>
            <a:r>
              <a:rPr lang="en-US" b="1" dirty="0" err="1"/>
              <a:t>MPI_Comm_revoke</a:t>
            </a:r>
            <a:r>
              <a:rPr lang="en-US" dirty="0"/>
              <a:t>(</a:t>
            </a:r>
            <a:r>
              <a:rPr lang="en-US" dirty="0" err="1"/>
              <a:t>MPI_Comm</a:t>
            </a:r>
            <a:r>
              <a:rPr lang="en-US" dirty="0"/>
              <a:t> </a:t>
            </a:r>
            <a:r>
              <a:rPr lang="en-US" dirty="0" err="1"/>
              <a:t>comm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Interrupts all non-local MPI calls on all processes in comm.</a:t>
            </a:r>
          </a:p>
          <a:p>
            <a:pPr lvl="2"/>
            <a:r>
              <a:rPr lang="en-US" dirty="0"/>
              <a:t>Once revoked, all non-local MPI calls on all processes in </a:t>
            </a:r>
            <a:r>
              <a:rPr lang="en-US" dirty="0" err="1"/>
              <a:t>comm</a:t>
            </a:r>
            <a:r>
              <a:rPr lang="en-US" dirty="0"/>
              <a:t> will return MPI_ERR_REVOKED.</a:t>
            </a:r>
          </a:p>
          <a:p>
            <a:pPr lvl="3"/>
            <a:r>
              <a:rPr lang="en-US" dirty="0"/>
              <a:t>Exceptions are MPI_COMM_SHRINK and MPI_COMM_AGREE (later)</a:t>
            </a:r>
          </a:p>
          <a:p>
            <a:pPr lvl="1"/>
            <a:r>
              <a:rPr lang="en-US" dirty="0"/>
              <a:t>Necessary for deadlock prevention</a:t>
            </a:r>
          </a:p>
          <a:p>
            <a:r>
              <a:rPr lang="en-US" dirty="0"/>
              <a:t>Often unnecessary</a:t>
            </a:r>
          </a:p>
          <a:p>
            <a:pPr lvl="1"/>
            <a:r>
              <a:rPr lang="en-US" dirty="0"/>
              <a:t>Let the application discover the error as it impacts correct completion of an operation.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353" y="4072308"/>
            <a:ext cx="4881546" cy="27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8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applications will not need recovery.</a:t>
            </a:r>
          </a:p>
          <a:p>
            <a:pPr lvl="1"/>
            <a:r>
              <a:rPr lang="en-US" dirty="0"/>
              <a:t>Point-to-point applications can keep working and ignore the failed processes.</a:t>
            </a:r>
          </a:p>
          <a:p>
            <a:r>
              <a:rPr lang="en-US" dirty="0"/>
              <a:t>If collective communications are required, a new communicator must be created.</a:t>
            </a:r>
          </a:p>
          <a:p>
            <a:pPr lvl="1"/>
            <a:r>
              <a:rPr lang="en-US" b="1" dirty="0" err="1"/>
              <a:t>MPI_Comm_shrink</a:t>
            </a:r>
            <a:r>
              <a:rPr lang="en-US" dirty="0"/>
              <a:t>(</a:t>
            </a:r>
            <a:r>
              <a:rPr lang="en-US" dirty="0" err="1"/>
              <a:t>MPI_Comm</a:t>
            </a:r>
            <a:r>
              <a:rPr lang="en-US" dirty="0"/>
              <a:t> *</a:t>
            </a:r>
            <a:r>
              <a:rPr lang="en-US" dirty="0" err="1"/>
              <a:t>comm</a:t>
            </a:r>
            <a:r>
              <a:rPr lang="en-US" dirty="0"/>
              <a:t>, </a:t>
            </a:r>
            <a:r>
              <a:rPr lang="en-US" dirty="0" err="1"/>
              <a:t>MPI_Comm</a:t>
            </a:r>
            <a:r>
              <a:rPr lang="en-US" dirty="0"/>
              <a:t> *</a:t>
            </a:r>
            <a:r>
              <a:rPr lang="en-US" dirty="0" err="1"/>
              <a:t>newcomm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Creates a new communicator from the old communicator excluding failed processes</a:t>
            </a:r>
          </a:p>
          <a:p>
            <a:pPr lvl="2"/>
            <a:r>
              <a:rPr lang="en-US" dirty="0"/>
              <a:t>If a failure occurs during the shrink, it is also excluded.</a:t>
            </a:r>
          </a:p>
          <a:p>
            <a:pPr lvl="2"/>
            <a:r>
              <a:rPr lang="en-US" dirty="0"/>
              <a:t>No requirement that </a:t>
            </a:r>
            <a:r>
              <a:rPr lang="en-US" dirty="0" err="1"/>
              <a:t>comm</a:t>
            </a:r>
            <a:r>
              <a:rPr lang="en-US" dirty="0"/>
              <a:t> has a failure. In this case, it will act identically to </a:t>
            </a:r>
            <a:r>
              <a:rPr lang="en-US" dirty="0" err="1"/>
              <a:t>MPI_Comm_dup</a:t>
            </a:r>
            <a:r>
              <a:rPr lang="en-US" dirty="0"/>
              <a:t>.</a:t>
            </a:r>
          </a:p>
          <a:p>
            <a:r>
              <a:rPr lang="en-US" dirty="0"/>
              <a:t>Can also be used to validate knowledge of all failures in a communicator.</a:t>
            </a:r>
          </a:p>
          <a:p>
            <a:pPr lvl="1"/>
            <a:r>
              <a:rPr lang="en-US" dirty="0"/>
              <a:t>Shrink the communicator, compare the new group to the old one, free the new communicator (if not needed).</a:t>
            </a:r>
          </a:p>
          <a:p>
            <a:pPr lvl="1"/>
            <a:r>
              <a:rPr lang="en-US" dirty="0"/>
              <a:t>Same cost as querying all processes to learn about all failures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09" y="4859338"/>
            <a:ext cx="7086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9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with Revoke/Shrink</a:t>
            </a:r>
            <a:br>
              <a:rPr lang="en-US" dirty="0" smtClean="0"/>
            </a:br>
            <a:r>
              <a:rPr lang="en-US" dirty="0" smtClean="0"/>
              <a:t>ABFT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282" y="1600200"/>
            <a:ext cx="4180517" cy="4525963"/>
          </a:xfrm>
        </p:spPr>
        <p:txBody>
          <a:bodyPr/>
          <a:lstStyle/>
          <a:p>
            <a:r>
              <a:rPr lang="en-US" dirty="0"/>
              <a:t>ABFT Style application</a:t>
            </a:r>
          </a:p>
          <a:p>
            <a:r>
              <a:rPr lang="en-US" dirty="0"/>
              <a:t>Iterations with reductions</a:t>
            </a:r>
          </a:p>
          <a:p>
            <a:r>
              <a:rPr lang="en-US" dirty="0"/>
              <a:t>After failure, revoke communicator</a:t>
            </a:r>
          </a:p>
          <a:p>
            <a:pPr lvl="1"/>
            <a:r>
              <a:rPr lang="en-US" dirty="0"/>
              <a:t>Remaining </a:t>
            </a:r>
            <a:r>
              <a:rPr lang="en-US" dirty="0" smtClean="0"/>
              <a:t>processes </a:t>
            </a:r>
            <a:r>
              <a:rPr lang="en-US" dirty="0"/>
              <a:t>shrink to form new communicator</a:t>
            </a:r>
          </a:p>
          <a:p>
            <a:r>
              <a:rPr lang="en-US" dirty="0"/>
              <a:t>Continue with fewer processes after repairing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19</a:t>
            </a:fld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657225" y="1289576"/>
            <a:ext cx="3572346" cy="4836587"/>
            <a:chOff x="657225" y="1289576"/>
            <a:chExt cx="3572346" cy="4836587"/>
          </a:xfrm>
        </p:grpSpPr>
        <p:sp>
          <p:nvSpPr>
            <p:cNvPr id="78" name="Rounded Rectangle 77"/>
            <p:cNvSpPr/>
            <p:nvPr/>
          </p:nvSpPr>
          <p:spPr bwMode="auto">
            <a:xfrm>
              <a:off x="657225" y="5395757"/>
              <a:ext cx="2510829" cy="73040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 bwMode="auto">
            <a:xfrm>
              <a:off x="657225" y="1658908"/>
              <a:ext cx="3572346" cy="314939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894172" y="1669945"/>
              <a:ext cx="0" cy="445621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3342" y="129005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1852241" y="1669945"/>
              <a:ext cx="0" cy="445621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01411" y="128957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1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2887155" y="1680505"/>
              <a:ext cx="0" cy="444565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36325" y="129394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3783325" y="1691065"/>
              <a:ext cx="0" cy="186564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650979" y="129394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Explosion 1 25"/>
            <p:cNvSpPr/>
            <p:nvPr/>
          </p:nvSpPr>
          <p:spPr bwMode="auto">
            <a:xfrm>
              <a:off x="3337079" y="3229000"/>
              <a:ext cx="892492" cy="655418"/>
            </a:xfrm>
            <a:prstGeom prst="irregularSeal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>
              <a:off x="894172" y="1788746"/>
              <a:ext cx="1992983" cy="39598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1852241" y="1788746"/>
              <a:ext cx="1931084" cy="39598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 bwMode="auto">
            <a:xfrm flipH="1">
              <a:off x="894172" y="1788746"/>
              <a:ext cx="2889154" cy="39598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 flipH="1">
              <a:off x="2887155" y="1788746"/>
              <a:ext cx="896170" cy="58714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 bwMode="auto">
            <a:xfrm>
              <a:off x="743342" y="2375892"/>
              <a:ext cx="3209297" cy="45060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MPI_ALLREDUCE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>
              <a:off x="894172" y="3031008"/>
              <a:ext cx="1992983" cy="39598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1852241" y="3686426"/>
              <a:ext cx="1992983" cy="395983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 bwMode="auto">
            <a:xfrm>
              <a:off x="743342" y="4082410"/>
              <a:ext cx="2294643" cy="36897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MPI_COMM_REVOKE</a:t>
              </a:r>
            </a:p>
          </p:txBody>
        </p:sp>
        <p:cxnSp>
          <p:nvCxnSpPr>
            <p:cNvPr id="39" name="Straight Arrow Connector 38"/>
            <p:cNvCxnSpPr>
              <a:stCxn id="38" idx="2"/>
            </p:cNvCxnSpPr>
            <p:nvPr/>
          </p:nvCxnSpPr>
          <p:spPr bwMode="auto">
            <a:xfrm>
              <a:off x="1890664" y="4451386"/>
              <a:ext cx="996491" cy="24578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2"/>
            </p:cNvCxnSpPr>
            <p:nvPr/>
          </p:nvCxnSpPr>
          <p:spPr bwMode="auto">
            <a:xfrm flipH="1">
              <a:off x="894172" y="4451386"/>
              <a:ext cx="996492" cy="24578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 bwMode="auto">
            <a:xfrm>
              <a:off x="743342" y="4944852"/>
              <a:ext cx="2294643" cy="36897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MPI_COMM_SHRINK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4891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Exascale</a:t>
            </a:r>
            <a:r>
              <a:rPr lang="en-US" dirty="0" smtClean="0"/>
              <a:t>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2974"/>
            <a:ext cx="8229600" cy="5381378"/>
          </a:xfrm>
        </p:spPr>
        <p:txBody>
          <a:bodyPr/>
          <a:lstStyle/>
          <a:p>
            <a:r>
              <a:rPr lang="en-US" dirty="0" smtClean="0"/>
              <a:t>Power/Energy is a known issue for </a:t>
            </a:r>
            <a:r>
              <a:rPr lang="en-US" dirty="0" err="1" smtClean="0"/>
              <a:t>Exascale</a:t>
            </a:r>
            <a:endParaRPr lang="en-US" dirty="0" smtClean="0"/>
          </a:p>
          <a:p>
            <a:pPr lvl="1"/>
            <a:r>
              <a:rPr lang="en-US" dirty="0" smtClean="0"/>
              <a:t>1Exaflop performance in a 20MW power envelope</a:t>
            </a:r>
          </a:p>
          <a:p>
            <a:pPr lvl="1"/>
            <a:r>
              <a:rPr lang="en-US" dirty="0" smtClean="0"/>
              <a:t>We are currently at 34 </a:t>
            </a:r>
            <a:r>
              <a:rPr lang="en-US" dirty="0" err="1" smtClean="0"/>
              <a:t>Petaflops</a:t>
            </a:r>
            <a:r>
              <a:rPr lang="en-US" dirty="0" smtClean="0"/>
              <a:t> using 17MW (Tianhe-2; not including cooling)</a:t>
            </a:r>
          </a:p>
          <a:p>
            <a:pPr lvl="1"/>
            <a:r>
              <a:rPr lang="en-US" dirty="0" smtClean="0"/>
              <a:t>Need a 25X increase in power efficiency to get to </a:t>
            </a:r>
            <a:r>
              <a:rPr lang="en-US" dirty="0" err="1" smtClean="0"/>
              <a:t>Exascale</a:t>
            </a:r>
            <a:endParaRPr lang="en-US" dirty="0" smtClean="0"/>
          </a:p>
          <a:p>
            <a:pPr lvl="1"/>
            <a:r>
              <a:rPr lang="en-US" dirty="0" smtClean="0"/>
              <a:t>Unfortunately, power/energy and Faults are strong duals – it’s almost impossible to improve one without effecting the other</a:t>
            </a:r>
          </a:p>
          <a:p>
            <a:r>
              <a:rPr lang="en-US" dirty="0" err="1" smtClean="0"/>
              <a:t>Exascale</a:t>
            </a:r>
            <a:r>
              <a:rPr lang="en-US" dirty="0" smtClean="0"/>
              <a:t> Driven Trends in Technology</a:t>
            </a:r>
          </a:p>
          <a:p>
            <a:pPr lvl="1"/>
            <a:r>
              <a:rPr lang="en-US" dirty="0" smtClean="0"/>
              <a:t>Packaging Density</a:t>
            </a:r>
          </a:p>
          <a:p>
            <a:pPr lvl="2"/>
            <a:r>
              <a:rPr lang="en-US" dirty="0" smtClean="0"/>
              <a:t>Data movement is a problem for performance/energy, so we can expect processing units, memory, network interfaces, etc., to be packaged as close to each other as vendors can get away with</a:t>
            </a:r>
          </a:p>
          <a:p>
            <a:pPr lvl="2"/>
            <a:r>
              <a:rPr lang="en-US" dirty="0" smtClean="0"/>
              <a:t>High packaging density also means more heat, more leakage, more faults</a:t>
            </a:r>
          </a:p>
          <a:p>
            <a:pPr lvl="1"/>
            <a:r>
              <a:rPr lang="en-US" dirty="0" smtClean="0"/>
              <a:t>Near threshold voltage operation</a:t>
            </a:r>
          </a:p>
          <a:p>
            <a:pPr lvl="2"/>
            <a:r>
              <a:rPr lang="en-US" dirty="0" smtClean="0"/>
              <a:t>Circuitry will be operated with as low power as possible, which means bit flips and errors are going to become more common</a:t>
            </a:r>
          </a:p>
          <a:p>
            <a:pPr lvl="1"/>
            <a:r>
              <a:rPr lang="en-US" dirty="0" smtClean="0"/>
              <a:t>IC verification</a:t>
            </a:r>
          </a:p>
          <a:p>
            <a:pPr lvl="2"/>
            <a:r>
              <a:rPr lang="en-US" dirty="0" smtClean="0"/>
              <a:t>Growing gap in silicon capability and verification ability with large amounts of dark silicon being added to chips that cannot be effectively tested in all configurations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17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Tolerant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 is necessary to decide if an algorithm is done.</a:t>
            </a:r>
          </a:p>
          <a:p>
            <a:pPr lvl="1"/>
            <a:r>
              <a:rPr lang="en-US" b="1" dirty="0" err="1"/>
              <a:t>MPI_Comm_agree</a:t>
            </a:r>
            <a:r>
              <a:rPr lang="en-US" dirty="0"/>
              <a:t>(</a:t>
            </a:r>
            <a:r>
              <a:rPr lang="en-US" dirty="0" err="1"/>
              <a:t>MPI_comm</a:t>
            </a:r>
            <a:r>
              <a:rPr lang="en-US" dirty="0"/>
              <a:t> </a:t>
            </a:r>
            <a:r>
              <a:rPr lang="en-US" dirty="0" err="1"/>
              <a:t>comm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*flag);</a:t>
            </a:r>
          </a:p>
          <a:p>
            <a:pPr lvl="2"/>
            <a:r>
              <a:rPr lang="en-US" dirty="0"/>
              <a:t>Performs fault tolerant agreement over </a:t>
            </a:r>
            <a:r>
              <a:rPr lang="en-US" dirty="0" err="1"/>
              <a:t>boolean</a:t>
            </a:r>
            <a:r>
              <a:rPr lang="en-US" dirty="0"/>
              <a:t> flag</a:t>
            </a:r>
          </a:p>
          <a:p>
            <a:pPr lvl="2"/>
            <a:r>
              <a:rPr lang="en-US" dirty="0"/>
              <a:t>Non-acknowledged, failed processes cause MPI_ERR_PROC_FAILED.</a:t>
            </a:r>
          </a:p>
          <a:p>
            <a:pPr lvl="2"/>
            <a:r>
              <a:rPr lang="en-US" dirty="0"/>
              <a:t>Will work correctly over a revoked communicator.</a:t>
            </a:r>
          </a:p>
          <a:p>
            <a:pPr lvl="1"/>
            <a:r>
              <a:rPr lang="en-US" dirty="0"/>
              <a:t>Expensive operation. Should be used sparingly.</a:t>
            </a:r>
          </a:p>
          <a:p>
            <a:r>
              <a:rPr lang="en-US" dirty="0"/>
              <a:t>Can also pair with collectives to provide global return codes if necessary.</a:t>
            </a:r>
          </a:p>
          <a:p>
            <a:r>
              <a:rPr lang="en-US" dirty="0"/>
              <a:t>Can also be used as a global failure detector</a:t>
            </a:r>
          </a:p>
          <a:p>
            <a:pPr lvl="1"/>
            <a:r>
              <a:rPr lang="en-US" dirty="0"/>
              <a:t>Very expensive way of doing this, but possible.</a:t>
            </a:r>
          </a:p>
          <a:p>
            <a:r>
              <a:rPr lang="en-US" dirty="0"/>
              <a:t>Also includes a non-blocking version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12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MPI_WIN_REVOKE</a:t>
            </a:r>
          </a:p>
          <a:p>
            <a:pPr lvl="1"/>
            <a:r>
              <a:rPr lang="en-US" dirty="0"/>
              <a:t>Provides same functionality as MPI_COMM_REVOKE</a:t>
            </a:r>
          </a:p>
          <a:p>
            <a:r>
              <a:rPr lang="en-US" dirty="0"/>
              <a:t>The state of memory targeted by any process in an epoch in which operations raised an error related to process failure is undefined.</a:t>
            </a:r>
          </a:p>
          <a:p>
            <a:pPr lvl="1"/>
            <a:r>
              <a:rPr lang="en-US" dirty="0"/>
              <a:t>Local memory targeted by remote read operations is still valid.</a:t>
            </a:r>
          </a:p>
          <a:p>
            <a:pPr lvl="1"/>
            <a:r>
              <a:rPr lang="en-US" dirty="0"/>
              <a:t>It’s possible that an implementation can provide stronger semantics.</a:t>
            </a:r>
          </a:p>
          <a:p>
            <a:pPr lvl="2"/>
            <a:r>
              <a:rPr lang="en-US" dirty="0"/>
              <a:t>If so, it should do so and provide a description.</a:t>
            </a:r>
          </a:p>
          <a:p>
            <a:pPr lvl="1"/>
            <a:r>
              <a:rPr lang="en-US" dirty="0"/>
              <a:t>We may revisit this in the future if a portable solution emerges.</a:t>
            </a:r>
          </a:p>
          <a:p>
            <a:r>
              <a:rPr lang="en-US" dirty="0"/>
              <a:t>MPI_WIN_FREE has the same semantics as MPI_COMM_FREE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error is returned, the file pointer associated with the call is undefined.</a:t>
            </a:r>
          </a:p>
          <a:p>
            <a:pPr lvl="1"/>
            <a:r>
              <a:rPr lang="en-US" dirty="0"/>
              <a:t>Local file pointers can be set manually</a:t>
            </a:r>
          </a:p>
          <a:p>
            <a:pPr lvl="2"/>
            <a:r>
              <a:rPr lang="en-US" dirty="0"/>
              <a:t>Application can use MPI_COMM_AGREE to determine the position of the pointer</a:t>
            </a:r>
          </a:p>
          <a:p>
            <a:pPr lvl="1"/>
            <a:r>
              <a:rPr lang="en-US" dirty="0"/>
              <a:t>Shared file pointers are broken</a:t>
            </a:r>
          </a:p>
          <a:p>
            <a:r>
              <a:rPr lang="en-US" b="1" dirty="0"/>
              <a:t>MPI_FILE_REVOKE</a:t>
            </a:r>
          </a:p>
          <a:p>
            <a:pPr lvl="1"/>
            <a:r>
              <a:rPr lang="en-US" dirty="0"/>
              <a:t>Provides same functionality as MPI_COMM_REVOKE</a:t>
            </a:r>
          </a:p>
          <a:p>
            <a:r>
              <a:rPr lang="en-US" dirty="0"/>
              <a:t>MPI_FILE_CLOSE has similar to semantics to MPI_COMM_FREE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3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mechanisms detect failure and recover within existing processes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corruption</a:t>
            </a:r>
          </a:p>
          <a:p>
            <a:r>
              <a:rPr lang="en-US" dirty="0" smtClean="0"/>
              <a:t>Network failure</a:t>
            </a:r>
          </a:p>
          <a:p>
            <a:r>
              <a:rPr lang="en-US" dirty="0" smtClean="0"/>
              <a:t>Accelerator failure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3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GVR (Global View Resilience)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9457"/>
            <a:ext cx="8229600" cy="175670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Multi-versioned, distributed memory</a:t>
            </a:r>
          </a:p>
          <a:p>
            <a:pPr lvl="1"/>
            <a:r>
              <a:rPr lang="en-US" sz="2200" dirty="0"/>
              <a:t>Application commits “versions” which are stored by a backend</a:t>
            </a:r>
          </a:p>
          <a:p>
            <a:pPr lvl="1"/>
            <a:r>
              <a:rPr lang="en-US" sz="2200" dirty="0"/>
              <a:t>Versions are coordinated across entire system</a:t>
            </a:r>
          </a:p>
          <a:p>
            <a:r>
              <a:rPr lang="en-US" sz="2400" dirty="0"/>
              <a:t>Different from C/R</a:t>
            </a:r>
          </a:p>
          <a:p>
            <a:pPr lvl="1"/>
            <a:r>
              <a:rPr lang="en-US" sz="2200" dirty="0"/>
              <a:t>Don’t roll back full application stack, just the specific data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24</a:t>
            </a:fld>
            <a:endParaRPr lang="en-US"/>
          </a:p>
        </p:txBody>
      </p:sp>
      <p:grpSp>
        <p:nvGrpSpPr>
          <p:cNvPr id="6" name="グループ化 361"/>
          <p:cNvGrpSpPr/>
          <p:nvPr/>
        </p:nvGrpSpPr>
        <p:grpSpPr>
          <a:xfrm>
            <a:off x="945307" y="1061094"/>
            <a:ext cx="7251999" cy="3036137"/>
            <a:chOff x="11606625" y="5196858"/>
            <a:chExt cx="8960424" cy="3751390"/>
          </a:xfrm>
        </p:grpSpPr>
        <p:grpSp>
          <p:nvGrpSpPr>
            <p:cNvPr id="7" name="Group 6"/>
            <p:cNvGrpSpPr/>
            <p:nvPr/>
          </p:nvGrpSpPr>
          <p:grpSpPr>
            <a:xfrm>
              <a:off x="13864426" y="7147268"/>
              <a:ext cx="3909404" cy="1800980"/>
              <a:chOff x="2154283" y="4414940"/>
              <a:chExt cx="4476918" cy="2396785"/>
            </a:xfrm>
          </p:grpSpPr>
          <p:sp>
            <p:nvSpPr>
              <p:cNvPr id="128" name="Bent Arrow 127"/>
              <p:cNvSpPr>
                <a:spLocks/>
              </p:cNvSpPr>
              <p:nvPr/>
            </p:nvSpPr>
            <p:spPr>
              <a:xfrm rot="13142329">
                <a:off x="5891877" y="4414940"/>
                <a:ext cx="739324" cy="637194"/>
              </a:xfrm>
              <a:prstGeom prst="ben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kern="12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29" name="Bent Arrow 128"/>
              <p:cNvSpPr>
                <a:spLocks/>
              </p:cNvSpPr>
              <p:nvPr/>
            </p:nvSpPr>
            <p:spPr>
              <a:xfrm rot="13509263">
                <a:off x="2168921" y="4402048"/>
                <a:ext cx="739324" cy="768599"/>
              </a:xfrm>
              <a:prstGeom prst="ben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kern="12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30" name="TextBox 129"/>
              <p:cNvSpPr txBox="1">
                <a:spLocks/>
              </p:cNvSpPr>
              <p:nvPr/>
            </p:nvSpPr>
            <p:spPr>
              <a:xfrm>
                <a:off x="2460969" y="5647721"/>
                <a:ext cx="3662634" cy="1164004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lvl1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sz="2000" kern="1200" dirty="0">
                    <a:uFillTx/>
                  </a:rPr>
                  <a:t>Rollback </a:t>
                </a:r>
                <a:r>
                  <a:rPr lang="en-US" altLang="ja-JP" sz="2000" kern="1200" dirty="0" smtClean="0">
                    <a:uFillTx/>
                  </a:rPr>
                  <a:t>&amp; re-compute if uncorrected </a:t>
                </a:r>
                <a:r>
                  <a:rPr lang="en-US" altLang="ja-JP" sz="2000" kern="1200" dirty="0">
                    <a:uFillTx/>
                  </a:rPr>
                  <a:t>error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1794929" y="5196858"/>
              <a:ext cx="7315679" cy="1477588"/>
              <a:chOff x="-215635" y="1349392"/>
              <a:chExt cx="8377670" cy="1966412"/>
            </a:xfrm>
          </p:grpSpPr>
          <p:sp>
            <p:nvSpPr>
              <p:cNvPr id="124" name="TextBox 123"/>
              <p:cNvSpPr txBox="1">
                <a:spLocks/>
              </p:cNvSpPr>
              <p:nvPr/>
            </p:nvSpPr>
            <p:spPr>
              <a:xfrm>
                <a:off x="-215635" y="1349392"/>
                <a:ext cx="5074793" cy="116400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lvl1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sz="2000" kern="1200" dirty="0">
                    <a:uFillTx/>
                  </a:rPr>
                  <a:t>Parallel </a:t>
                </a:r>
                <a:r>
                  <a:rPr lang="en-US" altLang="ja-JP" sz="2000" kern="1200" dirty="0" smtClean="0">
                    <a:uFillTx/>
                  </a:rPr>
                  <a:t>Computation proceeds </a:t>
                </a:r>
                <a:r>
                  <a:rPr lang="en-US" altLang="ja-JP" sz="2000" kern="1200" dirty="0">
                    <a:uFillTx/>
                  </a:rPr>
                  <a:t>from phase </a:t>
                </a:r>
                <a:r>
                  <a:rPr lang="en-US" altLang="ja-JP" sz="2000" kern="1200" dirty="0" smtClean="0">
                    <a:uFillTx/>
                  </a:rPr>
                  <a:t> to </a:t>
                </a:r>
                <a:r>
                  <a:rPr lang="en-US" altLang="ja-JP" sz="2000" kern="1200" dirty="0">
                    <a:uFillTx/>
                  </a:rPr>
                  <a:t>phase</a:t>
                </a:r>
              </a:p>
            </p:txBody>
          </p:sp>
          <p:sp>
            <p:nvSpPr>
              <p:cNvPr id="125" name="Right Arrow 124"/>
              <p:cNvSpPr>
                <a:spLocks/>
              </p:cNvSpPr>
              <p:nvPr/>
            </p:nvSpPr>
            <p:spPr>
              <a:xfrm>
                <a:off x="1940739" y="2929076"/>
                <a:ext cx="966242" cy="386728"/>
              </a:xfrm>
              <a:prstGeom prst="rightArrow">
                <a:avLst/>
              </a:prstGeom>
              <a:ln w="190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kern="1200">
                  <a:uFillTx/>
                </a:endParaRPr>
              </a:p>
            </p:txBody>
          </p:sp>
          <p:sp>
            <p:nvSpPr>
              <p:cNvPr id="126" name="TextBox 125"/>
              <p:cNvSpPr txBox="1">
                <a:spLocks/>
              </p:cNvSpPr>
              <p:nvPr/>
            </p:nvSpPr>
            <p:spPr>
              <a:xfrm>
                <a:off x="5153079" y="1349392"/>
                <a:ext cx="3008956" cy="11640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lvl1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kern="1200" dirty="0" smtClean="0">
                    <a:uFillTx/>
                  </a:rPr>
                  <a:t>Phases create new</a:t>
                </a:r>
              </a:p>
              <a:p>
                <a:r>
                  <a:rPr lang="en-US" sz="2000" kern="1200" dirty="0">
                    <a:uFillTx/>
                  </a:rPr>
                  <a:t>l</a:t>
                </a:r>
                <a:r>
                  <a:rPr lang="en-US" sz="2000" kern="1200" dirty="0" smtClean="0">
                    <a:uFillTx/>
                  </a:rPr>
                  <a:t>ogical versions</a:t>
                </a:r>
                <a:endParaRPr lang="en-US" sz="2000" kern="1200" dirty="0">
                  <a:uFillTx/>
                </a:endParaRPr>
              </a:p>
            </p:txBody>
          </p:sp>
          <p:sp>
            <p:nvSpPr>
              <p:cNvPr id="127" name="Right Arrow 126"/>
              <p:cNvSpPr>
                <a:spLocks/>
              </p:cNvSpPr>
              <p:nvPr/>
            </p:nvSpPr>
            <p:spPr>
              <a:xfrm>
                <a:off x="5640483" y="2931214"/>
                <a:ext cx="966242" cy="382453"/>
              </a:xfrm>
              <a:prstGeom prst="rightArrow">
                <a:avLst/>
              </a:prstGeom>
              <a:ln w="190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dk1"/>
                    </a:solidFill>
                    <a:uFillTx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kern="1200">
                  <a:uFillTx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4601320" y="6185923"/>
              <a:ext cx="2165451" cy="1739515"/>
              <a:chOff x="3641008" y="2665668"/>
              <a:chExt cx="1632496" cy="1523998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3673294" y="2665668"/>
                <a:ext cx="1570518" cy="885297"/>
                <a:chOff x="3673294" y="2665668"/>
                <a:chExt cx="1570518" cy="885297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3730339" y="2665668"/>
                  <a:ext cx="1513461" cy="346583"/>
                  <a:chOff x="6908053" y="1164857"/>
                  <a:chExt cx="2332700" cy="514967"/>
                </a:xfrm>
                <a:solidFill>
                  <a:schemeClr val="accent4">
                    <a:lumMod val="75000"/>
                  </a:schemeClr>
                </a:solidFill>
              </p:grpSpPr>
              <p:sp>
                <p:nvSpPr>
                  <p:cNvPr id="116" name="Cloud 115"/>
                  <p:cNvSpPr>
                    <a:spLocks/>
                  </p:cNvSpPr>
                  <p:nvPr/>
                </p:nvSpPr>
                <p:spPr>
                  <a:xfrm rot="16200000">
                    <a:off x="7642117" y="1323767"/>
                    <a:ext cx="492084" cy="220030"/>
                  </a:xfrm>
                  <a:prstGeom prst="cloud">
                    <a:avLst/>
                  </a:prstGeom>
                  <a:grpFill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117" name="Cloud 116"/>
                  <p:cNvSpPr>
                    <a:spLocks/>
                  </p:cNvSpPr>
                  <p:nvPr/>
                </p:nvSpPr>
                <p:spPr>
                  <a:xfrm rot="16200000">
                    <a:off x="8884696" y="1323767"/>
                    <a:ext cx="492084" cy="220030"/>
                  </a:xfrm>
                  <a:prstGeom prst="cloud">
                    <a:avLst/>
                  </a:prstGeom>
                  <a:grpFill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118" name="Cloud 117"/>
                  <p:cNvSpPr>
                    <a:spLocks/>
                  </p:cNvSpPr>
                  <p:nvPr/>
                </p:nvSpPr>
                <p:spPr>
                  <a:xfrm rot="16200000">
                    <a:off x="7352087" y="1316140"/>
                    <a:ext cx="492084" cy="220030"/>
                  </a:xfrm>
                  <a:prstGeom prst="cloud">
                    <a:avLst/>
                  </a:prstGeom>
                  <a:grpFill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119" name="Cloud 118"/>
                  <p:cNvSpPr>
                    <a:spLocks/>
                  </p:cNvSpPr>
                  <p:nvPr/>
                </p:nvSpPr>
                <p:spPr>
                  <a:xfrm rot="16200000">
                    <a:off x="8594665" y="1316140"/>
                    <a:ext cx="492084" cy="220030"/>
                  </a:xfrm>
                  <a:prstGeom prst="cloud">
                    <a:avLst/>
                  </a:prstGeom>
                  <a:grpFill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120" name="Cloud 119"/>
                  <p:cNvSpPr>
                    <a:spLocks/>
                  </p:cNvSpPr>
                  <p:nvPr/>
                </p:nvSpPr>
                <p:spPr>
                  <a:xfrm rot="16200000">
                    <a:off x="7062057" y="1308512"/>
                    <a:ext cx="492084" cy="220030"/>
                  </a:xfrm>
                  <a:prstGeom prst="cloud">
                    <a:avLst/>
                  </a:prstGeom>
                  <a:grpFill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121" name="Cloud 120"/>
                  <p:cNvSpPr>
                    <a:spLocks/>
                  </p:cNvSpPr>
                  <p:nvPr/>
                </p:nvSpPr>
                <p:spPr>
                  <a:xfrm rot="16200000">
                    <a:off x="8304635" y="1308512"/>
                    <a:ext cx="492084" cy="220030"/>
                  </a:xfrm>
                  <a:prstGeom prst="cloud">
                    <a:avLst/>
                  </a:prstGeom>
                  <a:grpFill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122" name="Cloud 121"/>
                  <p:cNvSpPr>
                    <a:spLocks/>
                  </p:cNvSpPr>
                  <p:nvPr/>
                </p:nvSpPr>
                <p:spPr>
                  <a:xfrm rot="16200000">
                    <a:off x="6772026" y="1300884"/>
                    <a:ext cx="492084" cy="220030"/>
                  </a:xfrm>
                  <a:prstGeom prst="cloud">
                    <a:avLst/>
                  </a:prstGeom>
                  <a:grpFill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123" name="Cloud 122"/>
                  <p:cNvSpPr>
                    <a:spLocks/>
                  </p:cNvSpPr>
                  <p:nvPr/>
                </p:nvSpPr>
                <p:spPr>
                  <a:xfrm rot="16200000">
                    <a:off x="8014605" y="1300884"/>
                    <a:ext cx="492084" cy="220030"/>
                  </a:xfrm>
                  <a:prstGeom prst="cloud">
                    <a:avLst/>
                  </a:prstGeom>
                  <a:grpFill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</p:grpSp>
            <p:cxnSp>
              <p:nvCxnSpPr>
                <p:cNvPr id="105" name="Straight Arrow Connector 104"/>
                <p:cNvCxnSpPr/>
                <p:nvPr/>
              </p:nvCxnSpPr>
              <p:spPr>
                <a:xfrm rot="16200000" flipH="1" flipV="1">
                  <a:off x="4473477" y="3192089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/>
                <p:nvPr/>
              </p:nvCxnSpPr>
              <p:spPr>
                <a:xfrm rot="16200000" flipH="1" flipV="1">
                  <a:off x="4655624" y="3186956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 rot="16200000" flipH="1">
                  <a:off x="4898543" y="3205697"/>
                  <a:ext cx="533647" cy="15689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rot="16200000" flipH="1" flipV="1">
                  <a:off x="4257875" y="3168556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rot="16200000" flipH="1" flipV="1">
                  <a:off x="3877685" y="3163423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 rot="16200000" flipH="1" flipV="1">
                  <a:off x="4059832" y="3158289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/>
                <p:nvPr/>
              </p:nvCxnSpPr>
              <p:spPr>
                <a:xfrm rot="16200000" flipH="1" flipV="1">
                  <a:off x="3497496" y="3158289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rot="16200000" flipH="1" flipV="1">
                  <a:off x="3679643" y="3153156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 rot="16200000" flipH="1">
                  <a:off x="4682940" y="3200564"/>
                  <a:ext cx="533647" cy="15689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 rot="16200000" flipH="1">
                  <a:off x="4069587" y="3195430"/>
                  <a:ext cx="533647" cy="15689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/>
                <p:cNvCxnSpPr/>
                <p:nvPr/>
              </p:nvCxnSpPr>
              <p:spPr>
                <a:xfrm rot="16200000" flipH="1">
                  <a:off x="3634535" y="3190296"/>
                  <a:ext cx="533647" cy="15689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3641008" y="3820420"/>
                <a:ext cx="1597744" cy="334494"/>
                <a:chOff x="476797" y="3061528"/>
                <a:chExt cx="2462597" cy="497005"/>
              </a:xfrm>
              <a:solidFill>
                <a:schemeClr val="tx2">
                  <a:lumMod val="60000"/>
                  <a:lumOff val="40000"/>
                  <a:alpha val="25000"/>
                </a:schemeClr>
              </a:solidFill>
            </p:grpSpPr>
            <p:sp>
              <p:nvSpPr>
                <p:cNvPr id="98" name="Rectangle 97"/>
                <p:cNvSpPr>
                  <a:spLocks/>
                </p:cNvSpPr>
                <p:nvPr/>
              </p:nvSpPr>
              <p:spPr>
                <a:xfrm>
                  <a:off x="476797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  <p:sp>
              <p:nvSpPr>
                <p:cNvPr id="99" name="Rectangle 98"/>
                <p:cNvSpPr>
                  <a:spLocks/>
                </p:cNvSpPr>
                <p:nvPr/>
              </p:nvSpPr>
              <p:spPr>
                <a:xfrm>
                  <a:off x="642565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  <p:sp>
              <p:nvSpPr>
                <p:cNvPr id="100" name="Rectangle 99"/>
                <p:cNvSpPr>
                  <a:spLocks/>
                </p:cNvSpPr>
                <p:nvPr/>
              </p:nvSpPr>
              <p:spPr>
                <a:xfrm>
                  <a:off x="1139869" y="3061528"/>
                  <a:ext cx="357288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  <p:sp>
              <p:nvSpPr>
                <p:cNvPr id="101" name="Rectangle 100"/>
                <p:cNvSpPr>
                  <a:spLocks/>
                </p:cNvSpPr>
                <p:nvPr/>
              </p:nvSpPr>
              <p:spPr>
                <a:xfrm>
                  <a:off x="2832277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  <p:sp>
              <p:nvSpPr>
                <p:cNvPr id="102" name="Rectangle 101"/>
                <p:cNvSpPr>
                  <a:spLocks/>
                </p:cNvSpPr>
                <p:nvPr/>
              </p:nvSpPr>
              <p:spPr>
                <a:xfrm>
                  <a:off x="1968709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  <p:sp>
              <p:nvSpPr>
                <p:cNvPr id="103" name="Rectangle 102"/>
                <p:cNvSpPr>
                  <a:spLocks/>
                </p:cNvSpPr>
                <p:nvPr/>
              </p:nvSpPr>
              <p:spPr>
                <a:xfrm>
                  <a:off x="2134477" y="3061528"/>
                  <a:ext cx="532032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</p:grpSp>
          <p:cxnSp>
            <p:nvCxnSpPr>
              <p:cNvPr id="90" name="Straight Connector 89"/>
              <p:cNvCxnSpPr/>
              <p:nvPr/>
            </p:nvCxnSpPr>
            <p:spPr>
              <a:xfrm>
                <a:off x="3721183" y="3670344"/>
                <a:ext cx="1513955" cy="89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/>
              <p:cNvGrpSpPr/>
              <p:nvPr/>
            </p:nvGrpSpPr>
            <p:grpSpPr>
              <a:xfrm>
                <a:off x="3675760" y="3855172"/>
                <a:ext cx="1597744" cy="334494"/>
                <a:chOff x="476797" y="3061528"/>
                <a:chExt cx="2462597" cy="497005"/>
              </a:xfrm>
              <a:solidFill>
                <a:srgbClr val="604A7B"/>
              </a:solidFill>
            </p:grpSpPr>
            <p:sp>
              <p:nvSpPr>
                <p:cNvPr id="92" name="Rectangle 91"/>
                <p:cNvSpPr>
                  <a:spLocks/>
                </p:cNvSpPr>
                <p:nvPr/>
              </p:nvSpPr>
              <p:spPr>
                <a:xfrm>
                  <a:off x="476797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  <p:sp>
              <p:nvSpPr>
                <p:cNvPr id="93" name="Rectangle 92"/>
                <p:cNvSpPr>
                  <a:spLocks/>
                </p:cNvSpPr>
                <p:nvPr/>
              </p:nvSpPr>
              <p:spPr>
                <a:xfrm>
                  <a:off x="642565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  <p:sp>
              <p:nvSpPr>
                <p:cNvPr id="94" name="Rectangle 93"/>
                <p:cNvSpPr>
                  <a:spLocks/>
                </p:cNvSpPr>
                <p:nvPr/>
              </p:nvSpPr>
              <p:spPr>
                <a:xfrm>
                  <a:off x="1139869" y="3061528"/>
                  <a:ext cx="357288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  <p:sp>
              <p:nvSpPr>
                <p:cNvPr id="95" name="Rectangle 94"/>
                <p:cNvSpPr>
                  <a:spLocks/>
                </p:cNvSpPr>
                <p:nvPr/>
              </p:nvSpPr>
              <p:spPr>
                <a:xfrm>
                  <a:off x="2832277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  <p:sp>
              <p:nvSpPr>
                <p:cNvPr id="96" name="Rectangle 95"/>
                <p:cNvSpPr>
                  <a:spLocks/>
                </p:cNvSpPr>
                <p:nvPr/>
              </p:nvSpPr>
              <p:spPr>
                <a:xfrm>
                  <a:off x="1968709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  <p:sp>
              <p:nvSpPr>
                <p:cNvPr id="97" name="Rectangle 96"/>
                <p:cNvSpPr>
                  <a:spLocks/>
                </p:cNvSpPr>
                <p:nvPr/>
              </p:nvSpPr>
              <p:spPr>
                <a:xfrm>
                  <a:off x="2134477" y="3061528"/>
                  <a:ext cx="532032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17933502" y="6185927"/>
              <a:ext cx="2163126" cy="1739517"/>
              <a:chOff x="6814051" y="2665668"/>
              <a:chExt cx="1685115" cy="157481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922087" y="2665668"/>
                <a:ext cx="1570518" cy="1013673"/>
                <a:chOff x="6922087" y="2665668"/>
                <a:chExt cx="1570518" cy="1013673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6979132" y="2665668"/>
                  <a:ext cx="1513461" cy="346583"/>
                  <a:chOff x="6908053" y="1164857"/>
                  <a:chExt cx="2332700" cy="514967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80" name="Cloud 79"/>
                  <p:cNvSpPr>
                    <a:spLocks/>
                  </p:cNvSpPr>
                  <p:nvPr/>
                </p:nvSpPr>
                <p:spPr>
                  <a:xfrm rot="16200000">
                    <a:off x="7642117" y="1323767"/>
                    <a:ext cx="492084" cy="220030"/>
                  </a:xfrm>
                  <a:prstGeom prst="cloud">
                    <a:avLst/>
                  </a:prstGeom>
                  <a:grpFill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81" name="Cloud 80"/>
                  <p:cNvSpPr>
                    <a:spLocks/>
                  </p:cNvSpPr>
                  <p:nvPr/>
                </p:nvSpPr>
                <p:spPr>
                  <a:xfrm rot="16200000">
                    <a:off x="8884696" y="1323767"/>
                    <a:ext cx="492084" cy="220030"/>
                  </a:xfrm>
                  <a:prstGeom prst="cloud">
                    <a:avLst/>
                  </a:prstGeom>
                  <a:grpFill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82" name="Cloud 81"/>
                  <p:cNvSpPr>
                    <a:spLocks/>
                  </p:cNvSpPr>
                  <p:nvPr/>
                </p:nvSpPr>
                <p:spPr>
                  <a:xfrm rot="16200000">
                    <a:off x="7352087" y="1316140"/>
                    <a:ext cx="492084" cy="220030"/>
                  </a:xfrm>
                  <a:prstGeom prst="cloud">
                    <a:avLst/>
                  </a:prstGeom>
                  <a:grpFill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83" name="Cloud 82"/>
                  <p:cNvSpPr>
                    <a:spLocks/>
                  </p:cNvSpPr>
                  <p:nvPr/>
                </p:nvSpPr>
                <p:spPr>
                  <a:xfrm rot="16200000">
                    <a:off x="8594665" y="1316140"/>
                    <a:ext cx="492084" cy="220030"/>
                  </a:xfrm>
                  <a:prstGeom prst="cloud">
                    <a:avLst/>
                  </a:prstGeom>
                  <a:grpFill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84" name="Cloud 83"/>
                  <p:cNvSpPr>
                    <a:spLocks/>
                  </p:cNvSpPr>
                  <p:nvPr/>
                </p:nvSpPr>
                <p:spPr>
                  <a:xfrm rot="16200000">
                    <a:off x="7062057" y="1308512"/>
                    <a:ext cx="492084" cy="220030"/>
                  </a:xfrm>
                  <a:prstGeom prst="cloud">
                    <a:avLst/>
                  </a:prstGeom>
                  <a:grpFill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85" name="Cloud 84"/>
                  <p:cNvSpPr>
                    <a:spLocks/>
                  </p:cNvSpPr>
                  <p:nvPr/>
                </p:nvSpPr>
                <p:spPr>
                  <a:xfrm rot="16200000">
                    <a:off x="8304635" y="1308512"/>
                    <a:ext cx="492084" cy="220030"/>
                  </a:xfrm>
                  <a:prstGeom prst="cloud">
                    <a:avLst/>
                  </a:prstGeom>
                  <a:grpFill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86" name="Cloud 85"/>
                  <p:cNvSpPr>
                    <a:spLocks/>
                  </p:cNvSpPr>
                  <p:nvPr/>
                </p:nvSpPr>
                <p:spPr>
                  <a:xfrm rot="16200000">
                    <a:off x="6772026" y="1300884"/>
                    <a:ext cx="492084" cy="220030"/>
                  </a:xfrm>
                  <a:prstGeom prst="cloud">
                    <a:avLst/>
                  </a:prstGeom>
                  <a:grpFill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87" name="Cloud 86"/>
                  <p:cNvSpPr>
                    <a:spLocks/>
                  </p:cNvSpPr>
                  <p:nvPr/>
                </p:nvSpPr>
                <p:spPr>
                  <a:xfrm rot="16200000">
                    <a:off x="8014605" y="1300884"/>
                    <a:ext cx="492084" cy="220030"/>
                  </a:xfrm>
                  <a:prstGeom prst="cloud">
                    <a:avLst/>
                  </a:prstGeom>
                  <a:grpFill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</p:grpSp>
            <p:cxnSp>
              <p:nvCxnSpPr>
                <p:cNvPr id="68" name="Straight Arrow Connector 67"/>
                <p:cNvCxnSpPr/>
                <p:nvPr/>
              </p:nvCxnSpPr>
              <p:spPr>
                <a:xfrm rot="16200000" flipH="1" flipV="1">
                  <a:off x="7722270" y="3192089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 rot="16200000" flipH="1" flipV="1">
                  <a:off x="7904417" y="3186956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rot="16200000" flipH="1">
                  <a:off x="8147336" y="3205697"/>
                  <a:ext cx="533647" cy="15689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rot="16200000" flipH="1" flipV="1">
                  <a:off x="7506668" y="3168556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rot="16200000" flipH="1" flipV="1">
                  <a:off x="7126478" y="3163423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 rot="16200000" flipH="1" flipV="1">
                  <a:off x="7308625" y="3158289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rot="16200000" flipH="1" flipV="1">
                  <a:off x="6746289" y="3158289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 rot="16200000" flipH="1" flipV="1">
                  <a:off x="6928436" y="3153156"/>
                  <a:ext cx="534674" cy="18307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rot="16200000" flipH="1">
                  <a:off x="7931733" y="3200564"/>
                  <a:ext cx="533647" cy="15689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 rot="16200000" flipH="1">
                  <a:off x="7318380" y="3195430"/>
                  <a:ext cx="533647" cy="15689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 rot="16200000" flipH="1">
                  <a:off x="6883328" y="3190296"/>
                  <a:ext cx="533647" cy="15689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6969976" y="3670344"/>
                  <a:ext cx="1513955" cy="89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814051" y="3827684"/>
                <a:ext cx="1685115" cy="412794"/>
                <a:chOff x="6814051" y="3827684"/>
                <a:chExt cx="1685115" cy="412794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6814051" y="3827684"/>
                  <a:ext cx="1597744" cy="334494"/>
                  <a:chOff x="476797" y="3061528"/>
                  <a:chExt cx="2462597" cy="497005"/>
                </a:xfrm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p:grpSpPr>
              <p:sp>
                <p:nvSpPr>
                  <p:cNvPr id="61" name="Rectangle 60"/>
                  <p:cNvSpPr>
                    <a:spLocks/>
                  </p:cNvSpPr>
                  <p:nvPr/>
                </p:nvSpPr>
                <p:spPr>
                  <a:xfrm>
                    <a:off x="476797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62" name="Rectangle 61"/>
                  <p:cNvSpPr>
                    <a:spLocks/>
                  </p:cNvSpPr>
                  <p:nvPr/>
                </p:nvSpPr>
                <p:spPr>
                  <a:xfrm>
                    <a:off x="642565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63" name="Rectangle 62"/>
                  <p:cNvSpPr>
                    <a:spLocks/>
                  </p:cNvSpPr>
                  <p:nvPr/>
                </p:nvSpPr>
                <p:spPr>
                  <a:xfrm>
                    <a:off x="1139869" y="3061528"/>
                    <a:ext cx="357288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64" name="Rectangle 63"/>
                  <p:cNvSpPr>
                    <a:spLocks/>
                  </p:cNvSpPr>
                  <p:nvPr/>
                </p:nvSpPr>
                <p:spPr>
                  <a:xfrm>
                    <a:off x="2832277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65" name="Rectangle 64"/>
                  <p:cNvSpPr>
                    <a:spLocks/>
                  </p:cNvSpPr>
                  <p:nvPr/>
                </p:nvSpPr>
                <p:spPr>
                  <a:xfrm>
                    <a:off x="1968709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66" name="Rectangle 65"/>
                  <p:cNvSpPr>
                    <a:spLocks/>
                  </p:cNvSpPr>
                  <p:nvPr/>
                </p:nvSpPr>
                <p:spPr>
                  <a:xfrm>
                    <a:off x="2134477" y="3061528"/>
                    <a:ext cx="532032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6848803" y="3862436"/>
                  <a:ext cx="1597744" cy="334494"/>
                  <a:chOff x="476797" y="3061528"/>
                  <a:chExt cx="2462597" cy="497005"/>
                </a:xfrm>
                <a:solidFill>
                  <a:schemeClr val="accent2">
                    <a:lumMod val="75000"/>
                    <a:alpha val="50000"/>
                  </a:schemeClr>
                </a:solidFill>
              </p:grpSpPr>
              <p:sp>
                <p:nvSpPr>
                  <p:cNvPr id="55" name="Rectangle 54"/>
                  <p:cNvSpPr>
                    <a:spLocks/>
                  </p:cNvSpPr>
                  <p:nvPr/>
                </p:nvSpPr>
                <p:spPr>
                  <a:xfrm>
                    <a:off x="476797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56" name="Rectangle 55"/>
                  <p:cNvSpPr>
                    <a:spLocks/>
                  </p:cNvSpPr>
                  <p:nvPr/>
                </p:nvSpPr>
                <p:spPr>
                  <a:xfrm>
                    <a:off x="642565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57" name="Rectangle 56"/>
                  <p:cNvSpPr>
                    <a:spLocks/>
                  </p:cNvSpPr>
                  <p:nvPr/>
                </p:nvSpPr>
                <p:spPr>
                  <a:xfrm>
                    <a:off x="1139869" y="3061528"/>
                    <a:ext cx="357288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58" name="Rectangle 57"/>
                  <p:cNvSpPr>
                    <a:spLocks/>
                  </p:cNvSpPr>
                  <p:nvPr/>
                </p:nvSpPr>
                <p:spPr>
                  <a:xfrm>
                    <a:off x="2832277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59" name="Rectangle 58"/>
                  <p:cNvSpPr>
                    <a:spLocks/>
                  </p:cNvSpPr>
                  <p:nvPr/>
                </p:nvSpPr>
                <p:spPr>
                  <a:xfrm>
                    <a:off x="1968709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60" name="Rectangle 59"/>
                  <p:cNvSpPr>
                    <a:spLocks/>
                  </p:cNvSpPr>
                  <p:nvPr/>
                </p:nvSpPr>
                <p:spPr>
                  <a:xfrm>
                    <a:off x="2134477" y="3061528"/>
                    <a:ext cx="532032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6901422" y="3905984"/>
                  <a:ext cx="1597744" cy="334494"/>
                  <a:chOff x="476797" y="3061528"/>
                  <a:chExt cx="2462597" cy="497005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49" name="Rectangle 48"/>
                  <p:cNvSpPr>
                    <a:spLocks/>
                  </p:cNvSpPr>
                  <p:nvPr/>
                </p:nvSpPr>
                <p:spPr>
                  <a:xfrm>
                    <a:off x="476797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50" name="Rectangle 49"/>
                  <p:cNvSpPr>
                    <a:spLocks/>
                  </p:cNvSpPr>
                  <p:nvPr/>
                </p:nvSpPr>
                <p:spPr>
                  <a:xfrm>
                    <a:off x="642565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51" name="Rectangle 50"/>
                  <p:cNvSpPr>
                    <a:spLocks/>
                  </p:cNvSpPr>
                  <p:nvPr/>
                </p:nvSpPr>
                <p:spPr>
                  <a:xfrm>
                    <a:off x="1139869" y="3061528"/>
                    <a:ext cx="357288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52" name="Rectangle 51"/>
                  <p:cNvSpPr>
                    <a:spLocks/>
                  </p:cNvSpPr>
                  <p:nvPr/>
                </p:nvSpPr>
                <p:spPr>
                  <a:xfrm>
                    <a:off x="2832277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53" name="Rectangle 52"/>
                  <p:cNvSpPr>
                    <a:spLocks/>
                  </p:cNvSpPr>
                  <p:nvPr/>
                </p:nvSpPr>
                <p:spPr>
                  <a:xfrm>
                    <a:off x="1968709" y="3061528"/>
                    <a:ext cx="107117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  <p:sp>
                <p:nvSpPr>
                  <p:cNvPr id="54" name="Rectangle 53"/>
                  <p:cNvSpPr>
                    <a:spLocks/>
                  </p:cNvSpPr>
                  <p:nvPr/>
                </p:nvSpPr>
                <p:spPr>
                  <a:xfrm>
                    <a:off x="2134477" y="3061528"/>
                    <a:ext cx="532032" cy="49700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2000" kern="1200">
                      <a:uFillTx/>
                    </a:endParaRPr>
                  </a:p>
                </p:txBody>
              </p:sp>
            </p:grpSp>
          </p:grpSp>
        </p:grpSp>
        <p:grpSp>
          <p:nvGrpSpPr>
            <p:cNvPr id="11" name="グループ化 393"/>
            <p:cNvGrpSpPr/>
            <p:nvPr/>
          </p:nvGrpSpPr>
          <p:grpSpPr>
            <a:xfrm>
              <a:off x="11606625" y="6235659"/>
              <a:ext cx="1934118" cy="1546374"/>
              <a:chOff x="12141120" y="9043965"/>
              <a:chExt cx="1399631" cy="1119038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2219139" y="9043965"/>
                <a:ext cx="1321612" cy="260428"/>
                <a:chOff x="6908053" y="1164857"/>
                <a:chExt cx="2332700" cy="514967"/>
              </a:xfrm>
              <a:solidFill>
                <a:schemeClr val="accent4">
                  <a:lumMod val="75000"/>
                </a:schemeClr>
              </a:solidFill>
            </p:grpSpPr>
            <p:sp>
              <p:nvSpPr>
                <p:cNvPr id="36" name="Cloud 35"/>
                <p:cNvSpPr>
                  <a:spLocks/>
                </p:cNvSpPr>
                <p:nvPr/>
              </p:nvSpPr>
              <p:spPr>
                <a:xfrm rot="16200000">
                  <a:off x="7642117" y="1323767"/>
                  <a:ext cx="492084" cy="220030"/>
                </a:xfrm>
                <a:prstGeom prst="clou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  <p:sp>
              <p:nvSpPr>
                <p:cNvPr id="37" name="Cloud 36"/>
                <p:cNvSpPr>
                  <a:spLocks/>
                </p:cNvSpPr>
                <p:nvPr/>
              </p:nvSpPr>
              <p:spPr>
                <a:xfrm rot="16200000">
                  <a:off x="8884696" y="1323767"/>
                  <a:ext cx="492084" cy="220030"/>
                </a:xfrm>
                <a:prstGeom prst="clou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  <p:sp>
              <p:nvSpPr>
                <p:cNvPr id="38" name="Cloud 37"/>
                <p:cNvSpPr>
                  <a:spLocks/>
                </p:cNvSpPr>
                <p:nvPr/>
              </p:nvSpPr>
              <p:spPr>
                <a:xfrm rot="16200000">
                  <a:off x="7352087" y="1316140"/>
                  <a:ext cx="492084" cy="220030"/>
                </a:xfrm>
                <a:prstGeom prst="clou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  <p:sp>
              <p:nvSpPr>
                <p:cNvPr id="39" name="Cloud 38"/>
                <p:cNvSpPr>
                  <a:spLocks/>
                </p:cNvSpPr>
                <p:nvPr/>
              </p:nvSpPr>
              <p:spPr>
                <a:xfrm rot="16200000">
                  <a:off x="8594665" y="1316140"/>
                  <a:ext cx="492084" cy="220030"/>
                </a:xfrm>
                <a:prstGeom prst="clou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  <p:sp>
              <p:nvSpPr>
                <p:cNvPr id="40" name="Cloud 39"/>
                <p:cNvSpPr>
                  <a:spLocks/>
                </p:cNvSpPr>
                <p:nvPr/>
              </p:nvSpPr>
              <p:spPr>
                <a:xfrm rot="16200000">
                  <a:off x="7062057" y="1308512"/>
                  <a:ext cx="492084" cy="220030"/>
                </a:xfrm>
                <a:prstGeom prst="clou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  <p:sp>
              <p:nvSpPr>
                <p:cNvPr id="41" name="Cloud 40"/>
                <p:cNvSpPr>
                  <a:spLocks/>
                </p:cNvSpPr>
                <p:nvPr/>
              </p:nvSpPr>
              <p:spPr>
                <a:xfrm rot="16200000">
                  <a:off x="8304635" y="1308512"/>
                  <a:ext cx="492084" cy="220030"/>
                </a:xfrm>
                <a:prstGeom prst="clou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  <p:sp>
              <p:nvSpPr>
                <p:cNvPr id="42" name="Cloud 41"/>
                <p:cNvSpPr>
                  <a:spLocks/>
                </p:cNvSpPr>
                <p:nvPr/>
              </p:nvSpPr>
              <p:spPr>
                <a:xfrm rot="16200000">
                  <a:off x="6772026" y="1300884"/>
                  <a:ext cx="492084" cy="220030"/>
                </a:xfrm>
                <a:prstGeom prst="clou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  <p:sp>
              <p:nvSpPr>
                <p:cNvPr id="43" name="Cloud 42"/>
                <p:cNvSpPr>
                  <a:spLocks/>
                </p:cNvSpPr>
                <p:nvPr/>
              </p:nvSpPr>
              <p:spPr>
                <a:xfrm rot="16200000">
                  <a:off x="8014605" y="1300884"/>
                  <a:ext cx="492084" cy="220030"/>
                </a:xfrm>
                <a:prstGeom prst="clou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 rot="16200000" flipH="1" flipV="1">
                <a:off x="12900630" y="9428372"/>
                <a:ext cx="401761" cy="15987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16200000" flipH="1" flipV="1">
                <a:off x="13059688" y="9424515"/>
                <a:ext cx="401761" cy="15987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16200000" flipH="1">
                <a:off x="13271751" y="9440193"/>
                <a:ext cx="400990" cy="13700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16200000" flipH="1" flipV="1">
                <a:off x="12712359" y="9410689"/>
                <a:ext cx="401761" cy="15987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16200000" flipH="1" flipV="1">
                <a:off x="12380363" y="9406832"/>
                <a:ext cx="401761" cy="15987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16200000" flipH="1" flipV="1">
                <a:off x="12539421" y="9402974"/>
                <a:ext cx="401761" cy="15987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16200000" flipH="1" flipV="1">
                <a:off x="12048368" y="9402974"/>
                <a:ext cx="401761" cy="15987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16200000" flipH="1" flipV="1">
                <a:off x="12207426" y="9399117"/>
                <a:ext cx="401761" cy="15987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16200000" flipH="1">
                <a:off x="13083478" y="9436336"/>
                <a:ext cx="400990" cy="13700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rot="16200000" flipH="1">
                <a:off x="12547876" y="9432478"/>
                <a:ext cx="400990" cy="13700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rot="16200000" flipH="1">
                <a:off x="12167973" y="9428620"/>
                <a:ext cx="400990" cy="13700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12141120" y="9911660"/>
                <a:ext cx="1395201" cy="251343"/>
                <a:chOff x="476797" y="3061528"/>
                <a:chExt cx="2462597" cy="497005"/>
              </a:xfrm>
              <a:solidFill>
                <a:schemeClr val="tx2">
                  <a:lumMod val="60000"/>
                  <a:lumOff val="40000"/>
                  <a:alpha val="25000"/>
                </a:schemeClr>
              </a:solidFill>
            </p:grpSpPr>
            <p:sp>
              <p:nvSpPr>
                <p:cNvPr id="30" name="Rectangle 29"/>
                <p:cNvSpPr>
                  <a:spLocks/>
                </p:cNvSpPr>
                <p:nvPr/>
              </p:nvSpPr>
              <p:spPr>
                <a:xfrm>
                  <a:off x="476797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  <p:sp>
              <p:nvSpPr>
                <p:cNvPr id="31" name="Rectangle 30"/>
                <p:cNvSpPr>
                  <a:spLocks/>
                </p:cNvSpPr>
                <p:nvPr/>
              </p:nvSpPr>
              <p:spPr>
                <a:xfrm>
                  <a:off x="642565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  <p:sp>
              <p:nvSpPr>
                <p:cNvPr id="32" name="Rectangle 31"/>
                <p:cNvSpPr>
                  <a:spLocks/>
                </p:cNvSpPr>
                <p:nvPr/>
              </p:nvSpPr>
              <p:spPr>
                <a:xfrm>
                  <a:off x="1139869" y="3061528"/>
                  <a:ext cx="357288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  <p:sp>
              <p:nvSpPr>
                <p:cNvPr id="33" name="Rectangle 32"/>
                <p:cNvSpPr>
                  <a:spLocks/>
                </p:cNvSpPr>
                <p:nvPr/>
              </p:nvSpPr>
              <p:spPr>
                <a:xfrm>
                  <a:off x="2832277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  <p:sp>
              <p:nvSpPr>
                <p:cNvPr id="34" name="Rectangle 33"/>
                <p:cNvSpPr>
                  <a:spLocks/>
                </p:cNvSpPr>
                <p:nvPr/>
              </p:nvSpPr>
              <p:spPr>
                <a:xfrm>
                  <a:off x="1968709" y="3061528"/>
                  <a:ext cx="107117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  <p:sp>
              <p:nvSpPr>
                <p:cNvPr id="35" name="Rectangle 34"/>
                <p:cNvSpPr>
                  <a:spLocks/>
                </p:cNvSpPr>
                <p:nvPr/>
              </p:nvSpPr>
              <p:spPr>
                <a:xfrm>
                  <a:off x="2134477" y="3061528"/>
                  <a:ext cx="532032" cy="497005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kern="1200">
                    <a:uFillTx/>
                  </a:endParaRPr>
                </a:p>
              </p:txBody>
            </p:sp>
          </p:grpSp>
          <p:cxnSp>
            <p:nvCxnSpPr>
              <p:cNvPr id="29" name="Straight Connector 28"/>
              <p:cNvCxnSpPr/>
              <p:nvPr/>
            </p:nvCxnSpPr>
            <p:spPr>
              <a:xfrm>
                <a:off x="12211133" y="9798891"/>
                <a:ext cx="1322040" cy="676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 rot="5400000">
              <a:off x="17845506" y="8005492"/>
              <a:ext cx="532089" cy="304775"/>
              <a:chOff x="6932018" y="3884209"/>
              <a:chExt cx="841211" cy="433875"/>
            </a:xfrm>
          </p:grpSpPr>
          <p:sp>
            <p:nvSpPr>
              <p:cNvPr id="14" name="Curved Right Arrow 13"/>
              <p:cNvSpPr>
                <a:spLocks/>
              </p:cNvSpPr>
              <p:nvPr/>
            </p:nvSpPr>
            <p:spPr>
              <a:xfrm rot="21409846">
                <a:off x="6932018" y="3926892"/>
                <a:ext cx="418448" cy="391192"/>
              </a:xfrm>
              <a:prstGeom prst="curved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kern="12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5" name="Curved Left Arrow 14"/>
              <p:cNvSpPr>
                <a:spLocks/>
              </p:cNvSpPr>
              <p:nvPr/>
            </p:nvSpPr>
            <p:spPr>
              <a:xfrm rot="190154" flipV="1">
                <a:off x="7474693" y="3884209"/>
                <a:ext cx="298536" cy="391192"/>
              </a:xfrm>
              <a:prstGeom prst="curvedLef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uFillTx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kern="1200">
                  <a:solidFill>
                    <a:schemeClr val="tx1"/>
                  </a:solidFill>
                  <a:uFillTx/>
                </a:endParaRPr>
              </a:p>
            </p:txBody>
          </p:sp>
        </p:grp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8374086" y="8073595"/>
              <a:ext cx="2192963" cy="8746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kern="1200" dirty="0" smtClean="0">
                  <a:uFillTx/>
                </a:rPr>
                <a:t>App-semantics</a:t>
              </a:r>
            </a:p>
            <a:p>
              <a:r>
                <a:rPr lang="en-US" sz="2000" kern="1200" dirty="0">
                  <a:uFillTx/>
                </a:rPr>
                <a:t>b</a:t>
              </a:r>
              <a:r>
                <a:rPr lang="en-US" sz="2000" kern="1200" dirty="0" smtClean="0">
                  <a:uFillTx/>
                </a:rPr>
                <a:t>ased recovery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97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Memory Resilience</a:t>
            </a:r>
            <a:br>
              <a:rPr lang="en-US" dirty="0" smtClean="0"/>
            </a:br>
            <a:r>
              <a:rPr lang="en-US" dirty="0" smtClean="0"/>
              <a:t>(Planned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memory stashing within the MPI stack</a:t>
            </a:r>
          </a:p>
          <a:p>
            <a:pPr lvl="1"/>
            <a:r>
              <a:rPr lang="en-US" dirty="0" smtClean="0"/>
              <a:t>Data can be replicated across different kinds of memories (or storage)</a:t>
            </a:r>
          </a:p>
          <a:p>
            <a:pPr lvl="1"/>
            <a:r>
              <a:rPr lang="en-US" dirty="0" smtClean="0"/>
              <a:t>On error, repair data from backup memory (or disk)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25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384575" y="2976692"/>
            <a:ext cx="6302225" cy="710037"/>
            <a:chOff x="457200" y="2976693"/>
            <a:chExt cx="6302225" cy="710037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457200" y="2976693"/>
              <a:ext cx="1591111" cy="71003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MPI_PUT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621838" y="2976693"/>
              <a:ext cx="4137587" cy="71003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4711114" y="2976693"/>
              <a:ext cx="1406507" cy="71003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7" idx="3"/>
            </p:cNvCxnSpPr>
            <p:nvPr/>
          </p:nvCxnSpPr>
          <p:spPr bwMode="auto">
            <a:xfrm flipV="1">
              <a:off x="2048311" y="3331711"/>
              <a:ext cx="2662803" cy="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384575" y="4112220"/>
            <a:ext cx="6302225" cy="1900183"/>
            <a:chOff x="457200" y="4112221"/>
            <a:chExt cx="6302225" cy="1900183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" y="4112221"/>
              <a:ext cx="6302225" cy="710037"/>
              <a:chOff x="457200" y="2976693"/>
              <a:chExt cx="6302225" cy="710037"/>
            </a:xfrm>
          </p:grpSpPr>
          <p:sp>
            <p:nvSpPr>
              <p:cNvPr id="14" name="Rounded Rectangle 13"/>
              <p:cNvSpPr/>
              <p:nvPr/>
            </p:nvSpPr>
            <p:spPr bwMode="auto">
              <a:xfrm>
                <a:off x="457200" y="2976693"/>
                <a:ext cx="1591111" cy="710037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MPI_PUT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2621838" y="2976693"/>
                <a:ext cx="4137587" cy="710037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4711114" y="2976693"/>
                <a:ext cx="1406507" cy="710037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4" idx="3"/>
              </p:cNvCxnSpPr>
              <p:nvPr/>
            </p:nvCxnSpPr>
            <p:spPr bwMode="auto">
              <a:xfrm flipV="1">
                <a:off x="2048311" y="3331711"/>
                <a:ext cx="2662803" cy="1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ounded Rectangle 17"/>
            <p:cNvSpPr/>
            <p:nvPr/>
          </p:nvSpPr>
          <p:spPr bwMode="auto">
            <a:xfrm>
              <a:off x="2621838" y="5302367"/>
              <a:ext cx="4137587" cy="71003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4711114" y="5302367"/>
              <a:ext cx="1406507" cy="71003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stCxn id="14" idx="3"/>
            </p:cNvCxnSpPr>
            <p:nvPr/>
          </p:nvCxnSpPr>
          <p:spPr bwMode="auto">
            <a:xfrm>
              <a:off x="2048311" y="4467240"/>
              <a:ext cx="2662803" cy="122670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32142" y="3099584"/>
            <a:ext cx="184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Traditional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32142" y="4236405"/>
            <a:ext cx="184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Replicated</a:t>
            </a:r>
            <a:endParaRPr lang="en-US" sz="2400" dirty="0"/>
          </a:p>
        </p:txBody>
      </p:sp>
      <p:cxnSp>
        <p:nvCxnSpPr>
          <p:cNvPr id="26" name="Straight Connector 25"/>
          <p:cNvCxnSpPr/>
          <p:nvPr/>
        </p:nvCxnSpPr>
        <p:spPr bwMode="auto">
          <a:xfrm flipV="1">
            <a:off x="109243" y="3864239"/>
            <a:ext cx="8885532" cy="40964"/>
          </a:xfrm>
          <a:prstGeom prst="line">
            <a:avLst/>
          </a:prstGeom>
          <a:ln w="12700" cmpd="sng">
            <a:headEnd type="none" w="med" len="med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1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Topology disruptions</a:t>
            </a:r>
          </a:p>
          <a:p>
            <a:pPr lvl="1"/>
            <a:r>
              <a:rPr lang="en-US" dirty="0" smtClean="0"/>
              <a:t>What is the tradeoff of completing our application with a broken topology vs. restarting and recreating the correct topology</a:t>
            </a:r>
          </a:p>
          <a:p>
            <a:r>
              <a:rPr lang="en-US" dirty="0" smtClean="0"/>
              <a:t>NIC Failures</a:t>
            </a:r>
          </a:p>
          <a:p>
            <a:pPr lvl="1"/>
            <a:r>
              <a:rPr lang="en-US" dirty="0" smtClean="0"/>
              <a:t>Fall back to other NICs</a:t>
            </a:r>
          </a:p>
          <a:p>
            <a:pPr lvl="1"/>
            <a:r>
              <a:rPr lang="en-US" dirty="0" smtClean="0"/>
              <a:t>Treat as a process failure (from the perspective of other off-node processes)</a:t>
            </a:r>
          </a:p>
          <a:p>
            <a:r>
              <a:rPr lang="en-US" dirty="0" smtClean="0"/>
              <a:t>Dropped packets</a:t>
            </a:r>
          </a:p>
          <a:p>
            <a:pPr lvl="1"/>
            <a:r>
              <a:rPr lang="en-US" dirty="0" smtClean="0"/>
              <a:t>Handled by lower levels of network 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4004479"/>
            <a:ext cx="4038600" cy="2396321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5" name="TextBox 34"/>
          <p:cNvSpPr txBox="1">
            <a:spLocks/>
          </p:cNvSpPr>
          <p:nvPr/>
        </p:nvSpPr>
        <p:spPr>
          <a:xfrm>
            <a:off x="4191000" y="34290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uFillTx/>
              </a:rPr>
              <a:t>Traditional Model</a:t>
            </a:r>
            <a:endParaRPr lang="en-US" sz="1600" b="1" i="1" dirty="0">
              <a:solidFill>
                <a:srgbClr val="C00000"/>
              </a:solidFill>
              <a:uFillTx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6781800" y="1066800"/>
            <a:ext cx="2133600" cy="1524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</a:rPr>
              <a:t>Compute Node</a:t>
            </a:r>
          </a:p>
        </p:txBody>
      </p:sp>
      <p:sp>
        <p:nvSpPr>
          <p:cNvPr id="37" name="Rectangle 36"/>
          <p:cNvSpPr>
            <a:spLocks/>
          </p:cNvSpPr>
          <p:nvPr/>
        </p:nvSpPr>
        <p:spPr bwMode="auto">
          <a:xfrm>
            <a:off x="7315200" y="2881644"/>
            <a:ext cx="10668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dirty="0" smtClean="0">
                <a:uFillTx/>
              </a:rPr>
              <a:t>Physical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</a:endParaRPr>
          </a:p>
        </p:txBody>
      </p:sp>
      <p:cxnSp>
        <p:nvCxnSpPr>
          <p:cNvPr id="38" name="Straight Arrow Connector 37"/>
          <p:cNvCxnSpPr>
            <a:stCxn id="36" idx="2"/>
            <a:endCxn id="37" idx="0"/>
          </p:cNvCxnSpPr>
          <p:nvPr/>
        </p:nvCxnSpPr>
        <p:spPr bwMode="auto">
          <a:xfrm>
            <a:off x="7848600" y="2590800"/>
            <a:ext cx="0" cy="290844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9" name="Oval 38"/>
          <p:cNvSpPr>
            <a:spLocks/>
          </p:cNvSpPr>
          <p:nvPr/>
        </p:nvSpPr>
        <p:spPr bwMode="auto">
          <a:xfrm>
            <a:off x="6896100" y="1357644"/>
            <a:ext cx="1905000" cy="381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</a:rPr>
              <a:t>VOCL Proxy</a:t>
            </a:r>
          </a:p>
        </p:txBody>
      </p:sp>
      <p:cxnSp>
        <p:nvCxnSpPr>
          <p:cNvPr id="40" name="Straight Arrow Connector 39"/>
          <p:cNvCxnSpPr>
            <a:stCxn id="39" idx="4"/>
            <a:endCxn id="44" idx="0"/>
          </p:cNvCxnSpPr>
          <p:nvPr/>
        </p:nvCxnSpPr>
        <p:spPr bwMode="auto">
          <a:xfrm>
            <a:off x="7848600" y="1738644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1" name="TextBox 40"/>
          <p:cNvSpPr txBox="1">
            <a:spLocks/>
          </p:cNvSpPr>
          <p:nvPr/>
        </p:nvSpPr>
        <p:spPr>
          <a:xfrm>
            <a:off x="6819900" y="1888067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uFillTx/>
              </a:rPr>
              <a:t>OpenCL API</a:t>
            </a:r>
            <a:endParaRPr lang="en-US" sz="1400" b="1" dirty="0">
              <a:uFillTx/>
            </a:endParaRP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5715000" y="62484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uFillTx/>
              </a:rPr>
              <a:t>VOCL Model</a:t>
            </a:r>
            <a:endParaRPr lang="en-US" sz="1600" b="1" i="1" dirty="0">
              <a:solidFill>
                <a:srgbClr val="C00000"/>
              </a:solidFill>
              <a:uFillTx/>
            </a:endParaRPr>
          </a:p>
        </p:txBody>
      </p:sp>
      <p:sp>
        <p:nvSpPr>
          <p:cNvPr id="44" name="Rectangle 43"/>
          <p:cNvSpPr>
            <a:spLocks/>
          </p:cNvSpPr>
          <p:nvPr/>
        </p:nvSpPr>
        <p:spPr bwMode="auto">
          <a:xfrm>
            <a:off x="6858000" y="2195844"/>
            <a:ext cx="19812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dirty="0" smtClean="0">
                <a:uFillTx/>
              </a:rPr>
              <a:t>Native OpenCL Library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</a:endParaRPr>
          </a:p>
        </p:txBody>
      </p:sp>
      <p:sp>
        <p:nvSpPr>
          <p:cNvPr id="45" name="Rectangle 44"/>
          <p:cNvSpPr>
            <a:spLocks/>
          </p:cNvSpPr>
          <p:nvPr/>
        </p:nvSpPr>
        <p:spPr bwMode="auto">
          <a:xfrm>
            <a:off x="4267200" y="4038600"/>
            <a:ext cx="2133600" cy="1524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</a:rPr>
              <a:t>Compute Node</a:t>
            </a:r>
          </a:p>
        </p:txBody>
      </p:sp>
      <p:sp>
        <p:nvSpPr>
          <p:cNvPr id="46" name="Rectangle 45"/>
          <p:cNvSpPr>
            <a:spLocks/>
          </p:cNvSpPr>
          <p:nvPr/>
        </p:nvSpPr>
        <p:spPr bwMode="auto">
          <a:xfrm>
            <a:off x="4267200" y="5867400"/>
            <a:ext cx="10668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dirty="0" smtClean="0">
                <a:uFillTx/>
              </a:rPr>
              <a:t>Virtual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</a:endParaRPr>
          </a:p>
        </p:txBody>
      </p:sp>
      <p:cxnSp>
        <p:nvCxnSpPr>
          <p:cNvPr id="47" name="Straight Arrow Connector 46"/>
          <p:cNvCxnSpPr>
            <a:endCxn id="46" idx="0"/>
          </p:cNvCxnSpPr>
          <p:nvPr/>
        </p:nvCxnSpPr>
        <p:spPr bwMode="auto">
          <a:xfrm>
            <a:off x="4800600" y="5562600"/>
            <a:ext cx="0" cy="3048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arrow"/>
            <a:tailEnd type="arrow"/>
          </a:ln>
          <a:effectLst/>
        </p:spPr>
      </p:cxnSp>
      <p:sp>
        <p:nvSpPr>
          <p:cNvPr id="48" name="Oval 47"/>
          <p:cNvSpPr>
            <a:spLocks/>
          </p:cNvSpPr>
          <p:nvPr/>
        </p:nvSpPr>
        <p:spPr bwMode="auto">
          <a:xfrm>
            <a:off x="4495800" y="4343400"/>
            <a:ext cx="1676400" cy="381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</a:rPr>
              <a:t>Application</a:t>
            </a:r>
          </a:p>
        </p:txBody>
      </p:sp>
      <p:sp>
        <p:nvSpPr>
          <p:cNvPr id="49" name="Rectangle 48"/>
          <p:cNvSpPr>
            <a:spLocks/>
          </p:cNvSpPr>
          <p:nvPr/>
        </p:nvSpPr>
        <p:spPr bwMode="auto">
          <a:xfrm>
            <a:off x="4343400" y="5181600"/>
            <a:ext cx="1981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dirty="0" smtClean="0">
                <a:uFillTx/>
              </a:rPr>
              <a:t>VOCL Library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</a:endParaRPr>
          </a:p>
        </p:txBody>
      </p:sp>
      <p:cxnSp>
        <p:nvCxnSpPr>
          <p:cNvPr id="50" name="Straight Arrow Connector 49"/>
          <p:cNvCxnSpPr>
            <a:stCxn id="48" idx="4"/>
            <a:endCxn id="49" idx="0"/>
          </p:cNvCxnSpPr>
          <p:nvPr/>
        </p:nvCxnSpPr>
        <p:spPr bwMode="auto">
          <a:xfrm>
            <a:off x="5334000" y="47244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1" name="TextBox 50"/>
          <p:cNvSpPr txBox="1">
            <a:spLocks/>
          </p:cNvSpPr>
          <p:nvPr/>
        </p:nvSpPr>
        <p:spPr>
          <a:xfrm>
            <a:off x="4305300" y="4873823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uFillTx/>
              </a:rPr>
              <a:t>OpenCL API</a:t>
            </a:r>
            <a:endParaRPr lang="en-US" sz="1400" b="1" dirty="0">
              <a:uFillTx/>
            </a:endParaRPr>
          </a:p>
        </p:txBody>
      </p:sp>
      <p:cxnSp>
        <p:nvCxnSpPr>
          <p:cNvPr id="52" name="Straight Arrow Connector 51"/>
          <p:cNvCxnSpPr>
            <a:stCxn id="39" idx="2"/>
            <a:endCxn id="49" idx="3"/>
          </p:cNvCxnSpPr>
          <p:nvPr/>
        </p:nvCxnSpPr>
        <p:spPr bwMode="auto">
          <a:xfrm flipH="1">
            <a:off x="6324600" y="1548144"/>
            <a:ext cx="571500" cy="3785856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3" name="TextBox 52"/>
          <p:cNvSpPr txBox="1">
            <a:spLocks/>
          </p:cNvSpPr>
          <p:nvPr/>
        </p:nvSpPr>
        <p:spPr>
          <a:xfrm rot="17818805">
            <a:off x="6319317" y="4406933"/>
            <a:ext cx="55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uFillTx/>
              </a:rPr>
              <a:t>MPI</a:t>
            </a:r>
            <a:endParaRPr lang="en-US" sz="1400" b="1" dirty="0">
              <a:uFillTx/>
            </a:endParaRPr>
          </a:p>
        </p:txBody>
      </p:sp>
      <p:sp>
        <p:nvSpPr>
          <p:cNvPr id="54" name="Rectangle 53"/>
          <p:cNvSpPr>
            <a:spLocks/>
          </p:cNvSpPr>
          <p:nvPr/>
        </p:nvSpPr>
        <p:spPr bwMode="auto">
          <a:xfrm>
            <a:off x="6781800" y="3976356"/>
            <a:ext cx="2133600" cy="1524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</a:rPr>
              <a:t>Compute Node</a:t>
            </a:r>
          </a:p>
        </p:txBody>
      </p:sp>
      <p:sp>
        <p:nvSpPr>
          <p:cNvPr id="55" name="Rectangle 54"/>
          <p:cNvSpPr>
            <a:spLocks/>
          </p:cNvSpPr>
          <p:nvPr/>
        </p:nvSpPr>
        <p:spPr bwMode="auto">
          <a:xfrm>
            <a:off x="7315200" y="5791200"/>
            <a:ext cx="10668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dirty="0" smtClean="0">
                <a:uFillTx/>
              </a:rPr>
              <a:t>Physical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</a:endParaRPr>
          </a:p>
        </p:txBody>
      </p:sp>
      <p:cxnSp>
        <p:nvCxnSpPr>
          <p:cNvPr id="56" name="Straight Arrow Connector 55"/>
          <p:cNvCxnSpPr>
            <a:stCxn id="54" idx="2"/>
            <a:endCxn id="55" idx="0"/>
          </p:cNvCxnSpPr>
          <p:nvPr/>
        </p:nvCxnSpPr>
        <p:spPr bwMode="auto">
          <a:xfrm>
            <a:off x="7848600" y="5500356"/>
            <a:ext cx="0" cy="290844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7" name="Oval 56"/>
          <p:cNvSpPr>
            <a:spLocks/>
          </p:cNvSpPr>
          <p:nvPr/>
        </p:nvSpPr>
        <p:spPr bwMode="auto">
          <a:xfrm>
            <a:off x="6896100" y="4267200"/>
            <a:ext cx="1905000" cy="381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</a:rPr>
              <a:t>VOCL Proxy</a:t>
            </a:r>
          </a:p>
        </p:txBody>
      </p:sp>
      <p:cxnSp>
        <p:nvCxnSpPr>
          <p:cNvPr id="58" name="Straight Arrow Connector 57"/>
          <p:cNvCxnSpPr>
            <a:stCxn id="57" idx="4"/>
            <a:endCxn id="60" idx="0"/>
          </p:cNvCxnSpPr>
          <p:nvPr/>
        </p:nvCxnSpPr>
        <p:spPr bwMode="auto">
          <a:xfrm>
            <a:off x="7848600" y="46482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9" name="TextBox 58"/>
          <p:cNvSpPr txBox="1">
            <a:spLocks/>
          </p:cNvSpPr>
          <p:nvPr/>
        </p:nvSpPr>
        <p:spPr>
          <a:xfrm>
            <a:off x="6819900" y="4797623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uFillTx/>
              </a:rPr>
              <a:t>OpenCL API</a:t>
            </a:r>
            <a:endParaRPr lang="en-US" sz="1400" b="1" dirty="0">
              <a:uFillTx/>
            </a:endParaRPr>
          </a:p>
        </p:txBody>
      </p:sp>
      <p:sp>
        <p:nvSpPr>
          <p:cNvPr id="60" name="Rectangle 59"/>
          <p:cNvSpPr>
            <a:spLocks/>
          </p:cNvSpPr>
          <p:nvPr/>
        </p:nvSpPr>
        <p:spPr bwMode="auto">
          <a:xfrm>
            <a:off x="6858000" y="5105400"/>
            <a:ext cx="19812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dirty="0" smtClean="0">
                <a:uFillTx/>
              </a:rPr>
              <a:t>Native OpenCL Library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</a:endParaRPr>
          </a:p>
        </p:txBody>
      </p:sp>
      <p:cxnSp>
        <p:nvCxnSpPr>
          <p:cNvPr id="61" name="Straight Arrow Connector 60"/>
          <p:cNvCxnSpPr>
            <a:stCxn id="57" idx="2"/>
            <a:endCxn id="49" idx="3"/>
          </p:cNvCxnSpPr>
          <p:nvPr/>
        </p:nvCxnSpPr>
        <p:spPr bwMode="auto">
          <a:xfrm flipH="1">
            <a:off x="6324600" y="4457700"/>
            <a:ext cx="571500" cy="8763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2" name="Rectangle 61"/>
          <p:cNvSpPr>
            <a:spLocks/>
          </p:cNvSpPr>
          <p:nvPr/>
        </p:nvSpPr>
        <p:spPr bwMode="auto">
          <a:xfrm>
            <a:off x="5410200" y="5867400"/>
            <a:ext cx="10668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dirty="0" smtClean="0">
                <a:uFillTx/>
              </a:rPr>
              <a:t>Virtual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</a:endParaRPr>
          </a:p>
        </p:txBody>
      </p:sp>
      <p:cxnSp>
        <p:nvCxnSpPr>
          <p:cNvPr id="63" name="Straight Arrow Connector 62"/>
          <p:cNvCxnSpPr>
            <a:endCxn id="62" idx="0"/>
          </p:cNvCxnSpPr>
          <p:nvPr/>
        </p:nvCxnSpPr>
        <p:spPr bwMode="auto">
          <a:xfrm>
            <a:off x="5943600" y="5562600"/>
            <a:ext cx="0" cy="3048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arrow"/>
            <a:tailEnd type="arrow"/>
          </a:ln>
          <a:effectLst/>
        </p:spPr>
      </p:cxnSp>
      <p:grpSp>
        <p:nvGrpSpPr>
          <p:cNvPr id="72" name="Group 71"/>
          <p:cNvGrpSpPr/>
          <p:nvPr/>
        </p:nvGrpSpPr>
        <p:grpSpPr>
          <a:xfrm>
            <a:off x="4038600" y="1042247"/>
            <a:ext cx="2133600" cy="2362200"/>
            <a:chOff x="1043940" y="3581400"/>
            <a:chExt cx="2133600" cy="2362200"/>
          </a:xfrm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1043940" y="3581400"/>
              <a:ext cx="2133600" cy="1524000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sz="16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</a:rPr>
                <a:t>Compute Node</a:t>
              </a: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1577340" y="5410200"/>
              <a:ext cx="10668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sz="1400" i="1" dirty="0" smtClean="0">
                  <a:uFillTx/>
                </a:rPr>
                <a:t>Physical GPU</a:t>
              </a:r>
              <a:endParaRPr kumimoji="0" lang="en-US" sz="1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</a:endParaRPr>
            </a:p>
          </p:txBody>
        </p:sp>
        <p:cxnSp>
          <p:nvCxnSpPr>
            <p:cNvPr id="75" name="Straight Arrow Connector 74"/>
            <p:cNvCxnSpPr>
              <a:stCxn id="73" idx="2"/>
              <a:endCxn id="74" idx="0"/>
            </p:cNvCxnSpPr>
            <p:nvPr/>
          </p:nvCxnSpPr>
          <p:spPr bwMode="auto">
            <a:xfrm>
              <a:off x="2110740" y="5105400"/>
              <a:ext cx="0" cy="304800"/>
            </a:xfrm>
            <a:prstGeom prst="straightConnector1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76" name="Oval 75"/>
            <p:cNvSpPr>
              <a:spLocks/>
            </p:cNvSpPr>
            <p:nvPr/>
          </p:nvSpPr>
          <p:spPr bwMode="auto">
            <a:xfrm>
              <a:off x="1272540" y="3886200"/>
              <a:ext cx="1676400" cy="381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</a:rPr>
                <a:t>Application</a:t>
              </a: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120140" y="4724400"/>
              <a:ext cx="19812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sz="1400" i="1" dirty="0" smtClean="0">
                  <a:uFillTx/>
                </a:rPr>
                <a:t>Native OpenCL Library</a:t>
              </a:r>
              <a:endParaRPr kumimoji="0" lang="en-US" sz="1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</a:endParaRPr>
            </a:p>
          </p:txBody>
        </p:sp>
        <p:cxnSp>
          <p:nvCxnSpPr>
            <p:cNvPr id="78" name="Straight Arrow Connector 77"/>
            <p:cNvCxnSpPr>
              <a:stCxn id="76" idx="4"/>
              <a:endCxn id="77" idx="0"/>
            </p:cNvCxnSpPr>
            <p:nvPr/>
          </p:nvCxnSpPr>
          <p:spPr bwMode="auto">
            <a:xfrm>
              <a:off x="2110740" y="4267200"/>
              <a:ext cx="0" cy="457200"/>
            </a:xfrm>
            <a:prstGeom prst="straightConnector1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79" name="TextBox 78"/>
            <p:cNvSpPr txBox="1">
              <a:spLocks/>
            </p:cNvSpPr>
            <p:nvPr/>
          </p:nvSpPr>
          <p:spPr>
            <a:xfrm>
              <a:off x="1082040" y="4416623"/>
              <a:ext cx="1104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uFillTx/>
                </a:rPr>
                <a:t>OpenCL API</a:t>
              </a:r>
              <a:endParaRPr lang="en-US" sz="1400" dirty="0">
                <a:uFillTx/>
              </a:endParaRPr>
            </a:p>
          </p:txBody>
        </p:sp>
      </p:grpSp>
      <p:cxnSp>
        <p:nvCxnSpPr>
          <p:cNvPr id="80" name="Straight Connector 79"/>
          <p:cNvCxnSpPr/>
          <p:nvPr/>
        </p:nvCxnSpPr>
        <p:spPr bwMode="auto">
          <a:xfrm>
            <a:off x="6461760" y="882869"/>
            <a:ext cx="0" cy="2949991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4023360" y="3832860"/>
            <a:ext cx="2453640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3E8D-BCCB-954A-AAE4-0F44AE250D6E}" type="slidenum">
              <a:rPr lang="en-US" smtClean="0">
                <a:uFillTx/>
              </a:rPr>
              <a:t>27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uFillTx/>
              </a:rPr>
              <a:t>Wesley Bland (wbland@mcs.anl.gov), Argonne National Laboratory</a:t>
            </a:r>
            <a:endParaRPr lang="en-US">
              <a:uFillTx/>
            </a:endParaRPr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457200" y="145794"/>
            <a:ext cx="8229600" cy="12573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B5C29"/>
                </a:solidFill>
                <a:uFillTx/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uFillTx/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uFillTx/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uFillTx/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uFillTx/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uFillTx/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uFillTx/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uFillTx/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uFillTx/>
                <a:latin typeface="Trebuchet MS" pitchFamily="34" charset="0"/>
              </a:defRPr>
            </a:lvl9pPr>
          </a:lstStyle>
          <a:p>
            <a:r>
              <a:rPr lang="en-US" dirty="0" smtClean="0">
                <a:uFillTx/>
              </a:rPr>
              <a:t>VOCL</a:t>
            </a:r>
            <a:r>
              <a:rPr lang="en-US" dirty="0">
                <a:uFillTx/>
              </a:rPr>
              <a:t>: Transparent Remote GPU Computing</a:t>
            </a:r>
          </a:p>
        </p:txBody>
      </p:sp>
      <p:sp>
        <p:nvSpPr>
          <p:cNvPr id="65" name="Content Placeholder 5"/>
          <p:cNvSpPr txBox="1">
            <a:spLocks/>
          </p:cNvSpPr>
          <p:nvPr/>
        </p:nvSpPr>
        <p:spPr>
          <a:xfrm>
            <a:off x="173096" y="1099289"/>
            <a:ext cx="3554829" cy="28770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Transparent utilization of remote GPUs</a:t>
            </a:r>
          </a:p>
          <a:p>
            <a:r>
              <a:rPr lang="en-US" dirty="0"/>
              <a:t>Efficient GPU resource management:</a:t>
            </a:r>
          </a:p>
          <a:p>
            <a:pPr lvl="1"/>
            <a:r>
              <a:rPr lang="en-US" dirty="0"/>
              <a:t>Migration (GPU / server)</a:t>
            </a:r>
          </a:p>
          <a:p>
            <a:pPr lvl="1"/>
            <a:r>
              <a:rPr lang="en-US" dirty="0"/>
              <a:t>Power Management: </a:t>
            </a:r>
            <a:r>
              <a:rPr lang="en-US" dirty="0" err="1"/>
              <a:t>pVOCL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5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2"/>
          <p:cNvSpPr>
            <a:spLocks/>
          </p:cNvSpPr>
          <p:nvPr/>
        </p:nvSpPr>
        <p:spPr>
          <a:xfrm>
            <a:off x="2526120" y="1143000"/>
            <a:ext cx="1969920" cy="510480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TextBox 5"/>
          <p:cNvSpPr txBox="1">
            <a:spLocks/>
          </p:cNvSpPr>
          <p:nvPr/>
        </p:nvSpPr>
        <p:spPr>
          <a:xfrm>
            <a:off x="4355976" y="14492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11560" y="1812390"/>
            <a:ext cx="1765116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51515"/>
                </a:solidFill>
                <a:uFillTx/>
              </a:rPr>
              <a:t>bufferWrite</a:t>
            </a:r>
          </a:p>
          <a:p>
            <a:r>
              <a:rPr lang="en-US" dirty="0" smtClean="0">
                <a:solidFill>
                  <a:srgbClr val="151515"/>
                </a:solidFill>
                <a:uFillTx/>
              </a:rPr>
              <a:t>lanchKernel</a:t>
            </a:r>
          </a:p>
          <a:p>
            <a:r>
              <a:rPr lang="en-US" dirty="0" smtClean="0">
                <a:solidFill>
                  <a:srgbClr val="151515"/>
                </a:solidFill>
                <a:uFillTx/>
              </a:rPr>
              <a:t>bufferRead</a:t>
            </a:r>
          </a:p>
          <a:p>
            <a:r>
              <a:rPr lang="en-US" dirty="0" smtClean="0">
                <a:solidFill>
                  <a:srgbClr val="151515"/>
                </a:solidFill>
                <a:uFillTx/>
              </a:rPr>
              <a:t>sync            </a:t>
            </a:r>
          </a:p>
          <a:p>
            <a:endParaRPr lang="en-US" dirty="0" smtClean="0">
              <a:solidFill>
                <a:srgbClr val="151515"/>
              </a:solidFill>
              <a:uFillTx/>
            </a:endParaRPr>
          </a:p>
          <a:p>
            <a:endParaRPr lang="en-US" dirty="0" smtClean="0">
              <a:solidFill>
                <a:srgbClr val="151515"/>
              </a:solidFill>
              <a:uFillTx/>
            </a:endParaRPr>
          </a:p>
          <a:p>
            <a:r>
              <a:rPr lang="en-US" dirty="0" smtClean="0">
                <a:solidFill>
                  <a:srgbClr val="151515"/>
                </a:solidFill>
                <a:uFillTx/>
              </a:rPr>
              <a:t>lanchKernel</a:t>
            </a:r>
          </a:p>
          <a:p>
            <a:r>
              <a:rPr lang="en-US" dirty="0" smtClean="0">
                <a:solidFill>
                  <a:srgbClr val="151515"/>
                </a:solidFill>
                <a:uFillTx/>
              </a:rPr>
              <a:t>bufferRead</a:t>
            </a:r>
          </a:p>
          <a:p>
            <a:r>
              <a:rPr lang="en-US" dirty="0" smtClean="0">
                <a:solidFill>
                  <a:srgbClr val="151515"/>
                </a:solidFill>
                <a:uFillTx/>
              </a:rPr>
              <a:t>sync</a:t>
            </a:r>
          </a:p>
          <a:p>
            <a:endParaRPr lang="en-US" dirty="0" smtClean="0">
              <a:solidFill>
                <a:srgbClr val="151515"/>
              </a:solidFill>
              <a:uFillTx/>
            </a:endParaRPr>
          </a:p>
          <a:p>
            <a:endParaRPr lang="en-US" dirty="0" smtClean="0">
              <a:solidFill>
                <a:srgbClr val="151515"/>
              </a:solidFill>
              <a:uFillTx/>
            </a:endParaRPr>
          </a:p>
          <a:p>
            <a:r>
              <a:rPr lang="en-US" dirty="0" smtClean="0">
                <a:solidFill>
                  <a:srgbClr val="151515"/>
                </a:solidFill>
                <a:uFillTx/>
              </a:rPr>
              <a:t>bufferWrite</a:t>
            </a:r>
          </a:p>
          <a:p>
            <a:r>
              <a:rPr lang="en-US" dirty="0" smtClean="0">
                <a:solidFill>
                  <a:srgbClr val="151515"/>
                </a:solidFill>
                <a:uFillTx/>
              </a:rPr>
              <a:t>lanchKernel</a:t>
            </a:r>
          </a:p>
          <a:p>
            <a:r>
              <a:rPr lang="en-US" dirty="0" smtClean="0">
                <a:solidFill>
                  <a:srgbClr val="151515"/>
                </a:solidFill>
                <a:uFillTx/>
              </a:rPr>
              <a:t>bufferRead            </a:t>
            </a:r>
          </a:p>
          <a:p>
            <a:r>
              <a:rPr lang="en-US" dirty="0" smtClean="0">
                <a:solidFill>
                  <a:srgbClr val="151515"/>
                </a:solidFill>
                <a:uFillTx/>
              </a:rPr>
              <a:t>sync</a:t>
            </a:r>
            <a:endParaRPr lang="en-US" dirty="0">
              <a:solidFill>
                <a:srgbClr val="151515"/>
              </a:solidFill>
              <a:uFillTx/>
            </a:endParaRPr>
          </a:p>
        </p:txBody>
      </p:sp>
      <p:sp>
        <p:nvSpPr>
          <p:cNvPr id="3" name="下箭头 2"/>
          <p:cNvSpPr>
            <a:spLocks/>
          </p:cNvSpPr>
          <p:nvPr/>
        </p:nvSpPr>
        <p:spPr>
          <a:xfrm>
            <a:off x="395536" y="1818785"/>
            <a:ext cx="298888" cy="4418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51515"/>
              </a:solidFill>
              <a:uFillTx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4736548" y="1812390"/>
            <a:ext cx="1995692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51515"/>
                </a:solidFill>
                <a:uFillTx/>
              </a:rPr>
              <a:t>bufferWrite          detecting thread</a:t>
            </a:r>
          </a:p>
          <a:p>
            <a:r>
              <a:rPr lang="en-US" dirty="0" err="1" smtClean="0">
                <a:solidFill>
                  <a:srgbClr val="151515"/>
                </a:solidFill>
                <a:uFillTx/>
              </a:rPr>
              <a:t>lanchKernel</a:t>
            </a:r>
            <a:endParaRPr lang="en-US" dirty="0">
              <a:solidFill>
                <a:srgbClr val="151515"/>
              </a:solidFill>
              <a:uFillTx/>
            </a:endParaRPr>
          </a:p>
          <a:p>
            <a:r>
              <a:rPr lang="en-US" dirty="0" err="1" smtClean="0">
                <a:solidFill>
                  <a:srgbClr val="151515"/>
                </a:solidFill>
                <a:uFillTx/>
              </a:rPr>
              <a:t>bufferRead</a:t>
            </a:r>
            <a:endParaRPr lang="en-US" dirty="0">
              <a:solidFill>
                <a:srgbClr val="151515"/>
              </a:solidFill>
              <a:uFillTx/>
            </a:endParaRPr>
          </a:p>
          <a:p>
            <a:r>
              <a:rPr lang="en-US" dirty="0" smtClean="0">
                <a:solidFill>
                  <a:srgbClr val="151515"/>
                </a:solidFill>
                <a:uFillTx/>
              </a:rPr>
              <a:t>sync            </a:t>
            </a:r>
            <a:endParaRPr lang="en-US" dirty="0">
              <a:solidFill>
                <a:srgbClr val="151515"/>
              </a:solidFill>
              <a:uFillTx/>
            </a:endParaRPr>
          </a:p>
          <a:p>
            <a:endParaRPr lang="en-US" dirty="0">
              <a:solidFill>
                <a:srgbClr val="151515"/>
              </a:solidFill>
              <a:uFillTx/>
            </a:endParaRPr>
          </a:p>
          <a:p>
            <a:r>
              <a:rPr lang="en-US" dirty="0" err="1" smtClean="0">
                <a:solidFill>
                  <a:srgbClr val="151515"/>
                </a:solidFill>
                <a:uFillTx/>
              </a:rPr>
              <a:t>lanchKernel</a:t>
            </a:r>
            <a:endParaRPr lang="en-US" dirty="0">
              <a:solidFill>
                <a:srgbClr val="151515"/>
              </a:solidFill>
              <a:uFillTx/>
            </a:endParaRPr>
          </a:p>
          <a:p>
            <a:r>
              <a:rPr lang="en-US" dirty="0" err="1" smtClean="0">
                <a:solidFill>
                  <a:srgbClr val="151515"/>
                </a:solidFill>
                <a:uFillTx/>
              </a:rPr>
              <a:t>bufferRead</a:t>
            </a:r>
            <a:endParaRPr lang="en-US" dirty="0">
              <a:solidFill>
                <a:srgbClr val="151515"/>
              </a:solidFill>
              <a:uFillTx/>
            </a:endParaRPr>
          </a:p>
          <a:p>
            <a:r>
              <a:rPr lang="en-US" dirty="0" smtClean="0">
                <a:solidFill>
                  <a:srgbClr val="151515"/>
                </a:solidFill>
                <a:uFillTx/>
              </a:rPr>
              <a:t>sync</a:t>
            </a:r>
          </a:p>
          <a:p>
            <a:endParaRPr lang="en-US" dirty="0" smtClean="0">
              <a:solidFill>
                <a:srgbClr val="151515"/>
              </a:solidFill>
              <a:uFillTx/>
            </a:endParaRPr>
          </a:p>
          <a:p>
            <a:endParaRPr lang="en-US" dirty="0" smtClean="0">
              <a:solidFill>
                <a:srgbClr val="151515"/>
              </a:solidFill>
              <a:uFillTx/>
            </a:endParaRPr>
          </a:p>
          <a:p>
            <a:r>
              <a:rPr lang="en-US" dirty="0" err="1">
                <a:solidFill>
                  <a:srgbClr val="151515"/>
                </a:solidFill>
                <a:uFillTx/>
              </a:rPr>
              <a:t>bufferWrite</a:t>
            </a:r>
            <a:endParaRPr lang="en-US" dirty="0">
              <a:solidFill>
                <a:srgbClr val="151515"/>
              </a:solidFill>
              <a:uFillTx/>
            </a:endParaRPr>
          </a:p>
          <a:p>
            <a:r>
              <a:rPr lang="en-US" dirty="0" err="1">
                <a:solidFill>
                  <a:srgbClr val="151515"/>
                </a:solidFill>
                <a:uFillTx/>
              </a:rPr>
              <a:t>lanchKernel</a:t>
            </a:r>
            <a:endParaRPr lang="en-US" dirty="0" smtClean="0">
              <a:solidFill>
                <a:srgbClr val="151515"/>
              </a:solidFill>
              <a:uFillTx/>
            </a:endParaRPr>
          </a:p>
          <a:p>
            <a:r>
              <a:rPr lang="en-US" dirty="0" err="1" smtClean="0">
                <a:solidFill>
                  <a:srgbClr val="151515"/>
                </a:solidFill>
                <a:uFillTx/>
              </a:rPr>
              <a:t>bufferRead</a:t>
            </a:r>
            <a:endParaRPr lang="en-US" dirty="0">
              <a:solidFill>
                <a:srgbClr val="151515"/>
              </a:solidFill>
              <a:uFillTx/>
            </a:endParaRPr>
          </a:p>
          <a:p>
            <a:r>
              <a:rPr lang="en-US" dirty="0" smtClean="0">
                <a:solidFill>
                  <a:srgbClr val="151515"/>
                </a:solidFill>
                <a:uFillTx/>
              </a:rPr>
              <a:t>sync</a:t>
            </a:r>
            <a:endParaRPr lang="en-US" dirty="0">
              <a:solidFill>
                <a:srgbClr val="151515"/>
              </a:solidFill>
              <a:uFillTx/>
            </a:endParaRPr>
          </a:p>
        </p:txBody>
      </p:sp>
      <p:sp>
        <p:nvSpPr>
          <p:cNvPr id="9" name="下箭头 8"/>
          <p:cNvSpPr>
            <a:spLocks/>
          </p:cNvSpPr>
          <p:nvPr/>
        </p:nvSpPr>
        <p:spPr>
          <a:xfrm>
            <a:off x="4496040" y="1826855"/>
            <a:ext cx="298888" cy="4410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51515"/>
              </a:solidFill>
              <a:uFillTx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7200" y="3506761"/>
            <a:ext cx="87780" cy="1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>
            <a:spLocks/>
          </p:cNvSpPr>
          <p:nvPr/>
        </p:nvSpPr>
        <p:spPr>
          <a:xfrm>
            <a:off x="444624" y="4152081"/>
            <a:ext cx="20071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51515"/>
              </a:solidFill>
              <a:uFillTx/>
            </a:endParaRPr>
          </a:p>
        </p:txBody>
      </p:sp>
      <p:sp>
        <p:nvSpPr>
          <p:cNvPr id="21" name="圆角矩形 20"/>
          <p:cNvSpPr>
            <a:spLocks/>
          </p:cNvSpPr>
          <p:nvPr/>
        </p:nvSpPr>
        <p:spPr>
          <a:xfrm>
            <a:off x="2123728" y="5230941"/>
            <a:ext cx="2159880" cy="12223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uFillTx/>
              </a:rPr>
              <a:t>Double- (uncorrected) and single-bit (corrected) error counters may be queried in both models</a:t>
            </a:r>
            <a:endParaRPr lang="en-US" sz="1400" dirty="0">
              <a:uFillTx/>
            </a:endParaRP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2613856" y="2736305"/>
            <a:ext cx="165316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51515"/>
                </a:solidFill>
                <a:uFillTx/>
              </a:rPr>
              <a:t>ECC Query</a:t>
            </a:r>
          </a:p>
          <a:p>
            <a:r>
              <a:rPr lang="en-US" dirty="0" smtClean="0">
                <a:solidFill>
                  <a:srgbClr val="151515"/>
                </a:solidFill>
                <a:uFillTx/>
              </a:rPr>
              <a:t>Checkpointing</a:t>
            </a:r>
            <a:endParaRPr lang="en-US" dirty="0">
              <a:solidFill>
                <a:srgbClr val="151515"/>
              </a:solidFill>
              <a:uFillTx/>
            </a:endParaRPr>
          </a:p>
        </p:txBody>
      </p:sp>
      <p:sp>
        <p:nvSpPr>
          <p:cNvPr id="31" name="下箭头 2"/>
          <p:cNvSpPr>
            <a:spLocks/>
          </p:cNvSpPr>
          <p:nvPr/>
        </p:nvSpPr>
        <p:spPr>
          <a:xfrm>
            <a:off x="2376676" y="2749636"/>
            <a:ext cx="29888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51515"/>
              </a:solidFill>
              <a:uFillTx/>
            </a:endParaRPr>
          </a:p>
        </p:txBody>
      </p:sp>
      <p:sp>
        <p:nvSpPr>
          <p:cNvPr id="11" name="矩形 10"/>
          <p:cNvSpPr>
            <a:spLocks/>
          </p:cNvSpPr>
          <p:nvPr/>
        </p:nvSpPr>
        <p:spPr>
          <a:xfrm>
            <a:off x="444624" y="3240361"/>
            <a:ext cx="200712" cy="2581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51515"/>
              </a:solidFill>
              <a:uFillTx/>
            </a:endParaRPr>
          </a:p>
        </p:txBody>
      </p:sp>
      <p:sp>
        <p:nvSpPr>
          <p:cNvPr id="10" name="矩形 9"/>
          <p:cNvSpPr>
            <a:spLocks/>
          </p:cNvSpPr>
          <p:nvPr/>
        </p:nvSpPr>
        <p:spPr>
          <a:xfrm>
            <a:off x="457200" y="2736305"/>
            <a:ext cx="20071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51515"/>
              </a:solidFill>
              <a:uFillTx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45460" y="980728"/>
            <a:ext cx="3022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uFillTx/>
              </a:rPr>
              <a:t>Synchronous </a:t>
            </a:r>
            <a:r>
              <a:rPr lang="en-US" dirty="0" smtClean="0">
                <a:solidFill>
                  <a:srgbClr val="C00000"/>
                </a:solidFill>
                <a:uFillTx/>
              </a:rPr>
              <a:t>Detection Model</a:t>
            </a:r>
            <a:endParaRPr lang="en-US" dirty="0">
              <a:solidFill>
                <a:srgbClr val="C00000"/>
              </a:solidFill>
              <a:uFillTx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2645544" y="1449452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660066"/>
                </a:solidFill>
                <a:uFillTx/>
              </a:rPr>
              <a:t>VOCL FT</a:t>
            </a:r>
          </a:p>
          <a:p>
            <a:pPr algn="ctr"/>
            <a:r>
              <a:rPr lang="en-US" b="1" dirty="0" smtClean="0">
                <a:solidFill>
                  <a:srgbClr val="660066"/>
                </a:solidFill>
                <a:uFillTx/>
              </a:rPr>
              <a:t>Functionality</a:t>
            </a:r>
            <a:endParaRPr lang="en-US" b="1" dirty="0">
              <a:solidFill>
                <a:srgbClr val="660066"/>
              </a:solidFill>
              <a:uFillTx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2581166" y="4106198"/>
            <a:ext cx="165316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51515"/>
                </a:solidFill>
                <a:uFillTx/>
              </a:rPr>
              <a:t>ECC Query</a:t>
            </a:r>
          </a:p>
          <a:p>
            <a:r>
              <a:rPr lang="en-US" dirty="0" smtClean="0">
                <a:solidFill>
                  <a:srgbClr val="151515"/>
                </a:solidFill>
                <a:uFillTx/>
              </a:rPr>
              <a:t>Checkpointing</a:t>
            </a:r>
            <a:endParaRPr lang="en-US" dirty="0">
              <a:solidFill>
                <a:srgbClr val="151515"/>
              </a:solidFill>
              <a:uFillTx/>
            </a:endParaRPr>
          </a:p>
        </p:txBody>
      </p:sp>
      <p:sp>
        <p:nvSpPr>
          <p:cNvPr id="34" name="下箭头 2"/>
          <p:cNvSpPr>
            <a:spLocks/>
          </p:cNvSpPr>
          <p:nvPr/>
        </p:nvSpPr>
        <p:spPr>
          <a:xfrm>
            <a:off x="2337890" y="4119529"/>
            <a:ext cx="29888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51515"/>
              </a:solidFill>
              <a:uFillTx/>
            </a:endParaRPr>
          </a:p>
        </p:txBody>
      </p:sp>
      <p:sp>
        <p:nvSpPr>
          <p:cNvPr id="36" name="右箭头 3"/>
          <p:cNvSpPr>
            <a:spLocks/>
          </p:cNvSpPr>
          <p:nvPr/>
        </p:nvSpPr>
        <p:spPr>
          <a:xfrm>
            <a:off x="1220846" y="4130582"/>
            <a:ext cx="1315344" cy="14401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151515"/>
              </a:solidFill>
              <a:uFillTx/>
            </a:endParaRPr>
          </a:p>
        </p:txBody>
      </p:sp>
      <p:sp>
        <p:nvSpPr>
          <p:cNvPr id="41" name="Rectangle 40"/>
          <p:cNvSpPr>
            <a:spLocks/>
          </p:cNvSpPr>
          <p:nvPr/>
        </p:nvSpPr>
        <p:spPr>
          <a:xfrm>
            <a:off x="785668" y="1449453"/>
            <a:ext cx="1266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uFillTx/>
              </a:rPr>
              <a:t>User App.</a:t>
            </a:r>
            <a:endParaRPr lang="en-US" b="1" dirty="0">
              <a:solidFill>
                <a:schemeClr val="accent6"/>
              </a:solidFill>
              <a:uFillTx/>
            </a:endParaRPr>
          </a:p>
        </p:txBody>
      </p:sp>
      <p:sp>
        <p:nvSpPr>
          <p:cNvPr id="4" name="右箭头 3"/>
          <p:cNvSpPr>
            <a:spLocks/>
          </p:cNvSpPr>
          <p:nvPr/>
        </p:nvSpPr>
        <p:spPr>
          <a:xfrm>
            <a:off x="1259632" y="2760689"/>
            <a:ext cx="1315344" cy="14401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151515"/>
              </a:solidFill>
              <a:uFillTx/>
            </a:endParaRPr>
          </a:p>
        </p:txBody>
      </p:sp>
      <p:sp>
        <p:nvSpPr>
          <p:cNvPr id="18" name="右箭头 17"/>
          <p:cNvSpPr>
            <a:spLocks/>
          </p:cNvSpPr>
          <p:nvPr/>
        </p:nvSpPr>
        <p:spPr>
          <a:xfrm rot="10800000">
            <a:off x="664368" y="3312369"/>
            <a:ext cx="1963416" cy="1440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51515"/>
              </a:solidFill>
              <a:uFillTx/>
            </a:endParaRPr>
          </a:p>
        </p:txBody>
      </p:sp>
      <p:sp>
        <p:nvSpPr>
          <p:cNvPr id="35" name="右箭头 17"/>
          <p:cNvSpPr>
            <a:spLocks/>
          </p:cNvSpPr>
          <p:nvPr/>
        </p:nvSpPr>
        <p:spPr>
          <a:xfrm rot="10800000">
            <a:off x="625582" y="4682262"/>
            <a:ext cx="1963416" cy="1440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51515"/>
              </a:solidFill>
              <a:uFillTx/>
            </a:endParaRPr>
          </a:p>
        </p:txBody>
      </p:sp>
      <p:sp>
        <p:nvSpPr>
          <p:cNvPr id="39" name="Rectangle 38"/>
          <p:cNvSpPr>
            <a:spLocks/>
          </p:cNvSpPr>
          <p:nvPr/>
        </p:nvSpPr>
        <p:spPr>
          <a:xfrm>
            <a:off x="5010576" y="980728"/>
            <a:ext cx="3140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uFillTx/>
              </a:rPr>
              <a:t>Asynchronous </a:t>
            </a:r>
            <a:r>
              <a:rPr lang="en-US" dirty="0" smtClean="0">
                <a:solidFill>
                  <a:srgbClr val="C00000"/>
                </a:solidFill>
                <a:uFillTx/>
              </a:rPr>
              <a:t>Detection Model</a:t>
            </a:r>
            <a:endParaRPr lang="en-US" dirty="0">
              <a:uFillTx/>
            </a:endParaRPr>
          </a:p>
        </p:txBody>
      </p:sp>
      <p:sp>
        <p:nvSpPr>
          <p:cNvPr id="43" name="Rectangle 42"/>
          <p:cNvSpPr>
            <a:spLocks/>
          </p:cNvSpPr>
          <p:nvPr/>
        </p:nvSpPr>
        <p:spPr>
          <a:xfrm>
            <a:off x="5004048" y="1449453"/>
            <a:ext cx="1266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uFillTx/>
              </a:rPr>
              <a:t>User App.</a:t>
            </a:r>
            <a:endParaRPr lang="en-US" b="1" dirty="0">
              <a:solidFill>
                <a:schemeClr val="accent6"/>
              </a:solidFill>
              <a:uFillTx/>
            </a:endParaRPr>
          </a:p>
        </p:txBody>
      </p:sp>
      <p:sp>
        <p:nvSpPr>
          <p:cNvPr id="44" name="Rectangle 43"/>
          <p:cNvSpPr>
            <a:spLocks/>
          </p:cNvSpPr>
          <p:nvPr/>
        </p:nvSpPr>
        <p:spPr>
          <a:xfrm>
            <a:off x="6732240" y="1449453"/>
            <a:ext cx="169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660066"/>
                </a:solidFill>
                <a:uFillTx/>
              </a:rPr>
              <a:t>VOCL FT Thread</a:t>
            </a:r>
            <a:endParaRPr lang="en-US" b="1" dirty="0">
              <a:solidFill>
                <a:srgbClr val="660066"/>
              </a:solidFill>
              <a:uFillTx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>
            <a:off x="6908616" y="1826855"/>
            <a:ext cx="1839848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51515"/>
                </a:solidFill>
                <a:uFillTx/>
              </a:rPr>
              <a:t>ECC Query</a:t>
            </a:r>
          </a:p>
          <a:p>
            <a:endParaRPr lang="en-US" dirty="0" smtClean="0">
              <a:solidFill>
                <a:srgbClr val="151515"/>
              </a:solidFill>
              <a:uFillTx/>
            </a:endParaRPr>
          </a:p>
          <a:p>
            <a:endParaRPr lang="en-US" dirty="0" smtClean="0">
              <a:solidFill>
                <a:srgbClr val="151515"/>
              </a:solidFill>
              <a:uFillTx/>
            </a:endParaRPr>
          </a:p>
          <a:p>
            <a:r>
              <a:rPr lang="en-US" dirty="0" smtClean="0">
                <a:solidFill>
                  <a:srgbClr val="151515"/>
                </a:solidFill>
                <a:uFillTx/>
              </a:rPr>
              <a:t>ECC Query</a:t>
            </a:r>
            <a:endParaRPr lang="en-US" dirty="0">
              <a:solidFill>
                <a:srgbClr val="151515"/>
              </a:solidFill>
              <a:uFillTx/>
            </a:endParaRPr>
          </a:p>
          <a:p>
            <a:endParaRPr lang="en-US" dirty="0" smtClean="0">
              <a:solidFill>
                <a:srgbClr val="151515"/>
              </a:solidFill>
              <a:uFillTx/>
            </a:endParaRPr>
          </a:p>
          <a:p>
            <a:endParaRPr lang="en-US" dirty="0" smtClean="0">
              <a:solidFill>
                <a:srgbClr val="151515"/>
              </a:solidFill>
              <a:uFillTx/>
            </a:endParaRPr>
          </a:p>
          <a:p>
            <a:r>
              <a:rPr lang="en-US" dirty="0" smtClean="0">
                <a:solidFill>
                  <a:srgbClr val="151515"/>
                </a:solidFill>
                <a:uFillTx/>
              </a:rPr>
              <a:t>ECC Query</a:t>
            </a:r>
            <a:endParaRPr lang="en-US" dirty="0">
              <a:solidFill>
                <a:srgbClr val="151515"/>
              </a:solidFill>
              <a:uFillTx/>
            </a:endParaRPr>
          </a:p>
          <a:p>
            <a:endParaRPr lang="en-US" dirty="0" smtClean="0">
              <a:solidFill>
                <a:srgbClr val="151515"/>
              </a:solidFill>
              <a:uFillTx/>
            </a:endParaRPr>
          </a:p>
          <a:p>
            <a:endParaRPr lang="en-US" dirty="0" smtClean="0">
              <a:solidFill>
                <a:srgbClr val="151515"/>
              </a:solidFill>
              <a:uFillTx/>
            </a:endParaRPr>
          </a:p>
          <a:p>
            <a:r>
              <a:rPr lang="en-US" dirty="0" smtClean="0">
                <a:solidFill>
                  <a:srgbClr val="151515"/>
                </a:solidFill>
                <a:uFillTx/>
              </a:rPr>
              <a:t>ECC Query</a:t>
            </a:r>
            <a:endParaRPr lang="en-US" dirty="0">
              <a:solidFill>
                <a:srgbClr val="151515"/>
              </a:solidFill>
              <a:uFillTx/>
            </a:endParaRPr>
          </a:p>
          <a:p>
            <a:endParaRPr lang="en-US" dirty="0" smtClean="0">
              <a:solidFill>
                <a:srgbClr val="151515"/>
              </a:solidFill>
              <a:uFillTx/>
            </a:endParaRPr>
          </a:p>
          <a:p>
            <a:endParaRPr lang="en-US" dirty="0" smtClean="0">
              <a:solidFill>
                <a:srgbClr val="151515"/>
              </a:solidFill>
              <a:uFillTx/>
            </a:endParaRPr>
          </a:p>
          <a:p>
            <a:r>
              <a:rPr lang="en-US" dirty="0" smtClean="0">
                <a:solidFill>
                  <a:srgbClr val="151515"/>
                </a:solidFill>
                <a:uFillTx/>
              </a:rPr>
              <a:t>ECC Query</a:t>
            </a:r>
          </a:p>
          <a:p>
            <a:endParaRPr lang="en-US" dirty="0">
              <a:solidFill>
                <a:srgbClr val="151515"/>
              </a:solidFill>
              <a:uFillTx/>
            </a:endParaRPr>
          </a:p>
          <a:p>
            <a:endParaRPr lang="en-US" dirty="0">
              <a:solidFill>
                <a:srgbClr val="151515"/>
              </a:solidFill>
              <a:uFillTx/>
            </a:endParaRPr>
          </a:p>
        </p:txBody>
      </p:sp>
      <p:sp>
        <p:nvSpPr>
          <p:cNvPr id="46" name="下箭头 8"/>
          <p:cNvSpPr>
            <a:spLocks/>
          </p:cNvSpPr>
          <p:nvPr/>
        </p:nvSpPr>
        <p:spPr>
          <a:xfrm>
            <a:off x="6660232" y="1826855"/>
            <a:ext cx="298888" cy="4395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51515"/>
              </a:solidFill>
              <a:uFillTx/>
            </a:endParaRPr>
          </a:p>
        </p:txBody>
      </p:sp>
      <p:sp>
        <p:nvSpPr>
          <p:cNvPr id="48" name="圆角矩形 20"/>
          <p:cNvSpPr>
            <a:spLocks/>
          </p:cNvSpPr>
          <p:nvPr/>
        </p:nvSpPr>
        <p:spPr>
          <a:xfrm>
            <a:off x="7031128" y="5589240"/>
            <a:ext cx="1645328" cy="11521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uFillTx/>
              </a:rPr>
              <a:t>Minimum overhead, but</a:t>
            </a:r>
          </a:p>
          <a:p>
            <a:pPr algn="ctr"/>
            <a:r>
              <a:rPr lang="en-US" sz="1400" dirty="0" smtClean="0">
                <a:uFillTx/>
              </a:rPr>
              <a:t>double-bit errors will trash whole executions</a:t>
            </a:r>
            <a:endParaRPr lang="en-US" sz="1400" dirty="0">
              <a:uFillTx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3E8D-BCCB-954A-AAE4-0F44AE250D6E}" type="slidenum">
              <a:rPr lang="en-US" smtClean="0">
                <a:uFillTx/>
              </a:rPr>
              <a:t>28</a:t>
            </a:fld>
            <a:endParaRPr lang="en-US">
              <a:uFillTx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uFillTx/>
              </a:rPr>
              <a:t>Wesley Bland (wbland@mcs.anl.gov), Argonne National Laboratory</a:t>
            </a:r>
            <a:endParaRPr lang="en-US">
              <a:uFillTx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457200" y="145794"/>
            <a:ext cx="8229600" cy="12573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4B5C29"/>
                </a:solidFill>
                <a:uFillTx/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uFillTx/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uFillTx/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uFillTx/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uFillTx/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uFillTx/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uFillTx/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uFillTx/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uFillTx/>
                <a:latin typeface="Trebuchet MS" pitchFamily="34" charset="0"/>
              </a:defRPr>
            </a:lvl9pPr>
          </a:lstStyle>
          <a:p>
            <a:r>
              <a:rPr lang="en-US" dirty="0" smtClean="0">
                <a:uFillTx/>
              </a:rPr>
              <a:t>VOCL</a:t>
            </a:r>
            <a:r>
              <a:rPr lang="en-US" dirty="0">
                <a:uFillTx/>
              </a:rPr>
              <a:t>-FT (Fault Tolerant Virtual </a:t>
            </a:r>
            <a:r>
              <a:rPr lang="en-US" dirty="0" err="1">
                <a:uFillTx/>
              </a:rPr>
              <a:t>OpenCL</a:t>
            </a:r>
            <a:r>
              <a:rPr lang="en-US" dirty="0" smtClean="0">
                <a:uFillTx/>
              </a:rPr>
              <a:t>)</a:t>
            </a:r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9410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Failures are not explicitly detected, but handled automatically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algorithms take care of this automatically</a:t>
            </a:r>
          </a:p>
          <a:p>
            <a:pPr lvl="1"/>
            <a:r>
              <a:rPr lang="en-US" dirty="0" smtClean="0"/>
              <a:t>Iterative methods</a:t>
            </a:r>
          </a:p>
          <a:p>
            <a:pPr lvl="1"/>
            <a:r>
              <a:rPr lang="en-US" dirty="0" smtClean="0"/>
              <a:t>Naturally fault tolerant algorithms</a:t>
            </a:r>
          </a:p>
          <a:p>
            <a:r>
              <a:rPr lang="en-US" dirty="0" smtClean="0"/>
              <a:t>Can other things be done to support this kind of failure model?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Failures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expect future hardware to fail</a:t>
            </a:r>
          </a:p>
          <a:p>
            <a:r>
              <a:rPr lang="en-US" dirty="0"/>
              <a:t>We don’t expect full node failures to be as common as partial node </a:t>
            </a:r>
            <a:r>
              <a:rPr lang="en-US" dirty="0" smtClean="0"/>
              <a:t>failures</a:t>
            </a:r>
          </a:p>
          <a:p>
            <a:pPr lvl="1"/>
            <a:r>
              <a:rPr lang="en-US" dirty="0" smtClean="0"/>
              <a:t>The only thing that </a:t>
            </a:r>
            <a:r>
              <a:rPr lang="en-US" i="1" dirty="0" smtClean="0"/>
              <a:t>really</a:t>
            </a:r>
            <a:r>
              <a:rPr lang="en-US" dirty="0" smtClean="0"/>
              <a:t> causes full node failure is power failure</a:t>
            </a:r>
            <a:endParaRPr lang="en-US" dirty="0"/>
          </a:p>
          <a:p>
            <a:pPr lvl="1"/>
            <a:r>
              <a:rPr lang="en-US" dirty="0"/>
              <a:t>Specific hardware will become unavailable</a:t>
            </a:r>
          </a:p>
          <a:p>
            <a:pPr lvl="1"/>
            <a:r>
              <a:rPr lang="en-US" dirty="0"/>
              <a:t>How do we react to failure of a particular portion of the machine?</a:t>
            </a:r>
          </a:p>
          <a:p>
            <a:pPr lvl="1"/>
            <a:r>
              <a:rPr lang="en-US" dirty="0"/>
              <a:t>Is our reaction the same regardless of the failure</a:t>
            </a:r>
            <a:r>
              <a:rPr lang="en-US" dirty="0" smtClean="0"/>
              <a:t>?</a:t>
            </a:r>
          </a:p>
          <a:p>
            <a:r>
              <a:rPr lang="en-US" dirty="0" smtClean="0"/>
              <a:t>Low power thresholds will make this problem worse</a:t>
            </a:r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Screen Shot 2014-03-03 at 9.06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531" y="193556"/>
            <a:ext cx="3815876" cy="59326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9238" y="6153306"/>
            <a:ext cx="101219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Cray XK7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9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ways to provide fault tolerance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Abort everyone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Abort some processes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Handle failure of portion of system without process failure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Handle failure recovery automatically via algorithms, etc.</a:t>
            </a:r>
          </a:p>
          <a:p>
            <a:r>
              <a:rPr lang="en-US" dirty="0" smtClean="0"/>
              <a:t>We are already looking at #2 &amp; #3</a:t>
            </a:r>
          </a:p>
          <a:p>
            <a:pPr lvl="1"/>
            <a:r>
              <a:rPr lang="en-US" dirty="0" smtClean="0"/>
              <a:t>Some of this work will go / is going back into MPI</a:t>
            </a:r>
          </a:p>
          <a:p>
            <a:pPr lvl="2"/>
            <a:r>
              <a:rPr lang="en-US" dirty="0" smtClean="0"/>
              <a:t>ULFM</a:t>
            </a:r>
          </a:p>
          <a:p>
            <a:pPr lvl="1"/>
            <a:r>
              <a:rPr lang="en-US" dirty="0" smtClean="0"/>
              <a:t>Some will be made available externally</a:t>
            </a:r>
          </a:p>
          <a:p>
            <a:pPr lvl="2"/>
            <a:r>
              <a:rPr lang="en-US" dirty="0" smtClean="0"/>
              <a:t>GVR</a:t>
            </a:r>
          </a:p>
          <a:p>
            <a:r>
              <a:rPr lang="en-US" dirty="0" smtClean="0"/>
              <a:t>We want to make all parts of the system more reliable, not just the full system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8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Failure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errors</a:t>
            </a:r>
          </a:p>
          <a:p>
            <a:pPr lvl="1"/>
            <a:r>
              <a:rPr lang="en-US" dirty="0" smtClean="0"/>
              <a:t>Jaguar: Uncorrectable ECC error every 2 weeks</a:t>
            </a:r>
          </a:p>
          <a:p>
            <a:r>
              <a:rPr lang="en-US" dirty="0" smtClean="0"/>
              <a:t>GPU errors</a:t>
            </a:r>
          </a:p>
          <a:p>
            <a:pPr lvl="1"/>
            <a:r>
              <a:rPr lang="en-US" dirty="0" smtClean="0"/>
              <a:t>LANL (Fermi): 4% of 40K runs have bad residuals</a:t>
            </a:r>
          </a:p>
          <a:p>
            <a:r>
              <a:rPr lang="en-US" dirty="0" smtClean="0"/>
              <a:t>Unrecoverable hardware error</a:t>
            </a:r>
          </a:p>
          <a:p>
            <a:pPr lvl="1"/>
            <a:r>
              <a:rPr lang="en-US" dirty="0" smtClean="0"/>
              <a:t>Schroeder &amp; Gibson (CMU): Up to two failures per day on LANL machines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2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protections do we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existing hardware pieces that protect us from some failures</a:t>
            </a:r>
          </a:p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ECC</a:t>
            </a:r>
          </a:p>
          <a:p>
            <a:pPr lvl="1"/>
            <a:r>
              <a:rPr lang="en-US" dirty="0" smtClean="0"/>
              <a:t>2D error coding (too expensive to be implemented most of the time)</a:t>
            </a:r>
          </a:p>
          <a:p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Instruction caches are more resilient than data caches</a:t>
            </a:r>
          </a:p>
          <a:p>
            <a:pPr lvl="1"/>
            <a:r>
              <a:rPr lang="en-US" dirty="0" smtClean="0"/>
              <a:t>Exponents are more reliable than mantissas </a:t>
            </a:r>
          </a:p>
          <a:p>
            <a:r>
              <a:rPr lang="en-US" dirty="0" smtClean="0"/>
              <a:t>Disks</a:t>
            </a:r>
          </a:p>
          <a:p>
            <a:pPr lvl="1"/>
            <a:r>
              <a:rPr lang="en-US" dirty="0" smtClean="0"/>
              <a:t>RAID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 in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won’t fix everything for us.</a:t>
            </a:r>
          </a:p>
          <a:p>
            <a:pPr lvl="1"/>
            <a:r>
              <a:rPr lang="en-US" dirty="0" smtClean="0"/>
              <a:t>Some parts will be either too hard, too expensive, or too power hungry to fix</a:t>
            </a:r>
          </a:p>
          <a:p>
            <a:r>
              <a:rPr lang="en-US" dirty="0" smtClean="0"/>
              <a:t>For these problems we have to move to software</a:t>
            </a:r>
          </a:p>
          <a:p>
            <a:r>
              <a:rPr lang="en-US" dirty="0" smtClean="0"/>
              <a:t>4 different ways of handling failures in software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Processes </a:t>
            </a:r>
            <a:r>
              <a:rPr lang="en-US" dirty="0" smtClean="0"/>
              <a:t>detect failures and all processes abort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Processes detect failures and only abort where errors occur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Other mechanisms detect failure and recover within existing processes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Failures are not explicitly detected, but handled automatically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Processes detect failures and </a:t>
            </a:r>
            <a:r>
              <a:rPr lang="en-US" dirty="0" smtClean="0"/>
              <a:t>all </a:t>
            </a:r>
            <a:r>
              <a:rPr lang="en-US" dirty="0"/>
              <a:t>processes abort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 studied already</a:t>
            </a:r>
          </a:p>
          <a:p>
            <a:pPr lvl="1"/>
            <a:r>
              <a:rPr lang="en-US" dirty="0" smtClean="0"/>
              <a:t>Checkpoint/restart</a:t>
            </a:r>
          </a:p>
          <a:p>
            <a:r>
              <a:rPr lang="en-US" dirty="0" smtClean="0"/>
              <a:t>People are studying improvements now</a:t>
            </a:r>
          </a:p>
          <a:p>
            <a:pPr lvl="1"/>
            <a:r>
              <a:rPr lang="en-US" dirty="0" smtClean="0"/>
              <a:t>Scalable Checkpoint Restart (SCR)</a:t>
            </a:r>
          </a:p>
          <a:p>
            <a:pPr lvl="1"/>
            <a:r>
              <a:rPr lang="en-US" dirty="0" smtClean="0"/>
              <a:t>Fault Tolerance Interface (FTI)</a:t>
            </a:r>
          </a:p>
          <a:p>
            <a:r>
              <a:rPr lang="en-US" dirty="0" smtClean="0"/>
              <a:t>Default model of MPI up to now (version 3.0)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4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Processes detect failures and only abort where errors occur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processes will remain around while others won’t</a:t>
            </a:r>
          </a:p>
          <a:p>
            <a:r>
              <a:rPr lang="en-US" dirty="0" smtClean="0"/>
              <a:t>Need to consider how to repair lots of parts of the application</a:t>
            </a:r>
          </a:p>
          <a:p>
            <a:pPr lvl="1"/>
            <a:r>
              <a:rPr lang="en-US" dirty="0"/>
              <a:t>Communication library (MPI)</a:t>
            </a:r>
          </a:p>
          <a:p>
            <a:pPr lvl="1"/>
            <a:r>
              <a:rPr lang="en-US" dirty="0"/>
              <a:t>Computational capacity (if necessary)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C/R, ABFT, Natural Fault Tolerance,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MPIXFT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3705" cy="4525963"/>
          </a:xfrm>
        </p:spPr>
        <p:txBody>
          <a:bodyPr/>
          <a:lstStyle/>
          <a:p>
            <a:r>
              <a:rPr lang="en-US" dirty="0"/>
              <a:t>MPI-3 Compatibly Recovery Library</a:t>
            </a:r>
          </a:p>
          <a:p>
            <a:r>
              <a:rPr lang="en-US" dirty="0"/>
              <a:t>Automatically repairs MPI communicators as failures occur</a:t>
            </a:r>
          </a:p>
          <a:p>
            <a:pPr lvl="1"/>
            <a:r>
              <a:rPr lang="en-US" dirty="0"/>
              <a:t>Handles </a:t>
            </a:r>
            <a:r>
              <a:rPr lang="en-US" dirty="0" smtClean="0"/>
              <a:t>running </a:t>
            </a:r>
            <a:r>
              <a:rPr lang="en-US" dirty="0"/>
              <a:t>in n-1 model</a:t>
            </a:r>
          </a:p>
          <a:p>
            <a:r>
              <a:rPr lang="en-US" dirty="0"/>
              <a:t>Virtualizes MPI Communicator</a:t>
            </a:r>
          </a:p>
          <a:p>
            <a:pPr lvl="1"/>
            <a:r>
              <a:rPr lang="en-US" dirty="0"/>
              <a:t>User gets an MPIXFT wrapper communicator</a:t>
            </a:r>
          </a:p>
          <a:p>
            <a:pPr lvl="1"/>
            <a:r>
              <a:rPr lang="en-US" dirty="0"/>
              <a:t>On failure, the underlying MPI communicator is replaced with a new, working </a:t>
            </a:r>
            <a:r>
              <a:rPr lang="en-US" dirty="0" smtClean="0"/>
              <a:t>communicator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60905" y="2195671"/>
            <a:ext cx="4344382" cy="2627801"/>
            <a:chOff x="4560905" y="2195671"/>
            <a:chExt cx="4344382" cy="2627801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169088" y="2195671"/>
              <a:ext cx="1736199" cy="90381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MPI_COMM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7169088" y="3919654"/>
              <a:ext cx="1736199" cy="90381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MPI_COMM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4560905" y="3099489"/>
              <a:ext cx="2120742" cy="90381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MPIXFT_COMM</a:t>
              </a:r>
            </a:p>
          </p:txBody>
        </p:sp>
        <p:cxnSp>
          <p:nvCxnSpPr>
            <p:cNvPr id="13" name="Straight Arrow Connector 12"/>
            <p:cNvCxnSpPr>
              <a:stCxn id="10" idx="3"/>
              <a:endCxn id="5" idx="2"/>
            </p:cNvCxnSpPr>
            <p:nvPr/>
          </p:nvCxnSpPr>
          <p:spPr bwMode="auto">
            <a:xfrm flipV="1">
              <a:off x="6681647" y="3099489"/>
              <a:ext cx="1355541" cy="45190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3"/>
              <a:endCxn id="6" idx="0"/>
            </p:cNvCxnSpPr>
            <p:nvPr/>
          </p:nvCxnSpPr>
          <p:spPr bwMode="auto">
            <a:xfrm>
              <a:off x="6681647" y="3551398"/>
              <a:ext cx="1355541" cy="36825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Wesley Bland, wbland@anl.gov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37E2-B752-B048-9D29-8F91497E6E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35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 design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 bwMode="auto">
        <a:ln>
          <a:headEnd type="none" w="med" len="med"/>
          <a:tailEnd type="arrow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ANL Green 2007.potx</Template>
  <TotalTime>692</TotalTime>
  <Words>2333</Words>
  <Application>Microsoft Macintosh PowerPoint</Application>
  <PresentationFormat>On-screen Show (4:3)</PresentationFormat>
  <Paragraphs>433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Blue design</vt:lpstr>
      <vt:lpstr>Fault Tolerant Runtime Research @ ANL</vt:lpstr>
      <vt:lpstr>Exascale Trends</vt:lpstr>
      <vt:lpstr>Hardware Failures</vt:lpstr>
      <vt:lpstr>Current Failure Rates</vt:lpstr>
      <vt:lpstr>What protections do we have?</vt:lpstr>
      <vt:lpstr>What can we do in software?</vt:lpstr>
      <vt:lpstr>Processes detect failures and all processes abort </vt:lpstr>
      <vt:lpstr>Processes detect failures and only abort where errors occur </vt:lpstr>
      <vt:lpstr>MPIXFT</vt:lpstr>
      <vt:lpstr>MPIXFT Design</vt:lpstr>
      <vt:lpstr>MIPXFT Results</vt:lpstr>
      <vt:lpstr>User Level Failure Mitigation</vt:lpstr>
      <vt:lpstr>TL;DR</vt:lpstr>
      <vt:lpstr>Failure Notification</vt:lpstr>
      <vt:lpstr>Failure Notification</vt:lpstr>
      <vt:lpstr>Recovery with only notification Master/Worker Example</vt:lpstr>
      <vt:lpstr>Failure Propagation</vt:lpstr>
      <vt:lpstr>Failure Recovery</vt:lpstr>
      <vt:lpstr>Recovery with Revoke/Shrink ABFT Example</vt:lpstr>
      <vt:lpstr>Fault Tolerant Consensus</vt:lpstr>
      <vt:lpstr>One-sided</vt:lpstr>
      <vt:lpstr>File I/O</vt:lpstr>
      <vt:lpstr>Other mechanisms detect failure and recover within existing processes </vt:lpstr>
      <vt:lpstr>GVR (Global View Resilience)</vt:lpstr>
      <vt:lpstr>MPI Memory Resilience (Planned Work)</vt:lpstr>
      <vt:lpstr>Network Failures</vt:lpstr>
      <vt:lpstr>PowerPoint Presentation</vt:lpstr>
      <vt:lpstr>PowerPoint Presentation</vt:lpstr>
      <vt:lpstr>Failures are not explicitly detected, but handled automatically </vt:lpstr>
      <vt:lpstr>Conclusion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Tolerant Runtime Research @ ANL</dc:title>
  <dc:creator>Wesley Bland</dc:creator>
  <cp:lastModifiedBy>Wesley Bland</cp:lastModifiedBy>
  <cp:revision>35</cp:revision>
  <dcterms:created xsi:type="dcterms:W3CDTF">2014-02-27T17:20:06Z</dcterms:created>
  <dcterms:modified xsi:type="dcterms:W3CDTF">2014-03-04T06:41:46Z</dcterms:modified>
</cp:coreProperties>
</file>