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258" r:id="rId5"/>
    <p:sldId id="259" r:id="rId6"/>
    <p:sldId id="260" r:id="rId7"/>
    <p:sldId id="261" r:id="rId8"/>
    <p:sldId id="268" r:id="rId9"/>
    <p:sldId id="264" r:id="rId10"/>
    <p:sldId id="265" r:id="rId11"/>
    <p:sldId id="263" r:id="rId12"/>
    <p:sldId id="262" r:id="rId13"/>
    <p:sldId id="266" r:id="rId14"/>
    <p:sldId id="270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7/10/2017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7/10/2017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7/10/2017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7/10/2017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7/10/2017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7/10/2017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7/10/2017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7/10/2017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zkoss.org/product/zk/releasenote/8.0.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4822" y="2643389"/>
            <a:ext cx="5068117" cy="1975104"/>
          </a:xfrm>
        </p:spPr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1026" name="Picture 2" descr="https://lh4.googleusercontent.com/jg_DvM9Rv0eDx_9IcN1EPwMgtgre0_hDg4k8XngMDBDDYs56eryQweNJRb6rzw2HAcZ_IklSqTFSq38yiBVC4ExRjweZAK0E5oWxCKuKQx1mbTwQvzfdbEPAEwJu4fXrqbn-fXgwT2A">
            <a:extLst>
              <a:ext uri="{FF2B5EF4-FFF2-40B4-BE49-F238E27FC236}">
                <a16:creationId xmlns:a16="http://schemas.microsoft.com/office/drawing/2014/main" id="{4BD96A7B-357B-4AA4-A675-442AE035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5360"/>
            <a:ext cx="23812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7EA9B7-ABED-4FDB-AFFC-1856F15F044E}"/>
              </a:ext>
            </a:extLst>
          </p:cNvPr>
          <p:cNvSpPr/>
          <p:nvPr/>
        </p:nvSpPr>
        <p:spPr>
          <a:xfrm>
            <a:off x="3704822" y="3709154"/>
            <a:ext cx="5391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>
                <a:hlinkClick r:id="rId4"/>
              </a:rPr>
              <a:t>https://www.zkoss.org/product/zk/releasenote/8.0.5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EB55-605A-4831-9065-2E8525CD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7690" y="151455"/>
            <a:ext cx="10972800" cy="914400"/>
          </a:xfrm>
        </p:spPr>
        <p:txBody>
          <a:bodyPr/>
          <a:lstStyle/>
          <a:p>
            <a:pPr algn="ctr"/>
            <a:r>
              <a:rPr lang="es-GT" dirty="0"/>
              <a:t>ZK Browsers Soportados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7DB77-E068-4790-83A3-7A4FF6AC3F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1" y="969264"/>
            <a:ext cx="2167448" cy="5425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18989-7ED8-4E03-8920-495D3042F5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34" y="969264"/>
            <a:ext cx="701859" cy="5425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7BF480-5DFB-4CC1-870D-7E6776E5F3C9}"/>
              </a:ext>
            </a:extLst>
          </p:cNvPr>
          <p:cNvSpPr/>
          <p:nvPr/>
        </p:nvSpPr>
        <p:spPr>
          <a:xfrm>
            <a:off x="4200939" y="116424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Aunque soporta muchos de los componentes XUL, ZK los renderiza en etiquetas HTML.</a:t>
            </a:r>
          </a:p>
          <a:p>
            <a:pPr marL="342900" indent="-342900">
              <a:buFont typeface="+mj-lt"/>
              <a:buAutoNum type="arabicPeriod"/>
            </a:pPr>
            <a:endParaRPr lang="es-G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Esto significa que no cuenta con el poder del motor de renderización XUL Gecko el cual está empotrado en Mozilla/Firefox.</a:t>
            </a:r>
          </a:p>
          <a:p>
            <a:pPr marL="342900" indent="-342900">
              <a:buFont typeface="+mj-lt"/>
              <a:buAutoNum type="arabicPeriod"/>
            </a:pPr>
            <a:endParaRPr lang="es-GT" dirty="0"/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ZK es compatible con navegadores que no soportan XUL, tales como Internet Explorer.</a:t>
            </a:r>
          </a:p>
          <a:p>
            <a:pPr marL="342900" indent="-342900">
              <a:buFont typeface="+mj-lt"/>
              <a:buAutoNum type="arabicPeriod"/>
            </a:pPr>
            <a:endParaRPr lang="es-GT" dirty="0"/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ZK mantiene su propio Look and </a:t>
            </a:r>
            <a:r>
              <a:rPr lang="es-GT" dirty="0" err="1"/>
              <a:t>feel</a:t>
            </a:r>
            <a:r>
              <a:rPr lang="es-GT" dirty="0"/>
              <a:t> entre los navegadores. Es independiente del look and </a:t>
            </a:r>
            <a:r>
              <a:rPr lang="es-GT" dirty="0" err="1"/>
              <a:t>feel</a:t>
            </a:r>
            <a:r>
              <a:rPr lang="es-GT" dirty="0"/>
              <a:t> del motor de renderización XUL de Gecko</a:t>
            </a:r>
          </a:p>
          <a:p>
            <a:pPr marL="342900" indent="-342900">
              <a:buFont typeface="+mj-lt"/>
              <a:buAutoNum type="arabicPeriod"/>
            </a:pPr>
            <a:endParaRPr lang="es-GT" dirty="0"/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ZK no soporta todos los atributos de XUL e introduce algunas extensiones propietarias.</a:t>
            </a:r>
          </a:p>
        </p:txBody>
      </p:sp>
    </p:spTree>
    <p:extLst>
      <p:ext uri="{BB962C8B-B14F-4D97-AF65-F5344CB8AC3E}">
        <p14:creationId xmlns:p14="http://schemas.microsoft.com/office/powerpoint/2010/main" val="29991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9759-BFD4-4CBA-BA34-DA8EB53B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242" y="563580"/>
            <a:ext cx="4473261" cy="914400"/>
          </a:xfrm>
        </p:spPr>
        <p:txBody>
          <a:bodyPr/>
          <a:lstStyle/>
          <a:p>
            <a:r>
              <a:rPr lang="es-GT" dirty="0"/>
              <a:t>Versiones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AB66F-6780-4200-9973-E933F2312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63370"/>
              </p:ext>
            </p:extLst>
          </p:nvPr>
        </p:nvGraphicFramePr>
        <p:xfrm>
          <a:off x="4397242" y="1605870"/>
          <a:ext cx="2616200" cy="318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85819040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1.0.0 on Feb. 27, 2006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224111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>
                          <a:effectLst/>
                        </a:rPr>
                        <a:t>2.0.0 on Jun. 13, 2006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086199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>
                          <a:effectLst/>
                        </a:rPr>
                        <a:t>3.0.0 on Nov. 6, 2007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9978009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>
                          <a:effectLst/>
                        </a:rPr>
                        <a:t>5.0.0 RC on Sep. 28, 2009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54069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>
                          <a:effectLst/>
                        </a:rPr>
                        <a:t>6.0.0 RC2 on Dec. 06, 2011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08670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u="none" strike="noStrike">
                          <a:effectLst/>
                        </a:rPr>
                        <a:t>7.0.0 on Nov. 26, 2013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4984759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8.0.0 on Oct. 06, 2015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75274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8.0.5 on May 16, 2017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445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983B-A2B8-4B8B-837C-7610C477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2" y="200070"/>
            <a:ext cx="10972800" cy="914400"/>
          </a:xfrm>
        </p:spPr>
        <p:txBody>
          <a:bodyPr/>
          <a:lstStyle/>
          <a:p>
            <a:r>
              <a:rPr lang="es-GT" sz="3200" dirty="0"/>
              <a:t>Algunas detalles que marcaron el Historial Empresarial (ZK)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DE264-5A02-4FEA-9211-966D935C9540}"/>
              </a:ext>
            </a:extLst>
          </p:cNvPr>
          <p:cNvSpPr/>
          <p:nvPr/>
        </p:nvSpPr>
        <p:spPr>
          <a:xfrm>
            <a:off x="656822" y="708339"/>
            <a:ext cx="8319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Confianza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Solido Historial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Decenas de miles de desarrolladores lo utilizan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Decenas de miles de sesiones simultáneas a escala internacional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Más de 1,500.000 descargas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Hasta el momento 170 empresas aproximadamente lo utilizan entre otras están: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9C7659-D0F2-43D5-A97D-A5D43B43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97" y="5547389"/>
            <a:ext cx="2200275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2214BC-BF64-4777-A79A-C46D25A1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93" y="3449041"/>
            <a:ext cx="2247900" cy="866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E1BECF-BAD5-4B56-AC32-C11C3F68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8" y="5224597"/>
            <a:ext cx="1657350" cy="1257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76F64E-3D11-4D4C-8A65-5087149FD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065" y="3785264"/>
            <a:ext cx="1352550" cy="904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ADCEB6-EBF9-4D26-AC05-A7E8385D7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981" y="5281747"/>
            <a:ext cx="1695450" cy="1200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0FCE07-8FDC-4EB2-9E19-2BDAFA7E76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989" y="4690139"/>
            <a:ext cx="1552575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1CDE2E-F594-45EE-AEEB-72113F6B4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542" y="4961642"/>
            <a:ext cx="2486025" cy="600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126D92-FDB1-4C93-875A-5A59186374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9626" y="3752422"/>
            <a:ext cx="2476500" cy="1143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8D86A6-AFEF-45C4-873E-7D0148D3C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1043" y="2814136"/>
            <a:ext cx="2619375" cy="685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3D4666-98C6-4032-A2CF-F0C2429128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4656" y="3729683"/>
            <a:ext cx="1562100" cy="742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D34EB4-296B-49BE-8100-F8EF3EA648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1088" y="2821416"/>
            <a:ext cx="1476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093F-14C6-43A7-9AF3-177CC21D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58" y="1130250"/>
            <a:ext cx="10972800" cy="914400"/>
          </a:xfrm>
        </p:spPr>
        <p:txBody>
          <a:bodyPr/>
          <a:lstStyle/>
          <a:p>
            <a:r>
              <a:rPr lang="es-GT" dirty="0"/>
              <a:t>Demostración de ZK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83A7C-2686-4D79-AAF0-C099160F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44" y="2355224"/>
            <a:ext cx="4343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1471" y="1426464"/>
            <a:ext cx="10363200" cy="4572000"/>
          </a:xfrm>
        </p:spPr>
        <p:txBody>
          <a:bodyPr>
            <a:normAutofit fontScale="47500" lnSpcReduction="20000"/>
          </a:bodyPr>
          <a:lstStyle/>
          <a:p>
            <a:pPr marL="68580" indent="0" algn="just">
              <a:buNone/>
            </a:pPr>
            <a:r>
              <a:rPr lang="es-GT" sz="3600" dirty="0"/>
              <a:t>Fundada por los empresarios seriales Tom </a:t>
            </a:r>
            <a:r>
              <a:rPr lang="es-GT" sz="3600" dirty="0" err="1"/>
              <a:t>Yeh</a:t>
            </a:r>
            <a:r>
              <a:rPr lang="es-GT" sz="3600" dirty="0"/>
              <a:t> y Henri Chen, Potix es una empresa privada de software que posee y desarrolla el marco ZK desde principios de la década de 1990.</a:t>
            </a:r>
          </a:p>
          <a:p>
            <a:pPr marL="68580" indent="0" algn="just">
              <a:buNone/>
            </a:pPr>
            <a:br>
              <a:rPr lang="es-GT" sz="3600" dirty="0"/>
            </a:br>
            <a:r>
              <a:rPr lang="es-GT" sz="3600" dirty="0"/>
              <a:t>Antes de Potix, Tom y Henri fundaron una empresa llamada </a:t>
            </a:r>
            <a:r>
              <a:rPr lang="es-GT" sz="3600" dirty="0" err="1"/>
              <a:t>Infoshock</a:t>
            </a:r>
            <a:r>
              <a:rPr lang="es-GT" sz="3600" dirty="0"/>
              <a:t>, dedicada al desarrollo de soluciones web ERP. El equipo construyó un </a:t>
            </a:r>
            <a:r>
              <a:rPr lang="es-GT" sz="3600" dirty="0" err="1"/>
              <a:t>framework</a:t>
            </a:r>
            <a:r>
              <a:rPr lang="es-GT" sz="3600" dirty="0"/>
              <a:t> MVC de </a:t>
            </a:r>
            <a:r>
              <a:rPr lang="es-GT" sz="3600" dirty="0" err="1"/>
              <a:t>Struts-like</a:t>
            </a:r>
            <a:r>
              <a:rPr lang="es-GT" sz="3600" dirty="0"/>
              <a:t> para que coincida con la experiencia de usuario de una aplicación de escritorio. Gran cantidad de recursos y esfuerzos se pusieron, sin embargo, no sólo la edición web requería habilidades de programación mucho más altas, el código era difícil de mantener y la experiencia del usuario, todavía, no podía igualar a la de una aplicación de escritorio.</a:t>
            </a:r>
          </a:p>
          <a:p>
            <a:pPr marL="68580" indent="0" algn="just">
              <a:buNone/>
            </a:pPr>
            <a:br>
              <a:rPr lang="es-GT" sz="3600" dirty="0"/>
            </a:br>
            <a:r>
              <a:rPr lang="es-GT" sz="3600" dirty="0"/>
              <a:t>Mirando hacia atrás en el éxito de las aplicaciones de escritorio en 1990, el modelo de programación basada en componentes dirigido por eventos desempeñó un papel importante y definitivamente el estándar y la mejor manera de manejar interfaces de usuario interactivas y responsivas. Por lo tanto, tuvieron una idea - "¿por qué no aplicar este modelo a las aplicaciones web?". Con esta idea en mente, ZK fue creado junto con el establecimiento de Potix Corporation.</a:t>
            </a:r>
          </a:p>
          <a:p>
            <a:pPr marL="68580" indent="0">
              <a:buNone/>
            </a:pPr>
            <a:br>
              <a:rPr lang="es-GT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es ZK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A637C-A265-4D6F-A365-DD935AA9B87F}"/>
              </a:ext>
            </a:extLst>
          </p:cNvPr>
          <p:cNvSpPr/>
          <p:nvPr/>
        </p:nvSpPr>
        <p:spPr>
          <a:xfrm>
            <a:off x="1326524" y="1426464"/>
            <a:ext cx="83068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/>
              <a:t>ZK es un Frameworks de </a:t>
            </a:r>
            <a:r>
              <a:rPr lang="es-GT" u="sng" dirty="0"/>
              <a:t>interfaz de usuario</a:t>
            </a:r>
            <a:r>
              <a:rPr lang="es-GT" dirty="0"/>
              <a:t> que permite crear increíbles aplicaciones web y móviles sin tener que aprender JavaScript o AJAX.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El núcleo de ZK es un mecanismo conducido por eventos basado en </a:t>
            </a:r>
            <a:r>
              <a:rPr lang="es-GT" u="sng" dirty="0"/>
              <a:t>AJAX</a:t>
            </a:r>
            <a:r>
              <a:rPr lang="es-GT" dirty="0"/>
              <a:t>, sustentado sobre 70 componentes XUL y 80 componentes XHTML, y un lenguaje de marcación para diseñar interfaces de usuario. Los programadores diseñan las páginas de su aplicación en componentes XUL/XHTML ricos en características, y los manipulan con eventos disparados por la actividad del usuario final. </a:t>
            </a:r>
          </a:p>
          <a:p>
            <a:pPr algn="just"/>
            <a:endParaRPr lang="es-GT" dirty="0"/>
          </a:p>
          <a:p>
            <a:pPr algn="just"/>
            <a:r>
              <a:rPr lang="es-GT" dirty="0"/>
              <a:t>La programación basada en componentes y orientación a eventos, de manera similar a Swing, ZK soporta un lenguaje de marcación para la definición de una potente interfaz de usuario llamada ZUML.</a:t>
            </a:r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45" y="940158"/>
            <a:ext cx="10972800" cy="914400"/>
          </a:xfrm>
        </p:spPr>
        <p:txBody>
          <a:bodyPr/>
          <a:lstStyle/>
          <a:p>
            <a:r>
              <a:rPr lang="en-US" dirty="0"/>
              <a:t>Información Relevante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17C7F-FF6F-4CA2-A0DB-003EF9E74528}"/>
              </a:ext>
            </a:extLst>
          </p:cNvPr>
          <p:cNvSpPr/>
          <p:nvPr/>
        </p:nvSpPr>
        <p:spPr>
          <a:xfrm>
            <a:off x="1313645" y="1854558"/>
            <a:ext cx="78303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Desarrollador(es): </a:t>
            </a:r>
            <a:r>
              <a:rPr lang="es-GT" sz="2400" dirty="0"/>
              <a:t>Potix Corporation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Última versión estable:  8.0.5 </a:t>
            </a:r>
            <a:r>
              <a:rPr lang="es-GT" sz="2400" dirty="0"/>
              <a:t>16 mayo 2017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Género:  </a:t>
            </a:r>
            <a:r>
              <a:rPr lang="es-GT" sz="2400" dirty="0"/>
              <a:t>Framework Web Ajax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Programado en: </a:t>
            </a:r>
            <a:r>
              <a:rPr lang="es-GT" sz="2400" dirty="0"/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Sistema operativo: </a:t>
            </a:r>
            <a:r>
              <a:rPr lang="es-GT" sz="2400" dirty="0"/>
              <a:t>Multiplataforma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Plataforma: </a:t>
            </a:r>
            <a:r>
              <a:rPr lang="es-GT" sz="2400" dirty="0"/>
              <a:t>Máquina virtual 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Licencia: </a:t>
            </a:r>
            <a:r>
              <a:rPr lang="es-GT" sz="2400" dirty="0"/>
              <a:t>LGPL / ZOL / Comercial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2400" dirty="0">
                <a:solidFill>
                  <a:schemeClr val="accent3">
                    <a:lumMod val="75000"/>
                  </a:schemeClr>
                </a:solidFill>
              </a:rPr>
              <a:t>En español: </a:t>
            </a:r>
            <a:r>
              <a:rPr lang="es-GT" sz="2400" dirty="0"/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0599-4CD6-4B69-8334-124F3B6F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46" y="2995122"/>
            <a:ext cx="2009105" cy="914400"/>
          </a:xfrm>
        </p:spPr>
        <p:txBody>
          <a:bodyPr/>
          <a:lstStyle/>
          <a:p>
            <a:r>
              <a:rPr lang="es-GT" dirty="0"/>
              <a:t>Precios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CA216-D825-448D-9F33-77E3BB22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0"/>
            <a:ext cx="6697014" cy="69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C672-C0A1-4D1C-84FC-F54F630C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335" y="215850"/>
            <a:ext cx="2146479" cy="914400"/>
          </a:xfrm>
        </p:spPr>
        <p:txBody>
          <a:bodyPr/>
          <a:lstStyle/>
          <a:p>
            <a:r>
              <a:rPr lang="es-GT" dirty="0"/>
              <a:t>Ventajas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31FD0-A6C2-4569-BE52-4F29EE150906}"/>
              </a:ext>
            </a:extLst>
          </p:cNvPr>
          <p:cNvSpPr/>
          <p:nvPr/>
        </p:nvSpPr>
        <p:spPr>
          <a:xfrm>
            <a:off x="1403797" y="1130250"/>
            <a:ext cx="92727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ZUML permite a los no expertos diseñar eficientemente interfaces de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Empotrar script en Java ayuda al prototipado rápido y a las personalizaciones.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No es necesario que el desarrollador tenga conocimientos de Ajax o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Modelo basado en componentes intuitivo dirigido por eventos.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Permite centrar toda la lógica de programación en el servidor.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99487-B0AC-40F9-8DDA-C1E8ED49BF83}"/>
              </a:ext>
            </a:extLst>
          </p:cNvPr>
          <p:cNvSpPr/>
          <p:nvPr/>
        </p:nvSpPr>
        <p:spPr>
          <a:xfrm>
            <a:off x="1807334" y="3521978"/>
            <a:ext cx="8757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(Lenguaje de Marcación de Interfaz de Usuario ZK) es un lenguaje de marcación para definición de interfaces de usuario ricas.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ZUML está diseñado para habilitar a desarrolladores, para que desarrollen interfaces de usuario eficientemente.</a:t>
            </a:r>
          </a:p>
          <a:p>
            <a:pPr marL="342900" indent="-342900">
              <a:buFont typeface="+mj-lt"/>
              <a:buAutoNum type="arabicPeriod"/>
            </a:pPr>
            <a:r>
              <a:rPr lang="es-GT" dirty="0"/>
              <a:t>ZUML está soportado por ZK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E3ADD4-57F5-4858-864A-83764C70F011}"/>
              </a:ext>
            </a:extLst>
          </p:cNvPr>
          <p:cNvSpPr txBox="1">
            <a:spLocks/>
          </p:cNvSpPr>
          <p:nvPr/>
        </p:nvSpPr>
        <p:spPr>
          <a:xfrm>
            <a:off x="1807334" y="2607578"/>
            <a:ext cx="8757634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GT" sz="2800" dirty="0"/>
              <a:t>¿Que es ZUML? (lenguaje de marcación de Interfaz de Usuario ZK)</a:t>
            </a:r>
          </a:p>
        </p:txBody>
      </p:sp>
    </p:spTree>
    <p:extLst>
      <p:ext uri="{BB962C8B-B14F-4D97-AF65-F5344CB8AC3E}">
        <p14:creationId xmlns:p14="http://schemas.microsoft.com/office/powerpoint/2010/main" val="6688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83D1-88AE-4823-AB88-7344BA50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Desventajas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64F0E-E97F-43C9-8170-54A0A50E2741}"/>
              </a:ext>
            </a:extLst>
          </p:cNvPr>
          <p:cNvSpPr/>
          <p:nvPr/>
        </p:nvSpPr>
        <p:spPr>
          <a:xfrm>
            <a:off x="970208" y="1648496"/>
            <a:ext cx="102515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G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es apropiado para:</a:t>
            </a:r>
          </a:p>
          <a:p>
            <a:pPr marL="342900" indent="-342900">
              <a:buAutoNum type="arabicPeriod"/>
            </a:pPr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Videojuegos de acción.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Aplicaciones basadas en gráficos vectoriales o tridimensionales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Programas de edición fotográfica o de video.</a:t>
            </a:r>
          </a:p>
          <a:p>
            <a:endParaRPr lang="es-G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G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Tampoco es apropiado para aplicaciones accesibles al público en general que requieran:</a:t>
            </a:r>
          </a:p>
          <a:p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Ser optimizadas en los motores de búsquedas mediante técnicas SEO.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Alto nivel de accesibilidad que exija que dicha aplicación deba funcionar con el JavaScript del navegador desactivado</a:t>
            </a: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755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008F-6E3A-4BF5-9AA4-1283C0B9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Requisitos de habilidades en programación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C2F39-F3D3-4674-9EF6-626D3632C835}"/>
              </a:ext>
            </a:extLst>
          </p:cNvPr>
          <p:cNvSpPr/>
          <p:nvPr/>
        </p:nvSpPr>
        <p:spPr>
          <a:xfrm>
            <a:off x="1790164" y="1426464"/>
            <a:ext cx="828111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Imprescindible</a:t>
            </a:r>
          </a:p>
          <a:p>
            <a:r>
              <a:rPr lang="es-GT" dirty="0"/>
              <a:t>•	Conocimiento Básico de Java</a:t>
            </a:r>
          </a:p>
          <a:p>
            <a:r>
              <a:rPr lang="es-GT" dirty="0"/>
              <a:t>•	Conocimiento Básico de HTML y XUL</a:t>
            </a:r>
          </a:p>
          <a:p>
            <a:r>
              <a:rPr lang="es-GT" dirty="0"/>
              <a:t>•	(Deseable) Conocer JSF</a:t>
            </a:r>
          </a:p>
          <a:p>
            <a:endParaRPr lang="es-GT" sz="2800" dirty="0"/>
          </a:p>
          <a:p>
            <a:r>
              <a:rPr lang="es-GT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Recomendado</a:t>
            </a:r>
          </a:p>
          <a:p>
            <a:r>
              <a:rPr lang="es-GT" dirty="0"/>
              <a:t>•	Programación Orientada a Objetos</a:t>
            </a:r>
          </a:p>
          <a:p>
            <a:r>
              <a:rPr lang="es-GT" dirty="0"/>
              <a:t>•	Programación con Servlets /JSP</a:t>
            </a:r>
          </a:p>
          <a:p>
            <a:r>
              <a:rPr lang="es-GT" dirty="0"/>
              <a:t>•	Ajax</a:t>
            </a:r>
          </a:p>
          <a:p>
            <a:r>
              <a:rPr lang="es-GT" dirty="0"/>
              <a:t>•	JavaScript</a:t>
            </a:r>
          </a:p>
        </p:txBody>
      </p:sp>
    </p:spTree>
    <p:extLst>
      <p:ext uri="{BB962C8B-B14F-4D97-AF65-F5344CB8AC3E}">
        <p14:creationId xmlns:p14="http://schemas.microsoft.com/office/powerpoint/2010/main" val="42232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Requisitos del Sistema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F84F6-7138-41DE-9679-92659DE0A62F}"/>
              </a:ext>
            </a:extLst>
          </p:cNvPr>
          <p:cNvSpPr/>
          <p:nvPr/>
        </p:nvSpPr>
        <p:spPr>
          <a:xfrm>
            <a:off x="704044" y="1658284"/>
            <a:ext cx="110930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J2RE (Java Run time Environment) versión 1.4 o posterior</a:t>
            </a:r>
          </a:p>
          <a:p>
            <a:endParaRPr lang="es-G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Es una máquina virtual básica, necesaria para cualquier programa JAVA, tiene la misión de enlazar el equipo con los navegadores y lo hace a través de este plugin, integrando los distintos navegadores que hay.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G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GT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 servidor web capaz de soportar servlets</a:t>
            </a:r>
          </a:p>
          <a:p>
            <a:endParaRPr lang="es-G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Los Servlets son módulos escritos en Java que se utilizan en un servidor, que puede ser o no ser servidor web, para extender sus capacidades de respuesta a los clientes al utilizar las potencialidades de Java.</a:t>
            </a:r>
            <a:endParaRPr lang="es-GT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70</TotalTime>
  <Words>718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Wingdings 3</vt:lpstr>
      <vt:lpstr>Nightfall design template</vt:lpstr>
      <vt:lpstr>FRAMEWORK</vt:lpstr>
      <vt:lpstr>HISTORIA</vt:lpstr>
      <vt:lpstr>Que es ZK Framework</vt:lpstr>
      <vt:lpstr>Información Relevante</vt:lpstr>
      <vt:lpstr>Precios</vt:lpstr>
      <vt:lpstr>Ventajas</vt:lpstr>
      <vt:lpstr>Desventajas</vt:lpstr>
      <vt:lpstr>Requisitos de habilidades en programación</vt:lpstr>
      <vt:lpstr>Requisitos del Sistema </vt:lpstr>
      <vt:lpstr>ZK Browsers Soportados</vt:lpstr>
      <vt:lpstr>Versiones</vt:lpstr>
      <vt:lpstr>Algunas detalles que marcaron el Historial Empresarial (ZK)</vt:lpstr>
      <vt:lpstr>Demostración de ZK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GTCDMTB4Q1</dc:creator>
  <cp:lastModifiedBy>GTCDMTB4Q1</cp:lastModifiedBy>
  <cp:revision>8</cp:revision>
  <dcterms:created xsi:type="dcterms:W3CDTF">2017-07-11T04:31:49Z</dcterms:created>
  <dcterms:modified xsi:type="dcterms:W3CDTF">2017-07-11T05:42:30Z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