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79117"/>
  </p:normalViewPr>
  <p:slideViewPr>
    <p:cSldViewPr snapToGrid="0" snapToObjects="1">
      <p:cViewPr varScale="1">
        <p:scale>
          <a:sx n="85" d="100"/>
          <a:sy n="85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132F1-68B4-2B45-B442-B565F7B6029E}" type="datetimeFigureOut">
              <a:rPr lang="pt-PT" smtClean="0"/>
              <a:t>01/01/23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8D81-3F73-8B47-BD78-2A84087714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67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erro de previsão RMSE (</a:t>
            </a:r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Squared</a:t>
            </a:r>
            <a:r>
              <a:rPr lang="pt-PT" dirty="0"/>
              <a:t> Error), este representa a diferença média entre os valores conhecidos observados nos dados de teste e os valores de resultados previstos pelo modelo.</a:t>
            </a:r>
          </a:p>
          <a:p>
            <a:r>
              <a:rPr lang="pt-PT" dirty="0"/>
              <a:t>Quanto *menor* o valor, melhor o modelo.</a:t>
            </a:r>
          </a:p>
          <a:p>
            <a:r>
              <a:rPr lang="pt-PT" dirty="0"/>
              <a:t>O R-</a:t>
            </a:r>
            <a:r>
              <a:rPr lang="pt-PT" dirty="0" err="1"/>
              <a:t>square</a:t>
            </a:r>
            <a:r>
              <a:rPr lang="pt-PT" dirty="0"/>
              <a:t> (R2), que representa a correlação entre os valores observados e os valores previstos.</a:t>
            </a:r>
          </a:p>
          <a:p>
            <a:r>
              <a:rPr lang="pt-PT" dirty="0"/>
              <a:t>Quanto *maior* o valor, melhor o modelo.</a:t>
            </a:r>
          </a:p>
          <a:p>
            <a:r>
              <a:rPr lang="pt-PT" dirty="0"/>
              <a:t>Erro absoluto médio (MAE) é o erro absoluto médio entre os valores reais e previstos.</a:t>
            </a:r>
          </a:p>
          <a:p>
            <a:r>
              <a:rPr lang="pt-PT" dirty="0"/>
              <a:t>Quanto *menor* o valor, mais preciso é o modelo.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8D81-3F73-8B47-BD78-2A840877146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19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43F87-D33D-587D-4984-8056E084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76903"/>
            <a:ext cx="8991600" cy="1645920"/>
          </a:xfrm>
        </p:spPr>
        <p:txBody>
          <a:bodyPr/>
          <a:lstStyle/>
          <a:p>
            <a:r>
              <a:rPr lang="pt-PT" dirty="0"/>
              <a:t>Previsão de Fogo Posto em Portugal 2014-2015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38EE4-4D9A-4A9F-A7BB-45DB48661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127936"/>
            <a:ext cx="6801612" cy="1239894"/>
          </a:xfrm>
        </p:spPr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Mining</a:t>
            </a:r>
            <a:r>
              <a:rPr lang="pt-PT" dirty="0"/>
              <a:t> I - Trabalho Prático</a:t>
            </a:r>
          </a:p>
          <a:p>
            <a:r>
              <a:rPr lang="pt-PT" dirty="0"/>
              <a:t>01 de janeiro de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7BE5432-0BDD-8590-CFE3-40D06E4F1B6F}"/>
              </a:ext>
            </a:extLst>
          </p:cNvPr>
          <p:cNvSpPr txBox="1">
            <a:spLocks/>
          </p:cNvSpPr>
          <p:nvPr/>
        </p:nvSpPr>
        <p:spPr>
          <a:xfrm>
            <a:off x="8345347" y="5058137"/>
            <a:ext cx="3514624" cy="17741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400" dirty="0"/>
              <a:t>Trabalho Realizado por:</a:t>
            </a:r>
          </a:p>
          <a:p>
            <a:pPr algn="r"/>
            <a:r>
              <a:rPr lang="pt-PT" sz="1400" dirty="0"/>
              <a:t>Joana Pereira (201805191) </a:t>
            </a:r>
          </a:p>
          <a:p>
            <a:pPr algn="r"/>
            <a:r>
              <a:rPr lang="pt-PT" sz="1400" dirty="0"/>
              <a:t>Pedro Azevedo (201905966)</a:t>
            </a:r>
          </a:p>
          <a:p>
            <a:pPr algn="r"/>
            <a:r>
              <a:rPr lang="pt-PT" sz="1400" dirty="0"/>
              <a:t>Pedro Santos(201904529)</a:t>
            </a:r>
          </a:p>
          <a:p>
            <a:pPr algn="r"/>
            <a:r>
              <a:rPr lang="pt-PT" sz="1400" dirty="0"/>
              <a:t>Docente:</a:t>
            </a:r>
          </a:p>
          <a:p>
            <a:pPr algn="r"/>
            <a:r>
              <a:rPr lang="pt-PT" sz="1400" dirty="0"/>
              <a:t>Rita Ribeiro</a:t>
            </a:r>
          </a:p>
        </p:txBody>
      </p:sp>
    </p:spTree>
    <p:extLst>
      <p:ext uri="{BB962C8B-B14F-4D97-AF65-F5344CB8AC3E}">
        <p14:creationId xmlns:p14="http://schemas.microsoft.com/office/powerpoint/2010/main" val="93475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E286DB-BA3A-5910-9CA5-FF007E8E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PT" dirty="0" err="1">
                <a:latin typeface="-apple-system"/>
              </a:rPr>
              <a:t>P</a:t>
            </a:r>
            <a:r>
              <a:rPr lang="pt-PT" b="0" i="0" u="none" strike="noStrike" dirty="0" err="1">
                <a:effectLst/>
                <a:latin typeface="-apple-system"/>
              </a:rPr>
              <a:t>redictive</a:t>
            </a:r>
            <a:r>
              <a:rPr lang="pt-PT" b="0" i="0" u="none" strike="noStrike" dirty="0">
                <a:effectLst/>
                <a:latin typeface="-apple-system"/>
              </a:rPr>
              <a:t> </a:t>
            </a:r>
            <a:r>
              <a:rPr lang="pt-PT" dirty="0" err="1">
                <a:latin typeface="-apple-system"/>
              </a:rPr>
              <a:t>M</a:t>
            </a:r>
            <a:r>
              <a:rPr lang="pt-PT" b="0" i="0" u="none" strike="noStrike" dirty="0" err="1">
                <a:effectLst/>
                <a:latin typeface="-apple-system"/>
              </a:rPr>
              <a:t>odelling</a:t>
            </a:r>
            <a:r>
              <a:rPr lang="pt-PT" b="0" i="0" u="none" strike="noStrike" dirty="0">
                <a:effectLst/>
                <a:latin typeface="-apple-system"/>
              </a:rPr>
              <a:t> </a:t>
            </a:r>
            <a:endParaRPr lang="pt-P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59EC0E-AAE9-74E7-70DD-063D2A16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1" y="2858703"/>
            <a:ext cx="4680934" cy="35883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 Nearest-Neighbor Model </a:t>
            </a:r>
          </a:p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usou</a:t>
            </a:r>
            <a:r>
              <a:rPr lang="en-US" dirty="0">
                <a:solidFill>
                  <a:srgbClr val="FFFFFF"/>
                </a:solidFill>
              </a:rPr>
              <a:t>-se recipe()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pré-processamento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sem</a:t>
            </a:r>
            <a:r>
              <a:rPr lang="en-US" dirty="0">
                <a:solidFill>
                  <a:srgbClr val="FFFFFF"/>
                </a:solidFill>
              </a:rPr>
              <a:t> recipe(), ambos com a </a:t>
            </a:r>
            <a:r>
              <a:rPr lang="en-US" dirty="0" err="1">
                <a:solidFill>
                  <a:srgbClr val="FFFFFF"/>
                </a:solidFill>
              </a:rPr>
              <a:t>mesma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matriz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confusão</a:t>
            </a:r>
            <a:r>
              <a:rPr lang="en-US" dirty="0">
                <a:solidFill>
                  <a:srgbClr val="FFFFFF"/>
                </a:solidFill>
              </a:rPr>
              <a:t>, e, 69% de </a:t>
            </a:r>
            <a:r>
              <a:rPr lang="en-US" dirty="0" err="1">
                <a:solidFill>
                  <a:srgbClr val="FFFFFF"/>
                </a:solidFill>
              </a:rPr>
              <a:t>acurácia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algn="just"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model_knn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nearest_neighbor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(mode="classification")</a:t>
            </a:r>
          </a:p>
          <a:p>
            <a:pPr marL="0" algn="just">
              <a:spcBef>
                <a:spcPts val="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algn="just"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knn_fit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&lt;-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model_knn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%&gt;%</a:t>
            </a:r>
          </a:p>
          <a:p>
            <a:pPr marL="0" algn="just"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fit(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intentional_cause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~ district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TemperatureCMax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WindkmhInt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TemperatureCAvg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TemperatureCMin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village_area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extinction_hour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farming_area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village_veget_area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data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f_train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na.action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na.exclude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703478-8E25-62EC-73B0-F942C30C3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8" b="-3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364374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F97FF6-7924-2DFE-4D9D-1D502B5D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Predictive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Modelling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1DAE7-F535-1B74-EC08-2B8DE605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PT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pt-PT" sz="1100" dirty="0" err="1">
                <a:solidFill>
                  <a:schemeClr val="bg1"/>
                </a:solidFill>
              </a:rPr>
              <a:t>path</a:t>
            </a:r>
            <a:r>
              <a:rPr lang="pt-PT" sz="1100" dirty="0">
                <a:solidFill>
                  <a:schemeClr val="bg1"/>
                </a:solidFill>
              </a:rPr>
              <a:t> &lt;- paste( </a:t>
            </a:r>
            <a:r>
              <a:rPr lang="pt-PT" sz="1100" dirty="0" err="1">
                <a:solidFill>
                  <a:schemeClr val="bg1"/>
                </a:solidFill>
              </a:rPr>
              <a:t>getwd</a:t>
            </a:r>
            <a:r>
              <a:rPr lang="pt-PT" sz="1100" dirty="0">
                <a:solidFill>
                  <a:schemeClr val="bg1"/>
                </a:solidFill>
              </a:rPr>
              <a:t>(), "/</a:t>
            </a:r>
            <a:r>
              <a:rPr lang="pt-PT" sz="1100" dirty="0" err="1">
                <a:solidFill>
                  <a:schemeClr val="bg1"/>
                </a:solidFill>
              </a:rPr>
              <a:t>Rdata</a:t>
            </a:r>
            <a:r>
              <a:rPr lang="pt-PT" sz="1100" dirty="0">
                <a:solidFill>
                  <a:schemeClr val="bg1"/>
                </a:solidFill>
              </a:rPr>
              <a:t>/Test_Data_noNa.</a:t>
            </a:r>
            <a:r>
              <a:rPr lang="pt-PT" sz="1100" dirty="0" err="1">
                <a:solidFill>
                  <a:schemeClr val="bg1"/>
                </a:solidFill>
              </a:rPr>
              <a:t>rds</a:t>
            </a:r>
            <a:r>
              <a:rPr lang="pt-PT" sz="1100" dirty="0">
                <a:solidFill>
                  <a:schemeClr val="bg1"/>
                </a:solidFill>
              </a:rPr>
              <a:t>",</a:t>
            </a:r>
            <a:r>
              <a:rPr lang="pt-PT" sz="1100" dirty="0" err="1">
                <a:solidFill>
                  <a:schemeClr val="bg1"/>
                </a:solidFill>
              </a:rPr>
              <a:t>sep</a:t>
            </a:r>
            <a:r>
              <a:rPr lang="pt-PT" sz="1100" dirty="0">
                <a:solidFill>
                  <a:schemeClr val="bg1"/>
                </a:solidFill>
              </a:rPr>
              <a:t> = "")</a:t>
            </a:r>
          </a:p>
          <a:p>
            <a:pPr>
              <a:lnSpc>
                <a:spcPct val="90000"/>
              </a:lnSpc>
            </a:pPr>
            <a:r>
              <a:rPr lang="pt-PT" sz="1100" dirty="0" err="1">
                <a:solidFill>
                  <a:schemeClr val="bg1"/>
                </a:solidFill>
              </a:rPr>
              <a:t>fire_Test_Data</a:t>
            </a:r>
            <a:r>
              <a:rPr lang="pt-PT" sz="1100" dirty="0">
                <a:solidFill>
                  <a:schemeClr val="bg1"/>
                </a:solidFill>
              </a:rPr>
              <a:t> &lt;- </a:t>
            </a:r>
            <a:r>
              <a:rPr lang="pt-PT" sz="1100" dirty="0" err="1">
                <a:solidFill>
                  <a:schemeClr val="bg1"/>
                </a:solidFill>
              </a:rPr>
              <a:t>readRDS</a:t>
            </a:r>
            <a:r>
              <a:rPr lang="pt-PT" sz="1100" dirty="0">
                <a:solidFill>
                  <a:schemeClr val="bg1"/>
                </a:solidFill>
              </a:rPr>
              <a:t>(</a:t>
            </a:r>
            <a:r>
              <a:rPr lang="pt-PT" sz="1100" dirty="0" err="1">
                <a:solidFill>
                  <a:schemeClr val="bg1"/>
                </a:solidFill>
              </a:rPr>
              <a:t>path</a:t>
            </a:r>
            <a:r>
              <a:rPr lang="pt-PT" sz="11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pt-PT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pt-PT" sz="1100" dirty="0" err="1">
                <a:solidFill>
                  <a:schemeClr val="bg1"/>
                </a:solidFill>
              </a:rPr>
              <a:t>prev</a:t>
            </a:r>
            <a:r>
              <a:rPr lang="pt-PT" sz="1100" dirty="0">
                <a:solidFill>
                  <a:schemeClr val="bg1"/>
                </a:solidFill>
              </a:rPr>
              <a:t> &lt;- </a:t>
            </a:r>
            <a:r>
              <a:rPr lang="pt-PT" sz="1100" dirty="0" err="1">
                <a:solidFill>
                  <a:schemeClr val="bg1"/>
                </a:solidFill>
              </a:rPr>
              <a:t>predict</a:t>
            </a:r>
            <a:r>
              <a:rPr lang="pt-PT" sz="1100" dirty="0">
                <a:solidFill>
                  <a:schemeClr val="bg1"/>
                </a:solidFill>
              </a:rPr>
              <a:t>(</a:t>
            </a:r>
            <a:r>
              <a:rPr lang="pt-PT" sz="1100" dirty="0" err="1">
                <a:solidFill>
                  <a:schemeClr val="bg1"/>
                </a:solidFill>
              </a:rPr>
              <a:t>knn_fit</a:t>
            </a:r>
            <a:r>
              <a:rPr lang="pt-PT" sz="1100" dirty="0">
                <a:solidFill>
                  <a:schemeClr val="bg1"/>
                </a:solidFill>
              </a:rPr>
              <a:t>, </a:t>
            </a:r>
            <a:r>
              <a:rPr lang="pt-PT" sz="1100" dirty="0" err="1">
                <a:solidFill>
                  <a:schemeClr val="bg1"/>
                </a:solidFill>
              </a:rPr>
              <a:t>fire_Test_Data</a:t>
            </a:r>
            <a:r>
              <a:rPr lang="pt-PT" sz="11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PT" sz="1100" dirty="0" err="1">
                <a:solidFill>
                  <a:schemeClr val="bg1"/>
                </a:solidFill>
              </a:rPr>
              <a:t>names</a:t>
            </a:r>
            <a:r>
              <a:rPr lang="pt-PT" sz="1100" dirty="0">
                <a:solidFill>
                  <a:schemeClr val="bg1"/>
                </a:solidFill>
              </a:rPr>
              <a:t>(</a:t>
            </a:r>
            <a:r>
              <a:rPr lang="pt-PT" sz="1100" dirty="0" err="1">
                <a:solidFill>
                  <a:schemeClr val="bg1"/>
                </a:solidFill>
              </a:rPr>
              <a:t>prev</a:t>
            </a:r>
            <a:r>
              <a:rPr lang="pt-PT" sz="1100" dirty="0">
                <a:solidFill>
                  <a:schemeClr val="bg1"/>
                </a:solidFill>
              </a:rPr>
              <a:t>)[</a:t>
            </a:r>
            <a:r>
              <a:rPr lang="pt-PT" sz="1100" dirty="0" err="1">
                <a:solidFill>
                  <a:schemeClr val="bg1"/>
                </a:solidFill>
              </a:rPr>
              <a:t>length</a:t>
            </a:r>
            <a:r>
              <a:rPr lang="pt-PT" sz="1100" dirty="0">
                <a:solidFill>
                  <a:schemeClr val="bg1"/>
                </a:solidFill>
              </a:rPr>
              <a:t>(</a:t>
            </a:r>
            <a:r>
              <a:rPr lang="pt-PT" sz="1100" dirty="0" err="1">
                <a:solidFill>
                  <a:schemeClr val="bg1"/>
                </a:solidFill>
              </a:rPr>
              <a:t>names</a:t>
            </a:r>
            <a:r>
              <a:rPr lang="pt-PT" sz="1100" dirty="0">
                <a:solidFill>
                  <a:schemeClr val="bg1"/>
                </a:solidFill>
              </a:rPr>
              <a:t>(</a:t>
            </a:r>
            <a:r>
              <a:rPr lang="pt-PT" sz="1100" dirty="0" err="1">
                <a:solidFill>
                  <a:schemeClr val="bg1"/>
                </a:solidFill>
              </a:rPr>
              <a:t>prev</a:t>
            </a:r>
            <a:r>
              <a:rPr lang="pt-PT" sz="1100" dirty="0">
                <a:solidFill>
                  <a:schemeClr val="bg1"/>
                </a:solidFill>
              </a:rPr>
              <a:t>))]&lt;-"</a:t>
            </a:r>
            <a:r>
              <a:rPr lang="pt-PT" sz="1100" dirty="0" err="1">
                <a:solidFill>
                  <a:schemeClr val="bg1"/>
                </a:solidFill>
              </a:rPr>
              <a:t>intentional_cause</a:t>
            </a:r>
            <a:r>
              <a:rPr lang="pt-PT" sz="1100" dirty="0">
                <a:solidFill>
                  <a:schemeClr val="bg1"/>
                </a:solidFill>
              </a:rPr>
              <a:t>"</a:t>
            </a:r>
          </a:p>
          <a:p>
            <a:pPr>
              <a:lnSpc>
                <a:spcPct val="90000"/>
              </a:lnSpc>
            </a:pPr>
            <a:r>
              <a:rPr lang="pt-PT" sz="1100" dirty="0" err="1">
                <a:solidFill>
                  <a:schemeClr val="bg1"/>
                </a:solidFill>
              </a:rPr>
              <a:t>prev$id</a:t>
            </a:r>
            <a:r>
              <a:rPr lang="pt-PT" sz="1100" dirty="0">
                <a:solidFill>
                  <a:schemeClr val="bg1"/>
                </a:solidFill>
              </a:rPr>
              <a:t> &lt;- </a:t>
            </a:r>
            <a:r>
              <a:rPr lang="pt-PT" sz="1100" dirty="0" err="1">
                <a:solidFill>
                  <a:schemeClr val="bg1"/>
                </a:solidFill>
              </a:rPr>
              <a:t>fire_Test_Data$id</a:t>
            </a:r>
            <a:endParaRPr lang="pt-PT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pt-PT" sz="1100" dirty="0" err="1">
                <a:solidFill>
                  <a:schemeClr val="bg1"/>
                </a:solidFill>
              </a:rPr>
              <a:t>prev</a:t>
            </a:r>
            <a:r>
              <a:rPr lang="pt-PT" sz="1100" dirty="0">
                <a:solidFill>
                  <a:schemeClr val="bg1"/>
                </a:solidFill>
              </a:rPr>
              <a:t> &lt;- </a:t>
            </a:r>
            <a:r>
              <a:rPr lang="pt-PT" sz="1100" dirty="0" err="1">
                <a:solidFill>
                  <a:schemeClr val="bg1"/>
                </a:solidFill>
              </a:rPr>
              <a:t>prev</a:t>
            </a:r>
            <a:r>
              <a:rPr lang="pt-PT" sz="1100" dirty="0">
                <a:solidFill>
                  <a:schemeClr val="bg1"/>
                </a:solidFill>
              </a:rPr>
              <a:t>[c("id", "</a:t>
            </a:r>
            <a:r>
              <a:rPr lang="pt-PT" sz="1100" dirty="0" err="1">
                <a:solidFill>
                  <a:schemeClr val="bg1"/>
                </a:solidFill>
              </a:rPr>
              <a:t>intentional_cause</a:t>
            </a:r>
            <a:r>
              <a:rPr lang="pt-PT" sz="1100" dirty="0">
                <a:solidFill>
                  <a:schemeClr val="bg1"/>
                </a:solidFill>
              </a:rPr>
              <a:t>")]</a:t>
            </a:r>
          </a:p>
          <a:p>
            <a:pPr>
              <a:lnSpc>
                <a:spcPct val="90000"/>
              </a:lnSpc>
            </a:pPr>
            <a:endParaRPr lang="pt-PT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pt-PT" sz="1100" dirty="0" err="1">
                <a:solidFill>
                  <a:schemeClr val="bg1"/>
                </a:solidFill>
              </a:rPr>
              <a:t>write.csv</a:t>
            </a:r>
            <a:r>
              <a:rPr lang="pt-PT" sz="1100" dirty="0">
                <a:solidFill>
                  <a:schemeClr val="bg1"/>
                </a:solidFill>
              </a:rPr>
              <a:t>(</a:t>
            </a:r>
            <a:r>
              <a:rPr lang="pt-PT" sz="1100" dirty="0" err="1">
                <a:solidFill>
                  <a:schemeClr val="bg1"/>
                </a:solidFill>
              </a:rPr>
              <a:t>prev</a:t>
            </a:r>
            <a:r>
              <a:rPr lang="pt-PT" sz="1100" dirty="0">
                <a:solidFill>
                  <a:schemeClr val="bg1"/>
                </a:solidFill>
              </a:rPr>
              <a:t>, "grupo13_DMI.csv", </a:t>
            </a:r>
            <a:r>
              <a:rPr lang="pt-PT" sz="1100" dirty="0" err="1">
                <a:solidFill>
                  <a:schemeClr val="bg1"/>
                </a:solidFill>
              </a:rPr>
              <a:t>row.names</a:t>
            </a:r>
            <a:r>
              <a:rPr lang="pt-PT" sz="1100" dirty="0">
                <a:solidFill>
                  <a:schemeClr val="bg1"/>
                </a:solidFill>
              </a:rPr>
              <a:t>=FALSE)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6B3FE3-6E94-FFB1-447B-BA0EF1C8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73337"/>
            <a:ext cx="6250769" cy="37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F759-0E24-7912-15B6-74FFC64C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91775D-6D20-E1B2-4558-E828E8CA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Para ter um melhor resultado, seria melhor ter uma outra abordagem aos dados, e, ao seu processamento.</a:t>
            </a:r>
          </a:p>
          <a:p>
            <a:r>
              <a:rPr lang="pt-PT" dirty="0"/>
              <a:t>Ainda que com algumas dificuldades, foi possível prever resultados e publica-los.</a:t>
            </a:r>
          </a:p>
          <a:p>
            <a:r>
              <a:rPr lang="pt-PT" dirty="0"/>
              <a:t>De salientar, que foi possível aplicar alguns modelos de previsão e, contudo, é de salientar a dificuldade em obter bons modelos de previsão.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1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9CE02-1CF8-4F85-8292-4BCD62CD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700D1B-CAEA-CA3D-DD51-E6B657F5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Definição do problema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73A3C"/>
                </a:solidFill>
                <a:latin typeface="-apple-system"/>
              </a:rPr>
              <a:t>D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ata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U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nderstanding</a:t>
            </a:r>
            <a:endParaRPr lang="pt-PT" b="0" i="0" u="none" strike="noStrike" dirty="0">
              <a:solidFill>
                <a:srgbClr val="373A3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73A3C"/>
                </a:solidFill>
                <a:latin typeface="-apple-system"/>
              </a:rPr>
              <a:t>D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ata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P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reparation</a:t>
            </a:r>
            <a:endParaRPr lang="pt-PT" b="0" i="0" u="none" strike="noStrike" dirty="0">
              <a:solidFill>
                <a:srgbClr val="373A3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Melhorar o conjunto de dados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373A3C"/>
                </a:solidFill>
                <a:latin typeface="-apple-system"/>
              </a:rPr>
              <a:t>Avaliar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features</a:t>
            </a:r>
            <a:endParaRPr lang="pt-PT" b="0" i="0" u="none" strike="noStrike" dirty="0">
              <a:solidFill>
                <a:srgbClr val="373A3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373A3C"/>
                </a:solidFill>
                <a:latin typeface="-apple-system"/>
              </a:rPr>
              <a:t>P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redictive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  <a:r>
              <a:rPr lang="pt-PT" dirty="0" err="1">
                <a:solidFill>
                  <a:srgbClr val="373A3C"/>
                </a:solidFill>
                <a:latin typeface="-apple-system"/>
              </a:rPr>
              <a:t>M</a:t>
            </a:r>
            <a:r>
              <a:rPr lang="pt-PT" b="0" i="0" u="none" strike="noStrike" dirty="0" err="1">
                <a:solidFill>
                  <a:srgbClr val="373A3C"/>
                </a:solidFill>
                <a:effectLst/>
                <a:latin typeface="-apple-system"/>
              </a:rPr>
              <a:t>odelling</a:t>
            </a: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Conclusão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90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34A6B-2FBC-18C1-192A-BC35C5A4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 sz="240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5A7346-4B7C-148C-63E0-3F09C5B8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Caracteríticas</a:t>
            </a:r>
            <a:r>
              <a:rPr lang="pt-PT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Id, </a:t>
            </a:r>
            <a:r>
              <a:rPr lang="pt-PT" dirty="0" err="1">
                <a:solidFill>
                  <a:schemeClr val="bg1"/>
                </a:solidFill>
              </a:rPr>
              <a:t>region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district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municipality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parish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lat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lon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origin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alert_date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alert_hour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extinction_date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extinction_hour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firstInterv_date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firstInterv_hour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alert_source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village_área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vegetation_área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farming_área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village_veget_área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total_area</a:t>
            </a:r>
            <a:endParaRPr lang="pt-PT" dirty="0">
              <a:solidFill>
                <a:schemeClr val="bg1"/>
              </a:solidFill>
            </a:endParaRPr>
          </a:p>
          <a:p>
            <a:pPr marL="228600" lvl="1"/>
            <a:r>
              <a:rPr lang="pt-PT" sz="1800" dirty="0">
                <a:solidFill>
                  <a:schemeClr val="bg1"/>
                </a:solidFill>
              </a:rPr>
              <a:t>Output</a:t>
            </a:r>
          </a:p>
          <a:p>
            <a:pPr lvl="2"/>
            <a:r>
              <a:rPr lang="pt-PT" dirty="0" err="1">
                <a:solidFill>
                  <a:schemeClr val="bg1"/>
                </a:solidFill>
              </a:rPr>
              <a:t>intentional_cause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0: 72%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1: 28%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5F760D-E331-B256-FF6D-89F7D44A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19" y="643467"/>
            <a:ext cx="496385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9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DBFE-8A4F-9A00-3E98-2E63749A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345558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DATA UNDERSTANDING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BAC907-64D2-E94B-33F8-8462639C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6" y="321732"/>
            <a:ext cx="3919839" cy="367484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2D3F44D-11A0-BC67-515A-8FDE4FF2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08" y="3036287"/>
            <a:ext cx="2763656" cy="30121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98E6FB-CE37-9BA1-A155-40DBA9A60EBC}"/>
              </a:ext>
            </a:extLst>
          </p:cNvPr>
          <p:cNvSpPr txBox="1"/>
          <p:nvPr/>
        </p:nvSpPr>
        <p:spPr>
          <a:xfrm>
            <a:off x="661151" y="5023691"/>
            <a:ext cx="343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Viana do Castelo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apresenta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taxa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fogo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2AFF8A-AD94-6931-844C-A98B9AD13C21}"/>
              </a:ext>
            </a:extLst>
          </p:cNvPr>
          <p:cNvSpPr txBox="1"/>
          <p:nvPr/>
        </p:nvSpPr>
        <p:spPr>
          <a:xfrm>
            <a:off x="4741230" y="754500"/>
            <a:ext cx="249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Pode, ainda, concluir que a grande parte dos fogos são iniciados por fogueira.</a:t>
            </a:r>
          </a:p>
        </p:txBody>
      </p:sp>
    </p:spTree>
    <p:extLst>
      <p:ext uri="{BB962C8B-B14F-4D97-AF65-F5344CB8AC3E}">
        <p14:creationId xmlns:p14="http://schemas.microsoft.com/office/powerpoint/2010/main" val="42318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10E3-4AE5-9D65-C6C3-F829658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PREPARATION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ECF191-8DB0-C009-3906-AEBA390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Apagar colunas que não tem valores como </a:t>
            </a:r>
            <a:r>
              <a:rPr lang="pt-PT" dirty="0" err="1"/>
              <a:t>alert_source</a:t>
            </a:r>
            <a:r>
              <a:rPr lang="pt-PT" dirty="0"/>
              <a:t> e uma coluna que é muito especifica e que não traria valor.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select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(-c(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alert_source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parish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pt-PT" dirty="0"/>
              <a:t>Descobrir onde existem valores nulos: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apply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(X =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is.na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), MARGIN = 2, FUN = sum)</a:t>
            </a:r>
          </a:p>
          <a:p>
            <a:r>
              <a:rPr lang="pt-PT" dirty="0"/>
              <a:t>Coluna </a:t>
            </a:r>
            <a:r>
              <a:rPr lang="pt-PT" dirty="0" err="1"/>
              <a:t>region</a:t>
            </a:r>
            <a:r>
              <a:rPr lang="pt-PT" dirty="0"/>
              <a:t> tem poucos e por isso foram preenchidos: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mutate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ifelse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is.na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), "Ribatejo e Oeste",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69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A5290-5250-AFD4-4785-200553C9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Preparation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BA12F1-B3AA-0536-0466-18788D0E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Por fim, apagar linhas com algum valor nulo.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y = c("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extinction_hour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firstInterv_date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vars &lt;- "y"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drop_na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fire_Train_Data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any_of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(y))</a:t>
            </a:r>
          </a:p>
          <a:p>
            <a:r>
              <a:rPr lang="pt-PT" dirty="0"/>
              <a:t>No caso de teste, os valores foram preenchidos: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extinction_date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extinction_hour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firstInterv_date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&lt;-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fire_Test_Data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 %&gt;%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fill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firstInterv_hour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1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008FC-C7D7-797A-E537-BD2AF835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>
                <a:solidFill>
                  <a:srgbClr val="373A3C"/>
                </a:solidFill>
                <a:effectLst/>
                <a:latin typeface="-apple-system"/>
              </a:rPr>
              <a:t>Melhorar o conjunto de dados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99BE7-A72A-0903-A63E-767B4912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Usando uma biblioteca externa obteve-se mais características, usando a </a:t>
            </a:r>
            <a:r>
              <a:rPr lang="pt-PT" dirty="0" err="1"/>
              <a:t>lat</a:t>
            </a:r>
            <a:r>
              <a:rPr lang="pt-PT" dirty="0"/>
              <a:t>, </a:t>
            </a:r>
            <a:r>
              <a:rPr lang="pt-PT" dirty="0" err="1"/>
              <a:t>lon</a:t>
            </a:r>
            <a:r>
              <a:rPr lang="pt-PT" dirty="0"/>
              <a:t> e date do conjunto original de dados adicionou-se mais características, tanto ao conjunto de treino como de teste.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install_github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bczernecki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climate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", force = TRUE)</a:t>
            </a:r>
          </a:p>
          <a:p>
            <a:r>
              <a:rPr lang="pt-PT" dirty="0"/>
              <a:t>Assim, o conjunto final de dados ficou com as colunas:</a:t>
            </a:r>
          </a:p>
          <a:p>
            <a:pPr lvl="1"/>
            <a:r>
              <a:rPr lang="pt-PT" dirty="0" err="1"/>
              <a:t>District</a:t>
            </a:r>
            <a:r>
              <a:rPr lang="pt-PT" dirty="0"/>
              <a:t>, </a:t>
            </a:r>
            <a:r>
              <a:rPr lang="pt-PT" dirty="0" err="1"/>
              <a:t>municipality</a:t>
            </a:r>
            <a:r>
              <a:rPr lang="pt-PT" dirty="0"/>
              <a:t>, </a:t>
            </a:r>
            <a:r>
              <a:rPr lang="pt-PT" dirty="0" err="1"/>
              <a:t>origin</a:t>
            </a:r>
            <a:r>
              <a:rPr lang="pt-PT" dirty="0"/>
              <a:t>, </a:t>
            </a:r>
            <a:r>
              <a:rPr lang="pt-PT" dirty="0" err="1"/>
              <a:t>alert_date</a:t>
            </a:r>
            <a:r>
              <a:rPr lang="pt-PT" dirty="0"/>
              <a:t>, </a:t>
            </a:r>
            <a:r>
              <a:rPr lang="pt-PT" dirty="0" err="1"/>
              <a:t>alert_hour</a:t>
            </a:r>
            <a:r>
              <a:rPr lang="pt-PT" dirty="0"/>
              <a:t>, </a:t>
            </a:r>
            <a:r>
              <a:rPr lang="pt-PT" dirty="0" err="1"/>
              <a:t>extinction_date</a:t>
            </a:r>
            <a:r>
              <a:rPr lang="pt-PT" dirty="0"/>
              <a:t>, </a:t>
            </a:r>
            <a:r>
              <a:rPr lang="pt-PT" dirty="0" err="1"/>
              <a:t>extinction_hour</a:t>
            </a:r>
            <a:r>
              <a:rPr lang="pt-PT" dirty="0"/>
              <a:t>, </a:t>
            </a:r>
            <a:r>
              <a:rPr lang="pt-PT" dirty="0" err="1"/>
              <a:t>firstInterv_date</a:t>
            </a:r>
            <a:r>
              <a:rPr lang="pt-PT" dirty="0"/>
              <a:t>, </a:t>
            </a:r>
            <a:r>
              <a:rPr lang="pt-PT" dirty="0" err="1"/>
              <a:t>firstInterv_hour</a:t>
            </a:r>
            <a:r>
              <a:rPr lang="pt-PT" dirty="0"/>
              <a:t>, </a:t>
            </a:r>
            <a:r>
              <a:rPr lang="pt-PT" dirty="0" err="1"/>
              <a:t>village_area</a:t>
            </a:r>
            <a:r>
              <a:rPr lang="pt-PT" dirty="0"/>
              <a:t>, </a:t>
            </a:r>
            <a:r>
              <a:rPr lang="pt-PT" dirty="0" err="1"/>
              <a:t>vegetation_area</a:t>
            </a:r>
            <a:r>
              <a:rPr lang="pt-PT" dirty="0"/>
              <a:t>       </a:t>
            </a:r>
            <a:r>
              <a:rPr lang="pt-PT" dirty="0" err="1"/>
              <a:t>farming_area</a:t>
            </a:r>
            <a:r>
              <a:rPr lang="pt-PT" dirty="0"/>
              <a:t>, </a:t>
            </a:r>
            <a:r>
              <a:rPr lang="pt-PT" dirty="0" err="1"/>
              <a:t>village_veget_area</a:t>
            </a:r>
            <a:r>
              <a:rPr lang="pt-PT" dirty="0"/>
              <a:t>, </a:t>
            </a:r>
            <a:r>
              <a:rPr lang="pt-PT" dirty="0" err="1"/>
              <a:t>total_area</a:t>
            </a:r>
            <a:r>
              <a:rPr lang="pt-PT" dirty="0"/>
              <a:t>, </a:t>
            </a:r>
            <a:r>
              <a:rPr lang="pt-PT" dirty="0" err="1"/>
              <a:t>TemperatureCAvg</a:t>
            </a:r>
            <a:r>
              <a:rPr lang="pt-PT" dirty="0"/>
              <a:t> , </a:t>
            </a:r>
            <a:r>
              <a:rPr lang="pt-PT" dirty="0" err="1"/>
              <a:t>TemperatureCMax</a:t>
            </a:r>
            <a:r>
              <a:rPr lang="pt-PT" dirty="0"/>
              <a:t>, </a:t>
            </a:r>
            <a:r>
              <a:rPr lang="pt-PT" dirty="0" err="1"/>
              <a:t>TemperatureCMin</a:t>
            </a:r>
            <a:r>
              <a:rPr lang="pt-PT" dirty="0"/>
              <a:t>, </a:t>
            </a:r>
            <a:r>
              <a:rPr lang="pt-PT" dirty="0" err="1"/>
              <a:t>HrAvg</a:t>
            </a:r>
            <a:r>
              <a:rPr lang="pt-PT" dirty="0"/>
              <a:t>,  </a:t>
            </a:r>
            <a:r>
              <a:rPr lang="pt-PT" dirty="0" err="1"/>
              <a:t>WindkmhInt</a:t>
            </a:r>
            <a:r>
              <a:rPr lang="pt-PT" dirty="0"/>
              <a:t>, </a:t>
            </a:r>
            <a:r>
              <a:rPr lang="pt-PT" dirty="0" err="1"/>
              <a:t>fire_duration</a:t>
            </a:r>
            <a:r>
              <a:rPr lang="pt-PT" dirty="0"/>
              <a:t>  e </a:t>
            </a:r>
            <a:r>
              <a:rPr lang="pt-PT" dirty="0" err="1"/>
              <a:t>intentional_cause</a:t>
            </a:r>
            <a:r>
              <a:rPr lang="pt-PT" dirty="0"/>
              <a:t> </a:t>
            </a:r>
          </a:p>
          <a:p>
            <a:pPr marL="228600" lvl="1"/>
            <a:r>
              <a:rPr lang="pt-PT" sz="1800" dirty="0"/>
              <a:t>Também houve tratamento de dados.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91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D1478-3CD5-18B8-4798-60026D5F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95" y="2345558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Avaliar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456C3B-6ECA-6090-4456-1FFB0A2E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8" y="321732"/>
            <a:ext cx="3454356" cy="3674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E79DDE2-F1AC-37E2-2664-71FD9009D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3580485"/>
            <a:ext cx="2763656" cy="29557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1FA424-423E-758B-0093-347948ACE41D}"/>
              </a:ext>
            </a:extLst>
          </p:cNvPr>
          <p:cNvSpPr txBox="1"/>
          <p:nvPr/>
        </p:nvSpPr>
        <p:spPr>
          <a:xfrm>
            <a:off x="5290141" y="616001"/>
            <a:ext cx="133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Foi possível observar as correlações entre as </a:t>
            </a:r>
            <a:r>
              <a:rPr lang="pt-PT" dirty="0" err="1"/>
              <a:t>features</a:t>
            </a:r>
            <a:r>
              <a:rPr lang="pt-PT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C7BD79-1C6E-AA7B-078E-94FEC2E1F193}"/>
              </a:ext>
            </a:extLst>
          </p:cNvPr>
          <p:cNvSpPr txBox="1"/>
          <p:nvPr/>
        </p:nvSpPr>
        <p:spPr>
          <a:xfrm>
            <a:off x="428513" y="5164667"/>
            <a:ext cx="388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As caraterísticas com mais importância.</a:t>
            </a:r>
          </a:p>
        </p:txBody>
      </p:sp>
    </p:spTree>
    <p:extLst>
      <p:ext uri="{BB962C8B-B14F-4D97-AF65-F5344CB8AC3E}">
        <p14:creationId xmlns:p14="http://schemas.microsoft.com/office/powerpoint/2010/main" val="392054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4ABC7-5C5D-5AAF-65B8-B73BB6EA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  <a:latin typeface="-apple-system"/>
              </a:rPr>
              <a:t>P</a:t>
            </a:r>
            <a:r>
              <a:rPr lang="pt-PT" b="0" i="0" u="none" strike="noStrike">
                <a:solidFill>
                  <a:schemeClr val="bg1"/>
                </a:solidFill>
                <a:effectLst/>
                <a:latin typeface="-apple-system"/>
              </a:rPr>
              <a:t>redictive </a:t>
            </a:r>
            <a:r>
              <a:rPr lang="pt-PT">
                <a:solidFill>
                  <a:schemeClr val="bg1"/>
                </a:solidFill>
                <a:latin typeface="-apple-system"/>
              </a:rPr>
              <a:t>M</a:t>
            </a:r>
            <a:r>
              <a:rPr lang="pt-PT" b="0" i="0" u="none" strike="noStrike">
                <a:solidFill>
                  <a:schemeClr val="bg1"/>
                </a:solidFill>
                <a:effectLst/>
                <a:latin typeface="-apple-system"/>
              </a:rPr>
              <a:t>odelling 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DB98FE-DF2B-25EF-2F99-C40D8E9F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Usando as colunas que foram avaliadas como mais importantes:</a:t>
            </a: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    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lm_fit2 &lt;-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model_lm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%&gt;%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fit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intentional_cause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~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district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TemperatureCMax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WindkmhInt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TemperatureCAvg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TemperatureCMin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village_area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extinction_hour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farming_area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village_veget_area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, data =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fire_train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) </a:t>
            </a:r>
          </a:p>
          <a:p>
            <a:r>
              <a:rPr lang="pt-PT" dirty="0">
                <a:solidFill>
                  <a:schemeClr val="bg1"/>
                </a:solidFill>
              </a:rPr>
              <a:t>Avaliar </a:t>
            </a:r>
            <a:r>
              <a:rPr lang="pt-PT" dirty="0" err="1">
                <a:solidFill>
                  <a:schemeClr val="bg1"/>
                </a:solidFill>
              </a:rPr>
              <a:t>Root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Mean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Squared</a:t>
            </a:r>
            <a:r>
              <a:rPr lang="pt-PT" dirty="0">
                <a:solidFill>
                  <a:schemeClr val="bg1"/>
                </a:solidFill>
              </a:rPr>
              <a:t> Error, R-</a:t>
            </a:r>
            <a:r>
              <a:rPr lang="pt-PT" dirty="0" err="1">
                <a:solidFill>
                  <a:schemeClr val="bg1"/>
                </a:solidFill>
              </a:rPr>
              <a:t>square</a:t>
            </a:r>
            <a:r>
              <a:rPr lang="pt-PT" dirty="0">
                <a:solidFill>
                  <a:schemeClr val="bg1"/>
                </a:solidFill>
              </a:rPr>
              <a:t> e </a:t>
            </a:r>
            <a:r>
              <a:rPr lang="pt-PT" dirty="0" err="1">
                <a:solidFill>
                  <a:schemeClr val="bg1"/>
                </a:solidFill>
              </a:rPr>
              <a:t>Mean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absolute</a:t>
            </a:r>
            <a:r>
              <a:rPr lang="pt-PT" dirty="0">
                <a:solidFill>
                  <a:schemeClr val="bg1"/>
                </a:solidFill>
              </a:rPr>
              <a:t> Error.</a:t>
            </a: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7C1C199-54EE-77B4-60A0-2A8A01BA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70" y="2479991"/>
            <a:ext cx="3428662" cy="16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683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239</TotalTime>
  <Words>1032</Words>
  <Application>Microsoft Macintosh PowerPoint</Application>
  <PresentationFormat>Ecrã Panorâmico</PresentationFormat>
  <Paragraphs>88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Pacote</vt:lpstr>
      <vt:lpstr>Previsão de Fogo Posto em Portugal 2014-2015</vt:lpstr>
      <vt:lpstr>Índice</vt:lpstr>
      <vt:lpstr>Data understanding</vt:lpstr>
      <vt:lpstr>DATA UNDERSTANDING</vt:lpstr>
      <vt:lpstr>Data PREPARATION</vt:lpstr>
      <vt:lpstr>Data Preparation</vt:lpstr>
      <vt:lpstr>Melhorar o conjunto de dados</vt:lpstr>
      <vt:lpstr>Avaliar Features</vt:lpstr>
      <vt:lpstr>Predictive Modelling </vt:lpstr>
      <vt:lpstr>Predictive Modelling </vt:lpstr>
      <vt:lpstr>Predictive Modelling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Fogo Posto em Portugal 2014-2015</dc:title>
  <dc:creator>Joana Filipa de Sousa Pereira</dc:creator>
  <cp:lastModifiedBy>Joana Filipa de Sousa Pereira</cp:lastModifiedBy>
  <cp:revision>1</cp:revision>
  <dcterms:created xsi:type="dcterms:W3CDTF">2023-01-01T17:49:46Z</dcterms:created>
  <dcterms:modified xsi:type="dcterms:W3CDTF">2023-01-01T21:48:55Z</dcterms:modified>
</cp:coreProperties>
</file>