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4.xml" ContentType="application/vnd.ms-office.webextension+xml"/>
  <Override PartName="/ppt/notesSlides/notesSlide11.xml" ContentType="application/vnd.openxmlformats-officedocument.presentationml.notesSlide+xml"/>
  <Override PartName="/ppt/webextensions/webextension5.xml" ContentType="application/vnd.ms-office.webextension+xml"/>
  <Override PartName="/ppt/notesSlides/notesSlide12.xml" ContentType="application/vnd.openxmlformats-officedocument.presentationml.notesSlide+xml"/>
  <Override PartName="/ppt/webextensions/webextension6.xml" ContentType="application/vnd.ms-office.webextension+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8"/>
  </p:notesMasterIdLst>
  <p:sldIdLst>
    <p:sldId id="256" r:id="rId2"/>
    <p:sldId id="258" r:id="rId3"/>
    <p:sldId id="313" r:id="rId4"/>
    <p:sldId id="329" r:id="rId5"/>
    <p:sldId id="342" r:id="rId6"/>
    <p:sldId id="262" r:id="rId7"/>
    <p:sldId id="306" r:id="rId8"/>
    <p:sldId id="275" r:id="rId9"/>
    <p:sldId id="310" r:id="rId10"/>
    <p:sldId id="307" r:id="rId11"/>
    <p:sldId id="311" r:id="rId12"/>
    <p:sldId id="347" r:id="rId13"/>
    <p:sldId id="325" r:id="rId14"/>
    <p:sldId id="335" r:id="rId15"/>
    <p:sldId id="344" r:id="rId16"/>
    <p:sldId id="343" r:id="rId17"/>
    <p:sldId id="308" r:id="rId18"/>
    <p:sldId id="341" r:id="rId19"/>
    <p:sldId id="332" r:id="rId20"/>
    <p:sldId id="312" r:id="rId21"/>
    <p:sldId id="314" r:id="rId22"/>
    <p:sldId id="315" r:id="rId23"/>
    <p:sldId id="330" r:id="rId24"/>
    <p:sldId id="326" r:id="rId25"/>
    <p:sldId id="323" r:id="rId26"/>
    <p:sldId id="321" r:id="rId27"/>
    <p:sldId id="324" r:id="rId28"/>
    <p:sldId id="336" r:id="rId29"/>
    <p:sldId id="337" r:id="rId30"/>
    <p:sldId id="328" r:id="rId31"/>
    <p:sldId id="319" r:id="rId32"/>
    <p:sldId id="334" r:id="rId33"/>
    <p:sldId id="338" r:id="rId34"/>
    <p:sldId id="339" r:id="rId35"/>
    <p:sldId id="331" r:id="rId36"/>
    <p:sldId id="345" r:id="rId37"/>
  </p:sldIdLst>
  <p:sldSz cx="9144000" cy="5143500" type="screen16x9"/>
  <p:notesSz cx="6858000" cy="9144000"/>
  <p:embeddedFontLst>
    <p:embeddedFont>
      <p:font typeface="Albert Sans" panose="020B0604020202020204" charset="0"/>
      <p:regular r:id="rId39"/>
      <p:bold r:id="rId40"/>
      <p:italic r:id="rId41"/>
      <p:boldItalic r:id="rId42"/>
    </p:embeddedFont>
    <p:embeddedFont>
      <p:font typeface="DM Sans" pitchFamily="2" charset="0"/>
      <p:regular r:id="rId43"/>
      <p:bold r:id="rId44"/>
      <p:italic r:id="rId45"/>
      <p:boldItalic r:id="rId46"/>
    </p:embeddedFont>
    <p:embeddedFont>
      <p:font typeface="Nunito Light"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4C1CA-691E-44E4-8A18-C3FB30E32EE0}" v="5185" dt="2024-10-15T15:03:24.127"/>
    <p1510:client id="{789D4262-B3F2-40E0-8CDB-D0B19408C74F}" v="2675" dt="2024-10-15T15:18:15.550"/>
  </p1510:revLst>
</p1510:revInfo>
</file>

<file path=ppt/tableStyles.xml><?xml version="1.0" encoding="utf-8"?>
<a:tblStyleLst xmlns:a="http://schemas.openxmlformats.org/drawingml/2006/main" def="{4DD50CC5-F898-4AAF-BA45-A0779D301D2C}">
  <a:tblStyle styleId="{4DD50CC5-F898-4AAF-BA45-A0779D301D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78" d="100"/>
          <a:sy n="78" d="100"/>
        </p:scale>
        <p:origin x="8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a:extLst>
            <a:ext uri="{FF2B5EF4-FFF2-40B4-BE49-F238E27FC236}">
              <a16:creationId xmlns:a16="http://schemas.microsoft.com/office/drawing/2014/main" id="{F0A10416-39D2-72E6-85C9-0B7301480586}"/>
            </a:ext>
          </a:extLst>
        </p:cNvPr>
        <p:cNvGrpSpPr/>
        <p:nvPr/>
      </p:nvGrpSpPr>
      <p:grpSpPr>
        <a:xfrm>
          <a:off x="0" y="0"/>
          <a:ext cx="0" cy="0"/>
          <a:chOff x="0" y="0"/>
          <a:chExt cx="0" cy="0"/>
        </a:xfrm>
      </p:grpSpPr>
      <p:sp>
        <p:nvSpPr>
          <p:cNvPr id="615" name="Google Shape;615;g1dd46dd1d67_2_5:notes">
            <a:extLst>
              <a:ext uri="{FF2B5EF4-FFF2-40B4-BE49-F238E27FC236}">
                <a16:creationId xmlns:a16="http://schemas.microsoft.com/office/drawing/2014/main" id="{BE13235D-0E6E-085C-ADC5-511776ED5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dd46dd1d67_2_5:notes">
            <a:extLst>
              <a:ext uri="{FF2B5EF4-FFF2-40B4-BE49-F238E27FC236}">
                <a16:creationId xmlns:a16="http://schemas.microsoft.com/office/drawing/2014/main" id="{06DBD448-FFE3-0E4A-9C41-1A71D5ED12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47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Many of the larger companies that operate both wind farms and fossil fuel plants operate in several states</a:t>
            </a:r>
          </a:p>
        </p:txBody>
      </p:sp>
    </p:spTree>
    <p:extLst>
      <p:ext uri="{BB962C8B-B14F-4D97-AF65-F5344CB8AC3E}">
        <p14:creationId xmlns:p14="http://schemas.microsoft.com/office/powerpoint/2010/main" val="120179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a:extLst>
            <a:ext uri="{FF2B5EF4-FFF2-40B4-BE49-F238E27FC236}">
              <a16:creationId xmlns:a16="http://schemas.microsoft.com/office/drawing/2014/main" id="{88EFDCA9-9211-138F-2D1B-D671ADC455C5}"/>
            </a:ext>
          </a:extLst>
        </p:cNvPr>
        <p:cNvGrpSpPr/>
        <p:nvPr/>
      </p:nvGrpSpPr>
      <p:grpSpPr>
        <a:xfrm>
          <a:off x="0" y="0"/>
          <a:ext cx="0" cy="0"/>
          <a:chOff x="0" y="0"/>
          <a:chExt cx="0" cy="0"/>
        </a:xfrm>
      </p:grpSpPr>
      <p:sp>
        <p:nvSpPr>
          <p:cNvPr id="1089" name="Google Shape;1089;g1340135a080_2_0:notes">
            <a:extLst>
              <a:ext uri="{FF2B5EF4-FFF2-40B4-BE49-F238E27FC236}">
                <a16:creationId xmlns:a16="http://schemas.microsoft.com/office/drawing/2014/main" id="{51B4E88E-D888-5087-0D6E-95102C118B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340135a080_2_0:notes">
            <a:extLst>
              <a:ext uri="{FF2B5EF4-FFF2-40B4-BE49-F238E27FC236}">
                <a16:creationId xmlns:a16="http://schemas.microsoft.com/office/drawing/2014/main" id="{040EA173-7393-B7AB-3252-91D6A9E376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553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The easy spots, low hanging fruit have gone and now we must look to off-shore opportunities to fulfill our needs</a:t>
            </a:r>
          </a:p>
          <a:p>
            <a:pPr marL="158750" indent="0">
              <a:buNone/>
            </a:pPr>
            <a:endParaRPr lang="en-US"/>
          </a:p>
        </p:txBody>
      </p:sp>
    </p:spTree>
    <p:extLst>
      <p:ext uri="{BB962C8B-B14F-4D97-AF65-F5344CB8AC3E}">
        <p14:creationId xmlns:p14="http://schemas.microsoft.com/office/powerpoint/2010/main" val="1403892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Intermittent electricity</a:t>
            </a:r>
          </a:p>
        </p:txBody>
      </p:sp>
    </p:spTree>
    <p:extLst>
      <p:ext uri="{BB962C8B-B14F-4D97-AF65-F5344CB8AC3E}">
        <p14:creationId xmlns:p14="http://schemas.microsoft.com/office/powerpoint/2010/main" val="40398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Off-shore wind farms are a country wide effort</a:t>
            </a:r>
          </a:p>
        </p:txBody>
      </p:sp>
    </p:spTree>
    <p:extLst>
      <p:ext uri="{BB962C8B-B14F-4D97-AF65-F5344CB8AC3E}">
        <p14:creationId xmlns:p14="http://schemas.microsoft.com/office/powerpoint/2010/main" val="748639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234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a:t>China leads the charge on wind energy by a wide margin, which presents a deceiving growth rate, out of context.</a:t>
            </a:r>
          </a:p>
          <a:p>
            <a:r>
              <a:rPr lang="en-US" sz="1100"/>
              <a:t>Snarled work pipelines, outdated power grid systems, and lengthy permitting processes stall many wind farm projects.</a:t>
            </a:r>
          </a:p>
          <a:p>
            <a:r>
              <a:rPr lang="en-US" sz="1100"/>
              <a:t>Solar outpaces wind by a wide margin due to photovoltaic cells' commercially and residentially viable nature. </a:t>
            </a:r>
          </a:p>
          <a:p>
            <a:r>
              <a:rPr lang="en-US" sz="1100"/>
              <a:t>Announcements of new wind farms too close to residential or sacred sites can cause an outsized backlash.</a:t>
            </a:r>
          </a:p>
          <a:p>
            <a:endParaRPr lang="en-US"/>
          </a:p>
        </p:txBody>
      </p:sp>
    </p:spTree>
    <p:extLst>
      <p:ext uri="{BB962C8B-B14F-4D97-AF65-F5344CB8AC3E}">
        <p14:creationId xmlns:p14="http://schemas.microsoft.com/office/powerpoint/2010/main" val="390815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a:t>Wind farms are costly projects requiring large upfront investments. </a:t>
            </a:r>
          </a:p>
          <a:p>
            <a:r>
              <a:rPr lang="en-US" sz="1100"/>
              <a:t>Wind energy is highly transferable, evidenced by transmission projects crossing state lines to share electricity generated by windfarms.</a:t>
            </a:r>
          </a:p>
          <a:p>
            <a:r>
              <a:rPr lang="en-US" sz="1100"/>
              <a:t>Utility level solar is growing more quickly than wind.</a:t>
            </a:r>
          </a:p>
          <a:p>
            <a:r>
              <a:rPr lang="en-US" sz="1100"/>
              <a:t>Wind energy works best alongside solar, as they have complimentary down periods.</a:t>
            </a:r>
          </a:p>
          <a:p>
            <a:r>
              <a:rPr lang="en-US" sz="1100"/>
              <a:t>Onshore wind energy can’t keep up with the needs of the grid.</a:t>
            </a:r>
          </a:p>
          <a:p>
            <a:r>
              <a:rPr lang="en-US" sz="1100"/>
              <a:t>Public reactions to wind energy projects can be unpredictable, volatile, or used as political battlegrounds between federal and state or local government.</a:t>
            </a:r>
          </a:p>
          <a:p>
            <a:endParaRPr lang="en-US"/>
          </a:p>
        </p:txBody>
      </p:sp>
    </p:spTree>
    <p:extLst>
      <p:ext uri="{BB962C8B-B14F-4D97-AF65-F5344CB8AC3E}">
        <p14:creationId xmlns:p14="http://schemas.microsoft.com/office/powerpoint/2010/main" val="1810102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509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a:extLst>
            <a:ext uri="{FF2B5EF4-FFF2-40B4-BE49-F238E27FC236}">
              <a16:creationId xmlns:a16="http://schemas.microsoft.com/office/drawing/2014/main" id="{259EC00C-F184-2838-46D6-1665D5C78AC0}"/>
            </a:ext>
          </a:extLst>
        </p:cNvPr>
        <p:cNvGrpSpPr/>
        <p:nvPr/>
      </p:nvGrpSpPr>
      <p:grpSpPr>
        <a:xfrm>
          <a:off x="0" y="0"/>
          <a:ext cx="0" cy="0"/>
          <a:chOff x="0" y="0"/>
          <a:chExt cx="0" cy="0"/>
        </a:xfrm>
      </p:grpSpPr>
      <p:sp>
        <p:nvSpPr>
          <p:cNvPr id="615" name="Google Shape;615;g1dd46dd1d67_2_5:notes">
            <a:extLst>
              <a:ext uri="{FF2B5EF4-FFF2-40B4-BE49-F238E27FC236}">
                <a16:creationId xmlns:a16="http://schemas.microsoft.com/office/drawing/2014/main" id="{FC7E7869-51B3-90D5-71F3-15F0F51436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dd46dd1d67_2_5:notes">
            <a:extLst>
              <a:ext uri="{FF2B5EF4-FFF2-40B4-BE49-F238E27FC236}">
                <a16:creationId xmlns:a16="http://schemas.microsoft.com/office/drawing/2014/main" id="{69C12229-FE9A-EAD6-304C-B3D95528C1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1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This offshore wind turbine is designed for areas with wind speeds of 8 meters per second and above. With average winds of 10 meters per second, just one of these giants can generate 100 GWh of power annually, which is enough to power 55,000 homes. That’s enough to cut standard coal consumption by 30,000 tons and reduce CO2 emissions by 80,000 tons.</a:t>
            </a:r>
          </a:p>
        </p:txBody>
      </p:sp>
    </p:spTree>
    <p:extLst>
      <p:ext uri="{BB962C8B-B14F-4D97-AF65-F5344CB8AC3E}">
        <p14:creationId xmlns:p14="http://schemas.microsoft.com/office/powerpoint/2010/main" val="422648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a:extLst>
            <a:ext uri="{FF2B5EF4-FFF2-40B4-BE49-F238E27FC236}">
              <a16:creationId xmlns:a16="http://schemas.microsoft.com/office/drawing/2014/main" id="{82D3B127-57E5-F8D5-9C6E-3996EC597780}"/>
            </a:ext>
          </a:extLst>
        </p:cNvPr>
        <p:cNvGrpSpPr/>
        <p:nvPr/>
      </p:nvGrpSpPr>
      <p:grpSpPr>
        <a:xfrm>
          <a:off x="0" y="0"/>
          <a:ext cx="0" cy="0"/>
          <a:chOff x="0" y="0"/>
          <a:chExt cx="0" cy="0"/>
        </a:xfrm>
      </p:grpSpPr>
      <p:sp>
        <p:nvSpPr>
          <p:cNvPr id="1089" name="Google Shape;1089;g1340135a080_2_0:notes">
            <a:extLst>
              <a:ext uri="{FF2B5EF4-FFF2-40B4-BE49-F238E27FC236}">
                <a16:creationId xmlns:a16="http://schemas.microsoft.com/office/drawing/2014/main" id="{1DFA5BA1-8EC6-4E7F-682D-06C674E1CE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340135a080_2_0:notes">
            <a:extLst>
              <a:ext uri="{FF2B5EF4-FFF2-40B4-BE49-F238E27FC236}">
                <a16:creationId xmlns:a16="http://schemas.microsoft.com/office/drawing/2014/main" id="{B9336BFE-D803-53D9-679F-8A747746A5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50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a:extLst>
            <a:ext uri="{FF2B5EF4-FFF2-40B4-BE49-F238E27FC236}">
              <a16:creationId xmlns:a16="http://schemas.microsoft.com/office/drawing/2014/main" id="{E062A924-CFDC-D14E-9A69-3DC5179D348E}"/>
            </a:ext>
          </a:extLst>
        </p:cNvPr>
        <p:cNvGrpSpPr/>
        <p:nvPr/>
      </p:nvGrpSpPr>
      <p:grpSpPr>
        <a:xfrm>
          <a:off x="0" y="0"/>
          <a:ext cx="0" cy="0"/>
          <a:chOff x="0" y="0"/>
          <a:chExt cx="0" cy="0"/>
        </a:xfrm>
      </p:grpSpPr>
      <p:sp>
        <p:nvSpPr>
          <p:cNvPr id="1089" name="Google Shape;1089;g1340135a080_2_0:notes">
            <a:extLst>
              <a:ext uri="{FF2B5EF4-FFF2-40B4-BE49-F238E27FC236}">
                <a16:creationId xmlns:a16="http://schemas.microsoft.com/office/drawing/2014/main" id="{5F804CEE-7B79-E7DA-70D9-DA79893D54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340135a080_2_0:notes">
            <a:extLst>
              <a:ext uri="{FF2B5EF4-FFF2-40B4-BE49-F238E27FC236}">
                <a16:creationId xmlns:a16="http://schemas.microsoft.com/office/drawing/2014/main" id="{6570D57C-32CB-5512-9589-42A1F1BDC6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8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a:extLst>
            <a:ext uri="{FF2B5EF4-FFF2-40B4-BE49-F238E27FC236}">
              <a16:creationId xmlns:a16="http://schemas.microsoft.com/office/drawing/2014/main" id="{FC077F59-3088-E21A-CF88-3059E94E3C77}"/>
            </a:ext>
          </a:extLst>
        </p:cNvPr>
        <p:cNvGrpSpPr/>
        <p:nvPr/>
      </p:nvGrpSpPr>
      <p:grpSpPr>
        <a:xfrm>
          <a:off x="0" y="0"/>
          <a:ext cx="0" cy="0"/>
          <a:chOff x="0" y="0"/>
          <a:chExt cx="0" cy="0"/>
        </a:xfrm>
      </p:grpSpPr>
      <p:sp>
        <p:nvSpPr>
          <p:cNvPr id="1089" name="Google Shape;1089;g1340135a080_2_0:notes">
            <a:extLst>
              <a:ext uri="{FF2B5EF4-FFF2-40B4-BE49-F238E27FC236}">
                <a16:creationId xmlns:a16="http://schemas.microsoft.com/office/drawing/2014/main" id="{10958424-3AA4-4513-6A2C-12E9A23187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340135a080_2_0:notes">
            <a:extLst>
              <a:ext uri="{FF2B5EF4-FFF2-40B4-BE49-F238E27FC236}">
                <a16:creationId xmlns:a16="http://schemas.microsoft.com/office/drawing/2014/main" id="{CB1824AB-D56F-94D4-3358-8595C513D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733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a:extLst>
            <a:ext uri="{FF2B5EF4-FFF2-40B4-BE49-F238E27FC236}">
              <a16:creationId xmlns:a16="http://schemas.microsoft.com/office/drawing/2014/main" id="{57111606-72C1-C74E-E630-A93E5A2C0380}"/>
            </a:ext>
          </a:extLst>
        </p:cNvPr>
        <p:cNvGrpSpPr/>
        <p:nvPr/>
      </p:nvGrpSpPr>
      <p:grpSpPr>
        <a:xfrm>
          <a:off x="0" y="0"/>
          <a:ext cx="0" cy="0"/>
          <a:chOff x="0" y="0"/>
          <a:chExt cx="0" cy="0"/>
        </a:xfrm>
      </p:grpSpPr>
      <p:sp>
        <p:nvSpPr>
          <p:cNvPr id="1089" name="Google Shape;1089;g1340135a080_2_0:notes">
            <a:extLst>
              <a:ext uri="{FF2B5EF4-FFF2-40B4-BE49-F238E27FC236}">
                <a16:creationId xmlns:a16="http://schemas.microsoft.com/office/drawing/2014/main" id="{6093C778-4095-A9DB-FD90-FFC24506C7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340135a080_2_0:notes">
            <a:extLst>
              <a:ext uri="{FF2B5EF4-FFF2-40B4-BE49-F238E27FC236}">
                <a16:creationId xmlns:a16="http://schemas.microsoft.com/office/drawing/2014/main" id="{8D471580-E3D6-66F1-582A-359A126952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24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72900"/>
            <a:ext cx="5303400" cy="2103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25210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latin typeface="Albert Sans"/>
                <a:ea typeface="Albert Sans"/>
                <a:cs typeface="Albert Sans"/>
                <a:sym typeface="Albert Sans"/>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1395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accent1"/>
              </a:buClr>
              <a:buSzPts val="800"/>
              <a:buFont typeface="Nunito Light"/>
              <a:buChar char="●"/>
              <a:defRPr/>
            </a:lvl1pPr>
            <a:lvl2pPr marL="914400" lvl="1" indent="-304800" rtl="0">
              <a:spcBef>
                <a:spcPts val="0"/>
              </a:spcBef>
              <a:spcAft>
                <a:spcPts val="0"/>
              </a:spcAft>
              <a:buClr>
                <a:schemeClr val="accent2"/>
              </a:buClr>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0"/>
              </a:spcBef>
              <a:spcAft>
                <a:spcPts val="0"/>
              </a:spcAft>
              <a:buClr>
                <a:srgbClr val="FFC800"/>
              </a:buClr>
              <a:buSzPts val="1200"/>
              <a:buFont typeface="Nunito Light"/>
              <a:buChar char="●"/>
              <a:defRPr/>
            </a:lvl4pPr>
            <a:lvl5pPr marL="2286000" lvl="4" indent="-304800" rtl="0">
              <a:lnSpc>
                <a:spcPct val="115000"/>
              </a:lnSpc>
              <a:spcBef>
                <a:spcPts val="0"/>
              </a:spcBef>
              <a:spcAft>
                <a:spcPts val="0"/>
              </a:spcAft>
              <a:buClr>
                <a:srgbClr val="434343"/>
              </a:buClr>
              <a:buSzPts val="1200"/>
              <a:buFont typeface="Nunito Light"/>
              <a:buChar char="○"/>
              <a:defRPr/>
            </a:lvl5pPr>
            <a:lvl6pPr marL="2743200" lvl="5" indent="-304800" rtl="0">
              <a:lnSpc>
                <a:spcPct val="115000"/>
              </a:lnSpc>
              <a:spcBef>
                <a:spcPts val="0"/>
              </a:spcBef>
              <a:spcAft>
                <a:spcPts val="0"/>
              </a:spcAft>
              <a:buClr>
                <a:srgbClr val="434343"/>
              </a:buClr>
              <a:buSzPts val="1200"/>
              <a:buFont typeface="Nunito Light"/>
              <a:buChar char="■"/>
              <a:defRPr/>
            </a:lvl6pPr>
            <a:lvl7pPr marL="3200400" lvl="6" indent="-304800" rtl="0">
              <a:lnSpc>
                <a:spcPct val="115000"/>
              </a:lnSpc>
              <a:spcBef>
                <a:spcPts val="0"/>
              </a:spcBef>
              <a:spcAft>
                <a:spcPts val="0"/>
              </a:spcAft>
              <a:buClr>
                <a:srgbClr val="434343"/>
              </a:buClr>
              <a:buSzPts val="1200"/>
              <a:buFont typeface="Nunito Light"/>
              <a:buChar char="●"/>
              <a:defRPr/>
            </a:lvl7pPr>
            <a:lvl8pPr marL="3657600" lvl="7" indent="-304800" rtl="0">
              <a:lnSpc>
                <a:spcPct val="115000"/>
              </a:lnSpc>
              <a:spcBef>
                <a:spcPts val="0"/>
              </a:spcBef>
              <a:spcAft>
                <a:spcPts val="0"/>
              </a:spcAft>
              <a:buClr>
                <a:srgbClr val="434343"/>
              </a:buClr>
              <a:buSzPts val="1200"/>
              <a:buFont typeface="Nunito Light"/>
              <a:buChar char="○"/>
              <a:defRPr/>
            </a:lvl8pPr>
            <a:lvl9pPr marL="4114800" lvl="8" indent="-304800" rtl="0">
              <a:lnSpc>
                <a:spcPct val="115000"/>
              </a:lnSpc>
              <a:spcBef>
                <a:spcPts val="0"/>
              </a:spcBef>
              <a:spcAft>
                <a:spcPts val="0"/>
              </a:spcAft>
              <a:buClr>
                <a:srgbClr val="434343"/>
              </a:buClr>
              <a:buSzPts val="1200"/>
              <a:buFont typeface="Nunito Light"/>
              <a:buChar char="■"/>
              <a:defRPr/>
            </a:lvl9pPr>
          </a:lstStyle>
          <a:p>
            <a:endParaRPr/>
          </a:p>
        </p:txBody>
      </p:sp>
      <p:sp>
        <p:nvSpPr>
          <p:cNvPr id="22" name="Google Shape;22;p4"/>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subTitle" idx="1"/>
          </p:nvPr>
        </p:nvSpPr>
        <p:spPr>
          <a:xfrm>
            <a:off x="4725900" y="1567553"/>
            <a:ext cx="36981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1"/>
              </a:buClr>
              <a:buSzPts val="1400"/>
              <a:buChar char="●"/>
              <a:defRPr sz="1400" b="0"/>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27" name="Google Shape;27;p5"/>
          <p:cNvSpPr txBox="1">
            <a:spLocks noGrp="1"/>
          </p:cNvSpPr>
          <p:nvPr>
            <p:ph type="subTitle" idx="2"/>
          </p:nvPr>
        </p:nvSpPr>
        <p:spPr>
          <a:xfrm>
            <a:off x="720000" y="1567553"/>
            <a:ext cx="36981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1"/>
              </a:buClr>
              <a:buSzPts val="1400"/>
              <a:buChar char="●"/>
              <a:defRPr sz="1400" b="0"/>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28" name="Google Shape;28;p5"/>
          <p:cNvSpPr txBox="1">
            <a:spLocks noGrp="1"/>
          </p:cNvSpPr>
          <p:nvPr>
            <p:ph type="subTitle" idx="3"/>
          </p:nvPr>
        </p:nvSpPr>
        <p:spPr>
          <a:xfrm>
            <a:off x="720000" y="1206050"/>
            <a:ext cx="3698100" cy="457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DM Sans"/>
              <a:buNone/>
              <a:defRPr sz="2000" b="1">
                <a:latin typeface="DM Sans"/>
                <a:ea typeface="DM Sans"/>
                <a:cs typeface="DM Sans"/>
                <a:sym typeface="DM Sans"/>
              </a:defRPr>
            </a:lvl1pPr>
            <a:lvl2pPr lvl="1">
              <a:lnSpc>
                <a:spcPct val="115000"/>
              </a:lnSpc>
              <a:spcBef>
                <a:spcPts val="0"/>
              </a:spcBef>
              <a:spcAft>
                <a:spcPts val="0"/>
              </a:spcAft>
              <a:buSzPts val="1400"/>
              <a:buFont typeface="DM Sans"/>
              <a:buNone/>
              <a:defRPr b="1">
                <a:latin typeface="DM Sans"/>
                <a:ea typeface="DM Sans"/>
                <a:cs typeface="DM Sans"/>
                <a:sym typeface="DM Sans"/>
              </a:defRPr>
            </a:lvl2pPr>
            <a:lvl3pPr lvl="2">
              <a:lnSpc>
                <a:spcPct val="115000"/>
              </a:lnSpc>
              <a:spcBef>
                <a:spcPts val="0"/>
              </a:spcBef>
              <a:spcAft>
                <a:spcPts val="0"/>
              </a:spcAft>
              <a:buSzPts val="1400"/>
              <a:buFont typeface="DM Sans"/>
              <a:buNone/>
              <a:defRPr b="1">
                <a:latin typeface="DM Sans"/>
                <a:ea typeface="DM Sans"/>
                <a:cs typeface="DM Sans"/>
                <a:sym typeface="DM Sans"/>
              </a:defRPr>
            </a:lvl3pPr>
            <a:lvl4pPr lvl="3">
              <a:lnSpc>
                <a:spcPct val="115000"/>
              </a:lnSpc>
              <a:spcBef>
                <a:spcPts val="0"/>
              </a:spcBef>
              <a:spcAft>
                <a:spcPts val="0"/>
              </a:spcAft>
              <a:buSzPts val="1400"/>
              <a:buFont typeface="DM Sans"/>
              <a:buNone/>
              <a:defRPr b="1">
                <a:latin typeface="DM Sans"/>
                <a:ea typeface="DM Sans"/>
                <a:cs typeface="DM Sans"/>
                <a:sym typeface="DM Sans"/>
              </a:defRPr>
            </a:lvl4pPr>
            <a:lvl5pPr lvl="4">
              <a:lnSpc>
                <a:spcPct val="115000"/>
              </a:lnSpc>
              <a:spcBef>
                <a:spcPts val="0"/>
              </a:spcBef>
              <a:spcAft>
                <a:spcPts val="0"/>
              </a:spcAft>
              <a:buSzPts val="1400"/>
              <a:buFont typeface="DM Sans"/>
              <a:buNone/>
              <a:defRPr b="1">
                <a:latin typeface="DM Sans"/>
                <a:ea typeface="DM Sans"/>
                <a:cs typeface="DM Sans"/>
                <a:sym typeface="DM Sans"/>
              </a:defRPr>
            </a:lvl5pPr>
            <a:lvl6pPr lvl="5">
              <a:lnSpc>
                <a:spcPct val="115000"/>
              </a:lnSpc>
              <a:spcBef>
                <a:spcPts val="0"/>
              </a:spcBef>
              <a:spcAft>
                <a:spcPts val="0"/>
              </a:spcAft>
              <a:buSzPts val="1400"/>
              <a:buFont typeface="DM Sans"/>
              <a:buNone/>
              <a:defRPr b="1">
                <a:latin typeface="DM Sans"/>
                <a:ea typeface="DM Sans"/>
                <a:cs typeface="DM Sans"/>
                <a:sym typeface="DM Sans"/>
              </a:defRPr>
            </a:lvl6pPr>
            <a:lvl7pPr lvl="6">
              <a:lnSpc>
                <a:spcPct val="115000"/>
              </a:lnSpc>
              <a:spcBef>
                <a:spcPts val="0"/>
              </a:spcBef>
              <a:spcAft>
                <a:spcPts val="0"/>
              </a:spcAft>
              <a:buSzPts val="1400"/>
              <a:buFont typeface="DM Sans"/>
              <a:buNone/>
              <a:defRPr b="1">
                <a:latin typeface="DM Sans"/>
                <a:ea typeface="DM Sans"/>
                <a:cs typeface="DM Sans"/>
                <a:sym typeface="DM Sans"/>
              </a:defRPr>
            </a:lvl7pPr>
            <a:lvl8pPr lvl="7">
              <a:lnSpc>
                <a:spcPct val="115000"/>
              </a:lnSpc>
              <a:spcBef>
                <a:spcPts val="0"/>
              </a:spcBef>
              <a:spcAft>
                <a:spcPts val="0"/>
              </a:spcAft>
              <a:buSzPts val="1400"/>
              <a:buFont typeface="DM Sans"/>
              <a:buNone/>
              <a:defRPr b="1">
                <a:latin typeface="DM Sans"/>
                <a:ea typeface="DM Sans"/>
                <a:cs typeface="DM Sans"/>
                <a:sym typeface="DM Sans"/>
              </a:defRPr>
            </a:lvl8pPr>
            <a:lvl9pPr lvl="8">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sp>
        <p:nvSpPr>
          <p:cNvPr id="29" name="Google Shape;29;p5"/>
          <p:cNvSpPr txBox="1">
            <a:spLocks noGrp="1"/>
          </p:cNvSpPr>
          <p:nvPr>
            <p:ph type="subTitle" idx="4"/>
          </p:nvPr>
        </p:nvSpPr>
        <p:spPr>
          <a:xfrm>
            <a:off x="4725900" y="1206050"/>
            <a:ext cx="3698100" cy="45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DM Sans"/>
                <a:ea typeface="DM Sans"/>
                <a:cs typeface="DM Sans"/>
                <a:sym typeface="DM Sans"/>
              </a:defRPr>
            </a:lvl1pPr>
            <a:lvl2pPr lvl="1" rtl="0">
              <a:lnSpc>
                <a:spcPct val="115000"/>
              </a:lnSpc>
              <a:spcBef>
                <a:spcPts val="0"/>
              </a:spcBef>
              <a:spcAft>
                <a:spcPts val="0"/>
              </a:spcAft>
              <a:buSzPts val="1400"/>
              <a:buFont typeface="DM Sans"/>
              <a:buNone/>
              <a:defRPr b="1">
                <a:latin typeface="DM Sans"/>
                <a:ea typeface="DM Sans"/>
                <a:cs typeface="DM Sans"/>
                <a:sym typeface="DM Sans"/>
              </a:defRPr>
            </a:lvl2pPr>
            <a:lvl3pPr lvl="2" rtl="0">
              <a:lnSpc>
                <a:spcPct val="115000"/>
              </a:lnSpc>
              <a:spcBef>
                <a:spcPts val="0"/>
              </a:spcBef>
              <a:spcAft>
                <a:spcPts val="0"/>
              </a:spcAft>
              <a:buSzPts val="1400"/>
              <a:buFont typeface="DM Sans"/>
              <a:buNone/>
              <a:defRPr b="1">
                <a:latin typeface="DM Sans"/>
                <a:ea typeface="DM Sans"/>
                <a:cs typeface="DM Sans"/>
                <a:sym typeface="DM Sans"/>
              </a:defRPr>
            </a:lvl3pPr>
            <a:lvl4pPr lvl="3" rtl="0">
              <a:lnSpc>
                <a:spcPct val="115000"/>
              </a:lnSpc>
              <a:spcBef>
                <a:spcPts val="0"/>
              </a:spcBef>
              <a:spcAft>
                <a:spcPts val="0"/>
              </a:spcAft>
              <a:buSzPts val="1400"/>
              <a:buFont typeface="DM Sans"/>
              <a:buNone/>
              <a:defRPr b="1">
                <a:latin typeface="DM Sans"/>
                <a:ea typeface="DM Sans"/>
                <a:cs typeface="DM Sans"/>
                <a:sym typeface="DM Sans"/>
              </a:defRPr>
            </a:lvl4pPr>
            <a:lvl5pPr lvl="4" rtl="0">
              <a:lnSpc>
                <a:spcPct val="115000"/>
              </a:lnSpc>
              <a:spcBef>
                <a:spcPts val="0"/>
              </a:spcBef>
              <a:spcAft>
                <a:spcPts val="0"/>
              </a:spcAft>
              <a:buSzPts val="1400"/>
              <a:buFont typeface="DM Sans"/>
              <a:buNone/>
              <a:defRPr b="1">
                <a:latin typeface="DM Sans"/>
                <a:ea typeface="DM Sans"/>
                <a:cs typeface="DM Sans"/>
                <a:sym typeface="DM Sans"/>
              </a:defRPr>
            </a:lvl5pPr>
            <a:lvl6pPr lvl="5" rtl="0">
              <a:lnSpc>
                <a:spcPct val="115000"/>
              </a:lnSpc>
              <a:spcBef>
                <a:spcPts val="0"/>
              </a:spcBef>
              <a:spcAft>
                <a:spcPts val="0"/>
              </a:spcAft>
              <a:buSzPts val="1400"/>
              <a:buFont typeface="DM Sans"/>
              <a:buNone/>
              <a:defRPr b="1">
                <a:latin typeface="DM Sans"/>
                <a:ea typeface="DM Sans"/>
                <a:cs typeface="DM Sans"/>
                <a:sym typeface="DM Sans"/>
              </a:defRPr>
            </a:lvl6pPr>
            <a:lvl7pPr lvl="6" rtl="0">
              <a:lnSpc>
                <a:spcPct val="115000"/>
              </a:lnSpc>
              <a:spcBef>
                <a:spcPts val="0"/>
              </a:spcBef>
              <a:spcAft>
                <a:spcPts val="0"/>
              </a:spcAft>
              <a:buSzPts val="1400"/>
              <a:buFont typeface="DM Sans"/>
              <a:buNone/>
              <a:defRPr b="1">
                <a:latin typeface="DM Sans"/>
                <a:ea typeface="DM Sans"/>
                <a:cs typeface="DM Sans"/>
                <a:sym typeface="DM Sans"/>
              </a:defRPr>
            </a:lvl7pPr>
            <a:lvl8pPr lvl="7" rtl="0">
              <a:lnSpc>
                <a:spcPct val="115000"/>
              </a:lnSpc>
              <a:spcBef>
                <a:spcPts val="0"/>
              </a:spcBef>
              <a:spcAft>
                <a:spcPts val="0"/>
              </a:spcAft>
              <a:buSzPts val="1400"/>
              <a:buFont typeface="DM Sans"/>
              <a:buNone/>
              <a:defRPr b="1">
                <a:latin typeface="DM Sans"/>
                <a:ea typeface="DM Sans"/>
                <a:cs typeface="DM Sans"/>
                <a:sym typeface="DM Sans"/>
              </a:defRPr>
            </a:lvl8pPr>
            <a:lvl9pPr lvl="8" rtl="0">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sp>
        <p:nvSpPr>
          <p:cNvPr id="30" name="Google Shape;30;p5"/>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6"/>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9"/>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1828800" y="1589800"/>
            <a:ext cx="5486400" cy="10398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a:spLocks noGrp="1"/>
          </p:cNvSpPr>
          <p:nvPr>
            <p:ph type="subTitle" idx="1"/>
          </p:nvPr>
        </p:nvSpPr>
        <p:spPr>
          <a:xfrm>
            <a:off x="1828800" y="2573275"/>
            <a:ext cx="5486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 name="Google Shape;58;p11"/>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13"/>
          <p:cNvSpPr txBox="1">
            <a:spLocks noGrp="1"/>
          </p:cNvSpPr>
          <p:nvPr>
            <p:ph type="subTitle" idx="1"/>
          </p:nvPr>
        </p:nvSpPr>
        <p:spPr>
          <a:xfrm>
            <a:off x="1565999" y="2040775"/>
            <a:ext cx="2185500" cy="64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4" name="Google Shape;64;p13"/>
          <p:cNvSpPr txBox="1">
            <a:spLocks noGrp="1"/>
          </p:cNvSpPr>
          <p:nvPr>
            <p:ph type="subTitle" idx="2"/>
          </p:nvPr>
        </p:nvSpPr>
        <p:spPr>
          <a:xfrm>
            <a:off x="1565999" y="3586988"/>
            <a:ext cx="2185500" cy="64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5" name="Google Shape;65;p13"/>
          <p:cNvSpPr txBox="1">
            <a:spLocks noGrp="1"/>
          </p:cNvSpPr>
          <p:nvPr>
            <p:ph type="subTitle" idx="3"/>
          </p:nvPr>
        </p:nvSpPr>
        <p:spPr>
          <a:xfrm>
            <a:off x="3902248" y="3586988"/>
            <a:ext cx="2185500" cy="64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6" name="Google Shape;66;p13"/>
          <p:cNvSpPr txBox="1">
            <a:spLocks noGrp="1"/>
          </p:cNvSpPr>
          <p:nvPr>
            <p:ph type="subTitle" idx="4"/>
          </p:nvPr>
        </p:nvSpPr>
        <p:spPr>
          <a:xfrm>
            <a:off x="3902248" y="2040775"/>
            <a:ext cx="2185500" cy="64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7" name="Google Shape;67;p13"/>
          <p:cNvSpPr txBox="1">
            <a:spLocks noGrp="1"/>
          </p:cNvSpPr>
          <p:nvPr>
            <p:ph type="title" idx="5" hasCustomPrompt="1"/>
          </p:nvPr>
        </p:nvSpPr>
        <p:spPr>
          <a:xfrm>
            <a:off x="1565999" y="1327825"/>
            <a:ext cx="8544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6" hasCustomPrompt="1"/>
          </p:nvPr>
        </p:nvSpPr>
        <p:spPr>
          <a:xfrm>
            <a:off x="3902248" y="2874200"/>
            <a:ext cx="8544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7" hasCustomPrompt="1"/>
          </p:nvPr>
        </p:nvSpPr>
        <p:spPr>
          <a:xfrm>
            <a:off x="1565999" y="2874200"/>
            <a:ext cx="8544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8" hasCustomPrompt="1"/>
          </p:nvPr>
        </p:nvSpPr>
        <p:spPr>
          <a:xfrm>
            <a:off x="3902248" y="1327825"/>
            <a:ext cx="8544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9"/>
          </p:nvPr>
        </p:nvSpPr>
        <p:spPr>
          <a:xfrm>
            <a:off x="6238496" y="3586988"/>
            <a:ext cx="2185500" cy="64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2" name="Google Shape;72;p13"/>
          <p:cNvSpPr txBox="1">
            <a:spLocks noGrp="1"/>
          </p:cNvSpPr>
          <p:nvPr>
            <p:ph type="subTitle" idx="13"/>
          </p:nvPr>
        </p:nvSpPr>
        <p:spPr>
          <a:xfrm>
            <a:off x="6238496" y="2040775"/>
            <a:ext cx="2185500" cy="64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3" name="Google Shape;73;p13"/>
          <p:cNvSpPr txBox="1">
            <a:spLocks noGrp="1"/>
          </p:cNvSpPr>
          <p:nvPr>
            <p:ph type="title" idx="14" hasCustomPrompt="1"/>
          </p:nvPr>
        </p:nvSpPr>
        <p:spPr>
          <a:xfrm>
            <a:off x="6238496" y="2874200"/>
            <a:ext cx="8544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15" hasCustomPrompt="1"/>
          </p:nvPr>
        </p:nvSpPr>
        <p:spPr>
          <a:xfrm>
            <a:off x="6238496" y="1327825"/>
            <a:ext cx="8544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6"/>
          </p:nvPr>
        </p:nvSpPr>
        <p:spPr>
          <a:xfrm>
            <a:off x="1565999" y="1835575"/>
            <a:ext cx="218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7"/>
          </p:nvPr>
        </p:nvSpPr>
        <p:spPr>
          <a:xfrm>
            <a:off x="1565999" y="3381798"/>
            <a:ext cx="218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8"/>
          </p:nvPr>
        </p:nvSpPr>
        <p:spPr>
          <a:xfrm>
            <a:off x="3902248" y="3381798"/>
            <a:ext cx="218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9"/>
          </p:nvPr>
        </p:nvSpPr>
        <p:spPr>
          <a:xfrm>
            <a:off x="3902248" y="1835575"/>
            <a:ext cx="218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20"/>
          </p:nvPr>
        </p:nvSpPr>
        <p:spPr>
          <a:xfrm>
            <a:off x="6238496" y="3381798"/>
            <a:ext cx="218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0" name="Google Shape;80;p13"/>
          <p:cNvSpPr txBox="1">
            <a:spLocks noGrp="1"/>
          </p:cNvSpPr>
          <p:nvPr>
            <p:ph type="subTitle" idx="21"/>
          </p:nvPr>
        </p:nvSpPr>
        <p:spPr>
          <a:xfrm>
            <a:off x="6238496" y="1835575"/>
            <a:ext cx="218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1" name="Google Shape;81;p13"/>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77"/>
        <p:cNvGrpSpPr/>
        <p:nvPr/>
      </p:nvGrpSpPr>
      <p:grpSpPr>
        <a:xfrm>
          <a:off x="0" y="0"/>
          <a:ext cx="0" cy="0"/>
          <a:chOff x="0" y="0"/>
          <a:chExt cx="0" cy="0"/>
        </a:xfrm>
      </p:grpSpPr>
      <p:sp>
        <p:nvSpPr>
          <p:cNvPr id="178" name="Google Shape;178;p25"/>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5"/>
          <p:cNvGrpSpPr/>
          <p:nvPr/>
        </p:nvGrpSpPr>
        <p:grpSpPr>
          <a:xfrm>
            <a:off x="445203" y="3409046"/>
            <a:ext cx="536053" cy="1199538"/>
            <a:chOff x="6713422" y="2277961"/>
            <a:chExt cx="394563" cy="882857"/>
          </a:xfrm>
        </p:grpSpPr>
        <p:sp>
          <p:nvSpPr>
            <p:cNvPr id="181" name="Google Shape;181;p25"/>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88"/>
        <p:cNvGrpSpPr/>
        <p:nvPr/>
      </p:nvGrpSpPr>
      <p:grpSpPr>
        <a:xfrm>
          <a:off x="0" y="0"/>
          <a:ext cx="0" cy="0"/>
          <a:chOff x="0" y="0"/>
          <a:chExt cx="0" cy="0"/>
        </a:xfrm>
      </p:grpSpPr>
      <p:sp>
        <p:nvSpPr>
          <p:cNvPr id="189" name="Google Shape;189;p26"/>
          <p:cNvSpPr/>
          <p:nvPr/>
        </p:nvSpPr>
        <p:spPr>
          <a:xfrm>
            <a:off x="0" y="4608578"/>
            <a:ext cx="9143969" cy="534926"/>
          </a:xfrm>
          <a:custGeom>
            <a:avLst/>
            <a:gdLst/>
            <a:ahLst/>
            <a:cxnLst/>
            <a:rect l="l" t="t" r="r" b="b"/>
            <a:pathLst>
              <a:path w="104184" h="23087" extrusionOk="0">
                <a:moveTo>
                  <a:pt x="0" y="1"/>
                </a:moveTo>
                <a:lnTo>
                  <a:pt x="0" y="23086"/>
                </a:lnTo>
                <a:lnTo>
                  <a:pt x="104184" y="23086"/>
                </a:lnTo>
                <a:lnTo>
                  <a:pt x="104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0" y="4811179"/>
            <a:ext cx="9143969" cy="332327"/>
          </a:xfrm>
          <a:custGeom>
            <a:avLst/>
            <a:gdLst/>
            <a:ahLst/>
            <a:cxnLst/>
            <a:rect l="l" t="t" r="r" b="b"/>
            <a:pathLst>
              <a:path w="104184" h="14343" extrusionOk="0">
                <a:moveTo>
                  <a:pt x="0" y="1"/>
                </a:moveTo>
                <a:lnTo>
                  <a:pt x="0" y="14342"/>
                </a:lnTo>
                <a:lnTo>
                  <a:pt x="104184" y="14342"/>
                </a:lnTo>
                <a:lnTo>
                  <a:pt x="104184" y="1"/>
                </a:lnTo>
                <a:cubicBezTo>
                  <a:pt x="97344" y="6862"/>
                  <a:pt x="76610" y="11850"/>
                  <a:pt x="52093" y="11850"/>
                </a:cubicBezTo>
                <a:cubicBezTo>
                  <a:pt x="27576" y="11850"/>
                  <a:pt x="6843" y="68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6"/>
          <p:cNvGrpSpPr/>
          <p:nvPr/>
        </p:nvGrpSpPr>
        <p:grpSpPr>
          <a:xfrm>
            <a:off x="7805603" y="2231229"/>
            <a:ext cx="1250346" cy="2377337"/>
            <a:chOff x="5897775" y="1333325"/>
            <a:chExt cx="1480050" cy="2830500"/>
          </a:xfrm>
        </p:grpSpPr>
        <p:sp>
          <p:nvSpPr>
            <p:cNvPr id="192" name="Google Shape;192;p26"/>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400" y="11921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7" r:id="rId6"/>
    <p:sldLayoutId id="2147483659"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indexchange.energy.gov/maps-data/321"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www.fixr.com/article"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environmentamerica.org/texas/center/articles/the-texas-freeze-timeline-of-even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ctrTitle"/>
          </p:nvPr>
        </p:nvSpPr>
        <p:spPr>
          <a:xfrm>
            <a:off x="430276" y="827183"/>
            <a:ext cx="5303400" cy="210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Evaluating Wind Investment Prospects</a:t>
            </a:r>
            <a:endParaRPr/>
          </a:p>
        </p:txBody>
      </p:sp>
      <p:sp>
        <p:nvSpPr>
          <p:cNvPr id="213" name="Google Shape;213;p30"/>
          <p:cNvSpPr txBox="1">
            <a:spLocks noGrp="1"/>
          </p:cNvSpPr>
          <p:nvPr>
            <p:ph type="subTitle" idx="1"/>
          </p:nvPr>
        </p:nvSpPr>
        <p:spPr>
          <a:xfrm>
            <a:off x="713225" y="3252100"/>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Presented By: Voltaic Research</a:t>
            </a:r>
            <a:endParaRPr/>
          </a:p>
        </p:txBody>
      </p:sp>
      <p:sp>
        <p:nvSpPr>
          <p:cNvPr id="214" name="Google Shape;214;p30"/>
          <p:cNvSpPr/>
          <p:nvPr/>
        </p:nvSpPr>
        <p:spPr>
          <a:xfrm>
            <a:off x="5493662" y="3063831"/>
            <a:ext cx="3089509" cy="1544738"/>
          </a:xfrm>
          <a:custGeom>
            <a:avLst/>
            <a:gdLst/>
            <a:ahLst/>
            <a:cxnLst/>
            <a:rect l="l" t="t" r="r" b="b"/>
            <a:pathLst>
              <a:path w="94401" h="47200" extrusionOk="0">
                <a:moveTo>
                  <a:pt x="47202" y="0"/>
                </a:moveTo>
                <a:cubicBezTo>
                  <a:pt x="21133" y="0"/>
                  <a:pt x="0" y="21133"/>
                  <a:pt x="0" y="47199"/>
                </a:cubicBezTo>
                <a:lnTo>
                  <a:pt x="94401" y="47199"/>
                </a:lnTo>
                <a:cubicBezTo>
                  <a:pt x="94401" y="21133"/>
                  <a:pt x="73268" y="0"/>
                  <a:pt x="47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7313027" y="392597"/>
            <a:ext cx="906079" cy="293816"/>
          </a:xfrm>
          <a:custGeom>
            <a:avLst/>
            <a:gdLst/>
            <a:ahLst/>
            <a:cxnLst/>
            <a:rect l="l" t="t" r="r" b="b"/>
            <a:pathLst>
              <a:path w="18571" h="6054" extrusionOk="0">
                <a:moveTo>
                  <a:pt x="6583" y="0"/>
                </a:moveTo>
                <a:cubicBezTo>
                  <a:pt x="4884" y="0"/>
                  <a:pt x="3180" y="1169"/>
                  <a:pt x="3443" y="4068"/>
                </a:cubicBezTo>
                <a:cubicBezTo>
                  <a:pt x="3035" y="3937"/>
                  <a:pt x="2674" y="3880"/>
                  <a:pt x="2355" y="3880"/>
                </a:cubicBezTo>
                <a:cubicBezTo>
                  <a:pt x="376" y="3880"/>
                  <a:pt x="1" y="6054"/>
                  <a:pt x="1" y="6054"/>
                </a:cubicBezTo>
                <a:lnTo>
                  <a:pt x="18570" y="6054"/>
                </a:lnTo>
                <a:cubicBezTo>
                  <a:pt x="18535" y="3360"/>
                  <a:pt x="16508" y="2880"/>
                  <a:pt x="15066" y="2880"/>
                </a:cubicBezTo>
                <a:cubicBezTo>
                  <a:pt x="14266" y="2880"/>
                  <a:pt x="13647" y="3027"/>
                  <a:pt x="13647" y="3027"/>
                </a:cubicBezTo>
                <a:cubicBezTo>
                  <a:pt x="13647" y="3027"/>
                  <a:pt x="12845" y="1525"/>
                  <a:pt x="11502" y="1525"/>
                </a:cubicBezTo>
                <a:cubicBezTo>
                  <a:pt x="10982" y="1525"/>
                  <a:pt x="10382" y="1750"/>
                  <a:pt x="9715" y="2375"/>
                </a:cubicBezTo>
                <a:cubicBezTo>
                  <a:pt x="9598" y="923"/>
                  <a:pt x="8092" y="0"/>
                  <a:pt x="6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4285264" y="243997"/>
            <a:ext cx="1081382" cy="295514"/>
          </a:xfrm>
          <a:custGeom>
            <a:avLst/>
            <a:gdLst/>
            <a:ahLst/>
            <a:cxnLst/>
            <a:rect l="l" t="t" r="r" b="b"/>
            <a:pathLst>
              <a:path w="22164" h="6089" extrusionOk="0">
                <a:moveTo>
                  <a:pt x="12226" y="1"/>
                </a:moveTo>
                <a:cubicBezTo>
                  <a:pt x="9450" y="1"/>
                  <a:pt x="6633" y="1421"/>
                  <a:pt x="6470" y="3725"/>
                </a:cubicBezTo>
                <a:cubicBezTo>
                  <a:pt x="5939" y="3511"/>
                  <a:pt x="5416" y="3420"/>
                  <a:pt x="4913" y="3420"/>
                </a:cubicBezTo>
                <a:cubicBezTo>
                  <a:pt x="2179" y="3420"/>
                  <a:pt x="1" y="6088"/>
                  <a:pt x="1" y="6088"/>
                </a:cubicBezTo>
                <a:lnTo>
                  <a:pt x="22164" y="6088"/>
                </a:lnTo>
                <a:cubicBezTo>
                  <a:pt x="22164" y="6088"/>
                  <a:pt x="21653" y="3009"/>
                  <a:pt x="19166" y="3009"/>
                </a:cubicBezTo>
                <a:cubicBezTo>
                  <a:pt x="18700" y="3009"/>
                  <a:pt x="18165" y="3117"/>
                  <a:pt x="17551" y="3373"/>
                </a:cubicBezTo>
                <a:cubicBezTo>
                  <a:pt x="16892" y="1017"/>
                  <a:pt x="14574" y="1"/>
                  <a:pt x="12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8110822" y="1248426"/>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5720811" y="772804"/>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6637814" y="1529949"/>
            <a:ext cx="889764" cy="270466"/>
          </a:xfrm>
          <a:custGeom>
            <a:avLst/>
            <a:gdLst/>
            <a:ahLst/>
            <a:cxnLst/>
            <a:rect l="l" t="t" r="r" b="b"/>
            <a:pathLst>
              <a:path w="19932" h="6095" extrusionOk="0">
                <a:moveTo>
                  <a:pt x="9703" y="0"/>
                </a:moveTo>
                <a:cubicBezTo>
                  <a:pt x="8185" y="0"/>
                  <a:pt x="6534" y="604"/>
                  <a:pt x="5073" y="2059"/>
                </a:cubicBezTo>
                <a:cubicBezTo>
                  <a:pt x="4625" y="1898"/>
                  <a:pt x="4201" y="1826"/>
                  <a:pt x="3805" y="1826"/>
                </a:cubicBezTo>
                <a:cubicBezTo>
                  <a:pt x="1352" y="1826"/>
                  <a:pt x="0" y="4605"/>
                  <a:pt x="1023" y="6094"/>
                </a:cubicBezTo>
                <a:lnTo>
                  <a:pt x="19931" y="6094"/>
                </a:lnTo>
                <a:cubicBezTo>
                  <a:pt x="19931" y="6094"/>
                  <a:pt x="18781" y="4082"/>
                  <a:pt x="16252" y="4082"/>
                </a:cubicBezTo>
                <a:cubicBezTo>
                  <a:pt x="15796" y="4082"/>
                  <a:pt x="15294" y="4147"/>
                  <a:pt x="14746" y="4302"/>
                </a:cubicBezTo>
                <a:cubicBezTo>
                  <a:pt x="14669" y="1896"/>
                  <a:pt x="12393" y="0"/>
                  <a:pt x="9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flipH="1">
            <a:off x="436494" y="341714"/>
            <a:ext cx="1087430" cy="330461"/>
          </a:xfrm>
          <a:custGeom>
            <a:avLst/>
            <a:gdLst/>
            <a:ahLst/>
            <a:cxnLst/>
            <a:rect l="l" t="t" r="r" b="b"/>
            <a:pathLst>
              <a:path w="24360" h="7447" extrusionOk="0">
                <a:moveTo>
                  <a:pt x="12501" y="0"/>
                </a:moveTo>
                <a:cubicBezTo>
                  <a:pt x="9213" y="0"/>
                  <a:pt x="6432" y="2316"/>
                  <a:pt x="6339" y="5257"/>
                </a:cubicBezTo>
                <a:cubicBezTo>
                  <a:pt x="5669" y="5068"/>
                  <a:pt x="5056" y="4988"/>
                  <a:pt x="4499" y="4988"/>
                </a:cubicBezTo>
                <a:cubicBezTo>
                  <a:pt x="1407" y="4988"/>
                  <a:pt x="1" y="7447"/>
                  <a:pt x="1" y="7447"/>
                </a:cubicBezTo>
                <a:lnTo>
                  <a:pt x="23112" y="7447"/>
                </a:lnTo>
                <a:cubicBezTo>
                  <a:pt x="24359" y="5628"/>
                  <a:pt x="22707" y="2231"/>
                  <a:pt x="19709" y="2231"/>
                </a:cubicBezTo>
                <a:cubicBezTo>
                  <a:pt x="19226" y="2231"/>
                  <a:pt x="18707" y="2319"/>
                  <a:pt x="18160" y="2517"/>
                </a:cubicBezTo>
                <a:cubicBezTo>
                  <a:pt x="16374" y="738"/>
                  <a:pt x="14357" y="0"/>
                  <a:pt x="1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30"/>
          <p:cNvGrpSpPr/>
          <p:nvPr/>
        </p:nvGrpSpPr>
        <p:grpSpPr>
          <a:xfrm>
            <a:off x="5500819" y="2203700"/>
            <a:ext cx="3123355" cy="2691673"/>
            <a:chOff x="5500819" y="2203700"/>
            <a:chExt cx="3123355" cy="2691673"/>
          </a:xfrm>
        </p:grpSpPr>
        <p:grpSp>
          <p:nvGrpSpPr>
            <p:cNvPr id="222" name="Google Shape;222;p30"/>
            <p:cNvGrpSpPr/>
            <p:nvPr/>
          </p:nvGrpSpPr>
          <p:grpSpPr>
            <a:xfrm>
              <a:off x="5500819" y="2203700"/>
              <a:ext cx="3123355" cy="2691673"/>
              <a:chOff x="5500819" y="2203700"/>
              <a:chExt cx="3123355" cy="2691673"/>
            </a:xfrm>
          </p:grpSpPr>
          <p:grpSp>
            <p:nvGrpSpPr>
              <p:cNvPr id="223" name="Google Shape;223;p30"/>
              <p:cNvGrpSpPr/>
              <p:nvPr/>
            </p:nvGrpSpPr>
            <p:grpSpPr>
              <a:xfrm>
                <a:off x="5500819" y="2203700"/>
                <a:ext cx="3046014" cy="2691673"/>
                <a:chOff x="4494656" y="1822700"/>
                <a:chExt cx="3046014" cy="2691673"/>
              </a:xfrm>
            </p:grpSpPr>
            <p:sp>
              <p:nvSpPr>
                <p:cNvPr id="224" name="Google Shape;224;p30"/>
                <p:cNvSpPr/>
                <p:nvPr/>
              </p:nvSpPr>
              <p:spPr>
                <a:xfrm>
                  <a:off x="5997274" y="1822700"/>
                  <a:ext cx="62248" cy="556662"/>
                </a:xfrm>
                <a:custGeom>
                  <a:avLst/>
                  <a:gdLst/>
                  <a:ahLst/>
                  <a:cxnLst/>
                  <a:rect l="l" t="t" r="r" b="b"/>
                  <a:pathLst>
                    <a:path w="1902" h="17009" extrusionOk="0">
                      <a:moveTo>
                        <a:pt x="951" y="1"/>
                      </a:moveTo>
                      <a:cubicBezTo>
                        <a:pt x="425" y="1"/>
                        <a:pt x="0" y="428"/>
                        <a:pt x="0" y="952"/>
                      </a:cubicBezTo>
                      <a:lnTo>
                        <a:pt x="0" y="16057"/>
                      </a:lnTo>
                      <a:cubicBezTo>
                        <a:pt x="0" y="16583"/>
                        <a:pt x="425" y="17008"/>
                        <a:pt x="951" y="17008"/>
                      </a:cubicBezTo>
                      <a:cubicBezTo>
                        <a:pt x="1477" y="17008"/>
                        <a:pt x="1902" y="16583"/>
                        <a:pt x="1902" y="16057"/>
                      </a:cubicBezTo>
                      <a:lnTo>
                        <a:pt x="1902" y="952"/>
                      </a:lnTo>
                      <a:cubicBezTo>
                        <a:pt x="1902" y="428"/>
                        <a:pt x="1477" y="1"/>
                        <a:pt x="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5880437" y="1953087"/>
                  <a:ext cx="295922" cy="147961"/>
                </a:xfrm>
                <a:custGeom>
                  <a:avLst/>
                  <a:gdLst/>
                  <a:ahLst/>
                  <a:cxnLst/>
                  <a:rect l="l" t="t" r="r" b="b"/>
                  <a:pathLst>
                    <a:path w="9042" h="4521" extrusionOk="0">
                      <a:moveTo>
                        <a:pt x="4521" y="0"/>
                      </a:moveTo>
                      <a:cubicBezTo>
                        <a:pt x="2742" y="0"/>
                        <a:pt x="1203" y="1029"/>
                        <a:pt x="467" y="2525"/>
                      </a:cubicBezTo>
                      <a:cubicBezTo>
                        <a:pt x="168" y="3128"/>
                        <a:pt x="1" y="3804"/>
                        <a:pt x="1" y="4521"/>
                      </a:cubicBezTo>
                      <a:lnTo>
                        <a:pt x="9041" y="4521"/>
                      </a:lnTo>
                      <a:cubicBezTo>
                        <a:pt x="9041" y="3722"/>
                        <a:pt x="8833" y="2973"/>
                        <a:pt x="8470" y="2321"/>
                      </a:cubicBezTo>
                      <a:cubicBezTo>
                        <a:pt x="7695" y="936"/>
                        <a:pt x="62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5880437" y="2029015"/>
                  <a:ext cx="295922" cy="72033"/>
                </a:xfrm>
                <a:custGeom>
                  <a:avLst/>
                  <a:gdLst/>
                  <a:ahLst/>
                  <a:cxnLst/>
                  <a:rect l="l" t="t" r="r" b="b"/>
                  <a:pathLst>
                    <a:path w="9042" h="2201" extrusionOk="0">
                      <a:moveTo>
                        <a:pt x="8470" y="1"/>
                      </a:moveTo>
                      <a:cubicBezTo>
                        <a:pt x="7062" y="720"/>
                        <a:pt x="5668" y="970"/>
                        <a:pt x="4407" y="970"/>
                      </a:cubicBezTo>
                      <a:cubicBezTo>
                        <a:pt x="2795" y="970"/>
                        <a:pt x="1399" y="561"/>
                        <a:pt x="467" y="205"/>
                      </a:cubicBezTo>
                      <a:cubicBezTo>
                        <a:pt x="168" y="808"/>
                        <a:pt x="1" y="1484"/>
                        <a:pt x="1" y="2201"/>
                      </a:cubicBezTo>
                      <a:lnTo>
                        <a:pt x="9041" y="2201"/>
                      </a:lnTo>
                      <a:cubicBezTo>
                        <a:pt x="9041" y="1402"/>
                        <a:pt x="8833" y="653"/>
                        <a:pt x="847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5047162" y="4343929"/>
                  <a:ext cx="1959952" cy="170445"/>
                </a:xfrm>
                <a:custGeom>
                  <a:avLst/>
                  <a:gdLst/>
                  <a:ahLst/>
                  <a:cxnLst/>
                  <a:rect l="l" t="t" r="r" b="b"/>
                  <a:pathLst>
                    <a:path w="59887" h="5208" extrusionOk="0">
                      <a:moveTo>
                        <a:pt x="29943" y="1"/>
                      </a:moveTo>
                      <a:cubicBezTo>
                        <a:pt x="22002" y="1"/>
                        <a:pt x="14385" y="276"/>
                        <a:pt x="8770" y="763"/>
                      </a:cubicBezTo>
                      <a:cubicBezTo>
                        <a:pt x="3153" y="1252"/>
                        <a:pt x="0" y="1913"/>
                        <a:pt x="0" y="2604"/>
                      </a:cubicBezTo>
                      <a:cubicBezTo>
                        <a:pt x="0" y="3295"/>
                        <a:pt x="3153" y="3956"/>
                        <a:pt x="8770" y="4446"/>
                      </a:cubicBezTo>
                      <a:cubicBezTo>
                        <a:pt x="14385" y="4933"/>
                        <a:pt x="22002" y="5208"/>
                        <a:pt x="29943" y="5208"/>
                      </a:cubicBezTo>
                      <a:cubicBezTo>
                        <a:pt x="37885" y="5208"/>
                        <a:pt x="45500" y="4933"/>
                        <a:pt x="51117" y="4446"/>
                      </a:cubicBezTo>
                      <a:cubicBezTo>
                        <a:pt x="56731" y="3956"/>
                        <a:pt x="59886" y="3295"/>
                        <a:pt x="59886" y="2604"/>
                      </a:cubicBezTo>
                      <a:cubicBezTo>
                        <a:pt x="59886" y="1913"/>
                        <a:pt x="56731" y="1252"/>
                        <a:pt x="51117" y="763"/>
                      </a:cubicBezTo>
                      <a:cubicBezTo>
                        <a:pt x="45500" y="276"/>
                        <a:pt x="37885" y="1"/>
                        <a:pt x="29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5894281" y="2126248"/>
                  <a:ext cx="265715" cy="2215979"/>
                </a:xfrm>
                <a:custGeom>
                  <a:avLst/>
                  <a:gdLst/>
                  <a:ahLst/>
                  <a:cxnLst/>
                  <a:rect l="l" t="t" r="r" b="b"/>
                  <a:pathLst>
                    <a:path w="8119" h="67710" extrusionOk="0">
                      <a:moveTo>
                        <a:pt x="1990" y="0"/>
                      </a:moveTo>
                      <a:lnTo>
                        <a:pt x="1990" y="1326"/>
                      </a:lnTo>
                      <a:cubicBezTo>
                        <a:pt x="1990" y="2425"/>
                        <a:pt x="1100" y="3316"/>
                        <a:pt x="1" y="3316"/>
                      </a:cubicBezTo>
                      <a:lnTo>
                        <a:pt x="1" y="7568"/>
                      </a:lnTo>
                      <a:lnTo>
                        <a:pt x="1" y="7570"/>
                      </a:lnTo>
                      <a:cubicBezTo>
                        <a:pt x="1278" y="8907"/>
                        <a:pt x="1990" y="10684"/>
                        <a:pt x="1990" y="12534"/>
                      </a:cubicBezTo>
                      <a:lnTo>
                        <a:pt x="1990" y="67709"/>
                      </a:lnTo>
                      <a:lnTo>
                        <a:pt x="6128" y="67709"/>
                      </a:lnTo>
                      <a:lnTo>
                        <a:pt x="6128" y="12534"/>
                      </a:lnTo>
                      <a:cubicBezTo>
                        <a:pt x="6128" y="10684"/>
                        <a:pt x="6841" y="8907"/>
                        <a:pt x="8118" y="7568"/>
                      </a:cubicBezTo>
                      <a:lnTo>
                        <a:pt x="8118" y="3316"/>
                      </a:lnTo>
                      <a:cubicBezTo>
                        <a:pt x="7019" y="3316"/>
                        <a:pt x="6128" y="2425"/>
                        <a:pt x="6128" y="1326"/>
                      </a:cubicBezTo>
                      <a:lnTo>
                        <a:pt x="6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5943732" y="2594677"/>
                  <a:ext cx="169332" cy="102110"/>
                </a:xfrm>
                <a:custGeom>
                  <a:avLst/>
                  <a:gdLst/>
                  <a:ahLst/>
                  <a:cxnLst/>
                  <a:rect l="l" t="t" r="r" b="b"/>
                  <a:pathLst>
                    <a:path w="5174" h="3120" extrusionOk="0">
                      <a:moveTo>
                        <a:pt x="67" y="1"/>
                      </a:moveTo>
                      <a:cubicBezTo>
                        <a:pt x="31" y="1"/>
                        <a:pt x="1" y="31"/>
                        <a:pt x="1" y="65"/>
                      </a:cubicBezTo>
                      <a:lnTo>
                        <a:pt x="1" y="3055"/>
                      </a:lnTo>
                      <a:cubicBezTo>
                        <a:pt x="1" y="3091"/>
                        <a:pt x="31" y="3119"/>
                        <a:pt x="67" y="3119"/>
                      </a:cubicBezTo>
                      <a:lnTo>
                        <a:pt x="5107" y="3119"/>
                      </a:lnTo>
                      <a:cubicBezTo>
                        <a:pt x="5143" y="3119"/>
                        <a:pt x="5173" y="3091"/>
                        <a:pt x="5173" y="3055"/>
                      </a:cubicBezTo>
                      <a:lnTo>
                        <a:pt x="5173" y="65"/>
                      </a:lnTo>
                      <a:cubicBezTo>
                        <a:pt x="5173" y="31"/>
                        <a:pt x="5143" y="1"/>
                        <a:pt x="5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5943732" y="2724572"/>
                  <a:ext cx="169332" cy="37898"/>
                </a:xfrm>
                <a:custGeom>
                  <a:avLst/>
                  <a:gdLst/>
                  <a:ahLst/>
                  <a:cxnLst/>
                  <a:rect l="l" t="t" r="r" b="b"/>
                  <a:pathLst>
                    <a:path w="5174" h="1158" extrusionOk="0">
                      <a:moveTo>
                        <a:pt x="67" y="0"/>
                      </a:moveTo>
                      <a:cubicBezTo>
                        <a:pt x="31" y="0"/>
                        <a:pt x="1" y="30"/>
                        <a:pt x="1" y="65"/>
                      </a:cubicBezTo>
                      <a:lnTo>
                        <a:pt x="1" y="1093"/>
                      </a:lnTo>
                      <a:cubicBezTo>
                        <a:pt x="1" y="1127"/>
                        <a:pt x="31" y="1157"/>
                        <a:pt x="67" y="1157"/>
                      </a:cubicBezTo>
                      <a:lnTo>
                        <a:pt x="5107" y="1157"/>
                      </a:lnTo>
                      <a:cubicBezTo>
                        <a:pt x="5143" y="1157"/>
                        <a:pt x="5173" y="1127"/>
                        <a:pt x="5173" y="1093"/>
                      </a:cubicBezTo>
                      <a:lnTo>
                        <a:pt x="5173" y="65"/>
                      </a:lnTo>
                      <a:cubicBezTo>
                        <a:pt x="5173" y="30"/>
                        <a:pt x="5143" y="0"/>
                        <a:pt x="5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5943732" y="2791009"/>
                  <a:ext cx="169332" cy="37898"/>
                </a:xfrm>
                <a:custGeom>
                  <a:avLst/>
                  <a:gdLst/>
                  <a:ahLst/>
                  <a:cxnLst/>
                  <a:rect l="l" t="t" r="r" b="b"/>
                  <a:pathLst>
                    <a:path w="5174" h="1158" extrusionOk="0">
                      <a:moveTo>
                        <a:pt x="67" y="1"/>
                      </a:moveTo>
                      <a:cubicBezTo>
                        <a:pt x="31" y="1"/>
                        <a:pt x="1" y="29"/>
                        <a:pt x="1" y="65"/>
                      </a:cubicBezTo>
                      <a:lnTo>
                        <a:pt x="1" y="1091"/>
                      </a:lnTo>
                      <a:cubicBezTo>
                        <a:pt x="1" y="1127"/>
                        <a:pt x="31" y="1157"/>
                        <a:pt x="67" y="1157"/>
                      </a:cubicBezTo>
                      <a:lnTo>
                        <a:pt x="5107" y="1157"/>
                      </a:lnTo>
                      <a:cubicBezTo>
                        <a:pt x="5143" y="1157"/>
                        <a:pt x="5173" y="1127"/>
                        <a:pt x="5173" y="1091"/>
                      </a:cubicBezTo>
                      <a:lnTo>
                        <a:pt x="5173" y="65"/>
                      </a:lnTo>
                      <a:cubicBezTo>
                        <a:pt x="5173" y="29"/>
                        <a:pt x="5143" y="1"/>
                        <a:pt x="5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5943732" y="3640255"/>
                  <a:ext cx="169332" cy="37800"/>
                </a:xfrm>
                <a:custGeom>
                  <a:avLst/>
                  <a:gdLst/>
                  <a:ahLst/>
                  <a:cxnLst/>
                  <a:rect l="l" t="t" r="r" b="b"/>
                  <a:pathLst>
                    <a:path w="5174" h="1155" extrusionOk="0">
                      <a:moveTo>
                        <a:pt x="67" y="0"/>
                      </a:moveTo>
                      <a:cubicBezTo>
                        <a:pt x="31" y="0"/>
                        <a:pt x="1" y="28"/>
                        <a:pt x="1" y="65"/>
                      </a:cubicBezTo>
                      <a:lnTo>
                        <a:pt x="1" y="1091"/>
                      </a:lnTo>
                      <a:cubicBezTo>
                        <a:pt x="1" y="1127"/>
                        <a:pt x="31" y="1155"/>
                        <a:pt x="67" y="1155"/>
                      </a:cubicBezTo>
                      <a:lnTo>
                        <a:pt x="5107" y="1155"/>
                      </a:lnTo>
                      <a:cubicBezTo>
                        <a:pt x="5143" y="1155"/>
                        <a:pt x="5173" y="1127"/>
                        <a:pt x="5173" y="1091"/>
                      </a:cubicBezTo>
                      <a:lnTo>
                        <a:pt x="5173" y="65"/>
                      </a:lnTo>
                      <a:cubicBezTo>
                        <a:pt x="5173" y="28"/>
                        <a:pt x="5143" y="0"/>
                        <a:pt x="5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5941081" y="2246816"/>
                  <a:ext cx="174863" cy="162623"/>
                </a:xfrm>
                <a:custGeom>
                  <a:avLst/>
                  <a:gdLst/>
                  <a:ahLst/>
                  <a:cxnLst/>
                  <a:rect l="l" t="t" r="r" b="b"/>
                  <a:pathLst>
                    <a:path w="5343" h="4969" extrusionOk="0">
                      <a:moveTo>
                        <a:pt x="2676" y="1"/>
                      </a:moveTo>
                      <a:cubicBezTo>
                        <a:pt x="2543" y="1"/>
                        <a:pt x="2408" y="11"/>
                        <a:pt x="2273" y="33"/>
                      </a:cubicBezTo>
                      <a:cubicBezTo>
                        <a:pt x="919" y="252"/>
                        <a:pt x="0" y="1527"/>
                        <a:pt x="219" y="2882"/>
                      </a:cubicBezTo>
                      <a:cubicBezTo>
                        <a:pt x="418" y="4101"/>
                        <a:pt x="1471" y="4968"/>
                        <a:pt x="2667" y="4968"/>
                      </a:cubicBezTo>
                      <a:cubicBezTo>
                        <a:pt x="2800" y="4968"/>
                        <a:pt x="2934" y="4958"/>
                        <a:pt x="3069" y="4936"/>
                      </a:cubicBezTo>
                      <a:cubicBezTo>
                        <a:pt x="4424" y="4717"/>
                        <a:pt x="5342" y="3440"/>
                        <a:pt x="5123" y="2087"/>
                      </a:cubicBezTo>
                      <a:cubicBezTo>
                        <a:pt x="4924" y="868"/>
                        <a:pt x="3872" y="1"/>
                        <a:pt x="2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5970012" y="2276565"/>
                  <a:ext cx="117066" cy="103124"/>
                </a:xfrm>
                <a:custGeom>
                  <a:avLst/>
                  <a:gdLst/>
                  <a:ahLst/>
                  <a:cxnLst/>
                  <a:rect l="l" t="t" r="r" b="b"/>
                  <a:pathLst>
                    <a:path w="3577" h="3151" extrusionOk="0">
                      <a:moveTo>
                        <a:pt x="1789" y="0"/>
                      </a:moveTo>
                      <a:cubicBezTo>
                        <a:pt x="1171" y="0"/>
                        <a:pt x="584" y="366"/>
                        <a:pt x="333" y="972"/>
                      </a:cubicBezTo>
                      <a:cubicBezTo>
                        <a:pt x="0" y="1775"/>
                        <a:pt x="383" y="2698"/>
                        <a:pt x="1185" y="3031"/>
                      </a:cubicBezTo>
                      <a:cubicBezTo>
                        <a:pt x="1383" y="3112"/>
                        <a:pt x="1587" y="3151"/>
                        <a:pt x="1788" y="3151"/>
                      </a:cubicBezTo>
                      <a:cubicBezTo>
                        <a:pt x="2406" y="3151"/>
                        <a:pt x="2992" y="2785"/>
                        <a:pt x="3244" y="2179"/>
                      </a:cubicBezTo>
                      <a:cubicBezTo>
                        <a:pt x="3576" y="1374"/>
                        <a:pt x="3194" y="453"/>
                        <a:pt x="2391" y="120"/>
                      </a:cubicBezTo>
                      <a:cubicBezTo>
                        <a:pt x="2194" y="39"/>
                        <a:pt x="1990" y="0"/>
                        <a:pt x="1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5869408" y="3947402"/>
                  <a:ext cx="318242" cy="295955"/>
                </a:xfrm>
                <a:custGeom>
                  <a:avLst/>
                  <a:gdLst/>
                  <a:ahLst/>
                  <a:cxnLst/>
                  <a:rect l="l" t="t" r="r" b="b"/>
                  <a:pathLst>
                    <a:path w="9724" h="9043" extrusionOk="0">
                      <a:moveTo>
                        <a:pt x="4867" y="0"/>
                      </a:moveTo>
                      <a:cubicBezTo>
                        <a:pt x="4627" y="0"/>
                        <a:pt x="4384" y="19"/>
                        <a:pt x="4139" y="59"/>
                      </a:cubicBezTo>
                      <a:cubicBezTo>
                        <a:pt x="1675" y="460"/>
                        <a:pt x="1" y="2780"/>
                        <a:pt x="400" y="5244"/>
                      </a:cubicBezTo>
                      <a:cubicBezTo>
                        <a:pt x="762" y="7465"/>
                        <a:pt x="2679" y="9042"/>
                        <a:pt x="4857" y="9042"/>
                      </a:cubicBezTo>
                      <a:cubicBezTo>
                        <a:pt x="5097" y="9042"/>
                        <a:pt x="5341" y="9023"/>
                        <a:pt x="5586" y="8983"/>
                      </a:cubicBezTo>
                      <a:cubicBezTo>
                        <a:pt x="8050" y="8584"/>
                        <a:pt x="9724" y="6262"/>
                        <a:pt x="9325" y="3798"/>
                      </a:cubicBezTo>
                      <a:cubicBezTo>
                        <a:pt x="8963" y="1579"/>
                        <a:pt x="7045" y="0"/>
                        <a:pt x="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5338960" y="4182091"/>
                  <a:ext cx="1376355" cy="188674"/>
                </a:xfrm>
                <a:custGeom>
                  <a:avLst/>
                  <a:gdLst/>
                  <a:ahLst/>
                  <a:cxnLst/>
                  <a:rect l="l" t="t" r="r" b="b"/>
                  <a:pathLst>
                    <a:path w="42055" h="5765" extrusionOk="0">
                      <a:moveTo>
                        <a:pt x="21027" y="1"/>
                      </a:moveTo>
                      <a:cubicBezTo>
                        <a:pt x="9414" y="1"/>
                        <a:pt x="0" y="2933"/>
                        <a:pt x="0" y="4892"/>
                      </a:cubicBezTo>
                      <a:cubicBezTo>
                        <a:pt x="0" y="5546"/>
                        <a:pt x="1046" y="5764"/>
                        <a:pt x="2871" y="5764"/>
                      </a:cubicBezTo>
                      <a:cubicBezTo>
                        <a:pt x="6520" y="5764"/>
                        <a:pt x="13285" y="4892"/>
                        <a:pt x="21027" y="4892"/>
                      </a:cubicBezTo>
                      <a:cubicBezTo>
                        <a:pt x="28770" y="4892"/>
                        <a:pt x="35535" y="5764"/>
                        <a:pt x="39184" y="5764"/>
                      </a:cubicBezTo>
                      <a:cubicBezTo>
                        <a:pt x="41009" y="5764"/>
                        <a:pt x="42055" y="5546"/>
                        <a:pt x="42055" y="4892"/>
                      </a:cubicBezTo>
                      <a:cubicBezTo>
                        <a:pt x="42055" y="2933"/>
                        <a:pt x="32641" y="1"/>
                        <a:pt x="2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498736" y="4053963"/>
                  <a:ext cx="1056706" cy="315329"/>
                </a:xfrm>
                <a:custGeom>
                  <a:avLst/>
                  <a:gdLst/>
                  <a:ahLst/>
                  <a:cxnLst/>
                  <a:rect l="l" t="t" r="r" b="b"/>
                  <a:pathLst>
                    <a:path w="32288" h="9635" extrusionOk="0">
                      <a:moveTo>
                        <a:pt x="16145" y="1"/>
                      </a:moveTo>
                      <a:cubicBezTo>
                        <a:pt x="7230" y="1"/>
                        <a:pt x="1" y="5414"/>
                        <a:pt x="1" y="8335"/>
                      </a:cubicBezTo>
                      <a:cubicBezTo>
                        <a:pt x="1" y="9309"/>
                        <a:pt x="804" y="9634"/>
                        <a:pt x="2205" y="9634"/>
                      </a:cubicBezTo>
                      <a:cubicBezTo>
                        <a:pt x="5008" y="9634"/>
                        <a:pt x="10202" y="8335"/>
                        <a:pt x="16145" y="8335"/>
                      </a:cubicBezTo>
                      <a:cubicBezTo>
                        <a:pt x="22089" y="8335"/>
                        <a:pt x="27282" y="9634"/>
                        <a:pt x="30084" y="9634"/>
                      </a:cubicBezTo>
                      <a:cubicBezTo>
                        <a:pt x="31485" y="9634"/>
                        <a:pt x="32288" y="9309"/>
                        <a:pt x="32288" y="8335"/>
                      </a:cubicBezTo>
                      <a:cubicBezTo>
                        <a:pt x="32288" y="5414"/>
                        <a:pt x="25061" y="1"/>
                        <a:pt x="16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229585" y="4327238"/>
                  <a:ext cx="1595040" cy="117590"/>
                </a:xfrm>
                <a:custGeom>
                  <a:avLst/>
                  <a:gdLst/>
                  <a:ahLst/>
                  <a:cxnLst/>
                  <a:rect l="l" t="t" r="r" b="b"/>
                  <a:pathLst>
                    <a:path w="48737" h="3593" extrusionOk="0">
                      <a:moveTo>
                        <a:pt x="1797" y="0"/>
                      </a:moveTo>
                      <a:cubicBezTo>
                        <a:pt x="805" y="0"/>
                        <a:pt x="0" y="805"/>
                        <a:pt x="0" y="1796"/>
                      </a:cubicBezTo>
                      <a:cubicBezTo>
                        <a:pt x="0" y="2790"/>
                        <a:pt x="805" y="3593"/>
                        <a:pt x="1797" y="3593"/>
                      </a:cubicBezTo>
                      <a:lnTo>
                        <a:pt x="46940" y="3593"/>
                      </a:lnTo>
                      <a:cubicBezTo>
                        <a:pt x="47932" y="3593"/>
                        <a:pt x="48736" y="2790"/>
                        <a:pt x="48736" y="1796"/>
                      </a:cubicBezTo>
                      <a:cubicBezTo>
                        <a:pt x="48736" y="805"/>
                        <a:pt x="47932" y="0"/>
                        <a:pt x="46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4849783" y="2101015"/>
                  <a:ext cx="2357231" cy="50466"/>
                </a:xfrm>
                <a:custGeom>
                  <a:avLst/>
                  <a:gdLst/>
                  <a:ahLst/>
                  <a:cxnLst/>
                  <a:rect l="l" t="t" r="r" b="b"/>
                  <a:pathLst>
                    <a:path w="72026" h="1542" extrusionOk="0">
                      <a:moveTo>
                        <a:pt x="771" y="1"/>
                      </a:moveTo>
                      <a:cubicBezTo>
                        <a:pt x="346" y="1"/>
                        <a:pt x="0" y="346"/>
                        <a:pt x="0" y="771"/>
                      </a:cubicBezTo>
                      <a:cubicBezTo>
                        <a:pt x="0" y="1198"/>
                        <a:pt x="346" y="1542"/>
                        <a:pt x="771" y="1542"/>
                      </a:cubicBezTo>
                      <a:lnTo>
                        <a:pt x="71255" y="1542"/>
                      </a:lnTo>
                      <a:cubicBezTo>
                        <a:pt x="71682" y="1542"/>
                        <a:pt x="72026" y="1198"/>
                        <a:pt x="72026" y="771"/>
                      </a:cubicBezTo>
                      <a:cubicBezTo>
                        <a:pt x="72026" y="346"/>
                        <a:pt x="71682" y="1"/>
                        <a:pt x="7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5819335" y="4228663"/>
                  <a:ext cx="418192" cy="47815"/>
                </a:xfrm>
                <a:custGeom>
                  <a:avLst/>
                  <a:gdLst/>
                  <a:ahLst/>
                  <a:cxnLst/>
                  <a:rect l="l" t="t" r="r" b="b"/>
                  <a:pathLst>
                    <a:path w="12778" h="1461" extrusionOk="0">
                      <a:moveTo>
                        <a:pt x="728" y="1"/>
                      </a:moveTo>
                      <a:cubicBezTo>
                        <a:pt x="327" y="1"/>
                        <a:pt x="1" y="327"/>
                        <a:pt x="1" y="731"/>
                      </a:cubicBezTo>
                      <a:cubicBezTo>
                        <a:pt x="1" y="1132"/>
                        <a:pt x="327" y="1460"/>
                        <a:pt x="728" y="1460"/>
                      </a:cubicBezTo>
                      <a:lnTo>
                        <a:pt x="12048" y="1460"/>
                      </a:lnTo>
                      <a:cubicBezTo>
                        <a:pt x="12451" y="1460"/>
                        <a:pt x="12778" y="1132"/>
                        <a:pt x="12778" y="731"/>
                      </a:cubicBezTo>
                      <a:cubicBezTo>
                        <a:pt x="12778" y="327"/>
                        <a:pt x="12451" y="1"/>
                        <a:pt x="12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6014980" y="1867472"/>
                  <a:ext cx="26837" cy="26869"/>
                </a:xfrm>
                <a:custGeom>
                  <a:avLst/>
                  <a:gdLst/>
                  <a:ahLst/>
                  <a:cxnLst/>
                  <a:rect l="l" t="t" r="r" b="b"/>
                  <a:pathLst>
                    <a:path w="820" h="821" extrusionOk="0">
                      <a:moveTo>
                        <a:pt x="410" y="0"/>
                      </a:moveTo>
                      <a:cubicBezTo>
                        <a:pt x="183" y="0"/>
                        <a:pt x="0" y="183"/>
                        <a:pt x="0" y="410"/>
                      </a:cubicBezTo>
                      <a:cubicBezTo>
                        <a:pt x="0" y="635"/>
                        <a:pt x="183" y="820"/>
                        <a:pt x="410" y="820"/>
                      </a:cubicBezTo>
                      <a:cubicBezTo>
                        <a:pt x="635" y="820"/>
                        <a:pt x="820" y="635"/>
                        <a:pt x="820" y="410"/>
                      </a:cubicBezTo>
                      <a:cubicBezTo>
                        <a:pt x="820" y="183"/>
                        <a:pt x="635" y="0"/>
                        <a:pt x="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6014980" y="2485890"/>
                  <a:ext cx="26837" cy="26837"/>
                </a:xfrm>
                <a:custGeom>
                  <a:avLst/>
                  <a:gdLst/>
                  <a:ahLst/>
                  <a:cxnLst/>
                  <a:rect l="l" t="t" r="r" b="b"/>
                  <a:pathLst>
                    <a:path w="820" h="820" extrusionOk="0">
                      <a:moveTo>
                        <a:pt x="410" y="0"/>
                      </a:moveTo>
                      <a:cubicBezTo>
                        <a:pt x="183" y="0"/>
                        <a:pt x="0" y="183"/>
                        <a:pt x="0" y="410"/>
                      </a:cubicBezTo>
                      <a:cubicBezTo>
                        <a:pt x="0" y="635"/>
                        <a:pt x="183" y="820"/>
                        <a:pt x="410" y="820"/>
                      </a:cubicBezTo>
                      <a:cubicBezTo>
                        <a:pt x="635" y="820"/>
                        <a:pt x="820" y="635"/>
                        <a:pt x="820" y="410"/>
                      </a:cubicBezTo>
                      <a:cubicBezTo>
                        <a:pt x="820" y="183"/>
                        <a:pt x="635" y="0"/>
                        <a:pt x="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6014980" y="3828700"/>
                  <a:ext cx="26837" cy="26869"/>
                </a:xfrm>
                <a:custGeom>
                  <a:avLst/>
                  <a:gdLst/>
                  <a:ahLst/>
                  <a:cxnLst/>
                  <a:rect l="l" t="t" r="r" b="b"/>
                  <a:pathLst>
                    <a:path w="820" h="821" extrusionOk="0">
                      <a:moveTo>
                        <a:pt x="410" y="1"/>
                      </a:moveTo>
                      <a:cubicBezTo>
                        <a:pt x="183" y="1"/>
                        <a:pt x="0" y="183"/>
                        <a:pt x="0" y="411"/>
                      </a:cubicBezTo>
                      <a:cubicBezTo>
                        <a:pt x="0" y="636"/>
                        <a:pt x="183" y="821"/>
                        <a:pt x="410" y="821"/>
                      </a:cubicBezTo>
                      <a:cubicBezTo>
                        <a:pt x="635" y="821"/>
                        <a:pt x="820" y="636"/>
                        <a:pt x="820" y="411"/>
                      </a:cubicBezTo>
                      <a:cubicBezTo>
                        <a:pt x="820" y="183"/>
                        <a:pt x="635" y="1"/>
                        <a:pt x="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6014980" y="3730714"/>
                  <a:ext cx="26837" cy="26869"/>
                </a:xfrm>
                <a:custGeom>
                  <a:avLst/>
                  <a:gdLst/>
                  <a:ahLst/>
                  <a:cxnLst/>
                  <a:rect l="l" t="t" r="r" b="b"/>
                  <a:pathLst>
                    <a:path w="820" h="821" extrusionOk="0">
                      <a:moveTo>
                        <a:pt x="410" y="1"/>
                      </a:moveTo>
                      <a:cubicBezTo>
                        <a:pt x="183" y="1"/>
                        <a:pt x="0" y="185"/>
                        <a:pt x="0" y="411"/>
                      </a:cubicBezTo>
                      <a:cubicBezTo>
                        <a:pt x="0" y="638"/>
                        <a:pt x="183" y="821"/>
                        <a:pt x="410" y="821"/>
                      </a:cubicBezTo>
                      <a:cubicBezTo>
                        <a:pt x="635" y="821"/>
                        <a:pt x="820" y="638"/>
                        <a:pt x="820" y="411"/>
                      </a:cubicBezTo>
                      <a:cubicBezTo>
                        <a:pt x="820" y="185"/>
                        <a:pt x="635" y="1"/>
                        <a:pt x="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5232956" y="2176910"/>
                  <a:ext cx="248762" cy="280900"/>
                </a:xfrm>
                <a:custGeom>
                  <a:avLst/>
                  <a:gdLst/>
                  <a:ahLst/>
                  <a:cxnLst/>
                  <a:rect l="l" t="t" r="r" b="b"/>
                  <a:pathLst>
                    <a:path w="7601" h="8583" extrusionOk="0">
                      <a:moveTo>
                        <a:pt x="3380" y="1"/>
                      </a:moveTo>
                      <a:cubicBezTo>
                        <a:pt x="2260" y="1"/>
                        <a:pt x="1234" y="662"/>
                        <a:pt x="1226" y="1251"/>
                      </a:cubicBezTo>
                      <a:cubicBezTo>
                        <a:pt x="0" y="1279"/>
                        <a:pt x="116" y="2893"/>
                        <a:pt x="895" y="3067"/>
                      </a:cubicBezTo>
                      <a:cubicBezTo>
                        <a:pt x="2" y="4800"/>
                        <a:pt x="1662" y="6039"/>
                        <a:pt x="2833" y="6039"/>
                      </a:cubicBezTo>
                      <a:cubicBezTo>
                        <a:pt x="2985" y="6039"/>
                        <a:pt x="3128" y="6018"/>
                        <a:pt x="3256" y="5975"/>
                      </a:cubicBezTo>
                      <a:lnTo>
                        <a:pt x="3256" y="5975"/>
                      </a:lnTo>
                      <a:cubicBezTo>
                        <a:pt x="2941" y="6403"/>
                        <a:pt x="3255" y="6939"/>
                        <a:pt x="3829" y="6939"/>
                      </a:cubicBezTo>
                      <a:cubicBezTo>
                        <a:pt x="3990" y="6939"/>
                        <a:pt x="4171" y="6897"/>
                        <a:pt x="4364" y="6799"/>
                      </a:cubicBezTo>
                      <a:lnTo>
                        <a:pt x="4364" y="6799"/>
                      </a:lnTo>
                      <a:cubicBezTo>
                        <a:pt x="4089" y="8166"/>
                        <a:pt x="4898" y="8338"/>
                        <a:pt x="4898" y="8338"/>
                      </a:cubicBezTo>
                      <a:lnTo>
                        <a:pt x="7203" y="8583"/>
                      </a:lnTo>
                      <a:cubicBezTo>
                        <a:pt x="7521" y="7821"/>
                        <a:pt x="7600" y="6189"/>
                        <a:pt x="5853" y="6116"/>
                      </a:cubicBezTo>
                      <a:cubicBezTo>
                        <a:pt x="6862" y="5724"/>
                        <a:pt x="6744" y="4292"/>
                        <a:pt x="6141" y="3987"/>
                      </a:cubicBezTo>
                      <a:cubicBezTo>
                        <a:pt x="7231" y="3792"/>
                        <a:pt x="7126" y="2168"/>
                        <a:pt x="6074" y="2168"/>
                      </a:cubicBezTo>
                      <a:cubicBezTo>
                        <a:pt x="6039" y="2168"/>
                        <a:pt x="6002" y="2170"/>
                        <a:pt x="5965" y="2174"/>
                      </a:cubicBezTo>
                      <a:cubicBezTo>
                        <a:pt x="5485" y="543"/>
                        <a:pt x="4394" y="1"/>
                        <a:pt x="3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351659" y="2444163"/>
                  <a:ext cx="145736" cy="570408"/>
                </a:xfrm>
                <a:custGeom>
                  <a:avLst/>
                  <a:gdLst/>
                  <a:ahLst/>
                  <a:cxnLst/>
                  <a:rect l="l" t="t" r="r" b="b"/>
                  <a:pathLst>
                    <a:path w="4453" h="17429" extrusionOk="0">
                      <a:moveTo>
                        <a:pt x="625" y="0"/>
                      </a:moveTo>
                      <a:lnTo>
                        <a:pt x="587" y="1060"/>
                      </a:lnTo>
                      <a:lnTo>
                        <a:pt x="537" y="2441"/>
                      </a:lnTo>
                      <a:lnTo>
                        <a:pt x="499" y="3569"/>
                      </a:lnTo>
                      <a:lnTo>
                        <a:pt x="447" y="4950"/>
                      </a:lnTo>
                      <a:lnTo>
                        <a:pt x="1" y="17428"/>
                      </a:lnTo>
                      <a:lnTo>
                        <a:pt x="4452" y="17428"/>
                      </a:lnTo>
                      <a:lnTo>
                        <a:pt x="4006" y="4950"/>
                      </a:lnTo>
                      <a:lnTo>
                        <a:pt x="3954" y="3569"/>
                      </a:lnTo>
                      <a:lnTo>
                        <a:pt x="3915" y="2441"/>
                      </a:lnTo>
                      <a:lnTo>
                        <a:pt x="3864" y="1060"/>
                      </a:lnTo>
                      <a:lnTo>
                        <a:pt x="38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369233" y="2478854"/>
                  <a:ext cx="110586" cy="45197"/>
                </a:xfrm>
                <a:custGeom>
                  <a:avLst/>
                  <a:gdLst/>
                  <a:ahLst/>
                  <a:cxnLst/>
                  <a:rect l="l" t="t" r="r" b="b"/>
                  <a:pathLst>
                    <a:path w="3379" h="1381" extrusionOk="0">
                      <a:moveTo>
                        <a:pt x="50" y="0"/>
                      </a:moveTo>
                      <a:lnTo>
                        <a:pt x="0" y="1381"/>
                      </a:lnTo>
                      <a:lnTo>
                        <a:pt x="3378" y="1381"/>
                      </a:lnTo>
                      <a:lnTo>
                        <a:pt x="33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366288" y="2560967"/>
                  <a:ext cx="116477" cy="45197"/>
                </a:xfrm>
                <a:custGeom>
                  <a:avLst/>
                  <a:gdLst/>
                  <a:ahLst/>
                  <a:cxnLst/>
                  <a:rect l="l" t="t" r="r" b="b"/>
                  <a:pathLst>
                    <a:path w="3559" h="1381" extrusionOk="0">
                      <a:moveTo>
                        <a:pt x="52" y="0"/>
                      </a:moveTo>
                      <a:lnTo>
                        <a:pt x="0" y="1381"/>
                      </a:lnTo>
                      <a:lnTo>
                        <a:pt x="3559" y="1381"/>
                      </a:lnTo>
                      <a:lnTo>
                        <a:pt x="3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5202323" y="2784463"/>
                  <a:ext cx="339515" cy="687016"/>
                </a:xfrm>
                <a:custGeom>
                  <a:avLst/>
                  <a:gdLst/>
                  <a:ahLst/>
                  <a:cxnLst/>
                  <a:rect l="l" t="t" r="r" b="b"/>
                  <a:pathLst>
                    <a:path w="10374" h="20992" extrusionOk="0">
                      <a:moveTo>
                        <a:pt x="10374" y="1"/>
                      </a:moveTo>
                      <a:lnTo>
                        <a:pt x="1" y="2173"/>
                      </a:lnTo>
                      <a:lnTo>
                        <a:pt x="1" y="20992"/>
                      </a:lnTo>
                      <a:lnTo>
                        <a:pt x="10374" y="20992"/>
                      </a:lnTo>
                      <a:lnTo>
                        <a:pt x="103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5372113" y="3378664"/>
                  <a:ext cx="27426" cy="44215"/>
                </a:xfrm>
                <a:custGeom>
                  <a:avLst/>
                  <a:gdLst/>
                  <a:ahLst/>
                  <a:cxnLst/>
                  <a:rect l="l" t="t" r="r" b="b"/>
                  <a:pathLst>
                    <a:path w="838" h="1351" extrusionOk="0">
                      <a:moveTo>
                        <a:pt x="0" y="0"/>
                      </a:moveTo>
                      <a:lnTo>
                        <a:pt x="0" y="1351"/>
                      </a:lnTo>
                      <a:lnTo>
                        <a:pt x="837" y="1351"/>
                      </a:lnTo>
                      <a:lnTo>
                        <a:pt x="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422186" y="3378664"/>
                  <a:ext cx="27426" cy="44215"/>
                </a:xfrm>
                <a:custGeom>
                  <a:avLst/>
                  <a:gdLst/>
                  <a:ahLst/>
                  <a:cxnLst/>
                  <a:rect l="l" t="t" r="r" b="b"/>
                  <a:pathLst>
                    <a:path w="838" h="1351" extrusionOk="0">
                      <a:moveTo>
                        <a:pt x="0" y="0"/>
                      </a:moveTo>
                      <a:lnTo>
                        <a:pt x="0" y="1351"/>
                      </a:lnTo>
                      <a:lnTo>
                        <a:pt x="838" y="1351"/>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472260" y="3378664"/>
                  <a:ext cx="27426" cy="44215"/>
                </a:xfrm>
                <a:custGeom>
                  <a:avLst/>
                  <a:gdLst/>
                  <a:ahLst/>
                  <a:cxnLst/>
                  <a:rect l="l" t="t" r="r" b="b"/>
                  <a:pathLst>
                    <a:path w="838" h="1351" extrusionOk="0">
                      <a:moveTo>
                        <a:pt x="1" y="0"/>
                      </a:moveTo>
                      <a:lnTo>
                        <a:pt x="1" y="1351"/>
                      </a:lnTo>
                      <a:lnTo>
                        <a:pt x="838" y="1351"/>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202323" y="2926174"/>
                  <a:ext cx="339515" cy="58026"/>
                </a:xfrm>
                <a:custGeom>
                  <a:avLst/>
                  <a:gdLst/>
                  <a:ahLst/>
                  <a:cxnLst/>
                  <a:rect l="l" t="t" r="r" b="b"/>
                  <a:pathLst>
                    <a:path w="10374" h="1773" extrusionOk="0">
                      <a:moveTo>
                        <a:pt x="1" y="0"/>
                      </a:moveTo>
                      <a:lnTo>
                        <a:pt x="1" y="1773"/>
                      </a:lnTo>
                      <a:lnTo>
                        <a:pt x="10374" y="1773"/>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4723553" y="3084411"/>
                  <a:ext cx="619924" cy="405985"/>
                </a:xfrm>
                <a:custGeom>
                  <a:avLst/>
                  <a:gdLst/>
                  <a:ahLst/>
                  <a:cxnLst/>
                  <a:rect l="l" t="t" r="r" b="b"/>
                  <a:pathLst>
                    <a:path w="18942" h="12405" extrusionOk="0">
                      <a:moveTo>
                        <a:pt x="0" y="1"/>
                      </a:moveTo>
                      <a:lnTo>
                        <a:pt x="0" y="12404"/>
                      </a:lnTo>
                      <a:lnTo>
                        <a:pt x="18941" y="12404"/>
                      </a:lnTo>
                      <a:lnTo>
                        <a:pt x="18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181050" y="3128593"/>
                  <a:ext cx="114939" cy="16396"/>
                </a:xfrm>
                <a:custGeom>
                  <a:avLst/>
                  <a:gdLst/>
                  <a:ahLst/>
                  <a:cxnLst/>
                  <a:rect l="l" t="t" r="r" b="b"/>
                  <a:pathLst>
                    <a:path w="3512" h="501" extrusionOk="0">
                      <a:moveTo>
                        <a:pt x="249" y="1"/>
                      </a:moveTo>
                      <a:cubicBezTo>
                        <a:pt x="112" y="1"/>
                        <a:pt x="0" y="112"/>
                        <a:pt x="0" y="252"/>
                      </a:cubicBezTo>
                      <a:cubicBezTo>
                        <a:pt x="0" y="389"/>
                        <a:pt x="112" y="501"/>
                        <a:pt x="249" y="501"/>
                      </a:cubicBezTo>
                      <a:lnTo>
                        <a:pt x="3263" y="501"/>
                      </a:lnTo>
                      <a:cubicBezTo>
                        <a:pt x="3400" y="501"/>
                        <a:pt x="3512" y="389"/>
                        <a:pt x="3512" y="252"/>
                      </a:cubicBezTo>
                      <a:cubicBezTo>
                        <a:pt x="3512" y="112"/>
                        <a:pt x="3400" y="1"/>
                        <a:pt x="3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5181050" y="3163644"/>
                  <a:ext cx="114939" cy="16331"/>
                </a:xfrm>
                <a:custGeom>
                  <a:avLst/>
                  <a:gdLst/>
                  <a:ahLst/>
                  <a:cxnLst/>
                  <a:rect l="l" t="t" r="r" b="b"/>
                  <a:pathLst>
                    <a:path w="3512" h="499" extrusionOk="0">
                      <a:moveTo>
                        <a:pt x="249" y="1"/>
                      </a:moveTo>
                      <a:cubicBezTo>
                        <a:pt x="112" y="1"/>
                        <a:pt x="0" y="112"/>
                        <a:pt x="0" y="250"/>
                      </a:cubicBezTo>
                      <a:cubicBezTo>
                        <a:pt x="0" y="387"/>
                        <a:pt x="112" y="499"/>
                        <a:pt x="249" y="499"/>
                      </a:cubicBezTo>
                      <a:lnTo>
                        <a:pt x="3263" y="499"/>
                      </a:lnTo>
                      <a:cubicBezTo>
                        <a:pt x="3400" y="499"/>
                        <a:pt x="3512" y="387"/>
                        <a:pt x="3512" y="250"/>
                      </a:cubicBezTo>
                      <a:cubicBezTo>
                        <a:pt x="3512" y="112"/>
                        <a:pt x="3400" y="1"/>
                        <a:pt x="3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5181050" y="3198630"/>
                  <a:ext cx="114939" cy="16396"/>
                </a:xfrm>
                <a:custGeom>
                  <a:avLst/>
                  <a:gdLst/>
                  <a:ahLst/>
                  <a:cxnLst/>
                  <a:rect l="l" t="t" r="r" b="b"/>
                  <a:pathLst>
                    <a:path w="3512" h="501" extrusionOk="0">
                      <a:moveTo>
                        <a:pt x="249" y="1"/>
                      </a:moveTo>
                      <a:cubicBezTo>
                        <a:pt x="112" y="1"/>
                        <a:pt x="0" y="112"/>
                        <a:pt x="0" y="250"/>
                      </a:cubicBezTo>
                      <a:cubicBezTo>
                        <a:pt x="0" y="389"/>
                        <a:pt x="112" y="501"/>
                        <a:pt x="249" y="501"/>
                      </a:cubicBezTo>
                      <a:lnTo>
                        <a:pt x="3263" y="501"/>
                      </a:lnTo>
                      <a:cubicBezTo>
                        <a:pt x="3400" y="501"/>
                        <a:pt x="3512" y="389"/>
                        <a:pt x="3512" y="250"/>
                      </a:cubicBezTo>
                      <a:cubicBezTo>
                        <a:pt x="3512" y="112"/>
                        <a:pt x="3400" y="1"/>
                        <a:pt x="3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5181050" y="3233616"/>
                  <a:ext cx="114939" cy="16396"/>
                </a:xfrm>
                <a:custGeom>
                  <a:avLst/>
                  <a:gdLst/>
                  <a:ahLst/>
                  <a:cxnLst/>
                  <a:rect l="l" t="t" r="r" b="b"/>
                  <a:pathLst>
                    <a:path w="3512" h="501" extrusionOk="0">
                      <a:moveTo>
                        <a:pt x="249" y="0"/>
                      </a:moveTo>
                      <a:cubicBezTo>
                        <a:pt x="112" y="0"/>
                        <a:pt x="0" y="112"/>
                        <a:pt x="0" y="252"/>
                      </a:cubicBezTo>
                      <a:cubicBezTo>
                        <a:pt x="0" y="389"/>
                        <a:pt x="112" y="500"/>
                        <a:pt x="249" y="500"/>
                      </a:cubicBezTo>
                      <a:lnTo>
                        <a:pt x="3263" y="500"/>
                      </a:lnTo>
                      <a:cubicBezTo>
                        <a:pt x="3400" y="500"/>
                        <a:pt x="3512" y="389"/>
                        <a:pt x="3512" y="252"/>
                      </a:cubicBezTo>
                      <a:cubicBezTo>
                        <a:pt x="3512" y="112"/>
                        <a:pt x="3400" y="0"/>
                        <a:pt x="3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5181050" y="3268667"/>
                  <a:ext cx="114939" cy="16331"/>
                </a:xfrm>
                <a:custGeom>
                  <a:avLst/>
                  <a:gdLst/>
                  <a:ahLst/>
                  <a:cxnLst/>
                  <a:rect l="l" t="t" r="r" b="b"/>
                  <a:pathLst>
                    <a:path w="3512" h="499" extrusionOk="0">
                      <a:moveTo>
                        <a:pt x="249" y="0"/>
                      </a:moveTo>
                      <a:cubicBezTo>
                        <a:pt x="112" y="0"/>
                        <a:pt x="0" y="112"/>
                        <a:pt x="0" y="249"/>
                      </a:cubicBezTo>
                      <a:cubicBezTo>
                        <a:pt x="0" y="387"/>
                        <a:pt x="112" y="498"/>
                        <a:pt x="249" y="498"/>
                      </a:cubicBezTo>
                      <a:lnTo>
                        <a:pt x="3263" y="498"/>
                      </a:lnTo>
                      <a:cubicBezTo>
                        <a:pt x="3400" y="498"/>
                        <a:pt x="3512" y="387"/>
                        <a:pt x="3512" y="249"/>
                      </a:cubicBezTo>
                      <a:cubicBezTo>
                        <a:pt x="3512" y="112"/>
                        <a:pt x="3400" y="0"/>
                        <a:pt x="3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5181050" y="3303652"/>
                  <a:ext cx="114939" cy="16396"/>
                </a:xfrm>
                <a:custGeom>
                  <a:avLst/>
                  <a:gdLst/>
                  <a:ahLst/>
                  <a:cxnLst/>
                  <a:rect l="l" t="t" r="r" b="b"/>
                  <a:pathLst>
                    <a:path w="3512" h="501" extrusionOk="0">
                      <a:moveTo>
                        <a:pt x="249" y="0"/>
                      </a:moveTo>
                      <a:cubicBezTo>
                        <a:pt x="112" y="0"/>
                        <a:pt x="0" y="112"/>
                        <a:pt x="0" y="249"/>
                      </a:cubicBezTo>
                      <a:cubicBezTo>
                        <a:pt x="0" y="389"/>
                        <a:pt x="112" y="500"/>
                        <a:pt x="249" y="500"/>
                      </a:cubicBezTo>
                      <a:lnTo>
                        <a:pt x="3263" y="500"/>
                      </a:lnTo>
                      <a:cubicBezTo>
                        <a:pt x="3400" y="500"/>
                        <a:pt x="3512" y="389"/>
                        <a:pt x="3512" y="249"/>
                      </a:cubicBezTo>
                      <a:cubicBezTo>
                        <a:pt x="3512" y="112"/>
                        <a:pt x="3400" y="0"/>
                        <a:pt x="3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5181050" y="3338638"/>
                  <a:ext cx="114939" cy="16396"/>
                </a:xfrm>
                <a:custGeom>
                  <a:avLst/>
                  <a:gdLst/>
                  <a:ahLst/>
                  <a:cxnLst/>
                  <a:rect l="l" t="t" r="r" b="b"/>
                  <a:pathLst>
                    <a:path w="3512" h="501" extrusionOk="0">
                      <a:moveTo>
                        <a:pt x="249" y="0"/>
                      </a:moveTo>
                      <a:cubicBezTo>
                        <a:pt x="112" y="0"/>
                        <a:pt x="0" y="112"/>
                        <a:pt x="0" y="251"/>
                      </a:cubicBezTo>
                      <a:cubicBezTo>
                        <a:pt x="0" y="389"/>
                        <a:pt x="112" y="500"/>
                        <a:pt x="249" y="500"/>
                      </a:cubicBezTo>
                      <a:lnTo>
                        <a:pt x="3263" y="500"/>
                      </a:lnTo>
                      <a:cubicBezTo>
                        <a:pt x="3400" y="500"/>
                        <a:pt x="3512" y="389"/>
                        <a:pt x="3512" y="251"/>
                      </a:cubicBezTo>
                      <a:cubicBezTo>
                        <a:pt x="3512" y="112"/>
                        <a:pt x="3400" y="0"/>
                        <a:pt x="3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181050" y="3373689"/>
                  <a:ext cx="114939" cy="16331"/>
                </a:xfrm>
                <a:custGeom>
                  <a:avLst/>
                  <a:gdLst/>
                  <a:ahLst/>
                  <a:cxnLst/>
                  <a:rect l="l" t="t" r="r" b="b"/>
                  <a:pathLst>
                    <a:path w="3512" h="499" extrusionOk="0">
                      <a:moveTo>
                        <a:pt x="249" y="0"/>
                      </a:moveTo>
                      <a:cubicBezTo>
                        <a:pt x="112" y="0"/>
                        <a:pt x="0" y="112"/>
                        <a:pt x="0" y="249"/>
                      </a:cubicBezTo>
                      <a:cubicBezTo>
                        <a:pt x="0" y="386"/>
                        <a:pt x="112" y="498"/>
                        <a:pt x="249" y="498"/>
                      </a:cubicBezTo>
                      <a:lnTo>
                        <a:pt x="3263" y="498"/>
                      </a:lnTo>
                      <a:cubicBezTo>
                        <a:pt x="3400" y="498"/>
                        <a:pt x="3512" y="386"/>
                        <a:pt x="3512" y="249"/>
                      </a:cubicBezTo>
                      <a:cubicBezTo>
                        <a:pt x="3512" y="112"/>
                        <a:pt x="3400" y="0"/>
                        <a:pt x="3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4723553" y="3038265"/>
                  <a:ext cx="619924" cy="46179"/>
                </a:xfrm>
                <a:custGeom>
                  <a:avLst/>
                  <a:gdLst/>
                  <a:ahLst/>
                  <a:cxnLst/>
                  <a:rect l="l" t="t" r="r" b="b"/>
                  <a:pathLst>
                    <a:path w="18942" h="1411" extrusionOk="0">
                      <a:moveTo>
                        <a:pt x="0" y="1"/>
                      </a:moveTo>
                      <a:lnTo>
                        <a:pt x="0" y="1411"/>
                      </a:lnTo>
                      <a:lnTo>
                        <a:pt x="18941" y="1411"/>
                      </a:lnTo>
                      <a:lnTo>
                        <a:pt x="189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4774411" y="3128593"/>
                  <a:ext cx="79266" cy="126263"/>
                </a:xfrm>
                <a:custGeom>
                  <a:avLst/>
                  <a:gdLst/>
                  <a:ahLst/>
                  <a:cxnLst/>
                  <a:rect l="l" t="t" r="r" b="b"/>
                  <a:pathLst>
                    <a:path w="2422" h="3858" extrusionOk="0">
                      <a:moveTo>
                        <a:pt x="0" y="1"/>
                      </a:moveTo>
                      <a:lnTo>
                        <a:pt x="0" y="3858"/>
                      </a:lnTo>
                      <a:lnTo>
                        <a:pt x="2421" y="3858"/>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4792182" y="3146364"/>
                  <a:ext cx="43724" cy="90786"/>
                </a:xfrm>
                <a:custGeom>
                  <a:avLst/>
                  <a:gdLst/>
                  <a:ahLst/>
                  <a:cxnLst/>
                  <a:rect l="l" t="t" r="r" b="b"/>
                  <a:pathLst>
                    <a:path w="1336" h="2774" extrusionOk="0">
                      <a:moveTo>
                        <a:pt x="0" y="1"/>
                      </a:moveTo>
                      <a:lnTo>
                        <a:pt x="0" y="2774"/>
                      </a:lnTo>
                      <a:lnTo>
                        <a:pt x="1335" y="2774"/>
                      </a:lnTo>
                      <a:lnTo>
                        <a:pt x="13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4913405" y="3128593"/>
                  <a:ext cx="79201" cy="126263"/>
                </a:xfrm>
                <a:custGeom>
                  <a:avLst/>
                  <a:gdLst/>
                  <a:ahLst/>
                  <a:cxnLst/>
                  <a:rect l="l" t="t" r="r" b="b"/>
                  <a:pathLst>
                    <a:path w="2420" h="3858" extrusionOk="0">
                      <a:moveTo>
                        <a:pt x="1" y="1"/>
                      </a:moveTo>
                      <a:lnTo>
                        <a:pt x="1" y="3858"/>
                      </a:lnTo>
                      <a:lnTo>
                        <a:pt x="2420" y="3858"/>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931176" y="3146364"/>
                  <a:ext cx="43724" cy="90786"/>
                </a:xfrm>
                <a:custGeom>
                  <a:avLst/>
                  <a:gdLst/>
                  <a:ahLst/>
                  <a:cxnLst/>
                  <a:rect l="l" t="t" r="r" b="b"/>
                  <a:pathLst>
                    <a:path w="1336" h="2774" extrusionOk="0">
                      <a:moveTo>
                        <a:pt x="1" y="1"/>
                      </a:moveTo>
                      <a:lnTo>
                        <a:pt x="1" y="2774"/>
                      </a:lnTo>
                      <a:lnTo>
                        <a:pt x="1336" y="2774"/>
                      </a:lnTo>
                      <a:lnTo>
                        <a:pt x="1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5052366" y="3128593"/>
                  <a:ext cx="79266" cy="126263"/>
                </a:xfrm>
                <a:custGeom>
                  <a:avLst/>
                  <a:gdLst/>
                  <a:ahLst/>
                  <a:cxnLst/>
                  <a:rect l="l" t="t" r="r" b="b"/>
                  <a:pathLst>
                    <a:path w="2422" h="3858" extrusionOk="0">
                      <a:moveTo>
                        <a:pt x="0" y="1"/>
                      </a:moveTo>
                      <a:lnTo>
                        <a:pt x="0" y="3858"/>
                      </a:lnTo>
                      <a:lnTo>
                        <a:pt x="2421" y="3858"/>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5070137" y="3146364"/>
                  <a:ext cx="43724" cy="90786"/>
                </a:xfrm>
                <a:custGeom>
                  <a:avLst/>
                  <a:gdLst/>
                  <a:ahLst/>
                  <a:cxnLst/>
                  <a:rect l="l" t="t" r="r" b="b"/>
                  <a:pathLst>
                    <a:path w="1336" h="2774" extrusionOk="0">
                      <a:moveTo>
                        <a:pt x="0" y="1"/>
                      </a:moveTo>
                      <a:lnTo>
                        <a:pt x="0" y="2774"/>
                      </a:lnTo>
                      <a:lnTo>
                        <a:pt x="1335" y="2774"/>
                      </a:lnTo>
                      <a:lnTo>
                        <a:pt x="13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774411" y="3299005"/>
                  <a:ext cx="79266" cy="126197"/>
                </a:xfrm>
                <a:custGeom>
                  <a:avLst/>
                  <a:gdLst/>
                  <a:ahLst/>
                  <a:cxnLst/>
                  <a:rect l="l" t="t" r="r" b="b"/>
                  <a:pathLst>
                    <a:path w="2422" h="3856" extrusionOk="0">
                      <a:moveTo>
                        <a:pt x="0" y="1"/>
                      </a:moveTo>
                      <a:lnTo>
                        <a:pt x="0" y="3855"/>
                      </a:lnTo>
                      <a:lnTo>
                        <a:pt x="2421" y="3855"/>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792182" y="3316711"/>
                  <a:ext cx="43724" cy="90786"/>
                </a:xfrm>
                <a:custGeom>
                  <a:avLst/>
                  <a:gdLst/>
                  <a:ahLst/>
                  <a:cxnLst/>
                  <a:rect l="l" t="t" r="r" b="b"/>
                  <a:pathLst>
                    <a:path w="1336" h="2774" extrusionOk="0">
                      <a:moveTo>
                        <a:pt x="0" y="0"/>
                      </a:moveTo>
                      <a:lnTo>
                        <a:pt x="0" y="2773"/>
                      </a:lnTo>
                      <a:lnTo>
                        <a:pt x="1335" y="2773"/>
                      </a:lnTo>
                      <a:lnTo>
                        <a:pt x="1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4913405" y="3299005"/>
                  <a:ext cx="79201" cy="126197"/>
                </a:xfrm>
                <a:custGeom>
                  <a:avLst/>
                  <a:gdLst/>
                  <a:ahLst/>
                  <a:cxnLst/>
                  <a:rect l="l" t="t" r="r" b="b"/>
                  <a:pathLst>
                    <a:path w="2420" h="3856" extrusionOk="0">
                      <a:moveTo>
                        <a:pt x="1" y="1"/>
                      </a:moveTo>
                      <a:lnTo>
                        <a:pt x="1" y="3855"/>
                      </a:lnTo>
                      <a:lnTo>
                        <a:pt x="2420" y="3855"/>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4931176" y="3316711"/>
                  <a:ext cx="43724" cy="90786"/>
                </a:xfrm>
                <a:custGeom>
                  <a:avLst/>
                  <a:gdLst/>
                  <a:ahLst/>
                  <a:cxnLst/>
                  <a:rect l="l" t="t" r="r" b="b"/>
                  <a:pathLst>
                    <a:path w="1336" h="2774" extrusionOk="0">
                      <a:moveTo>
                        <a:pt x="1" y="0"/>
                      </a:moveTo>
                      <a:lnTo>
                        <a:pt x="1" y="2773"/>
                      </a:lnTo>
                      <a:lnTo>
                        <a:pt x="1336" y="2773"/>
                      </a:lnTo>
                      <a:lnTo>
                        <a:pt x="13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5052366" y="3299005"/>
                  <a:ext cx="79266" cy="126197"/>
                </a:xfrm>
                <a:custGeom>
                  <a:avLst/>
                  <a:gdLst/>
                  <a:ahLst/>
                  <a:cxnLst/>
                  <a:rect l="l" t="t" r="r" b="b"/>
                  <a:pathLst>
                    <a:path w="2422" h="3856" extrusionOk="0">
                      <a:moveTo>
                        <a:pt x="0" y="1"/>
                      </a:moveTo>
                      <a:lnTo>
                        <a:pt x="0" y="3855"/>
                      </a:lnTo>
                      <a:lnTo>
                        <a:pt x="2421" y="3855"/>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5070137" y="3316711"/>
                  <a:ext cx="43724" cy="90786"/>
                </a:xfrm>
                <a:custGeom>
                  <a:avLst/>
                  <a:gdLst/>
                  <a:ahLst/>
                  <a:cxnLst/>
                  <a:rect l="l" t="t" r="r" b="b"/>
                  <a:pathLst>
                    <a:path w="1336" h="2774" extrusionOk="0">
                      <a:moveTo>
                        <a:pt x="0" y="0"/>
                      </a:moveTo>
                      <a:lnTo>
                        <a:pt x="0" y="2773"/>
                      </a:lnTo>
                      <a:lnTo>
                        <a:pt x="1335" y="2773"/>
                      </a:lnTo>
                      <a:lnTo>
                        <a:pt x="13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5411648" y="3081956"/>
                  <a:ext cx="65291" cy="126328"/>
                </a:xfrm>
                <a:custGeom>
                  <a:avLst/>
                  <a:gdLst/>
                  <a:ahLst/>
                  <a:cxnLst/>
                  <a:rect l="l" t="t" r="r" b="b"/>
                  <a:pathLst>
                    <a:path w="1995" h="3860" extrusionOk="0">
                      <a:moveTo>
                        <a:pt x="1" y="1"/>
                      </a:moveTo>
                      <a:lnTo>
                        <a:pt x="1" y="3860"/>
                      </a:lnTo>
                      <a:lnTo>
                        <a:pt x="1994" y="3860"/>
                      </a:lnTo>
                      <a:lnTo>
                        <a:pt x="1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5306920" y="3120935"/>
                  <a:ext cx="142692" cy="62280"/>
                </a:xfrm>
                <a:custGeom>
                  <a:avLst/>
                  <a:gdLst/>
                  <a:ahLst/>
                  <a:cxnLst/>
                  <a:rect l="l" t="t" r="r" b="b"/>
                  <a:pathLst>
                    <a:path w="4360" h="1903" extrusionOk="0">
                      <a:moveTo>
                        <a:pt x="0" y="1"/>
                      </a:moveTo>
                      <a:lnTo>
                        <a:pt x="0" y="1902"/>
                      </a:lnTo>
                      <a:lnTo>
                        <a:pt x="4360" y="1902"/>
                      </a:lnTo>
                      <a:lnTo>
                        <a:pt x="43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5372113" y="3254823"/>
                  <a:ext cx="27426" cy="44215"/>
                </a:xfrm>
                <a:custGeom>
                  <a:avLst/>
                  <a:gdLst/>
                  <a:ahLst/>
                  <a:cxnLst/>
                  <a:rect l="l" t="t" r="r" b="b"/>
                  <a:pathLst>
                    <a:path w="838" h="1351" extrusionOk="0">
                      <a:moveTo>
                        <a:pt x="0" y="1"/>
                      </a:moveTo>
                      <a:lnTo>
                        <a:pt x="0" y="1351"/>
                      </a:lnTo>
                      <a:lnTo>
                        <a:pt x="837" y="1351"/>
                      </a:lnTo>
                      <a:lnTo>
                        <a:pt x="8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5422186" y="3254823"/>
                  <a:ext cx="27426" cy="44215"/>
                </a:xfrm>
                <a:custGeom>
                  <a:avLst/>
                  <a:gdLst/>
                  <a:ahLst/>
                  <a:cxnLst/>
                  <a:rect l="l" t="t" r="r" b="b"/>
                  <a:pathLst>
                    <a:path w="838" h="1351" extrusionOk="0">
                      <a:moveTo>
                        <a:pt x="0" y="1"/>
                      </a:moveTo>
                      <a:lnTo>
                        <a:pt x="0" y="1351"/>
                      </a:lnTo>
                      <a:lnTo>
                        <a:pt x="838" y="1351"/>
                      </a:lnTo>
                      <a:lnTo>
                        <a:pt x="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5472260" y="3254823"/>
                  <a:ext cx="27426" cy="44215"/>
                </a:xfrm>
                <a:custGeom>
                  <a:avLst/>
                  <a:gdLst/>
                  <a:ahLst/>
                  <a:cxnLst/>
                  <a:rect l="l" t="t" r="r" b="b"/>
                  <a:pathLst>
                    <a:path w="838" h="1351" extrusionOk="0">
                      <a:moveTo>
                        <a:pt x="1" y="1"/>
                      </a:moveTo>
                      <a:lnTo>
                        <a:pt x="1" y="1351"/>
                      </a:lnTo>
                      <a:lnTo>
                        <a:pt x="838" y="1351"/>
                      </a:lnTo>
                      <a:lnTo>
                        <a:pt x="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5372113" y="3316711"/>
                  <a:ext cx="27426" cy="44215"/>
                </a:xfrm>
                <a:custGeom>
                  <a:avLst/>
                  <a:gdLst/>
                  <a:ahLst/>
                  <a:cxnLst/>
                  <a:rect l="l" t="t" r="r" b="b"/>
                  <a:pathLst>
                    <a:path w="838" h="1351" extrusionOk="0">
                      <a:moveTo>
                        <a:pt x="0" y="0"/>
                      </a:moveTo>
                      <a:lnTo>
                        <a:pt x="0" y="1350"/>
                      </a:lnTo>
                      <a:lnTo>
                        <a:pt x="837" y="1350"/>
                      </a:lnTo>
                      <a:lnTo>
                        <a:pt x="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5422186" y="3316711"/>
                  <a:ext cx="27426" cy="44215"/>
                </a:xfrm>
                <a:custGeom>
                  <a:avLst/>
                  <a:gdLst/>
                  <a:ahLst/>
                  <a:cxnLst/>
                  <a:rect l="l" t="t" r="r" b="b"/>
                  <a:pathLst>
                    <a:path w="838" h="1351" extrusionOk="0">
                      <a:moveTo>
                        <a:pt x="0" y="0"/>
                      </a:moveTo>
                      <a:lnTo>
                        <a:pt x="0" y="1350"/>
                      </a:lnTo>
                      <a:lnTo>
                        <a:pt x="838" y="1350"/>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5472260" y="3316711"/>
                  <a:ext cx="27426" cy="44215"/>
                </a:xfrm>
                <a:custGeom>
                  <a:avLst/>
                  <a:gdLst/>
                  <a:ahLst/>
                  <a:cxnLst/>
                  <a:rect l="l" t="t" r="r" b="b"/>
                  <a:pathLst>
                    <a:path w="838" h="1351" extrusionOk="0">
                      <a:moveTo>
                        <a:pt x="1" y="0"/>
                      </a:moveTo>
                      <a:lnTo>
                        <a:pt x="1" y="1350"/>
                      </a:lnTo>
                      <a:lnTo>
                        <a:pt x="838" y="1350"/>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5359513" y="2434672"/>
                  <a:ext cx="129994" cy="19080"/>
                </a:xfrm>
                <a:custGeom>
                  <a:avLst/>
                  <a:gdLst/>
                  <a:ahLst/>
                  <a:cxnLst/>
                  <a:rect l="l" t="t" r="r" b="b"/>
                  <a:pathLst>
                    <a:path w="3972" h="583" extrusionOk="0">
                      <a:moveTo>
                        <a:pt x="291" y="0"/>
                      </a:moveTo>
                      <a:cubicBezTo>
                        <a:pt x="132" y="0"/>
                        <a:pt x="1" y="131"/>
                        <a:pt x="1" y="292"/>
                      </a:cubicBezTo>
                      <a:cubicBezTo>
                        <a:pt x="1" y="451"/>
                        <a:pt x="132" y="582"/>
                        <a:pt x="291" y="582"/>
                      </a:cubicBezTo>
                      <a:lnTo>
                        <a:pt x="3680" y="582"/>
                      </a:lnTo>
                      <a:cubicBezTo>
                        <a:pt x="3841" y="582"/>
                        <a:pt x="3972" y="451"/>
                        <a:pt x="3972" y="292"/>
                      </a:cubicBezTo>
                      <a:cubicBezTo>
                        <a:pt x="3972" y="131"/>
                        <a:pt x="3841" y="0"/>
                        <a:pt x="3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5286826" y="2309293"/>
                  <a:ext cx="27557" cy="27557"/>
                </a:xfrm>
                <a:custGeom>
                  <a:avLst/>
                  <a:gdLst/>
                  <a:ahLst/>
                  <a:cxnLst/>
                  <a:rect l="l" t="t" r="r" b="b"/>
                  <a:pathLst>
                    <a:path w="842" h="842" extrusionOk="0">
                      <a:moveTo>
                        <a:pt x="421" y="0"/>
                      </a:moveTo>
                      <a:cubicBezTo>
                        <a:pt x="189" y="0"/>
                        <a:pt x="1" y="189"/>
                        <a:pt x="1" y="421"/>
                      </a:cubicBezTo>
                      <a:cubicBezTo>
                        <a:pt x="1" y="653"/>
                        <a:pt x="189" y="842"/>
                        <a:pt x="421" y="842"/>
                      </a:cubicBezTo>
                      <a:cubicBezTo>
                        <a:pt x="653" y="842"/>
                        <a:pt x="842" y="653"/>
                        <a:pt x="842" y="421"/>
                      </a:cubicBezTo>
                      <a:cubicBezTo>
                        <a:pt x="842" y="189"/>
                        <a:pt x="653" y="0"/>
                        <a:pt x="421"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5410732" y="2328177"/>
                  <a:ext cx="27557" cy="27589"/>
                </a:xfrm>
                <a:custGeom>
                  <a:avLst/>
                  <a:gdLst/>
                  <a:ahLst/>
                  <a:cxnLst/>
                  <a:rect l="l" t="t" r="r" b="b"/>
                  <a:pathLst>
                    <a:path w="842" h="843" extrusionOk="0">
                      <a:moveTo>
                        <a:pt x="421" y="1"/>
                      </a:moveTo>
                      <a:cubicBezTo>
                        <a:pt x="190" y="1"/>
                        <a:pt x="1" y="190"/>
                        <a:pt x="1" y="421"/>
                      </a:cubicBezTo>
                      <a:cubicBezTo>
                        <a:pt x="1" y="653"/>
                        <a:pt x="190" y="842"/>
                        <a:pt x="421" y="842"/>
                      </a:cubicBezTo>
                      <a:cubicBezTo>
                        <a:pt x="653" y="842"/>
                        <a:pt x="842" y="653"/>
                        <a:pt x="842" y="421"/>
                      </a:cubicBezTo>
                      <a:cubicBezTo>
                        <a:pt x="842" y="190"/>
                        <a:pt x="653" y="1"/>
                        <a:pt x="421"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5300604" y="2229700"/>
                  <a:ext cx="56979" cy="57011"/>
                </a:xfrm>
                <a:custGeom>
                  <a:avLst/>
                  <a:gdLst/>
                  <a:ahLst/>
                  <a:cxnLst/>
                  <a:rect l="l" t="t" r="r" b="b"/>
                  <a:pathLst>
                    <a:path w="1741" h="1742" extrusionOk="0">
                      <a:moveTo>
                        <a:pt x="872" y="1"/>
                      </a:moveTo>
                      <a:cubicBezTo>
                        <a:pt x="391" y="1"/>
                        <a:pt x="0" y="391"/>
                        <a:pt x="0" y="872"/>
                      </a:cubicBezTo>
                      <a:cubicBezTo>
                        <a:pt x="0" y="1353"/>
                        <a:pt x="391" y="1741"/>
                        <a:pt x="872" y="1741"/>
                      </a:cubicBezTo>
                      <a:cubicBezTo>
                        <a:pt x="1352" y="1741"/>
                        <a:pt x="1741" y="1353"/>
                        <a:pt x="1741" y="872"/>
                      </a:cubicBezTo>
                      <a:cubicBezTo>
                        <a:pt x="1741" y="391"/>
                        <a:pt x="1352" y="1"/>
                        <a:pt x="872"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4592610" y="2123368"/>
                  <a:ext cx="1092542" cy="1390886"/>
                </a:xfrm>
                <a:custGeom>
                  <a:avLst/>
                  <a:gdLst/>
                  <a:ahLst/>
                  <a:cxnLst/>
                  <a:rect l="l" t="t" r="r" b="b"/>
                  <a:pathLst>
                    <a:path w="33383" h="42499" extrusionOk="0">
                      <a:moveTo>
                        <a:pt x="15518" y="0"/>
                      </a:moveTo>
                      <a:cubicBezTo>
                        <a:pt x="15476" y="2"/>
                        <a:pt x="15437" y="28"/>
                        <a:pt x="15422" y="69"/>
                      </a:cubicBezTo>
                      <a:lnTo>
                        <a:pt x="20" y="41615"/>
                      </a:lnTo>
                      <a:cubicBezTo>
                        <a:pt x="1" y="41668"/>
                        <a:pt x="29" y="41728"/>
                        <a:pt x="82" y="41750"/>
                      </a:cubicBezTo>
                      <a:cubicBezTo>
                        <a:pt x="94" y="41754"/>
                        <a:pt x="106" y="41756"/>
                        <a:pt x="117" y="41756"/>
                      </a:cubicBezTo>
                      <a:cubicBezTo>
                        <a:pt x="160" y="41756"/>
                        <a:pt x="200" y="41730"/>
                        <a:pt x="215" y="41688"/>
                      </a:cubicBezTo>
                      <a:lnTo>
                        <a:pt x="15527" y="389"/>
                      </a:lnTo>
                      <a:lnTo>
                        <a:pt x="33167" y="42434"/>
                      </a:lnTo>
                      <a:cubicBezTo>
                        <a:pt x="33185" y="42473"/>
                        <a:pt x="33223" y="42499"/>
                        <a:pt x="33264" y="42499"/>
                      </a:cubicBezTo>
                      <a:cubicBezTo>
                        <a:pt x="33277" y="42499"/>
                        <a:pt x="33292" y="42495"/>
                        <a:pt x="33305" y="42490"/>
                      </a:cubicBezTo>
                      <a:cubicBezTo>
                        <a:pt x="33356" y="42467"/>
                        <a:pt x="33382" y="42407"/>
                        <a:pt x="33361" y="42353"/>
                      </a:cubicBezTo>
                      <a:lnTo>
                        <a:pt x="15617" y="64"/>
                      </a:lnTo>
                      <a:cubicBezTo>
                        <a:pt x="15600" y="26"/>
                        <a:pt x="15566" y="0"/>
                        <a:pt x="15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5096744" y="2123368"/>
                  <a:ext cx="422774" cy="1390886"/>
                </a:xfrm>
                <a:custGeom>
                  <a:avLst/>
                  <a:gdLst/>
                  <a:ahLst/>
                  <a:cxnLst/>
                  <a:rect l="l" t="t" r="r" b="b"/>
                  <a:pathLst>
                    <a:path w="12918" h="42499" extrusionOk="0">
                      <a:moveTo>
                        <a:pt x="115" y="1"/>
                      </a:moveTo>
                      <a:cubicBezTo>
                        <a:pt x="106" y="1"/>
                        <a:pt x="96" y="2"/>
                        <a:pt x="87" y="4"/>
                      </a:cubicBezTo>
                      <a:cubicBezTo>
                        <a:pt x="31" y="22"/>
                        <a:pt x="1" y="79"/>
                        <a:pt x="16" y="135"/>
                      </a:cubicBezTo>
                      <a:lnTo>
                        <a:pt x="12702" y="42424"/>
                      </a:lnTo>
                      <a:cubicBezTo>
                        <a:pt x="12715" y="42469"/>
                        <a:pt x="12756" y="42499"/>
                        <a:pt x="12801" y="42499"/>
                      </a:cubicBezTo>
                      <a:cubicBezTo>
                        <a:pt x="12812" y="42499"/>
                        <a:pt x="12823" y="42497"/>
                        <a:pt x="12831" y="42492"/>
                      </a:cubicBezTo>
                      <a:cubicBezTo>
                        <a:pt x="12887" y="42477"/>
                        <a:pt x="12917" y="42419"/>
                        <a:pt x="12902" y="42364"/>
                      </a:cubicBezTo>
                      <a:lnTo>
                        <a:pt x="215" y="75"/>
                      </a:lnTo>
                      <a:cubicBezTo>
                        <a:pt x="203" y="29"/>
                        <a:pt x="161"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4551242" y="3510785"/>
                  <a:ext cx="1130048" cy="337682"/>
                </a:xfrm>
                <a:custGeom>
                  <a:avLst/>
                  <a:gdLst/>
                  <a:ahLst/>
                  <a:cxnLst/>
                  <a:rect l="l" t="t" r="r" b="b"/>
                  <a:pathLst>
                    <a:path w="34529" h="10318" extrusionOk="0">
                      <a:moveTo>
                        <a:pt x="0" y="1"/>
                      </a:moveTo>
                      <a:cubicBezTo>
                        <a:pt x="0" y="4280"/>
                        <a:pt x="7729" y="10318"/>
                        <a:pt x="17263" y="10318"/>
                      </a:cubicBezTo>
                      <a:cubicBezTo>
                        <a:pt x="26799" y="10318"/>
                        <a:pt x="34528" y="4280"/>
                        <a:pt x="34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516126" y="3460155"/>
                  <a:ext cx="1200281" cy="85222"/>
                </a:xfrm>
                <a:custGeom>
                  <a:avLst/>
                  <a:gdLst/>
                  <a:ahLst/>
                  <a:cxnLst/>
                  <a:rect l="l" t="t" r="r" b="b"/>
                  <a:pathLst>
                    <a:path w="36675" h="2604" extrusionOk="0">
                      <a:moveTo>
                        <a:pt x="155" y="0"/>
                      </a:moveTo>
                      <a:cubicBezTo>
                        <a:pt x="69" y="0"/>
                        <a:pt x="0" y="69"/>
                        <a:pt x="0" y="155"/>
                      </a:cubicBezTo>
                      <a:lnTo>
                        <a:pt x="0" y="2451"/>
                      </a:lnTo>
                      <a:cubicBezTo>
                        <a:pt x="0" y="2535"/>
                        <a:pt x="69" y="2604"/>
                        <a:pt x="155" y="2604"/>
                      </a:cubicBezTo>
                      <a:lnTo>
                        <a:pt x="36520" y="2604"/>
                      </a:lnTo>
                      <a:cubicBezTo>
                        <a:pt x="36606" y="2604"/>
                        <a:pt x="36674" y="2535"/>
                        <a:pt x="36674" y="2451"/>
                      </a:cubicBezTo>
                      <a:lnTo>
                        <a:pt x="36674" y="155"/>
                      </a:lnTo>
                      <a:cubicBezTo>
                        <a:pt x="36674" y="69"/>
                        <a:pt x="36606" y="0"/>
                        <a:pt x="36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037246" y="2071757"/>
                  <a:ext cx="129765" cy="117983"/>
                </a:xfrm>
                <a:custGeom>
                  <a:avLst/>
                  <a:gdLst/>
                  <a:ahLst/>
                  <a:cxnLst/>
                  <a:rect l="l" t="t" r="r" b="b"/>
                  <a:pathLst>
                    <a:path w="3965" h="3605" extrusionOk="0">
                      <a:moveTo>
                        <a:pt x="1982" y="1"/>
                      </a:moveTo>
                      <a:cubicBezTo>
                        <a:pt x="1845" y="1"/>
                        <a:pt x="1706" y="16"/>
                        <a:pt x="1568" y="49"/>
                      </a:cubicBezTo>
                      <a:cubicBezTo>
                        <a:pt x="600" y="279"/>
                        <a:pt x="1" y="1249"/>
                        <a:pt x="230" y="2217"/>
                      </a:cubicBezTo>
                      <a:cubicBezTo>
                        <a:pt x="425" y="3046"/>
                        <a:pt x="1165" y="3604"/>
                        <a:pt x="1982" y="3604"/>
                      </a:cubicBezTo>
                      <a:cubicBezTo>
                        <a:pt x="2118" y="3604"/>
                        <a:pt x="2257" y="3589"/>
                        <a:pt x="2396" y="3556"/>
                      </a:cubicBezTo>
                      <a:cubicBezTo>
                        <a:pt x="3364" y="3326"/>
                        <a:pt x="3965" y="2356"/>
                        <a:pt x="3735" y="1388"/>
                      </a:cubicBezTo>
                      <a:cubicBezTo>
                        <a:pt x="3539" y="559"/>
                        <a:pt x="2798" y="1"/>
                        <a:pt x="1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074915" y="2103601"/>
                  <a:ext cx="54884" cy="54917"/>
                </a:xfrm>
                <a:custGeom>
                  <a:avLst/>
                  <a:gdLst/>
                  <a:ahLst/>
                  <a:cxnLst/>
                  <a:rect l="l" t="t" r="r" b="b"/>
                  <a:pathLst>
                    <a:path w="1677" h="1678" extrusionOk="0">
                      <a:moveTo>
                        <a:pt x="837" y="1"/>
                      </a:moveTo>
                      <a:cubicBezTo>
                        <a:pt x="376" y="1"/>
                        <a:pt x="0" y="377"/>
                        <a:pt x="0" y="840"/>
                      </a:cubicBezTo>
                      <a:cubicBezTo>
                        <a:pt x="0" y="1302"/>
                        <a:pt x="376" y="1677"/>
                        <a:pt x="837" y="1677"/>
                      </a:cubicBezTo>
                      <a:cubicBezTo>
                        <a:pt x="1301" y="1677"/>
                        <a:pt x="1676" y="1302"/>
                        <a:pt x="1676" y="840"/>
                      </a:cubicBezTo>
                      <a:cubicBezTo>
                        <a:pt x="1676" y="377"/>
                        <a:pt x="1301"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6416906" y="2123368"/>
                  <a:ext cx="1092509" cy="1390886"/>
                </a:xfrm>
                <a:custGeom>
                  <a:avLst/>
                  <a:gdLst/>
                  <a:ahLst/>
                  <a:cxnLst/>
                  <a:rect l="l" t="t" r="r" b="b"/>
                  <a:pathLst>
                    <a:path w="33382" h="42499" extrusionOk="0">
                      <a:moveTo>
                        <a:pt x="15518" y="0"/>
                      </a:moveTo>
                      <a:cubicBezTo>
                        <a:pt x="15475" y="2"/>
                        <a:pt x="15436" y="28"/>
                        <a:pt x="15424" y="69"/>
                      </a:cubicBezTo>
                      <a:lnTo>
                        <a:pt x="22" y="41615"/>
                      </a:lnTo>
                      <a:cubicBezTo>
                        <a:pt x="0" y="41668"/>
                        <a:pt x="28" y="41728"/>
                        <a:pt x="82" y="41750"/>
                      </a:cubicBezTo>
                      <a:cubicBezTo>
                        <a:pt x="93" y="41754"/>
                        <a:pt x="105" y="41756"/>
                        <a:pt x="117" y="41756"/>
                      </a:cubicBezTo>
                      <a:cubicBezTo>
                        <a:pt x="160" y="41756"/>
                        <a:pt x="200" y="41730"/>
                        <a:pt x="217" y="41688"/>
                      </a:cubicBezTo>
                      <a:lnTo>
                        <a:pt x="15527" y="389"/>
                      </a:lnTo>
                      <a:lnTo>
                        <a:pt x="33167" y="42434"/>
                      </a:lnTo>
                      <a:cubicBezTo>
                        <a:pt x="33184" y="42473"/>
                        <a:pt x="33223" y="42499"/>
                        <a:pt x="33264" y="42499"/>
                      </a:cubicBezTo>
                      <a:cubicBezTo>
                        <a:pt x="33277" y="42499"/>
                        <a:pt x="33292" y="42495"/>
                        <a:pt x="33304" y="42490"/>
                      </a:cubicBezTo>
                      <a:cubicBezTo>
                        <a:pt x="33358" y="42467"/>
                        <a:pt x="33382" y="42407"/>
                        <a:pt x="33360" y="42353"/>
                      </a:cubicBezTo>
                      <a:lnTo>
                        <a:pt x="15617" y="64"/>
                      </a:lnTo>
                      <a:cubicBezTo>
                        <a:pt x="15600" y="26"/>
                        <a:pt x="15565" y="0"/>
                        <a:pt x="15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6921041" y="2123368"/>
                  <a:ext cx="422807" cy="1390886"/>
                </a:xfrm>
                <a:custGeom>
                  <a:avLst/>
                  <a:gdLst/>
                  <a:ahLst/>
                  <a:cxnLst/>
                  <a:rect l="l" t="t" r="r" b="b"/>
                  <a:pathLst>
                    <a:path w="12919" h="42499" extrusionOk="0">
                      <a:moveTo>
                        <a:pt x="115" y="1"/>
                      </a:moveTo>
                      <a:cubicBezTo>
                        <a:pt x="106" y="1"/>
                        <a:pt x="96" y="2"/>
                        <a:pt x="86" y="4"/>
                      </a:cubicBezTo>
                      <a:cubicBezTo>
                        <a:pt x="30" y="22"/>
                        <a:pt x="0" y="79"/>
                        <a:pt x="17" y="135"/>
                      </a:cubicBezTo>
                      <a:lnTo>
                        <a:pt x="12702" y="42424"/>
                      </a:lnTo>
                      <a:cubicBezTo>
                        <a:pt x="12715" y="42469"/>
                        <a:pt x="12758" y="42499"/>
                        <a:pt x="12801" y="42499"/>
                      </a:cubicBezTo>
                      <a:cubicBezTo>
                        <a:pt x="12812" y="42499"/>
                        <a:pt x="12822" y="42497"/>
                        <a:pt x="12831" y="42492"/>
                      </a:cubicBezTo>
                      <a:cubicBezTo>
                        <a:pt x="12887" y="42477"/>
                        <a:pt x="12919" y="42419"/>
                        <a:pt x="12902" y="42364"/>
                      </a:cubicBezTo>
                      <a:lnTo>
                        <a:pt x="217" y="75"/>
                      </a:lnTo>
                      <a:cubicBezTo>
                        <a:pt x="203" y="29"/>
                        <a:pt x="161"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75539" y="3510785"/>
                  <a:ext cx="1130015" cy="337682"/>
                </a:xfrm>
                <a:custGeom>
                  <a:avLst/>
                  <a:gdLst/>
                  <a:ahLst/>
                  <a:cxnLst/>
                  <a:rect l="l" t="t" r="r" b="b"/>
                  <a:pathLst>
                    <a:path w="34528" h="10318" extrusionOk="0">
                      <a:moveTo>
                        <a:pt x="0" y="1"/>
                      </a:moveTo>
                      <a:cubicBezTo>
                        <a:pt x="0" y="4280"/>
                        <a:pt x="7729" y="10318"/>
                        <a:pt x="17265" y="10318"/>
                      </a:cubicBezTo>
                      <a:cubicBezTo>
                        <a:pt x="26799" y="10318"/>
                        <a:pt x="34528" y="4280"/>
                        <a:pt x="34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340389" y="3460155"/>
                  <a:ext cx="1200281" cy="85222"/>
                </a:xfrm>
                <a:custGeom>
                  <a:avLst/>
                  <a:gdLst/>
                  <a:ahLst/>
                  <a:cxnLst/>
                  <a:rect l="l" t="t" r="r" b="b"/>
                  <a:pathLst>
                    <a:path w="36675" h="2604" extrusionOk="0">
                      <a:moveTo>
                        <a:pt x="155" y="0"/>
                      </a:moveTo>
                      <a:cubicBezTo>
                        <a:pt x="72" y="0"/>
                        <a:pt x="1" y="69"/>
                        <a:pt x="1" y="155"/>
                      </a:cubicBezTo>
                      <a:lnTo>
                        <a:pt x="1" y="2451"/>
                      </a:lnTo>
                      <a:cubicBezTo>
                        <a:pt x="1" y="2535"/>
                        <a:pt x="72" y="2604"/>
                        <a:pt x="155" y="2604"/>
                      </a:cubicBezTo>
                      <a:lnTo>
                        <a:pt x="36520" y="2604"/>
                      </a:lnTo>
                      <a:cubicBezTo>
                        <a:pt x="36606" y="2604"/>
                        <a:pt x="36675" y="2535"/>
                        <a:pt x="36675" y="2451"/>
                      </a:cubicBezTo>
                      <a:lnTo>
                        <a:pt x="36675" y="155"/>
                      </a:lnTo>
                      <a:cubicBezTo>
                        <a:pt x="36675" y="69"/>
                        <a:pt x="36606" y="0"/>
                        <a:pt x="36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6861902" y="2072149"/>
                  <a:ext cx="129405" cy="117917"/>
                </a:xfrm>
                <a:custGeom>
                  <a:avLst/>
                  <a:gdLst/>
                  <a:ahLst/>
                  <a:cxnLst/>
                  <a:rect l="l" t="t" r="r" b="b"/>
                  <a:pathLst>
                    <a:path w="3954" h="3603" extrusionOk="0">
                      <a:moveTo>
                        <a:pt x="1976" y="0"/>
                      </a:moveTo>
                      <a:cubicBezTo>
                        <a:pt x="1515" y="0"/>
                        <a:pt x="1054" y="176"/>
                        <a:pt x="702" y="528"/>
                      </a:cubicBezTo>
                      <a:cubicBezTo>
                        <a:pt x="0" y="1230"/>
                        <a:pt x="0" y="2372"/>
                        <a:pt x="702" y="3076"/>
                      </a:cubicBezTo>
                      <a:cubicBezTo>
                        <a:pt x="1054" y="3427"/>
                        <a:pt x="1515" y="3602"/>
                        <a:pt x="1976" y="3602"/>
                      </a:cubicBezTo>
                      <a:cubicBezTo>
                        <a:pt x="2437" y="3602"/>
                        <a:pt x="2898" y="3427"/>
                        <a:pt x="3250" y="3076"/>
                      </a:cubicBezTo>
                      <a:cubicBezTo>
                        <a:pt x="3954" y="2372"/>
                        <a:pt x="3954" y="1230"/>
                        <a:pt x="3250" y="528"/>
                      </a:cubicBezTo>
                      <a:cubicBezTo>
                        <a:pt x="2898" y="176"/>
                        <a:pt x="24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6899179" y="2103601"/>
                  <a:ext cx="54917" cy="54917"/>
                </a:xfrm>
                <a:custGeom>
                  <a:avLst/>
                  <a:gdLst/>
                  <a:ahLst/>
                  <a:cxnLst/>
                  <a:rect l="l" t="t" r="r" b="b"/>
                  <a:pathLst>
                    <a:path w="1678" h="1678" extrusionOk="0">
                      <a:moveTo>
                        <a:pt x="840" y="1"/>
                      </a:moveTo>
                      <a:cubicBezTo>
                        <a:pt x="376" y="1"/>
                        <a:pt x="1" y="377"/>
                        <a:pt x="1" y="840"/>
                      </a:cubicBezTo>
                      <a:cubicBezTo>
                        <a:pt x="1" y="1302"/>
                        <a:pt x="376" y="1677"/>
                        <a:pt x="840" y="1677"/>
                      </a:cubicBezTo>
                      <a:cubicBezTo>
                        <a:pt x="1301" y="1677"/>
                        <a:pt x="1677" y="1302"/>
                        <a:pt x="1677" y="840"/>
                      </a:cubicBezTo>
                      <a:cubicBezTo>
                        <a:pt x="1677" y="377"/>
                        <a:pt x="1301" y="1"/>
                        <a:pt x="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30"/>
              <p:cNvGrpSpPr/>
              <p:nvPr/>
            </p:nvGrpSpPr>
            <p:grpSpPr>
              <a:xfrm>
                <a:off x="7238786" y="2679902"/>
                <a:ext cx="1385388" cy="1195603"/>
                <a:chOff x="6018025" y="1561925"/>
                <a:chExt cx="3279800" cy="2830500"/>
              </a:xfrm>
            </p:grpSpPr>
            <p:grpSp>
              <p:nvGrpSpPr>
                <p:cNvPr id="310" name="Google Shape;310;p30"/>
                <p:cNvGrpSpPr/>
                <p:nvPr/>
              </p:nvGrpSpPr>
              <p:grpSpPr>
                <a:xfrm>
                  <a:off x="6928963" y="1561925"/>
                  <a:ext cx="1480050" cy="2727319"/>
                  <a:chOff x="5897775" y="1333325"/>
                  <a:chExt cx="1480050" cy="2727319"/>
                </a:xfrm>
              </p:grpSpPr>
              <p:sp>
                <p:nvSpPr>
                  <p:cNvPr id="311" name="Google Shape;311;p30"/>
                  <p:cNvSpPr/>
                  <p:nvPr/>
                </p:nvSpPr>
                <p:spPr>
                  <a:xfrm>
                    <a:off x="6548186" y="2168074"/>
                    <a:ext cx="205975" cy="189257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651806" y="2168074"/>
                    <a:ext cx="102350" cy="189257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0"/>
                <p:cNvGrpSpPr/>
                <p:nvPr/>
              </p:nvGrpSpPr>
              <p:grpSpPr>
                <a:xfrm>
                  <a:off x="6018025" y="1561925"/>
                  <a:ext cx="1480050" cy="2830500"/>
                  <a:chOff x="5897775" y="1333325"/>
                  <a:chExt cx="1480050" cy="2830500"/>
                </a:xfrm>
              </p:grpSpPr>
              <p:sp>
                <p:nvSpPr>
                  <p:cNvPr id="322" name="Google Shape;322;p30"/>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0"/>
                <p:cNvGrpSpPr/>
                <p:nvPr/>
              </p:nvGrpSpPr>
              <p:grpSpPr>
                <a:xfrm>
                  <a:off x="7817775" y="1561925"/>
                  <a:ext cx="1480050" cy="2830500"/>
                  <a:chOff x="5897775" y="1333325"/>
                  <a:chExt cx="1480050" cy="2830500"/>
                </a:xfrm>
              </p:grpSpPr>
              <p:sp>
                <p:nvSpPr>
                  <p:cNvPr id="333" name="Google Shape;333;p30"/>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3" name="Google Shape;343;p30"/>
            <p:cNvGrpSpPr/>
            <p:nvPr/>
          </p:nvGrpSpPr>
          <p:grpSpPr>
            <a:xfrm flipH="1">
              <a:off x="7594869" y="3374147"/>
              <a:ext cx="718276" cy="464996"/>
              <a:chOff x="7274650" y="3469100"/>
              <a:chExt cx="1583500" cy="1020400"/>
            </a:xfrm>
          </p:grpSpPr>
          <p:sp>
            <p:nvSpPr>
              <p:cNvPr id="344" name="Google Shape;344;p30"/>
              <p:cNvSpPr/>
              <p:nvPr/>
            </p:nvSpPr>
            <p:spPr>
              <a:xfrm>
                <a:off x="7320250" y="3478425"/>
                <a:ext cx="1492325" cy="840275"/>
              </a:xfrm>
              <a:custGeom>
                <a:avLst/>
                <a:gdLst/>
                <a:ahLst/>
                <a:cxnLst/>
                <a:rect l="l" t="t" r="r" b="b"/>
                <a:pathLst>
                  <a:path w="59693" h="33611" extrusionOk="0">
                    <a:moveTo>
                      <a:pt x="0" y="1"/>
                    </a:moveTo>
                    <a:lnTo>
                      <a:pt x="0" y="33610"/>
                    </a:lnTo>
                    <a:lnTo>
                      <a:pt x="59692" y="33610"/>
                    </a:lnTo>
                    <a:lnTo>
                      <a:pt x="596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7310900" y="3469100"/>
                <a:ext cx="1511000" cy="858925"/>
              </a:xfrm>
              <a:custGeom>
                <a:avLst/>
                <a:gdLst/>
                <a:ahLst/>
                <a:cxnLst/>
                <a:rect l="l" t="t" r="r" b="b"/>
                <a:pathLst>
                  <a:path w="60440" h="34357" extrusionOk="0">
                    <a:moveTo>
                      <a:pt x="11951" y="740"/>
                    </a:moveTo>
                    <a:lnTo>
                      <a:pt x="11951" y="11203"/>
                    </a:lnTo>
                    <a:lnTo>
                      <a:pt x="748" y="11203"/>
                    </a:lnTo>
                    <a:lnTo>
                      <a:pt x="748" y="740"/>
                    </a:lnTo>
                    <a:close/>
                    <a:moveTo>
                      <a:pt x="23879" y="740"/>
                    </a:moveTo>
                    <a:lnTo>
                      <a:pt x="23879" y="11203"/>
                    </a:lnTo>
                    <a:lnTo>
                      <a:pt x="12690" y="11203"/>
                    </a:lnTo>
                    <a:lnTo>
                      <a:pt x="12690" y="740"/>
                    </a:lnTo>
                    <a:close/>
                    <a:moveTo>
                      <a:pt x="35815" y="740"/>
                    </a:moveTo>
                    <a:lnTo>
                      <a:pt x="35815" y="11203"/>
                    </a:lnTo>
                    <a:lnTo>
                      <a:pt x="24626" y="11203"/>
                    </a:lnTo>
                    <a:lnTo>
                      <a:pt x="24626" y="740"/>
                    </a:lnTo>
                    <a:close/>
                    <a:moveTo>
                      <a:pt x="47750" y="740"/>
                    </a:moveTo>
                    <a:lnTo>
                      <a:pt x="47750" y="11203"/>
                    </a:lnTo>
                    <a:lnTo>
                      <a:pt x="36561" y="11203"/>
                    </a:lnTo>
                    <a:lnTo>
                      <a:pt x="36561" y="740"/>
                    </a:lnTo>
                    <a:close/>
                    <a:moveTo>
                      <a:pt x="59693" y="740"/>
                    </a:moveTo>
                    <a:lnTo>
                      <a:pt x="59693" y="11203"/>
                    </a:lnTo>
                    <a:lnTo>
                      <a:pt x="48490" y="11203"/>
                    </a:lnTo>
                    <a:lnTo>
                      <a:pt x="48490" y="740"/>
                    </a:lnTo>
                    <a:close/>
                    <a:moveTo>
                      <a:pt x="11951" y="11943"/>
                    </a:moveTo>
                    <a:lnTo>
                      <a:pt x="11951" y="22407"/>
                    </a:lnTo>
                    <a:lnTo>
                      <a:pt x="748" y="22407"/>
                    </a:lnTo>
                    <a:lnTo>
                      <a:pt x="748" y="11943"/>
                    </a:lnTo>
                    <a:close/>
                    <a:moveTo>
                      <a:pt x="23879" y="11943"/>
                    </a:moveTo>
                    <a:lnTo>
                      <a:pt x="23879" y="22407"/>
                    </a:lnTo>
                    <a:lnTo>
                      <a:pt x="12690" y="22407"/>
                    </a:lnTo>
                    <a:lnTo>
                      <a:pt x="12690" y="11943"/>
                    </a:lnTo>
                    <a:close/>
                    <a:moveTo>
                      <a:pt x="35815" y="11943"/>
                    </a:moveTo>
                    <a:lnTo>
                      <a:pt x="35815" y="22407"/>
                    </a:lnTo>
                    <a:lnTo>
                      <a:pt x="24626" y="22407"/>
                    </a:lnTo>
                    <a:lnTo>
                      <a:pt x="24626" y="11943"/>
                    </a:lnTo>
                    <a:close/>
                    <a:moveTo>
                      <a:pt x="47750" y="11943"/>
                    </a:moveTo>
                    <a:lnTo>
                      <a:pt x="47750" y="22407"/>
                    </a:lnTo>
                    <a:lnTo>
                      <a:pt x="36561" y="22407"/>
                    </a:lnTo>
                    <a:lnTo>
                      <a:pt x="36561" y="11943"/>
                    </a:lnTo>
                    <a:close/>
                    <a:moveTo>
                      <a:pt x="59693" y="11943"/>
                    </a:moveTo>
                    <a:lnTo>
                      <a:pt x="59693" y="22407"/>
                    </a:lnTo>
                    <a:lnTo>
                      <a:pt x="48490" y="22407"/>
                    </a:lnTo>
                    <a:lnTo>
                      <a:pt x="48490" y="11943"/>
                    </a:lnTo>
                    <a:close/>
                    <a:moveTo>
                      <a:pt x="11951" y="23154"/>
                    </a:moveTo>
                    <a:lnTo>
                      <a:pt x="11951" y="33610"/>
                    </a:lnTo>
                    <a:lnTo>
                      <a:pt x="748" y="33610"/>
                    </a:lnTo>
                    <a:lnTo>
                      <a:pt x="748" y="23154"/>
                    </a:lnTo>
                    <a:close/>
                    <a:moveTo>
                      <a:pt x="23879" y="23154"/>
                    </a:moveTo>
                    <a:lnTo>
                      <a:pt x="23879" y="33610"/>
                    </a:lnTo>
                    <a:lnTo>
                      <a:pt x="12690" y="33610"/>
                    </a:lnTo>
                    <a:lnTo>
                      <a:pt x="12690" y="23154"/>
                    </a:lnTo>
                    <a:close/>
                    <a:moveTo>
                      <a:pt x="35815" y="23154"/>
                    </a:moveTo>
                    <a:lnTo>
                      <a:pt x="35815" y="33610"/>
                    </a:lnTo>
                    <a:lnTo>
                      <a:pt x="24626" y="33610"/>
                    </a:lnTo>
                    <a:lnTo>
                      <a:pt x="24626" y="23154"/>
                    </a:lnTo>
                    <a:close/>
                    <a:moveTo>
                      <a:pt x="47750" y="23154"/>
                    </a:moveTo>
                    <a:lnTo>
                      <a:pt x="47750" y="33610"/>
                    </a:lnTo>
                    <a:lnTo>
                      <a:pt x="36561" y="33610"/>
                    </a:lnTo>
                    <a:lnTo>
                      <a:pt x="36561" y="23154"/>
                    </a:lnTo>
                    <a:close/>
                    <a:moveTo>
                      <a:pt x="59693" y="23154"/>
                    </a:moveTo>
                    <a:lnTo>
                      <a:pt x="59693" y="33610"/>
                    </a:lnTo>
                    <a:lnTo>
                      <a:pt x="48490" y="33610"/>
                    </a:lnTo>
                    <a:lnTo>
                      <a:pt x="48490" y="23154"/>
                    </a:lnTo>
                    <a:close/>
                    <a:moveTo>
                      <a:pt x="1" y="0"/>
                    </a:moveTo>
                    <a:lnTo>
                      <a:pt x="1" y="34357"/>
                    </a:lnTo>
                    <a:lnTo>
                      <a:pt x="60440" y="34357"/>
                    </a:lnTo>
                    <a:lnTo>
                      <a:pt x="60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7274650" y="4328000"/>
                <a:ext cx="1583500" cy="61900"/>
              </a:xfrm>
              <a:custGeom>
                <a:avLst/>
                <a:gdLst/>
                <a:ahLst/>
                <a:cxnLst/>
                <a:rect l="l" t="t" r="r" b="b"/>
                <a:pathLst>
                  <a:path w="63340" h="2476" extrusionOk="0">
                    <a:moveTo>
                      <a:pt x="1304" y="1"/>
                    </a:moveTo>
                    <a:cubicBezTo>
                      <a:pt x="587" y="1"/>
                      <a:pt x="1" y="550"/>
                      <a:pt x="1" y="1238"/>
                    </a:cubicBezTo>
                    <a:cubicBezTo>
                      <a:pt x="1" y="1919"/>
                      <a:pt x="587" y="2476"/>
                      <a:pt x="1304" y="2476"/>
                    </a:cubicBezTo>
                    <a:lnTo>
                      <a:pt x="62036" y="2476"/>
                    </a:lnTo>
                    <a:cubicBezTo>
                      <a:pt x="62754" y="2476"/>
                      <a:pt x="63340" y="1919"/>
                      <a:pt x="63340" y="1238"/>
                    </a:cubicBezTo>
                    <a:cubicBezTo>
                      <a:pt x="63340" y="550"/>
                      <a:pt x="62754" y="1"/>
                      <a:pt x="62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7783200" y="4389875"/>
                <a:ext cx="566225" cy="99625"/>
              </a:xfrm>
              <a:custGeom>
                <a:avLst/>
                <a:gdLst/>
                <a:ahLst/>
                <a:cxnLst/>
                <a:rect l="l" t="t" r="r" b="b"/>
                <a:pathLst>
                  <a:path w="22649" h="3985" extrusionOk="0">
                    <a:moveTo>
                      <a:pt x="0" y="1"/>
                    </a:moveTo>
                    <a:lnTo>
                      <a:pt x="0" y="3984"/>
                    </a:lnTo>
                    <a:lnTo>
                      <a:pt x="22649" y="3984"/>
                    </a:lnTo>
                    <a:lnTo>
                      <a:pt x="22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blue triangle with white text&#10;&#10;Description automatically generated">
            <a:extLst>
              <a:ext uri="{FF2B5EF4-FFF2-40B4-BE49-F238E27FC236}">
                <a16:creationId xmlns:a16="http://schemas.microsoft.com/office/drawing/2014/main" id="{1D5755B0-2423-F62A-C5CE-411EEA59FBE8}"/>
              </a:ext>
            </a:extLst>
          </p:cNvPr>
          <p:cNvPicPr>
            <a:picLocks noChangeAspect="1"/>
          </p:cNvPicPr>
          <p:nvPr/>
        </p:nvPicPr>
        <p:blipFill>
          <a:blip r:embed="rId3"/>
          <a:stretch>
            <a:fillRect/>
          </a:stretch>
        </p:blipFill>
        <p:spPr>
          <a:xfrm>
            <a:off x="847298" y="3679786"/>
            <a:ext cx="829661" cy="6828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anim calcmode="lin" valueType="num">
                                      <p:cBhvr>
                                        <p:cTn id="8" dur="1000" fill="hold"/>
                                        <p:tgtEl>
                                          <p:spTgt spid="212"/>
                                        </p:tgtEl>
                                        <p:attrNameLst>
                                          <p:attrName>ppt_x</p:attrName>
                                        </p:attrNameLst>
                                      </p:cBhvr>
                                      <p:tavLst>
                                        <p:tav tm="0">
                                          <p:val>
                                            <p:strVal val="#ppt_x"/>
                                          </p:val>
                                        </p:tav>
                                        <p:tav tm="100000">
                                          <p:val>
                                            <p:strVal val="#ppt_x"/>
                                          </p:val>
                                        </p:tav>
                                      </p:tavLst>
                                    </p:anim>
                                    <p:anim calcmode="lin" valueType="num">
                                      <p:cBhvr>
                                        <p:cTn id="9" dur="1000" fill="hold"/>
                                        <p:tgtEl>
                                          <p:spTgt spid="2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13">
                                            <p:txEl>
                                              <p:pRg st="0" end="0"/>
                                            </p:txEl>
                                          </p:spTgt>
                                        </p:tgtEl>
                                        <p:attrNameLst>
                                          <p:attrName>style.visibility</p:attrName>
                                        </p:attrNameLst>
                                      </p:cBhvr>
                                      <p:to>
                                        <p:strVal val="visible"/>
                                      </p:to>
                                    </p:set>
                                    <p:anim calcmode="lin" valueType="num">
                                      <p:cBhvr additive="base">
                                        <p:cTn id="14" dur="500" fill="hold"/>
                                        <p:tgtEl>
                                          <p:spTgt spid="21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1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P spid="2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1">
          <a:extLst>
            <a:ext uri="{FF2B5EF4-FFF2-40B4-BE49-F238E27FC236}">
              <a16:creationId xmlns:a16="http://schemas.microsoft.com/office/drawing/2014/main" id="{61566318-30BA-22BC-2DC3-1430111CFFA2}"/>
            </a:ext>
          </a:extLst>
        </p:cNvPr>
        <p:cNvGrpSpPr/>
        <p:nvPr/>
      </p:nvGrpSpPr>
      <p:grpSpPr>
        <a:xfrm>
          <a:off x="0" y="0"/>
          <a:ext cx="0" cy="0"/>
          <a:chOff x="0" y="0"/>
          <a:chExt cx="0" cy="0"/>
        </a:xfrm>
      </p:grpSpPr>
      <p:sp>
        <p:nvSpPr>
          <p:cNvPr id="1092" name="Google Shape;1092;p49">
            <a:extLst>
              <a:ext uri="{FF2B5EF4-FFF2-40B4-BE49-F238E27FC236}">
                <a16:creationId xmlns:a16="http://schemas.microsoft.com/office/drawing/2014/main" id="{7AA8281D-6B99-BF02-C8B8-1E67E883E1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Average Wind Speeds Across The US</a:t>
            </a:r>
            <a:endParaRPr/>
          </a:p>
        </p:txBody>
      </p:sp>
      <p:pic>
        <p:nvPicPr>
          <p:cNvPr id="6" name="Picture 5" descr="A map of the united states&#10;&#10;Description automatically generated">
            <a:extLst>
              <a:ext uri="{FF2B5EF4-FFF2-40B4-BE49-F238E27FC236}">
                <a16:creationId xmlns:a16="http://schemas.microsoft.com/office/drawing/2014/main" id="{90A94FC0-1D52-E26D-6FAD-09A828DEFEC1}"/>
              </a:ext>
            </a:extLst>
          </p:cNvPr>
          <p:cNvPicPr>
            <a:picLocks noChangeAspect="1"/>
          </p:cNvPicPr>
          <p:nvPr/>
        </p:nvPicPr>
        <p:blipFill>
          <a:blip r:embed="rId3"/>
          <a:stretch>
            <a:fillRect/>
          </a:stretch>
        </p:blipFill>
        <p:spPr>
          <a:xfrm>
            <a:off x="4572000" y="1524000"/>
            <a:ext cx="4572000" cy="3025697"/>
          </a:xfrm>
          <a:prstGeom prst="rect">
            <a:avLst/>
          </a:prstGeom>
        </p:spPr>
      </p:pic>
      <p:pic>
        <p:nvPicPr>
          <p:cNvPr id="8" name="Picture 7" descr="A map of the united states&#10;&#10;Description automatically generated">
            <a:extLst>
              <a:ext uri="{FF2B5EF4-FFF2-40B4-BE49-F238E27FC236}">
                <a16:creationId xmlns:a16="http://schemas.microsoft.com/office/drawing/2014/main" id="{EDFD7812-31A1-DE4E-3411-CB5754FAAA6D}"/>
              </a:ext>
            </a:extLst>
          </p:cNvPr>
          <p:cNvPicPr>
            <a:picLocks noChangeAspect="1"/>
          </p:cNvPicPr>
          <p:nvPr/>
        </p:nvPicPr>
        <p:blipFill>
          <a:blip r:embed="rId4"/>
          <a:stretch>
            <a:fillRect/>
          </a:stretch>
        </p:blipFill>
        <p:spPr>
          <a:xfrm>
            <a:off x="297364" y="1524000"/>
            <a:ext cx="3925229" cy="3025698"/>
          </a:xfrm>
          <a:prstGeom prst="rect">
            <a:avLst/>
          </a:prstGeom>
        </p:spPr>
      </p:pic>
      <p:sp>
        <p:nvSpPr>
          <p:cNvPr id="11" name="TextBox 10">
            <a:extLst>
              <a:ext uri="{FF2B5EF4-FFF2-40B4-BE49-F238E27FC236}">
                <a16:creationId xmlns:a16="http://schemas.microsoft.com/office/drawing/2014/main" id="{13EA3CC3-A28A-A03B-2E68-4277656771CA}"/>
              </a:ext>
            </a:extLst>
          </p:cNvPr>
          <p:cNvSpPr txBox="1"/>
          <p:nvPr/>
        </p:nvSpPr>
        <p:spPr>
          <a:xfrm>
            <a:off x="297364" y="4613461"/>
            <a:ext cx="6460275" cy="507831"/>
          </a:xfrm>
          <a:prstGeom prst="rect">
            <a:avLst/>
          </a:prstGeom>
          <a:noFill/>
        </p:spPr>
        <p:txBody>
          <a:bodyPr wrap="square" rtlCol="0">
            <a:spAutoFit/>
          </a:bodyPr>
          <a:lstStyle/>
          <a:p>
            <a:r>
              <a:rPr lang="en-US" sz="900">
                <a:solidFill>
                  <a:schemeClr val="bg1"/>
                </a:solidFill>
              </a:rPr>
              <a:t>Edited by Office of Energy Efficiency &amp; Renewable Energy, Top 10 Things You Didn’t Know about Offshore Wind Energy | Department of Energy, 21 Aug. 2024, www.energy.gov/eere/wind/articles/top-10-things-you-didnt-know-about-offshore-wind-energy.</a:t>
            </a:r>
          </a:p>
        </p:txBody>
      </p:sp>
    </p:spTree>
    <p:extLst>
      <p:ext uri="{BB962C8B-B14F-4D97-AF65-F5344CB8AC3E}">
        <p14:creationId xmlns:p14="http://schemas.microsoft.com/office/powerpoint/2010/main" val="1272070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1">
          <a:extLst>
            <a:ext uri="{FF2B5EF4-FFF2-40B4-BE49-F238E27FC236}">
              <a16:creationId xmlns:a16="http://schemas.microsoft.com/office/drawing/2014/main" id="{7E88EA38-E8E7-2B29-57AF-4C971AC59C32}"/>
            </a:ext>
          </a:extLst>
        </p:cNvPr>
        <p:cNvGrpSpPr/>
        <p:nvPr/>
      </p:nvGrpSpPr>
      <p:grpSpPr>
        <a:xfrm>
          <a:off x="0" y="0"/>
          <a:ext cx="0" cy="0"/>
          <a:chOff x="0" y="0"/>
          <a:chExt cx="0" cy="0"/>
        </a:xfrm>
      </p:grpSpPr>
      <p:sp>
        <p:nvSpPr>
          <p:cNvPr id="1092" name="Google Shape;1092;p49">
            <a:extLst>
              <a:ext uri="{FF2B5EF4-FFF2-40B4-BE49-F238E27FC236}">
                <a16:creationId xmlns:a16="http://schemas.microsoft.com/office/drawing/2014/main" id="{4B001300-9B4E-BE31-6472-7BC4A187A759}"/>
              </a:ext>
            </a:extLst>
          </p:cNvPr>
          <p:cNvSpPr txBox="1">
            <a:spLocks noGrp="1"/>
          </p:cNvSpPr>
          <p:nvPr>
            <p:ph type="title"/>
          </p:nvPr>
        </p:nvSpPr>
        <p:spPr>
          <a:xfrm>
            <a:off x="660527" y="3347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Companies With The Highest Energy Output: Natural Gas</a:t>
            </a:r>
            <a:endParaRPr/>
          </a:p>
        </p:txBody>
      </p:sp>
      <p:grpSp>
        <p:nvGrpSpPr>
          <p:cNvPr id="5" name="Google Shape;628;p36">
            <a:extLst>
              <a:ext uri="{FF2B5EF4-FFF2-40B4-BE49-F238E27FC236}">
                <a16:creationId xmlns:a16="http://schemas.microsoft.com/office/drawing/2014/main" id="{46BD4B50-C00A-B034-8EDF-CA27497E45FE}"/>
              </a:ext>
            </a:extLst>
          </p:cNvPr>
          <p:cNvGrpSpPr/>
          <p:nvPr/>
        </p:nvGrpSpPr>
        <p:grpSpPr>
          <a:xfrm>
            <a:off x="260208" y="3224462"/>
            <a:ext cx="606059" cy="1393653"/>
            <a:chOff x="4494656" y="2233987"/>
            <a:chExt cx="620252" cy="1237492"/>
          </a:xfrm>
        </p:grpSpPr>
        <p:sp>
          <p:nvSpPr>
            <p:cNvPr id="6" name="Google Shape;629;p36">
              <a:extLst>
                <a:ext uri="{FF2B5EF4-FFF2-40B4-BE49-F238E27FC236}">
                  <a16:creationId xmlns:a16="http://schemas.microsoft.com/office/drawing/2014/main" id="{88A43761-06E1-CC4C-3107-6D39CA0FAFA9}"/>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0;p36">
              <a:extLst>
                <a:ext uri="{FF2B5EF4-FFF2-40B4-BE49-F238E27FC236}">
                  <a16:creationId xmlns:a16="http://schemas.microsoft.com/office/drawing/2014/main" id="{FCDC2CDF-2AA4-7F3C-D0FA-B6B426BD76B2}"/>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1;p36">
              <a:extLst>
                <a:ext uri="{FF2B5EF4-FFF2-40B4-BE49-F238E27FC236}">
                  <a16:creationId xmlns:a16="http://schemas.microsoft.com/office/drawing/2014/main" id="{B93323BD-D2C1-5D68-1EA2-9A4A19593004}"/>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2;p36">
              <a:extLst>
                <a:ext uri="{FF2B5EF4-FFF2-40B4-BE49-F238E27FC236}">
                  <a16:creationId xmlns:a16="http://schemas.microsoft.com/office/drawing/2014/main" id="{80996FC8-1C0C-B35D-6F8E-70981B2362FD}"/>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3;p36">
              <a:extLst>
                <a:ext uri="{FF2B5EF4-FFF2-40B4-BE49-F238E27FC236}">
                  <a16:creationId xmlns:a16="http://schemas.microsoft.com/office/drawing/2014/main" id="{C0B4BE47-B44B-03AB-5945-D28877F6C520}"/>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4;p36">
              <a:extLst>
                <a:ext uri="{FF2B5EF4-FFF2-40B4-BE49-F238E27FC236}">
                  <a16:creationId xmlns:a16="http://schemas.microsoft.com/office/drawing/2014/main" id="{0AE1DA8A-4DF3-5F93-D16F-74AB18ACEAE6}"/>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5;p36">
              <a:extLst>
                <a:ext uri="{FF2B5EF4-FFF2-40B4-BE49-F238E27FC236}">
                  <a16:creationId xmlns:a16="http://schemas.microsoft.com/office/drawing/2014/main" id="{5FAD12B6-9CAA-E946-6316-6A7752152AA2}"/>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6;p36">
              <a:extLst>
                <a:ext uri="{FF2B5EF4-FFF2-40B4-BE49-F238E27FC236}">
                  <a16:creationId xmlns:a16="http://schemas.microsoft.com/office/drawing/2014/main" id="{CF635C13-3A9C-5ED1-AC4C-59DA7599E486}"/>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7;p36">
              <a:extLst>
                <a:ext uri="{FF2B5EF4-FFF2-40B4-BE49-F238E27FC236}">
                  <a16:creationId xmlns:a16="http://schemas.microsoft.com/office/drawing/2014/main" id="{CA97EEB3-F31A-5562-1522-9389070841B4}"/>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28;p36">
            <a:extLst>
              <a:ext uri="{FF2B5EF4-FFF2-40B4-BE49-F238E27FC236}">
                <a16:creationId xmlns:a16="http://schemas.microsoft.com/office/drawing/2014/main" id="{49B78A3C-2EF1-03F5-F24E-80BF01869701}"/>
              </a:ext>
            </a:extLst>
          </p:cNvPr>
          <p:cNvGrpSpPr/>
          <p:nvPr/>
        </p:nvGrpSpPr>
        <p:grpSpPr>
          <a:xfrm>
            <a:off x="7483642" y="1696453"/>
            <a:ext cx="1460365" cy="2919054"/>
            <a:chOff x="4494656" y="2233987"/>
            <a:chExt cx="620252" cy="1237492"/>
          </a:xfrm>
        </p:grpSpPr>
        <p:sp>
          <p:nvSpPr>
            <p:cNvPr id="16" name="Google Shape;629;p36">
              <a:extLst>
                <a:ext uri="{FF2B5EF4-FFF2-40B4-BE49-F238E27FC236}">
                  <a16:creationId xmlns:a16="http://schemas.microsoft.com/office/drawing/2014/main" id="{064EB7D0-B4D3-2940-3F0C-BD1B5129FB85}"/>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0;p36">
              <a:extLst>
                <a:ext uri="{FF2B5EF4-FFF2-40B4-BE49-F238E27FC236}">
                  <a16:creationId xmlns:a16="http://schemas.microsoft.com/office/drawing/2014/main" id="{90BC1EAC-1276-4D3F-204A-1B5C840AA6BB}"/>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1;p36">
              <a:extLst>
                <a:ext uri="{FF2B5EF4-FFF2-40B4-BE49-F238E27FC236}">
                  <a16:creationId xmlns:a16="http://schemas.microsoft.com/office/drawing/2014/main" id="{CE5430DA-CDD5-DF10-B4A6-B188844A15AC}"/>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2;p36">
              <a:extLst>
                <a:ext uri="{FF2B5EF4-FFF2-40B4-BE49-F238E27FC236}">
                  <a16:creationId xmlns:a16="http://schemas.microsoft.com/office/drawing/2014/main" id="{D97443D5-4C7B-517D-C5FA-7139E08A6736}"/>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3;p36">
              <a:extLst>
                <a:ext uri="{FF2B5EF4-FFF2-40B4-BE49-F238E27FC236}">
                  <a16:creationId xmlns:a16="http://schemas.microsoft.com/office/drawing/2014/main" id="{6ABEE029-9F73-E3D4-A3EB-F6534A042BAD}"/>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4;p36">
              <a:extLst>
                <a:ext uri="{FF2B5EF4-FFF2-40B4-BE49-F238E27FC236}">
                  <a16:creationId xmlns:a16="http://schemas.microsoft.com/office/drawing/2014/main" id="{5DF74129-5371-4D97-984C-8DBAABCCA428}"/>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5;p36">
              <a:extLst>
                <a:ext uri="{FF2B5EF4-FFF2-40B4-BE49-F238E27FC236}">
                  <a16:creationId xmlns:a16="http://schemas.microsoft.com/office/drawing/2014/main" id="{CDCF72CE-075B-B4E3-4E96-D592933E4BB4}"/>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6;p36">
              <a:extLst>
                <a:ext uri="{FF2B5EF4-FFF2-40B4-BE49-F238E27FC236}">
                  <a16:creationId xmlns:a16="http://schemas.microsoft.com/office/drawing/2014/main" id="{327FBAD4-5F8C-115E-FB29-D326C3C66500}"/>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7;p36">
              <a:extLst>
                <a:ext uri="{FF2B5EF4-FFF2-40B4-BE49-F238E27FC236}">
                  <a16:creationId xmlns:a16="http://schemas.microsoft.com/office/drawing/2014/main" id="{85A93A9C-1EE9-8978-F01A-7B180D007B82}"/>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graph of green and black numbers&#10;&#10;Description automatically generated with medium confidence">
            <a:extLst>
              <a:ext uri="{FF2B5EF4-FFF2-40B4-BE49-F238E27FC236}">
                <a16:creationId xmlns:a16="http://schemas.microsoft.com/office/drawing/2014/main" id="{DB12E6C7-0015-90A5-62F7-101AAA30197C}"/>
              </a:ext>
            </a:extLst>
          </p:cNvPr>
          <p:cNvPicPr>
            <a:picLocks noChangeAspect="1"/>
          </p:cNvPicPr>
          <p:nvPr/>
        </p:nvPicPr>
        <p:blipFill>
          <a:blip r:embed="rId3"/>
          <a:stretch>
            <a:fillRect/>
          </a:stretch>
        </p:blipFill>
        <p:spPr>
          <a:xfrm>
            <a:off x="1644105" y="1538868"/>
            <a:ext cx="5180441" cy="2735805"/>
          </a:xfrm>
          <a:prstGeom prst="rect">
            <a:avLst/>
          </a:prstGeom>
        </p:spPr>
      </p:pic>
      <p:sp>
        <p:nvSpPr>
          <p:cNvPr id="25" name="Google Shape;218;p30">
            <a:extLst>
              <a:ext uri="{FF2B5EF4-FFF2-40B4-BE49-F238E27FC236}">
                <a16:creationId xmlns:a16="http://schemas.microsoft.com/office/drawing/2014/main" id="{AB4DB2D1-EBEC-9423-BD0D-554B93AD2DBE}"/>
              </a:ext>
            </a:extLst>
          </p:cNvPr>
          <p:cNvSpPr/>
          <p:nvPr/>
        </p:nvSpPr>
        <p:spPr>
          <a:xfrm>
            <a:off x="184844" y="115959"/>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8;p30">
            <a:extLst>
              <a:ext uri="{FF2B5EF4-FFF2-40B4-BE49-F238E27FC236}">
                <a16:creationId xmlns:a16="http://schemas.microsoft.com/office/drawing/2014/main" id="{FEB6EB25-9BED-B6DF-B8AA-A2872800B7A8}"/>
              </a:ext>
            </a:extLst>
          </p:cNvPr>
          <p:cNvSpPr/>
          <p:nvPr/>
        </p:nvSpPr>
        <p:spPr>
          <a:xfrm>
            <a:off x="8031229" y="1089124"/>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8;p30">
            <a:extLst>
              <a:ext uri="{FF2B5EF4-FFF2-40B4-BE49-F238E27FC236}">
                <a16:creationId xmlns:a16="http://schemas.microsoft.com/office/drawing/2014/main" id="{C7CD6902-A911-26CC-B22C-2FB0903DFCB6}"/>
              </a:ext>
            </a:extLst>
          </p:cNvPr>
          <p:cNvSpPr/>
          <p:nvPr/>
        </p:nvSpPr>
        <p:spPr>
          <a:xfrm>
            <a:off x="84400" y="663206"/>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p30">
            <a:extLst>
              <a:ext uri="{FF2B5EF4-FFF2-40B4-BE49-F238E27FC236}">
                <a16:creationId xmlns:a16="http://schemas.microsoft.com/office/drawing/2014/main" id="{0BB9EA4D-3D83-1250-342E-FD73C7ED2320}"/>
              </a:ext>
            </a:extLst>
          </p:cNvPr>
          <p:cNvSpPr/>
          <p:nvPr/>
        </p:nvSpPr>
        <p:spPr>
          <a:xfrm>
            <a:off x="5100060" y="16450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p30">
            <a:extLst>
              <a:ext uri="{FF2B5EF4-FFF2-40B4-BE49-F238E27FC236}">
                <a16:creationId xmlns:a16="http://schemas.microsoft.com/office/drawing/2014/main" id="{9A117215-A4D0-603D-2C0D-939D9D1422C1}"/>
              </a:ext>
            </a:extLst>
          </p:cNvPr>
          <p:cNvSpPr/>
          <p:nvPr/>
        </p:nvSpPr>
        <p:spPr>
          <a:xfrm>
            <a:off x="7445561" y="26264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339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7">
          <a:extLst>
            <a:ext uri="{FF2B5EF4-FFF2-40B4-BE49-F238E27FC236}">
              <a16:creationId xmlns:a16="http://schemas.microsoft.com/office/drawing/2014/main" id="{79A49215-41D4-16CE-5E53-F67618BB0ACE}"/>
            </a:ext>
          </a:extLst>
        </p:cNvPr>
        <p:cNvGrpSpPr/>
        <p:nvPr/>
      </p:nvGrpSpPr>
      <p:grpSpPr>
        <a:xfrm>
          <a:off x="0" y="0"/>
          <a:ext cx="0" cy="0"/>
          <a:chOff x="0" y="0"/>
          <a:chExt cx="0" cy="0"/>
        </a:xfrm>
      </p:grpSpPr>
      <p:sp>
        <p:nvSpPr>
          <p:cNvPr id="618" name="Google Shape;618;p36">
            <a:extLst>
              <a:ext uri="{FF2B5EF4-FFF2-40B4-BE49-F238E27FC236}">
                <a16:creationId xmlns:a16="http://schemas.microsoft.com/office/drawing/2014/main" id="{8D1030D7-528C-56D7-4502-7AA747DAD72C}"/>
              </a:ext>
            </a:extLst>
          </p:cNvPr>
          <p:cNvSpPr txBox="1">
            <a:spLocks noGrp="1"/>
          </p:cNvSpPr>
          <p:nvPr>
            <p:ph type="title"/>
          </p:nvPr>
        </p:nvSpPr>
        <p:spPr>
          <a:xfrm>
            <a:off x="1828800" y="1589800"/>
            <a:ext cx="5486400" cy="103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653</a:t>
            </a:r>
            <a:endParaRPr/>
          </a:p>
        </p:txBody>
      </p:sp>
      <p:sp>
        <p:nvSpPr>
          <p:cNvPr id="619" name="Google Shape;619;p36">
            <a:extLst>
              <a:ext uri="{FF2B5EF4-FFF2-40B4-BE49-F238E27FC236}">
                <a16:creationId xmlns:a16="http://schemas.microsoft.com/office/drawing/2014/main" id="{7D087E01-C219-5EF6-4EEF-C41E12FF5D1A}"/>
              </a:ext>
            </a:extLst>
          </p:cNvPr>
          <p:cNvSpPr txBox="1">
            <a:spLocks noGrp="1"/>
          </p:cNvSpPr>
          <p:nvPr>
            <p:ph type="subTitle" idx="1"/>
          </p:nvPr>
        </p:nvSpPr>
        <p:spPr>
          <a:xfrm>
            <a:off x="1828800" y="2573275"/>
            <a:ext cx="54864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Companies operate wind farms in the US</a:t>
            </a:r>
            <a:endParaRPr/>
          </a:p>
        </p:txBody>
      </p:sp>
      <p:grpSp>
        <p:nvGrpSpPr>
          <p:cNvPr id="620" name="Google Shape;620;p36">
            <a:extLst>
              <a:ext uri="{FF2B5EF4-FFF2-40B4-BE49-F238E27FC236}">
                <a16:creationId xmlns:a16="http://schemas.microsoft.com/office/drawing/2014/main" id="{4C78FAEC-EED4-87B1-B069-82DBDCD40E79}"/>
              </a:ext>
            </a:extLst>
          </p:cNvPr>
          <p:cNvGrpSpPr/>
          <p:nvPr/>
        </p:nvGrpSpPr>
        <p:grpSpPr>
          <a:xfrm>
            <a:off x="8162753" y="3409046"/>
            <a:ext cx="536053" cy="1199538"/>
            <a:chOff x="6713422" y="2277961"/>
            <a:chExt cx="394563" cy="882857"/>
          </a:xfrm>
        </p:grpSpPr>
        <p:sp>
          <p:nvSpPr>
            <p:cNvPr id="621" name="Google Shape;621;p36">
              <a:extLst>
                <a:ext uri="{FF2B5EF4-FFF2-40B4-BE49-F238E27FC236}">
                  <a16:creationId xmlns:a16="http://schemas.microsoft.com/office/drawing/2014/main" id="{1946CF35-C18A-8DC2-1D19-1AFE45A3B50B}"/>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a:extLst>
                <a:ext uri="{FF2B5EF4-FFF2-40B4-BE49-F238E27FC236}">
                  <a16:creationId xmlns:a16="http://schemas.microsoft.com/office/drawing/2014/main" id="{E453B2FC-3002-1A50-6DBC-CEB5330B3E90}"/>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a:extLst>
                <a:ext uri="{FF2B5EF4-FFF2-40B4-BE49-F238E27FC236}">
                  <a16:creationId xmlns:a16="http://schemas.microsoft.com/office/drawing/2014/main" id="{893A23F6-721F-B75A-E525-82B1E7AC87AA}"/>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a:extLst>
                <a:ext uri="{FF2B5EF4-FFF2-40B4-BE49-F238E27FC236}">
                  <a16:creationId xmlns:a16="http://schemas.microsoft.com/office/drawing/2014/main" id="{60E92503-2CA3-1721-FB28-2B35E0CC5F27}"/>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a:extLst>
                <a:ext uri="{FF2B5EF4-FFF2-40B4-BE49-F238E27FC236}">
                  <a16:creationId xmlns:a16="http://schemas.microsoft.com/office/drawing/2014/main" id="{61D0EAE9-827F-7530-3F07-C0754DC59828}"/>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a:extLst>
                <a:ext uri="{FF2B5EF4-FFF2-40B4-BE49-F238E27FC236}">
                  <a16:creationId xmlns:a16="http://schemas.microsoft.com/office/drawing/2014/main" id="{58DAD3DF-CA08-8293-2AD4-5811DF9EC092}"/>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a:extLst>
                <a:ext uri="{FF2B5EF4-FFF2-40B4-BE49-F238E27FC236}">
                  <a16:creationId xmlns:a16="http://schemas.microsoft.com/office/drawing/2014/main" id="{012C93B0-EAD8-78B4-0AE5-C55FA4F53087}"/>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6">
            <a:extLst>
              <a:ext uri="{FF2B5EF4-FFF2-40B4-BE49-F238E27FC236}">
                <a16:creationId xmlns:a16="http://schemas.microsoft.com/office/drawing/2014/main" id="{AC946B83-46B5-9533-27E5-5B7B5FBDF9B1}"/>
              </a:ext>
            </a:extLst>
          </p:cNvPr>
          <p:cNvGrpSpPr/>
          <p:nvPr/>
        </p:nvGrpSpPr>
        <p:grpSpPr>
          <a:xfrm flipH="1">
            <a:off x="7637734" y="4096925"/>
            <a:ext cx="423287" cy="947129"/>
            <a:chOff x="6713422" y="2277961"/>
            <a:chExt cx="394563" cy="882857"/>
          </a:xfrm>
        </p:grpSpPr>
        <p:sp>
          <p:nvSpPr>
            <p:cNvPr id="639" name="Google Shape;639;p36">
              <a:extLst>
                <a:ext uri="{FF2B5EF4-FFF2-40B4-BE49-F238E27FC236}">
                  <a16:creationId xmlns:a16="http://schemas.microsoft.com/office/drawing/2014/main" id="{9E568624-0C17-13D9-C9BA-FFD8AC631623}"/>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a:extLst>
                <a:ext uri="{FF2B5EF4-FFF2-40B4-BE49-F238E27FC236}">
                  <a16:creationId xmlns:a16="http://schemas.microsoft.com/office/drawing/2014/main" id="{2BDE50BD-9637-643B-5E2B-C861986948A6}"/>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a:extLst>
                <a:ext uri="{FF2B5EF4-FFF2-40B4-BE49-F238E27FC236}">
                  <a16:creationId xmlns:a16="http://schemas.microsoft.com/office/drawing/2014/main" id="{15874B1E-B5C7-3E7F-EAED-E53E9D5AB126}"/>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a:extLst>
                <a:ext uri="{FF2B5EF4-FFF2-40B4-BE49-F238E27FC236}">
                  <a16:creationId xmlns:a16="http://schemas.microsoft.com/office/drawing/2014/main" id="{0CC60C0B-2944-CD04-C148-22701A3F2156}"/>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a:extLst>
                <a:ext uri="{FF2B5EF4-FFF2-40B4-BE49-F238E27FC236}">
                  <a16:creationId xmlns:a16="http://schemas.microsoft.com/office/drawing/2014/main" id="{B7DDA627-28FD-F802-7884-8158F37A643B}"/>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a:extLst>
                <a:ext uri="{FF2B5EF4-FFF2-40B4-BE49-F238E27FC236}">
                  <a16:creationId xmlns:a16="http://schemas.microsoft.com/office/drawing/2014/main" id="{B11DF1B2-A65A-02ED-77C1-5F67033A5923}"/>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a:extLst>
                <a:ext uri="{FF2B5EF4-FFF2-40B4-BE49-F238E27FC236}">
                  <a16:creationId xmlns:a16="http://schemas.microsoft.com/office/drawing/2014/main" id="{F771F6E4-25FE-A56F-95D1-3630791E29F3}"/>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36">
            <a:extLst>
              <a:ext uri="{FF2B5EF4-FFF2-40B4-BE49-F238E27FC236}">
                <a16:creationId xmlns:a16="http://schemas.microsoft.com/office/drawing/2014/main" id="{882A54F0-8E98-479F-1F28-D3247EB64127}"/>
              </a:ext>
            </a:extLst>
          </p:cNvPr>
          <p:cNvSpPr/>
          <p:nvPr/>
        </p:nvSpPr>
        <p:spPr>
          <a:xfrm flipH="1">
            <a:off x="7182444" y="864889"/>
            <a:ext cx="1087430" cy="330461"/>
          </a:xfrm>
          <a:custGeom>
            <a:avLst/>
            <a:gdLst/>
            <a:ahLst/>
            <a:cxnLst/>
            <a:rect l="l" t="t" r="r" b="b"/>
            <a:pathLst>
              <a:path w="24360" h="7447" extrusionOk="0">
                <a:moveTo>
                  <a:pt x="12501" y="0"/>
                </a:moveTo>
                <a:cubicBezTo>
                  <a:pt x="9213" y="0"/>
                  <a:pt x="6432" y="2316"/>
                  <a:pt x="6339" y="5257"/>
                </a:cubicBezTo>
                <a:cubicBezTo>
                  <a:pt x="5669" y="5068"/>
                  <a:pt x="5056" y="4988"/>
                  <a:pt x="4499" y="4988"/>
                </a:cubicBezTo>
                <a:cubicBezTo>
                  <a:pt x="1407" y="4988"/>
                  <a:pt x="1" y="7447"/>
                  <a:pt x="1" y="7447"/>
                </a:cubicBezTo>
                <a:lnTo>
                  <a:pt x="23112" y="7447"/>
                </a:lnTo>
                <a:cubicBezTo>
                  <a:pt x="24359" y="5628"/>
                  <a:pt x="22707" y="2231"/>
                  <a:pt x="19709" y="2231"/>
                </a:cubicBezTo>
                <a:cubicBezTo>
                  <a:pt x="19226" y="2231"/>
                  <a:pt x="18707" y="2319"/>
                  <a:pt x="18160" y="2517"/>
                </a:cubicBezTo>
                <a:cubicBezTo>
                  <a:pt x="16374" y="738"/>
                  <a:pt x="14357" y="0"/>
                  <a:pt x="1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a:extLst>
              <a:ext uri="{FF2B5EF4-FFF2-40B4-BE49-F238E27FC236}">
                <a16:creationId xmlns:a16="http://schemas.microsoft.com/office/drawing/2014/main" id="{DEA92AF6-0088-1629-F5E2-6739B84C24E2}"/>
              </a:ext>
            </a:extLst>
          </p:cNvPr>
          <p:cNvSpPr/>
          <p:nvPr/>
        </p:nvSpPr>
        <p:spPr>
          <a:xfrm flipH="1">
            <a:off x="8249047" y="637701"/>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80;p32">
            <a:extLst>
              <a:ext uri="{FF2B5EF4-FFF2-40B4-BE49-F238E27FC236}">
                <a16:creationId xmlns:a16="http://schemas.microsoft.com/office/drawing/2014/main" id="{CEEA3A4D-657D-B589-0471-C88366B770BE}"/>
              </a:ext>
            </a:extLst>
          </p:cNvPr>
          <p:cNvGrpSpPr/>
          <p:nvPr/>
        </p:nvGrpSpPr>
        <p:grpSpPr>
          <a:xfrm>
            <a:off x="164345" y="2629028"/>
            <a:ext cx="1250349" cy="2377336"/>
            <a:chOff x="5897775" y="1333325"/>
            <a:chExt cx="1480050" cy="2830500"/>
          </a:xfrm>
        </p:grpSpPr>
        <p:sp>
          <p:nvSpPr>
            <p:cNvPr id="3" name="Google Shape;381;p32">
              <a:extLst>
                <a:ext uri="{FF2B5EF4-FFF2-40B4-BE49-F238E27FC236}">
                  <a16:creationId xmlns:a16="http://schemas.microsoft.com/office/drawing/2014/main" id="{CB3AC747-0390-4FF5-9306-145D315538B7}"/>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2;p32">
              <a:extLst>
                <a:ext uri="{FF2B5EF4-FFF2-40B4-BE49-F238E27FC236}">
                  <a16:creationId xmlns:a16="http://schemas.microsoft.com/office/drawing/2014/main" id="{884D408E-DE87-FE55-C3AA-D6A4782B3CB3}"/>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3;p32">
              <a:extLst>
                <a:ext uri="{FF2B5EF4-FFF2-40B4-BE49-F238E27FC236}">
                  <a16:creationId xmlns:a16="http://schemas.microsoft.com/office/drawing/2014/main" id="{B9AA6780-BDE0-2979-87CB-D457065108A5}"/>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4;p32">
              <a:extLst>
                <a:ext uri="{FF2B5EF4-FFF2-40B4-BE49-F238E27FC236}">
                  <a16:creationId xmlns:a16="http://schemas.microsoft.com/office/drawing/2014/main" id="{D07D6612-8A42-E873-B916-E8F6F55F6786}"/>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5;p32">
              <a:extLst>
                <a:ext uri="{FF2B5EF4-FFF2-40B4-BE49-F238E27FC236}">
                  <a16:creationId xmlns:a16="http://schemas.microsoft.com/office/drawing/2014/main" id="{45F1DD03-EFE6-8F65-12F4-566F878BD08E}"/>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p32">
              <a:extLst>
                <a:ext uri="{FF2B5EF4-FFF2-40B4-BE49-F238E27FC236}">
                  <a16:creationId xmlns:a16="http://schemas.microsoft.com/office/drawing/2014/main" id="{DA7EAE6E-2A91-3A1E-FC75-2A6CFC71726C}"/>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7;p32">
              <a:extLst>
                <a:ext uri="{FF2B5EF4-FFF2-40B4-BE49-F238E27FC236}">
                  <a16:creationId xmlns:a16="http://schemas.microsoft.com/office/drawing/2014/main" id="{3484AB9D-C7A0-5FB7-8BC0-8BB9E41CC9B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8;p32">
              <a:extLst>
                <a:ext uri="{FF2B5EF4-FFF2-40B4-BE49-F238E27FC236}">
                  <a16:creationId xmlns:a16="http://schemas.microsoft.com/office/drawing/2014/main" id="{C9E29360-E10E-DD46-0405-3F1954BFEDA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9;p32">
              <a:extLst>
                <a:ext uri="{FF2B5EF4-FFF2-40B4-BE49-F238E27FC236}">
                  <a16:creationId xmlns:a16="http://schemas.microsoft.com/office/drawing/2014/main" id="{2F945E3B-AC2B-6924-1127-D3179996A2B4}"/>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0;p32">
              <a:extLst>
                <a:ext uri="{FF2B5EF4-FFF2-40B4-BE49-F238E27FC236}">
                  <a16:creationId xmlns:a16="http://schemas.microsoft.com/office/drawing/2014/main" id="{746CE554-96EA-6746-DCD9-B0CFE2DD38E9}"/>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647;p36">
            <a:extLst>
              <a:ext uri="{FF2B5EF4-FFF2-40B4-BE49-F238E27FC236}">
                <a16:creationId xmlns:a16="http://schemas.microsoft.com/office/drawing/2014/main" id="{9F450C23-AA30-0A6A-EA18-8F211E8B4ED5}"/>
              </a:ext>
            </a:extLst>
          </p:cNvPr>
          <p:cNvSpPr/>
          <p:nvPr/>
        </p:nvSpPr>
        <p:spPr>
          <a:xfrm flipH="1">
            <a:off x="339160" y="441942"/>
            <a:ext cx="581138" cy="191574"/>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7;p36">
            <a:extLst>
              <a:ext uri="{FF2B5EF4-FFF2-40B4-BE49-F238E27FC236}">
                <a16:creationId xmlns:a16="http://schemas.microsoft.com/office/drawing/2014/main" id="{908FAC19-9BDB-87DA-5E55-2340384B5E8C}"/>
              </a:ext>
            </a:extLst>
          </p:cNvPr>
          <p:cNvSpPr/>
          <p:nvPr/>
        </p:nvSpPr>
        <p:spPr>
          <a:xfrm flipH="1">
            <a:off x="5896139" y="339945"/>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7;p36">
            <a:extLst>
              <a:ext uri="{FF2B5EF4-FFF2-40B4-BE49-F238E27FC236}">
                <a16:creationId xmlns:a16="http://schemas.microsoft.com/office/drawing/2014/main" id="{0B6DADA4-07EA-C4AA-9217-27A16298E54D}"/>
              </a:ext>
            </a:extLst>
          </p:cNvPr>
          <p:cNvSpPr/>
          <p:nvPr/>
        </p:nvSpPr>
        <p:spPr>
          <a:xfrm flipH="1">
            <a:off x="759276" y="234466"/>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845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8FC4-0D95-4307-1CFF-421A99B82180}"/>
              </a:ext>
            </a:extLst>
          </p:cNvPr>
          <p:cNvSpPr>
            <a:spLocks noGrp="1"/>
          </p:cNvSpPr>
          <p:nvPr>
            <p:ph type="title"/>
          </p:nvPr>
        </p:nvSpPr>
        <p:spPr/>
        <p:txBody>
          <a:bodyPr/>
          <a:lstStyle/>
          <a:p>
            <a:r>
              <a:rPr lang="en-US"/>
              <a:t>Wind Farms and Fossil Fuel plants</a:t>
            </a:r>
          </a:p>
        </p:txBody>
      </p:sp>
      <p:pic>
        <p:nvPicPr>
          <p:cNvPr id="4" name="Picture 3" descr="A green square with white text&#10;&#10;Description automatically generated">
            <a:extLst>
              <a:ext uri="{FF2B5EF4-FFF2-40B4-BE49-F238E27FC236}">
                <a16:creationId xmlns:a16="http://schemas.microsoft.com/office/drawing/2014/main" id="{B5CD8E08-ADEF-074D-CDD7-69C30F4DC3C3}"/>
              </a:ext>
            </a:extLst>
          </p:cNvPr>
          <p:cNvPicPr>
            <a:picLocks noChangeAspect="1"/>
          </p:cNvPicPr>
          <p:nvPr/>
        </p:nvPicPr>
        <p:blipFill>
          <a:blip r:embed="rId2"/>
          <a:stretch>
            <a:fillRect/>
          </a:stretch>
        </p:blipFill>
        <p:spPr>
          <a:xfrm>
            <a:off x="2044424" y="1147915"/>
            <a:ext cx="5055152" cy="3357412"/>
          </a:xfrm>
          <a:prstGeom prst="rect">
            <a:avLst/>
          </a:prstGeom>
        </p:spPr>
      </p:pic>
      <p:grpSp>
        <p:nvGrpSpPr>
          <p:cNvPr id="5" name="Google Shape;638;p36">
            <a:extLst>
              <a:ext uri="{FF2B5EF4-FFF2-40B4-BE49-F238E27FC236}">
                <a16:creationId xmlns:a16="http://schemas.microsoft.com/office/drawing/2014/main" id="{4C99B23E-9B9D-45C9-51F6-96D49894383C}"/>
              </a:ext>
            </a:extLst>
          </p:cNvPr>
          <p:cNvGrpSpPr/>
          <p:nvPr/>
        </p:nvGrpSpPr>
        <p:grpSpPr>
          <a:xfrm flipH="1">
            <a:off x="7671410" y="2995863"/>
            <a:ext cx="707429" cy="1612639"/>
            <a:chOff x="6713422" y="2277961"/>
            <a:chExt cx="394563" cy="882857"/>
          </a:xfrm>
        </p:grpSpPr>
        <p:sp>
          <p:nvSpPr>
            <p:cNvPr id="6" name="Google Shape;639;p36">
              <a:extLst>
                <a:ext uri="{FF2B5EF4-FFF2-40B4-BE49-F238E27FC236}">
                  <a16:creationId xmlns:a16="http://schemas.microsoft.com/office/drawing/2014/main" id="{FBC13267-C590-740B-089D-02AAC3456F09}"/>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0;p36">
              <a:extLst>
                <a:ext uri="{FF2B5EF4-FFF2-40B4-BE49-F238E27FC236}">
                  <a16:creationId xmlns:a16="http://schemas.microsoft.com/office/drawing/2014/main" id="{4A4D8A89-3CD7-4880-468E-4C559A9C8267}"/>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1;p36">
              <a:extLst>
                <a:ext uri="{FF2B5EF4-FFF2-40B4-BE49-F238E27FC236}">
                  <a16:creationId xmlns:a16="http://schemas.microsoft.com/office/drawing/2014/main" id="{3DA68DD3-488D-88E3-26B2-4E04D6EEACEA}"/>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2;p36">
              <a:extLst>
                <a:ext uri="{FF2B5EF4-FFF2-40B4-BE49-F238E27FC236}">
                  <a16:creationId xmlns:a16="http://schemas.microsoft.com/office/drawing/2014/main" id="{29E28AB3-1B49-EACC-4FB6-5C1BF6655487}"/>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3;p36">
              <a:extLst>
                <a:ext uri="{FF2B5EF4-FFF2-40B4-BE49-F238E27FC236}">
                  <a16:creationId xmlns:a16="http://schemas.microsoft.com/office/drawing/2014/main" id="{FC48AE3E-51DE-B43D-D6AB-3184474DE01E}"/>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4;p36">
              <a:extLst>
                <a:ext uri="{FF2B5EF4-FFF2-40B4-BE49-F238E27FC236}">
                  <a16:creationId xmlns:a16="http://schemas.microsoft.com/office/drawing/2014/main" id="{DF3C88A6-A15F-6560-2240-A025290735AC}"/>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5;p36">
              <a:extLst>
                <a:ext uri="{FF2B5EF4-FFF2-40B4-BE49-F238E27FC236}">
                  <a16:creationId xmlns:a16="http://schemas.microsoft.com/office/drawing/2014/main" id="{2FB1EDA3-2330-5428-6144-83B782B8A804}"/>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38;p36">
            <a:extLst>
              <a:ext uri="{FF2B5EF4-FFF2-40B4-BE49-F238E27FC236}">
                <a16:creationId xmlns:a16="http://schemas.microsoft.com/office/drawing/2014/main" id="{DD769A7C-1920-41A8-66C4-CCC156F67BE7}"/>
              </a:ext>
            </a:extLst>
          </p:cNvPr>
          <p:cNvGrpSpPr/>
          <p:nvPr/>
        </p:nvGrpSpPr>
        <p:grpSpPr>
          <a:xfrm flipH="1">
            <a:off x="1635568" y="4063730"/>
            <a:ext cx="245881" cy="542520"/>
            <a:chOff x="6713422" y="2277961"/>
            <a:chExt cx="394563" cy="882857"/>
          </a:xfrm>
        </p:grpSpPr>
        <p:sp>
          <p:nvSpPr>
            <p:cNvPr id="14" name="Google Shape;639;p36">
              <a:extLst>
                <a:ext uri="{FF2B5EF4-FFF2-40B4-BE49-F238E27FC236}">
                  <a16:creationId xmlns:a16="http://schemas.microsoft.com/office/drawing/2014/main" id="{8F243A9D-9CBE-7302-982B-016B357B5405}"/>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0;p36">
              <a:extLst>
                <a:ext uri="{FF2B5EF4-FFF2-40B4-BE49-F238E27FC236}">
                  <a16:creationId xmlns:a16="http://schemas.microsoft.com/office/drawing/2014/main" id="{AAB3E75F-DE08-EA3E-29E8-A32FB7E45A02}"/>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1;p36">
              <a:extLst>
                <a:ext uri="{FF2B5EF4-FFF2-40B4-BE49-F238E27FC236}">
                  <a16:creationId xmlns:a16="http://schemas.microsoft.com/office/drawing/2014/main" id="{8343BA1A-DED2-9704-5A45-545E51BF7CCC}"/>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2;p36">
              <a:extLst>
                <a:ext uri="{FF2B5EF4-FFF2-40B4-BE49-F238E27FC236}">
                  <a16:creationId xmlns:a16="http://schemas.microsoft.com/office/drawing/2014/main" id="{F92450C8-9941-3E8D-38BE-6AE0425EEB8E}"/>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3;p36">
              <a:extLst>
                <a:ext uri="{FF2B5EF4-FFF2-40B4-BE49-F238E27FC236}">
                  <a16:creationId xmlns:a16="http://schemas.microsoft.com/office/drawing/2014/main" id="{A55EBD77-DABD-7D3F-D9A8-C58E64392B11}"/>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p36">
              <a:extLst>
                <a:ext uri="{FF2B5EF4-FFF2-40B4-BE49-F238E27FC236}">
                  <a16:creationId xmlns:a16="http://schemas.microsoft.com/office/drawing/2014/main" id="{17DCCDC5-DDED-C3D7-3036-9428E9051C60}"/>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5;p36">
              <a:extLst>
                <a:ext uri="{FF2B5EF4-FFF2-40B4-BE49-F238E27FC236}">
                  <a16:creationId xmlns:a16="http://schemas.microsoft.com/office/drawing/2014/main" id="{32976D68-DADC-BD83-BB7C-4DF455D79266}"/>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638;p36">
            <a:extLst>
              <a:ext uri="{FF2B5EF4-FFF2-40B4-BE49-F238E27FC236}">
                <a16:creationId xmlns:a16="http://schemas.microsoft.com/office/drawing/2014/main" id="{83D12EF6-C910-AF1E-0BC2-E12F8A5BB4CB}"/>
              </a:ext>
            </a:extLst>
          </p:cNvPr>
          <p:cNvGrpSpPr/>
          <p:nvPr/>
        </p:nvGrpSpPr>
        <p:grpSpPr>
          <a:xfrm flipH="1">
            <a:off x="8578231" y="3659118"/>
            <a:ext cx="423287" cy="947128"/>
            <a:chOff x="6713422" y="2277961"/>
            <a:chExt cx="394563" cy="882857"/>
          </a:xfrm>
        </p:grpSpPr>
        <p:sp>
          <p:nvSpPr>
            <p:cNvPr id="22" name="Google Shape;639;p36">
              <a:extLst>
                <a:ext uri="{FF2B5EF4-FFF2-40B4-BE49-F238E27FC236}">
                  <a16:creationId xmlns:a16="http://schemas.microsoft.com/office/drawing/2014/main" id="{C63D9A4A-731E-B4A9-491F-21562F934AA6}"/>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0;p36">
              <a:extLst>
                <a:ext uri="{FF2B5EF4-FFF2-40B4-BE49-F238E27FC236}">
                  <a16:creationId xmlns:a16="http://schemas.microsoft.com/office/drawing/2014/main" id="{2D597775-32E1-CAAD-80DF-4D39AA181C46}"/>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1;p36">
              <a:extLst>
                <a:ext uri="{FF2B5EF4-FFF2-40B4-BE49-F238E27FC236}">
                  <a16:creationId xmlns:a16="http://schemas.microsoft.com/office/drawing/2014/main" id="{08D7739B-8408-33AF-5438-7E7E9E91C788}"/>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2;p36">
              <a:extLst>
                <a:ext uri="{FF2B5EF4-FFF2-40B4-BE49-F238E27FC236}">
                  <a16:creationId xmlns:a16="http://schemas.microsoft.com/office/drawing/2014/main" id="{D0F18710-7DC5-4547-6DC5-9BBFF01C1563}"/>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3;p36">
              <a:extLst>
                <a:ext uri="{FF2B5EF4-FFF2-40B4-BE49-F238E27FC236}">
                  <a16:creationId xmlns:a16="http://schemas.microsoft.com/office/drawing/2014/main" id="{55F4D8A6-17FF-08EF-F6AD-5B835975461C}"/>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44;p36">
              <a:extLst>
                <a:ext uri="{FF2B5EF4-FFF2-40B4-BE49-F238E27FC236}">
                  <a16:creationId xmlns:a16="http://schemas.microsoft.com/office/drawing/2014/main" id="{978E9725-D952-5C1D-9FDD-C425E2A363B6}"/>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5;p36">
              <a:extLst>
                <a:ext uri="{FF2B5EF4-FFF2-40B4-BE49-F238E27FC236}">
                  <a16:creationId xmlns:a16="http://schemas.microsoft.com/office/drawing/2014/main" id="{4756389E-A186-3F12-7CE0-DD12B89A5213}"/>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638;p36">
            <a:extLst>
              <a:ext uri="{FF2B5EF4-FFF2-40B4-BE49-F238E27FC236}">
                <a16:creationId xmlns:a16="http://schemas.microsoft.com/office/drawing/2014/main" id="{7A7655DD-2574-F743-1D26-F9B6D478D407}"/>
              </a:ext>
            </a:extLst>
          </p:cNvPr>
          <p:cNvGrpSpPr/>
          <p:nvPr/>
        </p:nvGrpSpPr>
        <p:grpSpPr>
          <a:xfrm flipH="1">
            <a:off x="20585" y="3869830"/>
            <a:ext cx="370028" cy="739944"/>
            <a:chOff x="6713422" y="2277961"/>
            <a:chExt cx="394563" cy="882857"/>
          </a:xfrm>
        </p:grpSpPr>
        <p:sp>
          <p:nvSpPr>
            <p:cNvPr id="30" name="Google Shape;639;p36">
              <a:extLst>
                <a:ext uri="{FF2B5EF4-FFF2-40B4-BE49-F238E27FC236}">
                  <a16:creationId xmlns:a16="http://schemas.microsoft.com/office/drawing/2014/main" id="{CE6ACDBF-4DD9-A891-9F77-42B349667073}"/>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0;p36">
              <a:extLst>
                <a:ext uri="{FF2B5EF4-FFF2-40B4-BE49-F238E27FC236}">
                  <a16:creationId xmlns:a16="http://schemas.microsoft.com/office/drawing/2014/main" id="{A9B1AC53-671E-58C9-792C-73E82BE310C3}"/>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1;p36">
              <a:extLst>
                <a:ext uri="{FF2B5EF4-FFF2-40B4-BE49-F238E27FC236}">
                  <a16:creationId xmlns:a16="http://schemas.microsoft.com/office/drawing/2014/main" id="{720B1998-1F97-5E7E-ED20-3D9EF14399C1}"/>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2;p36">
              <a:extLst>
                <a:ext uri="{FF2B5EF4-FFF2-40B4-BE49-F238E27FC236}">
                  <a16:creationId xmlns:a16="http://schemas.microsoft.com/office/drawing/2014/main" id="{120434F1-F8E9-D638-1C61-D3736F1C9425}"/>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3;p36">
              <a:extLst>
                <a:ext uri="{FF2B5EF4-FFF2-40B4-BE49-F238E27FC236}">
                  <a16:creationId xmlns:a16="http://schemas.microsoft.com/office/drawing/2014/main" id="{52F07C1A-EC7F-783A-4F8D-8BB6505354AE}"/>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4;p36">
              <a:extLst>
                <a:ext uri="{FF2B5EF4-FFF2-40B4-BE49-F238E27FC236}">
                  <a16:creationId xmlns:a16="http://schemas.microsoft.com/office/drawing/2014/main" id="{CE141758-E044-1B56-9C1F-94E4A3D4E0F3}"/>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5;p36">
              <a:extLst>
                <a:ext uri="{FF2B5EF4-FFF2-40B4-BE49-F238E27FC236}">
                  <a16:creationId xmlns:a16="http://schemas.microsoft.com/office/drawing/2014/main" id="{D90D56AF-AF6A-37E8-1D90-FD305CE5A942}"/>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628;p36">
            <a:extLst>
              <a:ext uri="{FF2B5EF4-FFF2-40B4-BE49-F238E27FC236}">
                <a16:creationId xmlns:a16="http://schemas.microsoft.com/office/drawing/2014/main" id="{133A1C4B-A9A6-BDD6-B9E9-F75BF00C173C}"/>
              </a:ext>
            </a:extLst>
          </p:cNvPr>
          <p:cNvGrpSpPr/>
          <p:nvPr/>
        </p:nvGrpSpPr>
        <p:grpSpPr>
          <a:xfrm>
            <a:off x="260214" y="1920630"/>
            <a:ext cx="1353451" cy="2697486"/>
            <a:chOff x="4494656" y="2233987"/>
            <a:chExt cx="620252" cy="1237492"/>
          </a:xfrm>
        </p:grpSpPr>
        <p:sp>
          <p:nvSpPr>
            <p:cNvPr id="38" name="Google Shape;629;p36">
              <a:extLst>
                <a:ext uri="{FF2B5EF4-FFF2-40B4-BE49-F238E27FC236}">
                  <a16:creationId xmlns:a16="http://schemas.microsoft.com/office/drawing/2014/main" id="{78C0F3CD-4AAC-96DA-7F1C-DE251D17F494}"/>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0;p36">
              <a:extLst>
                <a:ext uri="{FF2B5EF4-FFF2-40B4-BE49-F238E27FC236}">
                  <a16:creationId xmlns:a16="http://schemas.microsoft.com/office/drawing/2014/main" id="{AA8AEEF9-002E-ED25-7331-1B483C7E9746}"/>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1;p36">
              <a:extLst>
                <a:ext uri="{FF2B5EF4-FFF2-40B4-BE49-F238E27FC236}">
                  <a16:creationId xmlns:a16="http://schemas.microsoft.com/office/drawing/2014/main" id="{855E2C99-794D-AE1B-C531-5B50BC669AE0}"/>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2;p36">
              <a:extLst>
                <a:ext uri="{FF2B5EF4-FFF2-40B4-BE49-F238E27FC236}">
                  <a16:creationId xmlns:a16="http://schemas.microsoft.com/office/drawing/2014/main" id="{E5D741FE-BFB9-46CF-C445-A007A0256607}"/>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3;p36">
              <a:extLst>
                <a:ext uri="{FF2B5EF4-FFF2-40B4-BE49-F238E27FC236}">
                  <a16:creationId xmlns:a16="http://schemas.microsoft.com/office/drawing/2014/main" id="{1003523F-5A5F-6F2E-96D3-18A799490EC6}"/>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4;p36">
              <a:extLst>
                <a:ext uri="{FF2B5EF4-FFF2-40B4-BE49-F238E27FC236}">
                  <a16:creationId xmlns:a16="http://schemas.microsoft.com/office/drawing/2014/main" id="{AE6375EA-1AC7-EB95-7213-8E5A3C0BA522}"/>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5;p36">
              <a:extLst>
                <a:ext uri="{FF2B5EF4-FFF2-40B4-BE49-F238E27FC236}">
                  <a16:creationId xmlns:a16="http://schemas.microsoft.com/office/drawing/2014/main" id="{63413622-93A6-9F85-EE2E-FF0399562313}"/>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6;p36">
              <a:extLst>
                <a:ext uri="{FF2B5EF4-FFF2-40B4-BE49-F238E27FC236}">
                  <a16:creationId xmlns:a16="http://schemas.microsoft.com/office/drawing/2014/main" id="{79FC6D81-5828-5065-31C8-657A7BE77D74}"/>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7;p36">
              <a:extLst>
                <a:ext uri="{FF2B5EF4-FFF2-40B4-BE49-F238E27FC236}">
                  <a16:creationId xmlns:a16="http://schemas.microsoft.com/office/drawing/2014/main" id="{D54B91E1-6D05-43B9-E872-6E48AF676F64}"/>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18;p30">
            <a:extLst>
              <a:ext uri="{FF2B5EF4-FFF2-40B4-BE49-F238E27FC236}">
                <a16:creationId xmlns:a16="http://schemas.microsoft.com/office/drawing/2014/main" id="{B1EABA32-BDB2-8315-6F4B-F652CD72C37F}"/>
              </a:ext>
            </a:extLst>
          </p:cNvPr>
          <p:cNvSpPr/>
          <p:nvPr/>
        </p:nvSpPr>
        <p:spPr>
          <a:xfrm>
            <a:off x="8131776" y="1048119"/>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8;p30">
            <a:extLst>
              <a:ext uri="{FF2B5EF4-FFF2-40B4-BE49-F238E27FC236}">
                <a16:creationId xmlns:a16="http://schemas.microsoft.com/office/drawing/2014/main" id="{4875ECD3-DAFB-B842-60A4-924766C7993C}"/>
              </a:ext>
            </a:extLst>
          </p:cNvPr>
          <p:cNvSpPr/>
          <p:nvPr/>
        </p:nvSpPr>
        <p:spPr>
          <a:xfrm>
            <a:off x="7611115" y="16815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344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C103-0A90-139D-3C80-439B43843777}"/>
              </a:ext>
            </a:extLst>
          </p:cNvPr>
          <p:cNvSpPr>
            <a:spLocks noGrp="1"/>
          </p:cNvSpPr>
          <p:nvPr>
            <p:ph type="title"/>
          </p:nvPr>
        </p:nvSpPr>
        <p:spPr/>
        <p:txBody>
          <a:bodyPr/>
          <a:lstStyle/>
          <a:p>
            <a:r>
              <a:rPr lang="en-US"/>
              <a:t>Operators of Wind Farms and Fossil Fuel Plants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ED50893A-EFF1-34DC-9191-6D44E18A8E05}"/>
                  </a:ext>
                </a:extLst>
              </p:cNvPr>
              <p:cNvGraphicFramePr>
                <a:graphicFrameLocks noGrp="1"/>
              </p:cNvGraphicFramePr>
              <p:nvPr>
                <p:extLst>
                  <p:ext uri="{D42A27DB-BD31-4B8C-83A1-F6EECF244321}">
                    <p14:modId xmlns:p14="http://schemas.microsoft.com/office/powerpoint/2010/main" val="687912082"/>
                  </p:ext>
                </p:extLst>
              </p:nvPr>
            </p:nvGraphicFramePr>
            <p:xfrm>
              <a:off x="0" y="0"/>
              <a:ext cx="9144000" cy="52013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ED50893A-EFF1-34DC-9191-6D44E18A8E05}"/>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4000" cy="5201316"/>
              </a:xfrm>
              <a:prstGeom prst="rect">
                <a:avLst/>
              </a:prstGeom>
            </p:spPr>
          </p:pic>
        </mc:Fallback>
      </mc:AlternateContent>
    </p:spTree>
    <p:extLst>
      <p:ext uri="{BB962C8B-B14F-4D97-AF65-F5344CB8AC3E}">
        <p14:creationId xmlns:p14="http://schemas.microsoft.com/office/powerpoint/2010/main" val="3926526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9113-937F-FE12-2456-5ACEF0E3E907}"/>
              </a:ext>
            </a:extLst>
          </p:cNvPr>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14F75337-ED55-A021-63DB-EBE8B64CC2E2}"/>
                  </a:ext>
                </a:extLst>
              </p:cNvPr>
              <p:cNvGraphicFramePr>
                <a:graphicFrameLocks noGrp="1"/>
              </p:cNvGraphicFramePr>
              <p:nvPr/>
            </p:nvGraphicFramePr>
            <p:xfrm>
              <a:off x="0" y="-142875"/>
              <a:ext cx="9144000" cy="542925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14F75337-ED55-A021-63DB-EBE8B64CC2E2}"/>
                  </a:ext>
                </a:extLst>
              </p:cNvPr>
              <p:cNvPicPr>
                <a:picLocks noGrp="1" noRot="1" noChangeAspect="1" noMove="1" noResize="1" noEditPoints="1" noAdjustHandles="1" noChangeArrowheads="1" noChangeShapeType="1"/>
              </p:cNvPicPr>
              <p:nvPr/>
            </p:nvPicPr>
            <p:blipFill>
              <a:blip r:embed="rId4"/>
              <a:stretch>
                <a:fillRect/>
              </a:stretch>
            </p:blipFill>
            <p:spPr>
              <a:xfrm>
                <a:off x="0" y="-142875"/>
                <a:ext cx="9144000" cy="5429250"/>
              </a:xfrm>
              <a:prstGeom prst="rect">
                <a:avLst/>
              </a:prstGeom>
            </p:spPr>
          </p:pic>
        </mc:Fallback>
      </mc:AlternateContent>
    </p:spTree>
    <p:extLst>
      <p:ext uri="{BB962C8B-B14F-4D97-AF65-F5344CB8AC3E}">
        <p14:creationId xmlns:p14="http://schemas.microsoft.com/office/powerpoint/2010/main" val="1551317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941F-31FA-9EF3-785A-37E14100F4A2}"/>
              </a:ext>
            </a:extLst>
          </p:cNvPr>
          <p:cNvSpPr>
            <a:spLocks noGrp="1"/>
          </p:cNvSpPr>
          <p:nvPr>
            <p:ph type="title"/>
          </p:nvPr>
        </p:nvSpPr>
        <p:spPr/>
        <p:txBody>
          <a:bodyPr/>
          <a:lstStyle/>
          <a:p>
            <a:r>
              <a:rPr lang="en-US"/>
              <a:t>Fossil Fuel Energy Mix</a:t>
            </a:r>
          </a:p>
        </p:txBody>
      </p:sp>
      <p:pic>
        <p:nvPicPr>
          <p:cNvPr id="4" name="Picture 3" descr="A graph of different colored squares&#10;&#10;Description automatically generated with medium confidence">
            <a:extLst>
              <a:ext uri="{FF2B5EF4-FFF2-40B4-BE49-F238E27FC236}">
                <a16:creationId xmlns:a16="http://schemas.microsoft.com/office/drawing/2014/main" id="{AD8E483B-7C5D-2D37-1CCF-A6DD4E1566B1}"/>
              </a:ext>
            </a:extLst>
          </p:cNvPr>
          <p:cNvPicPr>
            <a:picLocks noChangeAspect="1"/>
          </p:cNvPicPr>
          <p:nvPr/>
        </p:nvPicPr>
        <p:blipFill>
          <a:blip r:embed="rId2"/>
          <a:stretch>
            <a:fillRect/>
          </a:stretch>
        </p:blipFill>
        <p:spPr>
          <a:xfrm>
            <a:off x="1586378" y="1193693"/>
            <a:ext cx="5971244" cy="3369840"/>
          </a:xfrm>
          <a:prstGeom prst="rect">
            <a:avLst/>
          </a:prstGeom>
        </p:spPr>
      </p:pic>
      <p:grpSp>
        <p:nvGrpSpPr>
          <p:cNvPr id="3" name="Google Shape;628;p36">
            <a:extLst>
              <a:ext uri="{FF2B5EF4-FFF2-40B4-BE49-F238E27FC236}">
                <a16:creationId xmlns:a16="http://schemas.microsoft.com/office/drawing/2014/main" id="{76D3FD27-9D93-9ABA-220C-B1BEFC7851B4}"/>
              </a:ext>
            </a:extLst>
          </p:cNvPr>
          <p:cNvGrpSpPr/>
          <p:nvPr/>
        </p:nvGrpSpPr>
        <p:grpSpPr>
          <a:xfrm>
            <a:off x="-151266" y="1936981"/>
            <a:ext cx="1353451" cy="2697486"/>
            <a:chOff x="4494656" y="2233987"/>
            <a:chExt cx="620252" cy="1237492"/>
          </a:xfrm>
        </p:grpSpPr>
        <p:sp>
          <p:nvSpPr>
            <p:cNvPr id="5" name="Google Shape;629;p36">
              <a:extLst>
                <a:ext uri="{FF2B5EF4-FFF2-40B4-BE49-F238E27FC236}">
                  <a16:creationId xmlns:a16="http://schemas.microsoft.com/office/drawing/2014/main" id="{3FB700A7-3F49-7946-4A8D-A3D01676232A}"/>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0;p36">
              <a:extLst>
                <a:ext uri="{FF2B5EF4-FFF2-40B4-BE49-F238E27FC236}">
                  <a16:creationId xmlns:a16="http://schemas.microsoft.com/office/drawing/2014/main" id="{06127FA3-B6A6-7E60-1081-AEF5E107F3B6}"/>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1;p36">
              <a:extLst>
                <a:ext uri="{FF2B5EF4-FFF2-40B4-BE49-F238E27FC236}">
                  <a16:creationId xmlns:a16="http://schemas.microsoft.com/office/drawing/2014/main" id="{CA648C6F-5707-C68A-7C5D-EAC4EEFD135B}"/>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2;p36">
              <a:extLst>
                <a:ext uri="{FF2B5EF4-FFF2-40B4-BE49-F238E27FC236}">
                  <a16:creationId xmlns:a16="http://schemas.microsoft.com/office/drawing/2014/main" id="{FBAA840D-1011-C732-6962-7EB7B3EABC13}"/>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3;p36">
              <a:extLst>
                <a:ext uri="{FF2B5EF4-FFF2-40B4-BE49-F238E27FC236}">
                  <a16:creationId xmlns:a16="http://schemas.microsoft.com/office/drawing/2014/main" id="{72DE39F0-7C91-822A-AFEE-8284840887D6}"/>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4;p36">
              <a:extLst>
                <a:ext uri="{FF2B5EF4-FFF2-40B4-BE49-F238E27FC236}">
                  <a16:creationId xmlns:a16="http://schemas.microsoft.com/office/drawing/2014/main" id="{D17F599D-8AC0-8647-9E4B-05E5C4F61848}"/>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5;p36">
              <a:extLst>
                <a:ext uri="{FF2B5EF4-FFF2-40B4-BE49-F238E27FC236}">
                  <a16:creationId xmlns:a16="http://schemas.microsoft.com/office/drawing/2014/main" id="{EB864FDE-9A76-FCF4-1479-2DE3D9307BDA}"/>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6;p36">
              <a:extLst>
                <a:ext uri="{FF2B5EF4-FFF2-40B4-BE49-F238E27FC236}">
                  <a16:creationId xmlns:a16="http://schemas.microsoft.com/office/drawing/2014/main" id="{A201E366-8C80-8F7A-D565-7AA34DED71F9}"/>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7;p36">
              <a:extLst>
                <a:ext uri="{FF2B5EF4-FFF2-40B4-BE49-F238E27FC236}">
                  <a16:creationId xmlns:a16="http://schemas.microsoft.com/office/drawing/2014/main" id="{8119DD3E-F8E6-78C8-1D41-2DE808E88984}"/>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28;p36">
            <a:extLst>
              <a:ext uri="{FF2B5EF4-FFF2-40B4-BE49-F238E27FC236}">
                <a16:creationId xmlns:a16="http://schemas.microsoft.com/office/drawing/2014/main" id="{826A8C49-92DE-9A9F-FD40-082987E2737A}"/>
              </a:ext>
            </a:extLst>
          </p:cNvPr>
          <p:cNvGrpSpPr/>
          <p:nvPr/>
        </p:nvGrpSpPr>
        <p:grpSpPr>
          <a:xfrm>
            <a:off x="7747274" y="2446014"/>
            <a:ext cx="1353451" cy="2697486"/>
            <a:chOff x="4494656" y="2233987"/>
            <a:chExt cx="620252" cy="1237492"/>
          </a:xfrm>
        </p:grpSpPr>
        <p:sp>
          <p:nvSpPr>
            <p:cNvPr id="15" name="Google Shape;629;p36">
              <a:extLst>
                <a:ext uri="{FF2B5EF4-FFF2-40B4-BE49-F238E27FC236}">
                  <a16:creationId xmlns:a16="http://schemas.microsoft.com/office/drawing/2014/main" id="{691F65A6-C9AE-F0E8-9DFF-079A7AF6A5C6}"/>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0;p36">
              <a:extLst>
                <a:ext uri="{FF2B5EF4-FFF2-40B4-BE49-F238E27FC236}">
                  <a16:creationId xmlns:a16="http://schemas.microsoft.com/office/drawing/2014/main" id="{0586FC09-3E27-0E5F-D457-53CF49D68D07}"/>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1;p36">
              <a:extLst>
                <a:ext uri="{FF2B5EF4-FFF2-40B4-BE49-F238E27FC236}">
                  <a16:creationId xmlns:a16="http://schemas.microsoft.com/office/drawing/2014/main" id="{053602E1-FEBA-A733-D67F-5E99214C6B7C}"/>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2;p36">
              <a:extLst>
                <a:ext uri="{FF2B5EF4-FFF2-40B4-BE49-F238E27FC236}">
                  <a16:creationId xmlns:a16="http://schemas.microsoft.com/office/drawing/2014/main" id="{95B3772F-1C05-5064-F99F-1689ECB8D4A5}"/>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3;p36">
              <a:extLst>
                <a:ext uri="{FF2B5EF4-FFF2-40B4-BE49-F238E27FC236}">
                  <a16:creationId xmlns:a16="http://schemas.microsoft.com/office/drawing/2014/main" id="{82F353A3-B49A-7D12-510A-4BD4732CAEF3}"/>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4;p36">
              <a:extLst>
                <a:ext uri="{FF2B5EF4-FFF2-40B4-BE49-F238E27FC236}">
                  <a16:creationId xmlns:a16="http://schemas.microsoft.com/office/drawing/2014/main" id="{FBF132F4-98AB-E644-2632-BD19D01AF945}"/>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5;p36">
              <a:extLst>
                <a:ext uri="{FF2B5EF4-FFF2-40B4-BE49-F238E27FC236}">
                  <a16:creationId xmlns:a16="http://schemas.microsoft.com/office/drawing/2014/main" id="{9ED5E801-F912-FC7D-A990-48ADEA8CE97B}"/>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6;p36">
              <a:extLst>
                <a:ext uri="{FF2B5EF4-FFF2-40B4-BE49-F238E27FC236}">
                  <a16:creationId xmlns:a16="http://schemas.microsoft.com/office/drawing/2014/main" id="{B8AAB3D9-AEA8-0040-3037-E08210478594}"/>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7;p36">
              <a:extLst>
                <a:ext uri="{FF2B5EF4-FFF2-40B4-BE49-F238E27FC236}">
                  <a16:creationId xmlns:a16="http://schemas.microsoft.com/office/drawing/2014/main" id="{2DE2CD8F-068E-FD7F-1E1B-F3481D308D86}"/>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0114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1">
          <a:extLst>
            <a:ext uri="{FF2B5EF4-FFF2-40B4-BE49-F238E27FC236}">
              <a16:creationId xmlns:a16="http://schemas.microsoft.com/office/drawing/2014/main" id="{23F92F31-1E34-5145-3A1D-91C398C01FC1}"/>
            </a:ext>
          </a:extLst>
        </p:cNvPr>
        <p:cNvGrpSpPr/>
        <p:nvPr/>
      </p:nvGrpSpPr>
      <p:grpSpPr>
        <a:xfrm>
          <a:off x="0" y="0"/>
          <a:ext cx="0" cy="0"/>
          <a:chOff x="0" y="0"/>
          <a:chExt cx="0" cy="0"/>
        </a:xfrm>
      </p:grpSpPr>
      <p:sp>
        <p:nvSpPr>
          <p:cNvPr id="1092" name="Google Shape;1092;p49">
            <a:extLst>
              <a:ext uri="{FF2B5EF4-FFF2-40B4-BE49-F238E27FC236}">
                <a16:creationId xmlns:a16="http://schemas.microsoft.com/office/drawing/2014/main" id="{7EAC7508-AFD6-3EA2-8DB4-FED926DA0380}"/>
              </a:ext>
            </a:extLst>
          </p:cNvPr>
          <p:cNvSpPr txBox="1">
            <a:spLocks noGrp="1"/>
          </p:cNvSpPr>
          <p:nvPr>
            <p:ph type="title"/>
          </p:nvPr>
        </p:nvSpPr>
        <p:spPr>
          <a:xfrm>
            <a:off x="444935" y="46732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State Wind Energy Capacity</a:t>
            </a:r>
            <a:endParaRPr/>
          </a:p>
        </p:txBody>
      </p:sp>
      <p:pic>
        <p:nvPicPr>
          <p:cNvPr id="10" name="Picture 9" descr="A map of the united states&#10;&#10;Description automatically generated">
            <a:extLst>
              <a:ext uri="{FF2B5EF4-FFF2-40B4-BE49-F238E27FC236}">
                <a16:creationId xmlns:a16="http://schemas.microsoft.com/office/drawing/2014/main" id="{733DCFB2-5B2D-68AE-528F-6BD1996FA58B}"/>
              </a:ext>
            </a:extLst>
          </p:cNvPr>
          <p:cNvPicPr>
            <a:picLocks noChangeAspect="1"/>
          </p:cNvPicPr>
          <p:nvPr/>
        </p:nvPicPr>
        <p:blipFill>
          <a:blip r:embed="rId3"/>
          <a:stretch>
            <a:fillRect/>
          </a:stretch>
        </p:blipFill>
        <p:spPr>
          <a:xfrm>
            <a:off x="1494262" y="1271238"/>
            <a:ext cx="5605347" cy="3211551"/>
          </a:xfrm>
          <a:prstGeom prst="rect">
            <a:avLst/>
          </a:prstGeom>
        </p:spPr>
      </p:pic>
      <p:sp>
        <p:nvSpPr>
          <p:cNvPr id="2" name="TextBox 1">
            <a:extLst>
              <a:ext uri="{FF2B5EF4-FFF2-40B4-BE49-F238E27FC236}">
                <a16:creationId xmlns:a16="http://schemas.microsoft.com/office/drawing/2014/main" id="{9745314E-4237-3ABB-C193-06D1793DAA20}"/>
              </a:ext>
            </a:extLst>
          </p:cNvPr>
          <p:cNvSpPr txBox="1"/>
          <p:nvPr/>
        </p:nvSpPr>
        <p:spPr>
          <a:xfrm>
            <a:off x="48320" y="4714000"/>
            <a:ext cx="5192753" cy="553998"/>
          </a:xfrm>
          <a:prstGeom prst="rect">
            <a:avLst/>
          </a:prstGeom>
          <a:noFill/>
        </p:spPr>
        <p:txBody>
          <a:bodyPr wrap="square" rtlCol="0">
            <a:spAutoFit/>
          </a:bodyPr>
          <a:lstStyle/>
          <a:p>
            <a:r>
              <a:rPr lang="en-US" sz="900" err="1">
                <a:solidFill>
                  <a:schemeClr val="bg1"/>
                </a:solidFill>
              </a:rPr>
              <a:t>WINDExchange</a:t>
            </a:r>
            <a:r>
              <a:rPr lang="en-US" sz="900">
                <a:solidFill>
                  <a:schemeClr val="bg1"/>
                </a:solidFill>
              </a:rPr>
              <a:t>, </a:t>
            </a:r>
            <a:r>
              <a:rPr lang="en-US" sz="1050" b="0" i="0">
                <a:solidFill>
                  <a:schemeClr val="bg1"/>
                </a:solidFill>
                <a:effectLst/>
                <a:latin typeface="Helvetica Neue"/>
              </a:rPr>
              <a:t>Q1 2024 Installed Capacity by State | Department of Energy, Accessed: 9 October 2024, </a:t>
            </a:r>
            <a:r>
              <a:rPr lang="en-US" sz="1050" b="0" i="0">
                <a:solidFill>
                  <a:schemeClr val="bg1"/>
                </a:solidFill>
                <a:effectLst/>
                <a:latin typeface="Helvetica Neue"/>
                <a:hlinkClick r:id="rId4">
                  <a:extLst>
                    <a:ext uri="{A12FA001-AC4F-418D-AE19-62706E023703}">
                      <ahyp:hlinkClr xmlns:ahyp="http://schemas.microsoft.com/office/drawing/2018/hyperlinkcolor" val="tx"/>
                    </a:ext>
                  </a:extLst>
                </a:hlinkClick>
              </a:rPr>
              <a:t>https://windexchange.energy.gov/maps-data/321</a:t>
            </a:r>
            <a:r>
              <a:rPr lang="en-US" sz="1050" b="0" i="0">
                <a:solidFill>
                  <a:schemeClr val="bg1"/>
                </a:solidFill>
                <a:effectLst/>
                <a:latin typeface="Helvetica Neue"/>
              </a:rPr>
              <a:t> </a:t>
            </a:r>
          </a:p>
          <a:p>
            <a:endParaRPr lang="en-US" sz="900"/>
          </a:p>
        </p:txBody>
      </p:sp>
      <p:grpSp>
        <p:nvGrpSpPr>
          <p:cNvPr id="3" name="Google Shape;638;p36">
            <a:extLst>
              <a:ext uri="{FF2B5EF4-FFF2-40B4-BE49-F238E27FC236}">
                <a16:creationId xmlns:a16="http://schemas.microsoft.com/office/drawing/2014/main" id="{B616EDEF-5E2B-8E25-D140-77ED3EF69FAD}"/>
              </a:ext>
            </a:extLst>
          </p:cNvPr>
          <p:cNvGrpSpPr/>
          <p:nvPr/>
        </p:nvGrpSpPr>
        <p:grpSpPr>
          <a:xfrm flipH="1">
            <a:off x="8578231" y="3659118"/>
            <a:ext cx="423287" cy="947128"/>
            <a:chOff x="6713422" y="2277961"/>
            <a:chExt cx="394563" cy="882857"/>
          </a:xfrm>
        </p:grpSpPr>
        <p:sp>
          <p:nvSpPr>
            <p:cNvPr id="4" name="Google Shape;639;p36">
              <a:extLst>
                <a:ext uri="{FF2B5EF4-FFF2-40B4-BE49-F238E27FC236}">
                  <a16:creationId xmlns:a16="http://schemas.microsoft.com/office/drawing/2014/main" id="{1466A9D0-4DFB-6DE3-49E1-9DE1189CA60D}"/>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0;p36">
              <a:extLst>
                <a:ext uri="{FF2B5EF4-FFF2-40B4-BE49-F238E27FC236}">
                  <a16:creationId xmlns:a16="http://schemas.microsoft.com/office/drawing/2014/main" id="{FF2D3B19-3D1C-7A18-75DD-27E942039DB7}"/>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41;p36">
              <a:extLst>
                <a:ext uri="{FF2B5EF4-FFF2-40B4-BE49-F238E27FC236}">
                  <a16:creationId xmlns:a16="http://schemas.microsoft.com/office/drawing/2014/main" id="{990D0DCF-E235-38C3-1015-A8CDB76F2394}"/>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2;p36">
              <a:extLst>
                <a:ext uri="{FF2B5EF4-FFF2-40B4-BE49-F238E27FC236}">
                  <a16:creationId xmlns:a16="http://schemas.microsoft.com/office/drawing/2014/main" id="{20E1B68D-45CC-3ABE-FB63-6D891266429B}"/>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3;p36">
              <a:extLst>
                <a:ext uri="{FF2B5EF4-FFF2-40B4-BE49-F238E27FC236}">
                  <a16:creationId xmlns:a16="http://schemas.microsoft.com/office/drawing/2014/main" id="{8114052B-4E33-C30D-D5A7-E4CB2F169AB7}"/>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4;p36">
              <a:extLst>
                <a:ext uri="{FF2B5EF4-FFF2-40B4-BE49-F238E27FC236}">
                  <a16:creationId xmlns:a16="http://schemas.microsoft.com/office/drawing/2014/main" id="{B674E2DF-FC4B-E378-416D-E0A5A20C9D3C}"/>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5;p36">
              <a:extLst>
                <a:ext uri="{FF2B5EF4-FFF2-40B4-BE49-F238E27FC236}">
                  <a16:creationId xmlns:a16="http://schemas.microsoft.com/office/drawing/2014/main" id="{2EE6F8B5-B026-361F-ADFC-474C557C9897}"/>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28;p36">
            <a:extLst>
              <a:ext uri="{FF2B5EF4-FFF2-40B4-BE49-F238E27FC236}">
                <a16:creationId xmlns:a16="http://schemas.microsoft.com/office/drawing/2014/main" id="{3195748E-E99F-4D90-7E50-5C60AFED83E3}"/>
              </a:ext>
            </a:extLst>
          </p:cNvPr>
          <p:cNvGrpSpPr/>
          <p:nvPr/>
        </p:nvGrpSpPr>
        <p:grpSpPr>
          <a:xfrm>
            <a:off x="97327" y="1900909"/>
            <a:ext cx="1353451" cy="2697486"/>
            <a:chOff x="4494656" y="2233987"/>
            <a:chExt cx="620252" cy="1237492"/>
          </a:xfrm>
        </p:grpSpPr>
        <p:sp>
          <p:nvSpPr>
            <p:cNvPr id="21" name="Google Shape;629;p36">
              <a:extLst>
                <a:ext uri="{FF2B5EF4-FFF2-40B4-BE49-F238E27FC236}">
                  <a16:creationId xmlns:a16="http://schemas.microsoft.com/office/drawing/2014/main" id="{3908B6BA-42F1-6F06-EB61-D90FA4FF3919}"/>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30;p36">
              <a:extLst>
                <a:ext uri="{FF2B5EF4-FFF2-40B4-BE49-F238E27FC236}">
                  <a16:creationId xmlns:a16="http://schemas.microsoft.com/office/drawing/2014/main" id="{9F1B81F7-CB1D-30CB-6BF9-68A397D7C333}"/>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1;p36">
              <a:extLst>
                <a:ext uri="{FF2B5EF4-FFF2-40B4-BE49-F238E27FC236}">
                  <a16:creationId xmlns:a16="http://schemas.microsoft.com/office/drawing/2014/main" id="{1823FE17-8B10-59D4-B1FC-D7DA873555A7}"/>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2;p36">
              <a:extLst>
                <a:ext uri="{FF2B5EF4-FFF2-40B4-BE49-F238E27FC236}">
                  <a16:creationId xmlns:a16="http://schemas.microsoft.com/office/drawing/2014/main" id="{326E1818-06D0-C416-E57A-AA1DE83F9C2D}"/>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3;p36">
              <a:extLst>
                <a:ext uri="{FF2B5EF4-FFF2-40B4-BE49-F238E27FC236}">
                  <a16:creationId xmlns:a16="http://schemas.microsoft.com/office/drawing/2014/main" id="{B5004791-2981-E172-F4B3-842C05E20ED6}"/>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4;p36">
              <a:extLst>
                <a:ext uri="{FF2B5EF4-FFF2-40B4-BE49-F238E27FC236}">
                  <a16:creationId xmlns:a16="http://schemas.microsoft.com/office/drawing/2014/main" id="{10E21568-1737-3AD6-2924-326F970FD4CD}"/>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35;p36">
              <a:extLst>
                <a:ext uri="{FF2B5EF4-FFF2-40B4-BE49-F238E27FC236}">
                  <a16:creationId xmlns:a16="http://schemas.microsoft.com/office/drawing/2014/main" id="{DAE9584F-C7BC-50AA-FFD8-83A6A732B969}"/>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6;p36">
              <a:extLst>
                <a:ext uri="{FF2B5EF4-FFF2-40B4-BE49-F238E27FC236}">
                  <a16:creationId xmlns:a16="http://schemas.microsoft.com/office/drawing/2014/main" id="{DEC71C2C-4B4E-AA9F-AF48-E7557B30A107}"/>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7;p36">
              <a:extLst>
                <a:ext uri="{FF2B5EF4-FFF2-40B4-BE49-F238E27FC236}">
                  <a16:creationId xmlns:a16="http://schemas.microsoft.com/office/drawing/2014/main" id="{5A14A4FF-7B54-66A5-F8CC-53ED746A50A9}"/>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80;p32">
            <a:extLst>
              <a:ext uri="{FF2B5EF4-FFF2-40B4-BE49-F238E27FC236}">
                <a16:creationId xmlns:a16="http://schemas.microsoft.com/office/drawing/2014/main" id="{556FEDD8-158C-82E1-487C-1ADA4F890546}"/>
              </a:ext>
            </a:extLst>
          </p:cNvPr>
          <p:cNvGrpSpPr/>
          <p:nvPr/>
        </p:nvGrpSpPr>
        <p:grpSpPr>
          <a:xfrm>
            <a:off x="7544153" y="2989334"/>
            <a:ext cx="761607" cy="1605311"/>
            <a:chOff x="5897775" y="1333325"/>
            <a:chExt cx="1480050" cy="2830500"/>
          </a:xfrm>
        </p:grpSpPr>
        <p:sp>
          <p:nvSpPr>
            <p:cNvPr id="31" name="Google Shape;381;p32">
              <a:extLst>
                <a:ext uri="{FF2B5EF4-FFF2-40B4-BE49-F238E27FC236}">
                  <a16:creationId xmlns:a16="http://schemas.microsoft.com/office/drawing/2014/main" id="{EE60EE6B-4CFF-1A7A-53F0-DB58261AD923}"/>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p32">
              <a:extLst>
                <a:ext uri="{FF2B5EF4-FFF2-40B4-BE49-F238E27FC236}">
                  <a16:creationId xmlns:a16="http://schemas.microsoft.com/office/drawing/2014/main" id="{1DBD4D20-DE7B-21FD-DAD2-EA06AF819662}"/>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3;p32">
              <a:extLst>
                <a:ext uri="{FF2B5EF4-FFF2-40B4-BE49-F238E27FC236}">
                  <a16:creationId xmlns:a16="http://schemas.microsoft.com/office/drawing/2014/main" id="{A94B5E19-0D0C-906A-A12F-9AC7D390DFC7}"/>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p32">
              <a:extLst>
                <a:ext uri="{FF2B5EF4-FFF2-40B4-BE49-F238E27FC236}">
                  <a16:creationId xmlns:a16="http://schemas.microsoft.com/office/drawing/2014/main" id="{760DC312-55A0-FF5D-1336-23A39E6A8154}"/>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5;p32">
              <a:extLst>
                <a:ext uri="{FF2B5EF4-FFF2-40B4-BE49-F238E27FC236}">
                  <a16:creationId xmlns:a16="http://schemas.microsoft.com/office/drawing/2014/main" id="{67F802DD-68A2-DB68-EE1A-85D74F2B0544}"/>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6;p32">
              <a:extLst>
                <a:ext uri="{FF2B5EF4-FFF2-40B4-BE49-F238E27FC236}">
                  <a16:creationId xmlns:a16="http://schemas.microsoft.com/office/drawing/2014/main" id="{17B3A58E-7FD3-BAD7-DE6A-C3690BB7137B}"/>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7;p32">
              <a:extLst>
                <a:ext uri="{FF2B5EF4-FFF2-40B4-BE49-F238E27FC236}">
                  <a16:creationId xmlns:a16="http://schemas.microsoft.com/office/drawing/2014/main" id="{C2DE9E86-0580-27E1-FDA8-E3D27622015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8;p32">
              <a:extLst>
                <a:ext uri="{FF2B5EF4-FFF2-40B4-BE49-F238E27FC236}">
                  <a16:creationId xmlns:a16="http://schemas.microsoft.com/office/drawing/2014/main" id="{DAF4DA9E-DF3B-C1E7-9262-9E3D756F08D1}"/>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p32">
              <a:extLst>
                <a:ext uri="{FF2B5EF4-FFF2-40B4-BE49-F238E27FC236}">
                  <a16:creationId xmlns:a16="http://schemas.microsoft.com/office/drawing/2014/main" id="{3C01733D-1926-00CF-A651-0BEF35CAC7FB}"/>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p32">
              <a:extLst>
                <a:ext uri="{FF2B5EF4-FFF2-40B4-BE49-F238E27FC236}">
                  <a16:creationId xmlns:a16="http://schemas.microsoft.com/office/drawing/2014/main" id="{A1A63CC7-247C-BD7E-51D6-97942222F3A1}"/>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218;p30">
            <a:extLst>
              <a:ext uri="{FF2B5EF4-FFF2-40B4-BE49-F238E27FC236}">
                <a16:creationId xmlns:a16="http://schemas.microsoft.com/office/drawing/2014/main" id="{39786F09-83AE-A997-12D0-636279967139}"/>
              </a:ext>
            </a:extLst>
          </p:cNvPr>
          <p:cNvSpPr/>
          <p:nvPr/>
        </p:nvSpPr>
        <p:spPr>
          <a:xfrm>
            <a:off x="666788" y="750625"/>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8;p30">
            <a:extLst>
              <a:ext uri="{FF2B5EF4-FFF2-40B4-BE49-F238E27FC236}">
                <a16:creationId xmlns:a16="http://schemas.microsoft.com/office/drawing/2014/main" id="{3A9A880B-5AB2-E679-FC6A-DD95844EBDCB}"/>
              </a:ext>
            </a:extLst>
          </p:cNvPr>
          <p:cNvSpPr/>
          <p:nvPr/>
        </p:nvSpPr>
        <p:spPr>
          <a:xfrm>
            <a:off x="405310" y="28155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8;p30">
            <a:extLst>
              <a:ext uri="{FF2B5EF4-FFF2-40B4-BE49-F238E27FC236}">
                <a16:creationId xmlns:a16="http://schemas.microsoft.com/office/drawing/2014/main" id="{E1DC987E-8909-D0CF-D21D-362DFAEBA1C7}"/>
              </a:ext>
            </a:extLst>
          </p:cNvPr>
          <p:cNvSpPr/>
          <p:nvPr/>
        </p:nvSpPr>
        <p:spPr>
          <a:xfrm>
            <a:off x="7859884" y="18449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972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A2D6A-DB55-FBB5-2595-CE9F5EA5AD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BA2860D-0033-5111-7E78-8733054B25CA}"/>
              </a:ext>
            </a:extLst>
          </p:cNvPr>
          <p:cNvSpPr>
            <a:spLocks noGrp="1"/>
          </p:cNvSpPr>
          <p:nvPr>
            <p:ph type="title"/>
          </p:nvPr>
        </p:nvSpPr>
        <p:spPr>
          <a:xfrm>
            <a:off x="636873" y="188716"/>
            <a:ext cx="7704000" cy="572700"/>
          </a:xfrm>
        </p:spPr>
        <p:txBody>
          <a:bodyPr/>
          <a:lstStyle/>
          <a:p>
            <a:r>
              <a:rPr lang="en-US"/>
              <a:t>Individual Wind Turbines Across The US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a:extLst>
                  <a:ext uri="{FF2B5EF4-FFF2-40B4-BE49-F238E27FC236}">
                    <a16:creationId xmlns:a16="http://schemas.microsoft.com/office/drawing/2014/main" id="{A6A3415A-7091-46B5-7D8B-0727371F2ACC}"/>
                  </a:ext>
                </a:extLst>
              </p:cNvPr>
              <p:cNvGraphicFramePr>
                <a:graphicFrameLocks noGrp="1"/>
              </p:cNvGraphicFramePr>
              <p:nvPr/>
            </p:nvGraphicFramePr>
            <p:xfrm>
              <a:off x="0" y="-142875"/>
              <a:ext cx="9144000" cy="5429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2" name="Add-in 11">
                <a:extLst>
                  <a:ext uri="{FF2B5EF4-FFF2-40B4-BE49-F238E27FC236}">
                    <a16:creationId xmlns:a16="http://schemas.microsoft.com/office/drawing/2014/main" id="{A6A3415A-7091-46B5-7D8B-0727371F2ACC}"/>
                  </a:ext>
                </a:extLst>
              </p:cNvPr>
              <p:cNvPicPr>
                <a:picLocks noGrp="1" noRot="1" noChangeAspect="1" noMove="1" noResize="1" noEditPoints="1" noAdjustHandles="1" noChangeArrowheads="1" noChangeShapeType="1"/>
              </p:cNvPicPr>
              <p:nvPr/>
            </p:nvPicPr>
            <p:blipFill>
              <a:blip r:embed="rId3"/>
              <a:stretch>
                <a:fillRect/>
              </a:stretch>
            </p:blipFill>
            <p:spPr>
              <a:xfrm>
                <a:off x="0" y="-142875"/>
                <a:ext cx="9144000" cy="5429250"/>
              </a:xfrm>
              <a:prstGeom prst="rect">
                <a:avLst/>
              </a:prstGeom>
            </p:spPr>
          </p:pic>
        </mc:Fallback>
      </mc:AlternateContent>
    </p:spTree>
    <p:extLst>
      <p:ext uri="{BB962C8B-B14F-4D97-AF65-F5344CB8AC3E}">
        <p14:creationId xmlns:p14="http://schemas.microsoft.com/office/powerpoint/2010/main" val="433407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9482-F209-A028-43DF-84E8D766C209}"/>
              </a:ext>
            </a:extLst>
          </p:cNvPr>
          <p:cNvSpPr>
            <a:spLocks noGrp="1"/>
          </p:cNvSpPr>
          <p:nvPr>
            <p:ph type="title"/>
          </p:nvPr>
        </p:nvSpPr>
        <p:spPr/>
        <p:txBody>
          <a:bodyPr/>
          <a:lstStyle/>
          <a:p>
            <a:r>
              <a:rPr lang="en-US"/>
              <a:t>Wind Power is Highly Transferable</a:t>
            </a:r>
          </a:p>
        </p:txBody>
      </p:sp>
      <p:sp>
        <p:nvSpPr>
          <p:cNvPr id="3" name="Text Placeholder 2">
            <a:extLst>
              <a:ext uri="{FF2B5EF4-FFF2-40B4-BE49-F238E27FC236}">
                <a16:creationId xmlns:a16="http://schemas.microsoft.com/office/drawing/2014/main" id="{E4B2D13E-386E-7F98-DE0C-84509D58D4F5}"/>
              </a:ext>
            </a:extLst>
          </p:cNvPr>
          <p:cNvSpPr>
            <a:spLocks noGrp="1"/>
          </p:cNvSpPr>
          <p:nvPr>
            <p:ph type="body" idx="1"/>
          </p:nvPr>
        </p:nvSpPr>
        <p:spPr>
          <a:xfrm>
            <a:off x="132171" y="1017725"/>
            <a:ext cx="3590743" cy="2689500"/>
          </a:xfrm>
        </p:spPr>
        <p:txBody>
          <a:bodyPr/>
          <a:lstStyle/>
          <a:p>
            <a:r>
              <a:rPr lang="en-US" sz="1200"/>
              <a:t>Wind power is highly transferable, evidenced by large-scale, state-crossing transmission projects like the </a:t>
            </a:r>
            <a:r>
              <a:rPr lang="en-US" sz="1200" err="1"/>
              <a:t>TransWest</a:t>
            </a:r>
            <a:r>
              <a:rPr lang="en-US" sz="1200"/>
              <a:t> Express Transmission(TWE) and the </a:t>
            </a:r>
            <a:r>
              <a:rPr lang="en-US" sz="1200" err="1"/>
              <a:t>SunZia</a:t>
            </a:r>
            <a:r>
              <a:rPr lang="en-US" sz="1200"/>
              <a:t> Projects.</a:t>
            </a:r>
          </a:p>
          <a:p>
            <a:endParaRPr lang="en-US" sz="1200"/>
          </a:p>
          <a:p>
            <a:r>
              <a:rPr lang="en-US" sz="1200"/>
              <a:t>The TWE will travel 732 miles from the 3,000-megawatt Chokecherry wind farm in Wyoming to supply Nevada, Arizona, and California with wind energy.</a:t>
            </a:r>
          </a:p>
          <a:p>
            <a:endParaRPr lang="en-US" sz="1200"/>
          </a:p>
          <a:p>
            <a:r>
              <a:rPr lang="en-US" sz="1200"/>
              <a:t>The </a:t>
            </a:r>
            <a:r>
              <a:rPr lang="en-US" sz="1200" err="1"/>
              <a:t>SunZia</a:t>
            </a:r>
            <a:r>
              <a:rPr lang="en-US" sz="1200"/>
              <a:t> Transmission project will travel 550 miles from the 3,500-megawatt </a:t>
            </a:r>
            <a:r>
              <a:rPr lang="en-US" sz="1200" err="1"/>
              <a:t>SunZia</a:t>
            </a:r>
            <a:r>
              <a:rPr lang="en-US" sz="1200"/>
              <a:t> wind farm in New Mexico to supply Arizona with electricity. </a:t>
            </a:r>
          </a:p>
        </p:txBody>
      </p:sp>
      <p:pic>
        <p:nvPicPr>
          <p:cNvPr id="5" name="Picture 4" descr="A map of the state of arizona&#10;&#10;Description automatically generated">
            <a:extLst>
              <a:ext uri="{FF2B5EF4-FFF2-40B4-BE49-F238E27FC236}">
                <a16:creationId xmlns:a16="http://schemas.microsoft.com/office/drawing/2014/main" id="{AB05B8FD-D8CE-03CF-3DD4-1DD653F2E3FE}"/>
              </a:ext>
            </a:extLst>
          </p:cNvPr>
          <p:cNvPicPr>
            <a:picLocks noChangeAspect="1"/>
          </p:cNvPicPr>
          <p:nvPr/>
        </p:nvPicPr>
        <p:blipFill>
          <a:blip r:embed="rId2"/>
          <a:stretch>
            <a:fillRect/>
          </a:stretch>
        </p:blipFill>
        <p:spPr>
          <a:xfrm>
            <a:off x="3841462" y="1073663"/>
            <a:ext cx="4511841" cy="3276020"/>
          </a:xfrm>
          <a:prstGeom prst="rect">
            <a:avLst/>
          </a:prstGeom>
        </p:spPr>
      </p:pic>
      <p:sp>
        <p:nvSpPr>
          <p:cNvPr id="8" name="Rectangle 3">
            <a:extLst>
              <a:ext uri="{FF2B5EF4-FFF2-40B4-BE49-F238E27FC236}">
                <a16:creationId xmlns:a16="http://schemas.microsoft.com/office/drawing/2014/main" id="{E65C8B15-86A6-9EBE-A405-B233B6C17C3E}"/>
              </a:ext>
            </a:extLst>
          </p:cNvPr>
          <p:cNvSpPr>
            <a:spLocks noChangeArrowheads="1"/>
          </p:cNvSpPr>
          <p:nvPr/>
        </p:nvSpPr>
        <p:spPr bwMode="auto">
          <a:xfrm>
            <a:off x="646039" y="4589502"/>
            <a:ext cx="580968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a:solidFill>
                  <a:schemeClr val="bg1"/>
                </a:solidFill>
              </a:rPr>
              <a:t>https://www.wyomingpublicmedia.org/people/will-walkey. “Feds Greenlight Major Transmission Line That Will Deliver Wyoming Wind Power to the Southwest.” Wyoming Public Media, 14 Apr. 2023, www.wyomingpublicmedia.org/natural-resources-energy/2023-04-14/feds-greenlight-major-transmission-line-that-will-deliver-wyoming-wind-power-to-the-southwest.</a:t>
            </a:r>
          </a:p>
        </p:txBody>
      </p:sp>
      <p:grpSp>
        <p:nvGrpSpPr>
          <p:cNvPr id="45" name="Google Shape;638;p36">
            <a:extLst>
              <a:ext uri="{FF2B5EF4-FFF2-40B4-BE49-F238E27FC236}">
                <a16:creationId xmlns:a16="http://schemas.microsoft.com/office/drawing/2014/main" id="{3FEE4523-5B64-90A5-EE1F-8D4B9506BAC3}"/>
              </a:ext>
            </a:extLst>
          </p:cNvPr>
          <p:cNvGrpSpPr/>
          <p:nvPr/>
        </p:nvGrpSpPr>
        <p:grpSpPr>
          <a:xfrm flipH="1">
            <a:off x="8267837" y="3507424"/>
            <a:ext cx="587948" cy="1236702"/>
            <a:chOff x="6713422" y="2277961"/>
            <a:chExt cx="394563" cy="882857"/>
          </a:xfrm>
        </p:grpSpPr>
        <p:sp>
          <p:nvSpPr>
            <p:cNvPr id="46" name="Google Shape;639;p36">
              <a:extLst>
                <a:ext uri="{FF2B5EF4-FFF2-40B4-BE49-F238E27FC236}">
                  <a16:creationId xmlns:a16="http://schemas.microsoft.com/office/drawing/2014/main" id="{5FFBAF55-7165-B8C7-99C2-61E261F9E429}"/>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0;p36">
              <a:extLst>
                <a:ext uri="{FF2B5EF4-FFF2-40B4-BE49-F238E27FC236}">
                  <a16:creationId xmlns:a16="http://schemas.microsoft.com/office/drawing/2014/main" id="{EAD5F883-C2BF-92C8-33F1-6F37441640FC}"/>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1;p36">
              <a:extLst>
                <a:ext uri="{FF2B5EF4-FFF2-40B4-BE49-F238E27FC236}">
                  <a16:creationId xmlns:a16="http://schemas.microsoft.com/office/drawing/2014/main" id="{FF6C344A-449F-2ACB-2ABE-846C30CA87F0}"/>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2;p36">
              <a:extLst>
                <a:ext uri="{FF2B5EF4-FFF2-40B4-BE49-F238E27FC236}">
                  <a16:creationId xmlns:a16="http://schemas.microsoft.com/office/drawing/2014/main" id="{0969B7C7-F6B4-D6BD-EFD8-EBBA132AE508}"/>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3;p36">
              <a:extLst>
                <a:ext uri="{FF2B5EF4-FFF2-40B4-BE49-F238E27FC236}">
                  <a16:creationId xmlns:a16="http://schemas.microsoft.com/office/drawing/2014/main" id="{E941F9A5-3176-7D7B-EB9E-2EE8D31A82DC}"/>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4;p36">
              <a:extLst>
                <a:ext uri="{FF2B5EF4-FFF2-40B4-BE49-F238E27FC236}">
                  <a16:creationId xmlns:a16="http://schemas.microsoft.com/office/drawing/2014/main" id="{2E9AC71A-779F-DB78-69A7-27709FC79C4A}"/>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5;p36">
              <a:extLst>
                <a:ext uri="{FF2B5EF4-FFF2-40B4-BE49-F238E27FC236}">
                  <a16:creationId xmlns:a16="http://schemas.microsoft.com/office/drawing/2014/main" id="{68FB0054-7FA8-7F88-C7C0-053415F95E92}"/>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218;p30">
            <a:extLst>
              <a:ext uri="{FF2B5EF4-FFF2-40B4-BE49-F238E27FC236}">
                <a16:creationId xmlns:a16="http://schemas.microsoft.com/office/drawing/2014/main" id="{38678E64-B819-0D0E-33E9-03D7FE9C8986}"/>
              </a:ext>
            </a:extLst>
          </p:cNvPr>
          <p:cNvSpPr/>
          <p:nvPr/>
        </p:nvSpPr>
        <p:spPr>
          <a:xfrm>
            <a:off x="6575738" y="13197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p30">
            <a:extLst>
              <a:ext uri="{FF2B5EF4-FFF2-40B4-BE49-F238E27FC236}">
                <a16:creationId xmlns:a16="http://schemas.microsoft.com/office/drawing/2014/main" id="{1314826C-6E9F-077D-E74A-23524F8AC8D1}"/>
              </a:ext>
            </a:extLst>
          </p:cNvPr>
          <p:cNvSpPr/>
          <p:nvPr/>
        </p:nvSpPr>
        <p:spPr>
          <a:xfrm>
            <a:off x="7816237" y="14613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638;p36">
            <a:extLst>
              <a:ext uri="{FF2B5EF4-FFF2-40B4-BE49-F238E27FC236}">
                <a16:creationId xmlns:a16="http://schemas.microsoft.com/office/drawing/2014/main" id="{2EA5148E-2E6C-FD00-4B78-E16B91C58DAE}"/>
              </a:ext>
            </a:extLst>
          </p:cNvPr>
          <p:cNvGrpSpPr/>
          <p:nvPr/>
        </p:nvGrpSpPr>
        <p:grpSpPr>
          <a:xfrm flipH="1">
            <a:off x="7539190" y="3963048"/>
            <a:ext cx="389884" cy="1034314"/>
            <a:chOff x="6713422" y="2277961"/>
            <a:chExt cx="394563" cy="882857"/>
          </a:xfrm>
        </p:grpSpPr>
        <p:sp>
          <p:nvSpPr>
            <p:cNvPr id="27" name="Google Shape;639;p36">
              <a:extLst>
                <a:ext uri="{FF2B5EF4-FFF2-40B4-BE49-F238E27FC236}">
                  <a16:creationId xmlns:a16="http://schemas.microsoft.com/office/drawing/2014/main" id="{6881E9A5-D1F2-E84A-03AC-D6422341FA61}"/>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0;p36">
              <a:extLst>
                <a:ext uri="{FF2B5EF4-FFF2-40B4-BE49-F238E27FC236}">
                  <a16:creationId xmlns:a16="http://schemas.microsoft.com/office/drawing/2014/main" id="{E65F7074-D471-22C5-BD30-4CBA29E07163}"/>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41;p36">
              <a:extLst>
                <a:ext uri="{FF2B5EF4-FFF2-40B4-BE49-F238E27FC236}">
                  <a16:creationId xmlns:a16="http://schemas.microsoft.com/office/drawing/2014/main" id="{C0396765-5B1C-7FA1-37A8-323877DCEB34}"/>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2;p36">
              <a:extLst>
                <a:ext uri="{FF2B5EF4-FFF2-40B4-BE49-F238E27FC236}">
                  <a16:creationId xmlns:a16="http://schemas.microsoft.com/office/drawing/2014/main" id="{628EDC7B-B161-347A-5333-3118F16EF6F9}"/>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3;p36">
              <a:extLst>
                <a:ext uri="{FF2B5EF4-FFF2-40B4-BE49-F238E27FC236}">
                  <a16:creationId xmlns:a16="http://schemas.microsoft.com/office/drawing/2014/main" id="{FD824B4C-CBB8-DE1C-0764-988087339FE7}"/>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4;p36">
              <a:extLst>
                <a:ext uri="{FF2B5EF4-FFF2-40B4-BE49-F238E27FC236}">
                  <a16:creationId xmlns:a16="http://schemas.microsoft.com/office/drawing/2014/main" id="{7F7388E0-9F38-2509-BA94-D23158EE0963}"/>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5;p36">
              <a:extLst>
                <a:ext uri="{FF2B5EF4-FFF2-40B4-BE49-F238E27FC236}">
                  <a16:creationId xmlns:a16="http://schemas.microsoft.com/office/drawing/2014/main" id="{B5BA70EF-9663-FF37-163D-4AEDD8291BB8}"/>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638;p36">
            <a:extLst>
              <a:ext uri="{FF2B5EF4-FFF2-40B4-BE49-F238E27FC236}">
                <a16:creationId xmlns:a16="http://schemas.microsoft.com/office/drawing/2014/main" id="{3B1B11CB-12EB-0D67-4033-A8C362126207}"/>
              </a:ext>
            </a:extLst>
          </p:cNvPr>
          <p:cNvGrpSpPr/>
          <p:nvPr/>
        </p:nvGrpSpPr>
        <p:grpSpPr>
          <a:xfrm flipH="1">
            <a:off x="6887981" y="4260938"/>
            <a:ext cx="259123" cy="887941"/>
            <a:chOff x="6713422" y="2277961"/>
            <a:chExt cx="394563" cy="882857"/>
          </a:xfrm>
        </p:grpSpPr>
        <p:sp>
          <p:nvSpPr>
            <p:cNvPr id="35" name="Google Shape;639;p36">
              <a:extLst>
                <a:ext uri="{FF2B5EF4-FFF2-40B4-BE49-F238E27FC236}">
                  <a16:creationId xmlns:a16="http://schemas.microsoft.com/office/drawing/2014/main" id="{CA5FAC8E-B23D-BE84-E34C-FB5B611F3192}"/>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0;p36">
              <a:extLst>
                <a:ext uri="{FF2B5EF4-FFF2-40B4-BE49-F238E27FC236}">
                  <a16:creationId xmlns:a16="http://schemas.microsoft.com/office/drawing/2014/main" id="{F806531B-6934-4B5D-5FFC-0C7F6E6ED624}"/>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1;p36">
              <a:extLst>
                <a:ext uri="{FF2B5EF4-FFF2-40B4-BE49-F238E27FC236}">
                  <a16:creationId xmlns:a16="http://schemas.microsoft.com/office/drawing/2014/main" id="{B3835E26-B100-74DE-0C43-13DBBF358AB9}"/>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2;p36">
              <a:extLst>
                <a:ext uri="{FF2B5EF4-FFF2-40B4-BE49-F238E27FC236}">
                  <a16:creationId xmlns:a16="http://schemas.microsoft.com/office/drawing/2014/main" id="{DA1B9426-0500-D7C1-D84D-CB3E7FED7073}"/>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3;p36">
              <a:extLst>
                <a:ext uri="{FF2B5EF4-FFF2-40B4-BE49-F238E27FC236}">
                  <a16:creationId xmlns:a16="http://schemas.microsoft.com/office/drawing/2014/main" id="{81F5BABD-7F2D-1EE3-1A90-788BEBC6634F}"/>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4;p36">
              <a:extLst>
                <a:ext uri="{FF2B5EF4-FFF2-40B4-BE49-F238E27FC236}">
                  <a16:creationId xmlns:a16="http://schemas.microsoft.com/office/drawing/2014/main" id="{B617FB39-2111-8C37-F29E-DEAA2D6895DE}"/>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5;p36">
              <a:extLst>
                <a:ext uri="{FF2B5EF4-FFF2-40B4-BE49-F238E27FC236}">
                  <a16:creationId xmlns:a16="http://schemas.microsoft.com/office/drawing/2014/main" id="{BF97CC60-3F80-809B-8169-093FD2F07C95}"/>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2053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62" name="Google Shape;362;p32"/>
          <p:cNvSpPr txBox="1">
            <a:spLocks noGrp="1"/>
          </p:cNvSpPr>
          <p:nvPr>
            <p:ph type="subTitle" idx="3"/>
          </p:nvPr>
        </p:nvSpPr>
        <p:spPr>
          <a:xfrm>
            <a:off x="3902248" y="3586988"/>
            <a:ext cx="2185500" cy="640200"/>
          </a:xfrm>
          <a:prstGeom prst="rect">
            <a:avLst/>
          </a:prstGeom>
        </p:spPr>
        <p:txBody>
          <a:bodyPr spcFirstLastPara="1" wrap="square" lIns="91425" tIns="91425" rIns="91425" bIns="91425" anchor="t" anchorCtr="0">
            <a:noAutofit/>
          </a:bodyPr>
          <a:lstStyle/>
          <a:p>
            <a:pPr marL="0" indent="0"/>
            <a:r>
              <a:rPr lang="en-US" sz="1600"/>
              <a:t>Slide# 29-33</a:t>
            </a:r>
            <a:endParaRPr sz="1600">
              <a:solidFill>
                <a:srgbClr val="666666"/>
              </a:solidFill>
            </a:endParaRPr>
          </a:p>
        </p:txBody>
      </p:sp>
      <p:sp>
        <p:nvSpPr>
          <p:cNvPr id="363" name="Google Shape;363;p32"/>
          <p:cNvSpPr txBox="1">
            <a:spLocks noGrp="1"/>
          </p:cNvSpPr>
          <p:nvPr>
            <p:ph type="subTitle" idx="1"/>
          </p:nvPr>
        </p:nvSpPr>
        <p:spPr>
          <a:xfrm>
            <a:off x="1565999" y="2040775"/>
            <a:ext cx="2185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3-5</a:t>
            </a:r>
            <a:endParaRPr/>
          </a:p>
        </p:txBody>
      </p:sp>
      <p:sp>
        <p:nvSpPr>
          <p:cNvPr id="364" name="Google Shape;364;p32"/>
          <p:cNvSpPr txBox="1">
            <a:spLocks noGrp="1"/>
          </p:cNvSpPr>
          <p:nvPr>
            <p:ph type="subTitle" idx="2"/>
          </p:nvPr>
        </p:nvSpPr>
        <p:spPr>
          <a:xfrm>
            <a:off x="1565999" y="3586988"/>
            <a:ext cx="2185500" cy="640200"/>
          </a:xfrm>
          <a:prstGeom prst="rect">
            <a:avLst/>
          </a:prstGeom>
        </p:spPr>
        <p:txBody>
          <a:bodyPr spcFirstLastPara="1" wrap="square" lIns="91425" tIns="91425" rIns="91425" bIns="91425" anchor="t" anchorCtr="0">
            <a:noAutofit/>
          </a:bodyPr>
          <a:lstStyle/>
          <a:p>
            <a:pPr marL="0" indent="0"/>
            <a:r>
              <a:rPr lang="en-US"/>
              <a:t>Slide# 17-28</a:t>
            </a:r>
          </a:p>
          <a:p>
            <a:pPr marL="0" lvl="0" indent="0" algn="l" rtl="0">
              <a:spcBef>
                <a:spcPts val="0"/>
              </a:spcBef>
              <a:spcAft>
                <a:spcPts val="0"/>
              </a:spcAft>
              <a:buNone/>
            </a:pPr>
            <a:endParaRPr/>
          </a:p>
        </p:txBody>
      </p:sp>
      <p:sp>
        <p:nvSpPr>
          <p:cNvPr id="365" name="Google Shape;365;p32"/>
          <p:cNvSpPr txBox="1">
            <a:spLocks noGrp="1"/>
          </p:cNvSpPr>
          <p:nvPr>
            <p:ph type="subTitle" idx="4"/>
          </p:nvPr>
        </p:nvSpPr>
        <p:spPr>
          <a:xfrm>
            <a:off x="3902248" y="2040775"/>
            <a:ext cx="2185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6-10</a:t>
            </a:r>
            <a:endParaRPr/>
          </a:p>
        </p:txBody>
      </p:sp>
      <p:sp>
        <p:nvSpPr>
          <p:cNvPr id="366" name="Google Shape;366;p32"/>
          <p:cNvSpPr txBox="1">
            <a:spLocks noGrp="1"/>
          </p:cNvSpPr>
          <p:nvPr>
            <p:ph type="title" idx="5"/>
          </p:nvPr>
        </p:nvSpPr>
        <p:spPr>
          <a:xfrm>
            <a:off x="1565999" y="1327825"/>
            <a:ext cx="854400" cy="61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67" name="Google Shape;367;p32"/>
          <p:cNvSpPr txBox="1">
            <a:spLocks noGrp="1"/>
          </p:cNvSpPr>
          <p:nvPr>
            <p:ph type="title" idx="6"/>
          </p:nvPr>
        </p:nvSpPr>
        <p:spPr>
          <a:xfrm>
            <a:off x="3902248" y="2874200"/>
            <a:ext cx="854400" cy="61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368" name="Google Shape;368;p32"/>
          <p:cNvSpPr txBox="1">
            <a:spLocks noGrp="1"/>
          </p:cNvSpPr>
          <p:nvPr>
            <p:ph type="title" idx="7"/>
          </p:nvPr>
        </p:nvSpPr>
        <p:spPr>
          <a:xfrm>
            <a:off x="1565999" y="2874200"/>
            <a:ext cx="854400" cy="61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69" name="Google Shape;369;p32"/>
          <p:cNvSpPr txBox="1">
            <a:spLocks noGrp="1"/>
          </p:cNvSpPr>
          <p:nvPr>
            <p:ph type="title" idx="8"/>
          </p:nvPr>
        </p:nvSpPr>
        <p:spPr>
          <a:xfrm>
            <a:off x="3902248" y="1327825"/>
            <a:ext cx="854400" cy="61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70" name="Google Shape;370;p32"/>
          <p:cNvSpPr txBox="1">
            <a:spLocks noGrp="1"/>
          </p:cNvSpPr>
          <p:nvPr>
            <p:ph type="subTitle" idx="9"/>
          </p:nvPr>
        </p:nvSpPr>
        <p:spPr>
          <a:xfrm>
            <a:off x="6238496" y="3586988"/>
            <a:ext cx="2185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Slide # 34 - 36</a:t>
            </a:r>
            <a:endParaRPr/>
          </a:p>
        </p:txBody>
      </p:sp>
      <p:sp>
        <p:nvSpPr>
          <p:cNvPr id="371" name="Google Shape;371;p32"/>
          <p:cNvSpPr txBox="1">
            <a:spLocks noGrp="1"/>
          </p:cNvSpPr>
          <p:nvPr>
            <p:ph type="subTitle" idx="13"/>
          </p:nvPr>
        </p:nvSpPr>
        <p:spPr>
          <a:xfrm>
            <a:off x="6238496" y="2040775"/>
            <a:ext cx="2185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11-16</a:t>
            </a:r>
            <a:endParaRPr/>
          </a:p>
        </p:txBody>
      </p:sp>
      <p:sp>
        <p:nvSpPr>
          <p:cNvPr id="372" name="Google Shape;372;p32"/>
          <p:cNvSpPr txBox="1">
            <a:spLocks noGrp="1"/>
          </p:cNvSpPr>
          <p:nvPr>
            <p:ph type="title" idx="14"/>
          </p:nvPr>
        </p:nvSpPr>
        <p:spPr>
          <a:xfrm>
            <a:off x="6238496" y="2874200"/>
            <a:ext cx="854400" cy="61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373" name="Google Shape;373;p32"/>
          <p:cNvSpPr txBox="1">
            <a:spLocks noGrp="1"/>
          </p:cNvSpPr>
          <p:nvPr>
            <p:ph type="title" idx="15"/>
          </p:nvPr>
        </p:nvSpPr>
        <p:spPr>
          <a:xfrm>
            <a:off x="6238496" y="1327825"/>
            <a:ext cx="854400" cy="61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74" name="Google Shape;374;p32"/>
          <p:cNvSpPr txBox="1">
            <a:spLocks noGrp="1"/>
          </p:cNvSpPr>
          <p:nvPr>
            <p:ph type="subTitle" idx="16"/>
          </p:nvPr>
        </p:nvSpPr>
        <p:spPr>
          <a:xfrm>
            <a:off x="1565999" y="1835575"/>
            <a:ext cx="218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Global</a:t>
            </a:r>
            <a:endParaRPr/>
          </a:p>
        </p:txBody>
      </p:sp>
      <p:sp>
        <p:nvSpPr>
          <p:cNvPr id="375" name="Google Shape;375;p32"/>
          <p:cNvSpPr txBox="1">
            <a:spLocks noGrp="1"/>
          </p:cNvSpPr>
          <p:nvPr>
            <p:ph type="subTitle" idx="17"/>
          </p:nvPr>
        </p:nvSpPr>
        <p:spPr>
          <a:xfrm>
            <a:off x="1565999" y="3381798"/>
            <a:ext cx="218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 of Wind</a:t>
            </a:r>
            <a:endParaRPr/>
          </a:p>
        </p:txBody>
      </p:sp>
      <p:sp>
        <p:nvSpPr>
          <p:cNvPr id="376" name="Google Shape;376;p32"/>
          <p:cNvSpPr txBox="1">
            <a:spLocks noGrp="1"/>
          </p:cNvSpPr>
          <p:nvPr>
            <p:ph type="subTitle" idx="18"/>
          </p:nvPr>
        </p:nvSpPr>
        <p:spPr>
          <a:xfrm>
            <a:off x="3902248" y="3381798"/>
            <a:ext cx="218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Controversy</a:t>
            </a:r>
            <a:endParaRPr/>
          </a:p>
        </p:txBody>
      </p:sp>
      <p:sp>
        <p:nvSpPr>
          <p:cNvPr id="377" name="Google Shape;377;p32"/>
          <p:cNvSpPr txBox="1">
            <a:spLocks noGrp="1"/>
          </p:cNvSpPr>
          <p:nvPr>
            <p:ph type="subTitle" idx="19"/>
          </p:nvPr>
        </p:nvSpPr>
        <p:spPr>
          <a:xfrm>
            <a:off x="3902248" y="1835575"/>
            <a:ext cx="218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Manufacturers</a:t>
            </a:r>
            <a:endParaRPr/>
          </a:p>
        </p:txBody>
      </p:sp>
      <p:sp>
        <p:nvSpPr>
          <p:cNvPr id="378" name="Google Shape;378;p32"/>
          <p:cNvSpPr txBox="1">
            <a:spLocks noGrp="1"/>
          </p:cNvSpPr>
          <p:nvPr>
            <p:ph type="subTitle" idx="20"/>
          </p:nvPr>
        </p:nvSpPr>
        <p:spPr>
          <a:xfrm>
            <a:off x="6238496" y="3381798"/>
            <a:ext cx="218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379" name="Google Shape;379;p32"/>
          <p:cNvSpPr txBox="1">
            <a:spLocks noGrp="1"/>
          </p:cNvSpPr>
          <p:nvPr>
            <p:ph type="subTitle" idx="21"/>
          </p:nvPr>
        </p:nvSpPr>
        <p:spPr>
          <a:xfrm>
            <a:off x="6238496" y="1835575"/>
            <a:ext cx="218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Operators</a:t>
            </a:r>
            <a:endParaRPr/>
          </a:p>
        </p:txBody>
      </p:sp>
      <p:grpSp>
        <p:nvGrpSpPr>
          <p:cNvPr id="380" name="Google Shape;380;p32"/>
          <p:cNvGrpSpPr/>
          <p:nvPr/>
        </p:nvGrpSpPr>
        <p:grpSpPr>
          <a:xfrm>
            <a:off x="88053" y="2231229"/>
            <a:ext cx="1250346" cy="2377337"/>
            <a:chOff x="5897775" y="1333325"/>
            <a:chExt cx="1480050" cy="2830500"/>
          </a:xfrm>
        </p:grpSpPr>
        <p:sp>
          <p:nvSpPr>
            <p:cNvPr id="381" name="Google Shape;381;p32"/>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18;p30">
            <a:extLst>
              <a:ext uri="{FF2B5EF4-FFF2-40B4-BE49-F238E27FC236}">
                <a16:creationId xmlns:a16="http://schemas.microsoft.com/office/drawing/2014/main" id="{DF26A1C9-2B7A-62E3-A03E-C96F3B2B1F24}"/>
              </a:ext>
            </a:extLst>
          </p:cNvPr>
          <p:cNvSpPr/>
          <p:nvPr/>
        </p:nvSpPr>
        <p:spPr>
          <a:xfrm>
            <a:off x="8140918" y="4906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18;p30">
            <a:extLst>
              <a:ext uri="{FF2B5EF4-FFF2-40B4-BE49-F238E27FC236}">
                <a16:creationId xmlns:a16="http://schemas.microsoft.com/office/drawing/2014/main" id="{CEF5DE8F-45DF-CFDF-70D8-150ED6DEA23A}"/>
              </a:ext>
            </a:extLst>
          </p:cNvPr>
          <p:cNvSpPr/>
          <p:nvPr/>
        </p:nvSpPr>
        <p:spPr>
          <a:xfrm>
            <a:off x="6612899" y="348875"/>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8;p30">
            <a:extLst>
              <a:ext uri="{FF2B5EF4-FFF2-40B4-BE49-F238E27FC236}">
                <a16:creationId xmlns:a16="http://schemas.microsoft.com/office/drawing/2014/main" id="{A13A5210-AC35-8B19-E4B9-124EADC7B5AD}"/>
              </a:ext>
            </a:extLst>
          </p:cNvPr>
          <p:cNvSpPr/>
          <p:nvPr/>
        </p:nvSpPr>
        <p:spPr>
          <a:xfrm>
            <a:off x="7892856" y="60466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EBFB-8822-F1FE-15A3-3F2CBDDF08B8}"/>
              </a:ext>
            </a:extLst>
          </p:cNvPr>
          <p:cNvSpPr>
            <a:spLocks noGrp="1"/>
          </p:cNvSpPr>
          <p:nvPr>
            <p:ph type="title"/>
          </p:nvPr>
        </p:nvSpPr>
        <p:spPr>
          <a:xfrm>
            <a:off x="720000" y="94845"/>
            <a:ext cx="7704000" cy="572700"/>
          </a:xfrm>
        </p:spPr>
        <p:txBody>
          <a:bodyPr/>
          <a:lstStyle/>
          <a:p>
            <a:r>
              <a:rPr lang="en-US"/>
              <a:t>The Future of Wind Power</a:t>
            </a:r>
          </a:p>
        </p:txBody>
      </p:sp>
      <p:pic>
        <p:nvPicPr>
          <p:cNvPr id="8" name="Picture 7" descr="A map of the united states with different colored circles&#10;&#10;Description automatically generated">
            <a:extLst>
              <a:ext uri="{FF2B5EF4-FFF2-40B4-BE49-F238E27FC236}">
                <a16:creationId xmlns:a16="http://schemas.microsoft.com/office/drawing/2014/main" id="{C6BF5E40-23AC-D166-1C0F-F69ECBCD7098}"/>
              </a:ext>
            </a:extLst>
          </p:cNvPr>
          <p:cNvPicPr>
            <a:picLocks noChangeAspect="1"/>
          </p:cNvPicPr>
          <p:nvPr/>
        </p:nvPicPr>
        <p:blipFill>
          <a:blip r:embed="rId3"/>
          <a:stretch>
            <a:fillRect/>
          </a:stretch>
        </p:blipFill>
        <p:spPr>
          <a:xfrm>
            <a:off x="1655822" y="633699"/>
            <a:ext cx="5357299" cy="3876102"/>
          </a:xfrm>
          <a:prstGeom prst="rect">
            <a:avLst/>
          </a:prstGeom>
        </p:spPr>
      </p:pic>
      <p:sp>
        <p:nvSpPr>
          <p:cNvPr id="7" name="TextBox 6">
            <a:extLst>
              <a:ext uri="{FF2B5EF4-FFF2-40B4-BE49-F238E27FC236}">
                <a16:creationId xmlns:a16="http://schemas.microsoft.com/office/drawing/2014/main" id="{88CFEFD3-7FAB-74DC-1F47-244A4A2540C9}"/>
              </a:ext>
            </a:extLst>
          </p:cNvPr>
          <p:cNvSpPr txBox="1"/>
          <p:nvPr/>
        </p:nvSpPr>
        <p:spPr>
          <a:xfrm>
            <a:off x="0" y="4616700"/>
            <a:ext cx="6400800" cy="861774"/>
          </a:xfrm>
          <a:prstGeom prst="rect">
            <a:avLst/>
          </a:prstGeom>
          <a:noFill/>
        </p:spPr>
        <p:txBody>
          <a:bodyPr wrap="square" rtlCol="0">
            <a:spAutoFit/>
          </a:bodyPr>
          <a:lstStyle/>
          <a:p>
            <a:r>
              <a:rPr lang="en-US" sz="900">
                <a:solidFill>
                  <a:schemeClr val="bg1"/>
                </a:solidFill>
              </a:rPr>
              <a:t>Wilson, Adam. “Curtailment, congestion costs rise as transmission upgrades lag renewable growth”, 2 November 2023, Accessed: 9 October 2024, https://www.spglobal.com/market-intelligence/en/news-insights/research/curtailment-congestion-costs-rise-as-transmission-upgrades-lag-renewable-growth</a:t>
            </a:r>
            <a:endParaRPr lang="en-US" sz="1050" b="1" i="0">
              <a:solidFill>
                <a:srgbClr val="000000"/>
              </a:solidFill>
              <a:effectLst/>
              <a:latin typeface="AkkuratPro-Bold"/>
            </a:endParaRPr>
          </a:p>
          <a:p>
            <a:endParaRPr lang="en-US" sz="900">
              <a:solidFill>
                <a:schemeClr val="bg1"/>
              </a:solidFill>
            </a:endParaRPr>
          </a:p>
          <a:p>
            <a:endParaRPr lang="en-US"/>
          </a:p>
        </p:txBody>
      </p:sp>
      <p:grpSp>
        <p:nvGrpSpPr>
          <p:cNvPr id="3" name="Google Shape;380;p32">
            <a:extLst>
              <a:ext uri="{FF2B5EF4-FFF2-40B4-BE49-F238E27FC236}">
                <a16:creationId xmlns:a16="http://schemas.microsoft.com/office/drawing/2014/main" id="{BF2ABECC-7D19-BBF6-D647-AEE7E2EF0041}"/>
              </a:ext>
            </a:extLst>
          </p:cNvPr>
          <p:cNvGrpSpPr/>
          <p:nvPr/>
        </p:nvGrpSpPr>
        <p:grpSpPr>
          <a:xfrm>
            <a:off x="279325" y="3018027"/>
            <a:ext cx="761607" cy="1605311"/>
            <a:chOff x="5897775" y="1333325"/>
            <a:chExt cx="1480050" cy="2830500"/>
          </a:xfrm>
        </p:grpSpPr>
        <p:sp>
          <p:nvSpPr>
            <p:cNvPr id="4" name="Google Shape;381;p32">
              <a:extLst>
                <a:ext uri="{FF2B5EF4-FFF2-40B4-BE49-F238E27FC236}">
                  <a16:creationId xmlns:a16="http://schemas.microsoft.com/office/drawing/2014/main" id="{78A259E3-A785-F4F8-5BE6-AF5E5DC1394A}"/>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2;p32">
              <a:extLst>
                <a:ext uri="{FF2B5EF4-FFF2-40B4-BE49-F238E27FC236}">
                  <a16:creationId xmlns:a16="http://schemas.microsoft.com/office/drawing/2014/main" id="{14E4513E-04A9-5151-992F-577AE4444BA7}"/>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3;p32">
              <a:extLst>
                <a:ext uri="{FF2B5EF4-FFF2-40B4-BE49-F238E27FC236}">
                  <a16:creationId xmlns:a16="http://schemas.microsoft.com/office/drawing/2014/main" id="{2D4AB2D6-7890-6D5A-EAAC-943667DFFBE1}"/>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4;p32">
              <a:extLst>
                <a:ext uri="{FF2B5EF4-FFF2-40B4-BE49-F238E27FC236}">
                  <a16:creationId xmlns:a16="http://schemas.microsoft.com/office/drawing/2014/main" id="{E93C7EF2-7BDB-DE9F-73F2-1E1891C9484F}"/>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p32">
              <a:extLst>
                <a:ext uri="{FF2B5EF4-FFF2-40B4-BE49-F238E27FC236}">
                  <a16:creationId xmlns:a16="http://schemas.microsoft.com/office/drawing/2014/main" id="{67A196DE-7F6F-42AA-E264-51323BFB1D74}"/>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6;p32">
              <a:extLst>
                <a:ext uri="{FF2B5EF4-FFF2-40B4-BE49-F238E27FC236}">
                  <a16:creationId xmlns:a16="http://schemas.microsoft.com/office/drawing/2014/main" id="{75FFCED7-BEB8-99B6-6480-7CAE8F572BD2}"/>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p32">
              <a:extLst>
                <a:ext uri="{FF2B5EF4-FFF2-40B4-BE49-F238E27FC236}">
                  <a16:creationId xmlns:a16="http://schemas.microsoft.com/office/drawing/2014/main" id="{3784706A-FEC7-62C0-9D31-530D91BC712F}"/>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8;p32">
              <a:extLst>
                <a:ext uri="{FF2B5EF4-FFF2-40B4-BE49-F238E27FC236}">
                  <a16:creationId xmlns:a16="http://schemas.microsoft.com/office/drawing/2014/main" id="{57B72C20-D8B4-604E-F18C-BB7C4C4BB07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9;p32">
              <a:extLst>
                <a:ext uri="{FF2B5EF4-FFF2-40B4-BE49-F238E27FC236}">
                  <a16:creationId xmlns:a16="http://schemas.microsoft.com/office/drawing/2014/main" id="{1380D56D-2341-C111-5EFB-520610527C05}"/>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0;p32">
              <a:extLst>
                <a:ext uri="{FF2B5EF4-FFF2-40B4-BE49-F238E27FC236}">
                  <a16:creationId xmlns:a16="http://schemas.microsoft.com/office/drawing/2014/main" id="{8C16F2AB-95AD-E059-8F86-8BDD9A3E9010}"/>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80;p32">
            <a:extLst>
              <a:ext uri="{FF2B5EF4-FFF2-40B4-BE49-F238E27FC236}">
                <a16:creationId xmlns:a16="http://schemas.microsoft.com/office/drawing/2014/main" id="{7A95D5FE-4FD7-DBA2-8AF7-A6ED0AA4A966}"/>
              </a:ext>
            </a:extLst>
          </p:cNvPr>
          <p:cNvGrpSpPr/>
          <p:nvPr/>
        </p:nvGrpSpPr>
        <p:grpSpPr>
          <a:xfrm>
            <a:off x="8114054" y="3007864"/>
            <a:ext cx="886110" cy="2017174"/>
            <a:chOff x="5897775" y="1333325"/>
            <a:chExt cx="1480050" cy="2830500"/>
          </a:xfrm>
        </p:grpSpPr>
        <p:sp>
          <p:nvSpPr>
            <p:cNvPr id="17" name="Google Shape;381;p32">
              <a:extLst>
                <a:ext uri="{FF2B5EF4-FFF2-40B4-BE49-F238E27FC236}">
                  <a16:creationId xmlns:a16="http://schemas.microsoft.com/office/drawing/2014/main" id="{3D8EDB4A-0FBF-3937-6D78-F480543CB07D}"/>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2;p32">
              <a:extLst>
                <a:ext uri="{FF2B5EF4-FFF2-40B4-BE49-F238E27FC236}">
                  <a16:creationId xmlns:a16="http://schemas.microsoft.com/office/drawing/2014/main" id="{36548E83-A9F4-5F32-CFF8-A397A5EED691}"/>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3;p32">
              <a:extLst>
                <a:ext uri="{FF2B5EF4-FFF2-40B4-BE49-F238E27FC236}">
                  <a16:creationId xmlns:a16="http://schemas.microsoft.com/office/drawing/2014/main" id="{7AA2BDC2-EBE3-D17A-9085-34C9DA57992C}"/>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4;p32">
              <a:extLst>
                <a:ext uri="{FF2B5EF4-FFF2-40B4-BE49-F238E27FC236}">
                  <a16:creationId xmlns:a16="http://schemas.microsoft.com/office/drawing/2014/main" id="{1468D015-D0C7-5955-279E-6834A429B30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5;p32">
              <a:extLst>
                <a:ext uri="{FF2B5EF4-FFF2-40B4-BE49-F238E27FC236}">
                  <a16:creationId xmlns:a16="http://schemas.microsoft.com/office/drawing/2014/main" id="{FA89019A-750C-7FA6-C95A-8C3EDD1F4867}"/>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6;p32">
              <a:extLst>
                <a:ext uri="{FF2B5EF4-FFF2-40B4-BE49-F238E27FC236}">
                  <a16:creationId xmlns:a16="http://schemas.microsoft.com/office/drawing/2014/main" id="{7F10DE92-2188-21E3-A4C3-521F6E5183EF}"/>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7;p32">
              <a:extLst>
                <a:ext uri="{FF2B5EF4-FFF2-40B4-BE49-F238E27FC236}">
                  <a16:creationId xmlns:a16="http://schemas.microsoft.com/office/drawing/2014/main" id="{343AE885-ED36-B2B5-43D7-945E84983ED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p32">
              <a:extLst>
                <a:ext uri="{FF2B5EF4-FFF2-40B4-BE49-F238E27FC236}">
                  <a16:creationId xmlns:a16="http://schemas.microsoft.com/office/drawing/2014/main" id="{4FFF7A93-1F03-5C8B-7E46-6B39A86116E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9;p32">
              <a:extLst>
                <a:ext uri="{FF2B5EF4-FFF2-40B4-BE49-F238E27FC236}">
                  <a16:creationId xmlns:a16="http://schemas.microsoft.com/office/drawing/2014/main" id="{4C05D65C-00DC-3E6F-5C06-6665FFB80FA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0;p32">
              <a:extLst>
                <a:ext uri="{FF2B5EF4-FFF2-40B4-BE49-F238E27FC236}">
                  <a16:creationId xmlns:a16="http://schemas.microsoft.com/office/drawing/2014/main" id="{7353617A-95B4-A83A-338F-C6B976584700}"/>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18;p30">
            <a:extLst>
              <a:ext uri="{FF2B5EF4-FFF2-40B4-BE49-F238E27FC236}">
                <a16:creationId xmlns:a16="http://schemas.microsoft.com/office/drawing/2014/main" id="{B87AB8E1-719A-FA1A-DB27-40DF281964C7}"/>
              </a:ext>
            </a:extLst>
          </p:cNvPr>
          <p:cNvSpPr/>
          <p:nvPr/>
        </p:nvSpPr>
        <p:spPr>
          <a:xfrm>
            <a:off x="8376732" y="61568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p30">
            <a:extLst>
              <a:ext uri="{FF2B5EF4-FFF2-40B4-BE49-F238E27FC236}">
                <a16:creationId xmlns:a16="http://schemas.microsoft.com/office/drawing/2014/main" id="{74372084-0B65-8FF4-6E35-AEB5748D242D}"/>
              </a:ext>
            </a:extLst>
          </p:cNvPr>
          <p:cNvSpPr/>
          <p:nvPr/>
        </p:nvSpPr>
        <p:spPr>
          <a:xfrm>
            <a:off x="8241818" y="9050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638;p36">
            <a:extLst>
              <a:ext uri="{FF2B5EF4-FFF2-40B4-BE49-F238E27FC236}">
                <a16:creationId xmlns:a16="http://schemas.microsoft.com/office/drawing/2014/main" id="{6FDFCB9C-EFA4-C33D-74DB-07C7D19F69DD}"/>
              </a:ext>
            </a:extLst>
          </p:cNvPr>
          <p:cNvGrpSpPr/>
          <p:nvPr/>
        </p:nvGrpSpPr>
        <p:grpSpPr>
          <a:xfrm flipH="1">
            <a:off x="7196921" y="3954430"/>
            <a:ext cx="587948" cy="1236702"/>
            <a:chOff x="6713422" y="2277961"/>
            <a:chExt cx="394563" cy="882857"/>
          </a:xfrm>
        </p:grpSpPr>
        <p:sp>
          <p:nvSpPr>
            <p:cNvPr id="30" name="Google Shape;639;p36">
              <a:extLst>
                <a:ext uri="{FF2B5EF4-FFF2-40B4-BE49-F238E27FC236}">
                  <a16:creationId xmlns:a16="http://schemas.microsoft.com/office/drawing/2014/main" id="{077D1F05-5B38-3AB8-D068-D1880AB6294F}"/>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0;p36">
              <a:extLst>
                <a:ext uri="{FF2B5EF4-FFF2-40B4-BE49-F238E27FC236}">
                  <a16:creationId xmlns:a16="http://schemas.microsoft.com/office/drawing/2014/main" id="{57E5D966-83DB-A4D2-FA68-7FD950AF5CAE}"/>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1;p36">
              <a:extLst>
                <a:ext uri="{FF2B5EF4-FFF2-40B4-BE49-F238E27FC236}">
                  <a16:creationId xmlns:a16="http://schemas.microsoft.com/office/drawing/2014/main" id="{A742BDFD-55A4-D2D0-C821-2E921262447B}"/>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2;p36">
              <a:extLst>
                <a:ext uri="{FF2B5EF4-FFF2-40B4-BE49-F238E27FC236}">
                  <a16:creationId xmlns:a16="http://schemas.microsoft.com/office/drawing/2014/main" id="{B89A7C4A-C1E7-F946-6A82-7E8003EE7039}"/>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3;p36">
              <a:extLst>
                <a:ext uri="{FF2B5EF4-FFF2-40B4-BE49-F238E27FC236}">
                  <a16:creationId xmlns:a16="http://schemas.microsoft.com/office/drawing/2014/main" id="{1965EC9E-EF20-91A9-D19D-388D8843F6E6}"/>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4;p36">
              <a:extLst>
                <a:ext uri="{FF2B5EF4-FFF2-40B4-BE49-F238E27FC236}">
                  <a16:creationId xmlns:a16="http://schemas.microsoft.com/office/drawing/2014/main" id="{CC160847-5B69-892A-7F41-4BDBF23A5D67}"/>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5;p36">
              <a:extLst>
                <a:ext uri="{FF2B5EF4-FFF2-40B4-BE49-F238E27FC236}">
                  <a16:creationId xmlns:a16="http://schemas.microsoft.com/office/drawing/2014/main" id="{91D7BFA5-0CFC-370F-69AB-04266BFDE946}"/>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80;p32">
            <a:extLst>
              <a:ext uri="{FF2B5EF4-FFF2-40B4-BE49-F238E27FC236}">
                <a16:creationId xmlns:a16="http://schemas.microsoft.com/office/drawing/2014/main" id="{60F360DA-72C7-E5FF-753F-8006D027F3B3}"/>
              </a:ext>
            </a:extLst>
          </p:cNvPr>
          <p:cNvGrpSpPr/>
          <p:nvPr/>
        </p:nvGrpSpPr>
        <p:grpSpPr>
          <a:xfrm>
            <a:off x="7662435" y="3617044"/>
            <a:ext cx="552121" cy="1015872"/>
            <a:chOff x="5897775" y="1333325"/>
            <a:chExt cx="1480050" cy="2830500"/>
          </a:xfrm>
        </p:grpSpPr>
        <p:sp>
          <p:nvSpPr>
            <p:cNvPr id="38" name="Google Shape;381;p32">
              <a:extLst>
                <a:ext uri="{FF2B5EF4-FFF2-40B4-BE49-F238E27FC236}">
                  <a16:creationId xmlns:a16="http://schemas.microsoft.com/office/drawing/2014/main" id="{2F21A869-FD19-065B-BEF6-47A28FC96044}"/>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2;p32">
              <a:extLst>
                <a:ext uri="{FF2B5EF4-FFF2-40B4-BE49-F238E27FC236}">
                  <a16:creationId xmlns:a16="http://schemas.microsoft.com/office/drawing/2014/main" id="{8EBA9A9B-25DF-D537-1ACB-D956D482F398}"/>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3;p32">
              <a:extLst>
                <a:ext uri="{FF2B5EF4-FFF2-40B4-BE49-F238E27FC236}">
                  <a16:creationId xmlns:a16="http://schemas.microsoft.com/office/drawing/2014/main" id="{A4450676-DC71-D296-73FF-3DA7F3ACA6AC}"/>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4;p32">
              <a:extLst>
                <a:ext uri="{FF2B5EF4-FFF2-40B4-BE49-F238E27FC236}">
                  <a16:creationId xmlns:a16="http://schemas.microsoft.com/office/drawing/2014/main" id="{6653E2F1-0A63-A398-41E3-48C4B9310079}"/>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5;p32">
              <a:extLst>
                <a:ext uri="{FF2B5EF4-FFF2-40B4-BE49-F238E27FC236}">
                  <a16:creationId xmlns:a16="http://schemas.microsoft.com/office/drawing/2014/main" id="{172A2F6B-75A9-0E91-BEBF-691D8CA974E9}"/>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p32">
              <a:extLst>
                <a:ext uri="{FF2B5EF4-FFF2-40B4-BE49-F238E27FC236}">
                  <a16:creationId xmlns:a16="http://schemas.microsoft.com/office/drawing/2014/main" id="{D2FE48C5-F6DB-4FAD-BE13-2A1B290620D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7;p32">
              <a:extLst>
                <a:ext uri="{FF2B5EF4-FFF2-40B4-BE49-F238E27FC236}">
                  <a16:creationId xmlns:a16="http://schemas.microsoft.com/office/drawing/2014/main" id="{1490711F-3C7C-C290-12F3-6B7B4DB4B79F}"/>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8;p32">
              <a:extLst>
                <a:ext uri="{FF2B5EF4-FFF2-40B4-BE49-F238E27FC236}">
                  <a16:creationId xmlns:a16="http://schemas.microsoft.com/office/drawing/2014/main" id="{283E3406-65DF-CCE6-2355-4C005E04F02D}"/>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p32">
              <a:extLst>
                <a:ext uri="{FF2B5EF4-FFF2-40B4-BE49-F238E27FC236}">
                  <a16:creationId xmlns:a16="http://schemas.microsoft.com/office/drawing/2014/main" id="{84EE258D-0EE9-AACF-6B99-D8CEC3038C60}"/>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p32">
              <a:extLst>
                <a:ext uri="{FF2B5EF4-FFF2-40B4-BE49-F238E27FC236}">
                  <a16:creationId xmlns:a16="http://schemas.microsoft.com/office/drawing/2014/main" id="{C274FBB2-3049-6197-2B73-C84CD4095B50}"/>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2509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DB07-64E4-3C8B-A89C-C2DB5D3CBD01}"/>
              </a:ext>
            </a:extLst>
          </p:cNvPr>
          <p:cNvSpPr>
            <a:spLocks noGrp="1"/>
          </p:cNvSpPr>
          <p:nvPr>
            <p:ph type="title"/>
          </p:nvPr>
        </p:nvSpPr>
        <p:spPr/>
        <p:txBody>
          <a:bodyPr/>
          <a:lstStyle/>
          <a:p>
            <a:r>
              <a:rPr lang="en-US"/>
              <a:t>Solar Grows and Wind Stalls</a:t>
            </a:r>
          </a:p>
        </p:txBody>
      </p:sp>
      <p:pic>
        <p:nvPicPr>
          <p:cNvPr id="8" name="Picture 7" descr="A screenshot of a computer&#10;&#10;Description automatically generated">
            <a:extLst>
              <a:ext uri="{FF2B5EF4-FFF2-40B4-BE49-F238E27FC236}">
                <a16:creationId xmlns:a16="http://schemas.microsoft.com/office/drawing/2014/main" id="{B9776B39-3B89-CC93-968C-92D56F4FF4A2}"/>
              </a:ext>
            </a:extLst>
          </p:cNvPr>
          <p:cNvPicPr>
            <a:picLocks noChangeAspect="1"/>
          </p:cNvPicPr>
          <p:nvPr/>
        </p:nvPicPr>
        <p:blipFill>
          <a:blip r:embed="rId2"/>
          <a:stretch>
            <a:fillRect/>
          </a:stretch>
        </p:blipFill>
        <p:spPr>
          <a:xfrm>
            <a:off x="1264694" y="1017725"/>
            <a:ext cx="6614611" cy="3413451"/>
          </a:xfrm>
          <a:prstGeom prst="rect">
            <a:avLst/>
          </a:prstGeom>
        </p:spPr>
      </p:pic>
      <p:sp>
        <p:nvSpPr>
          <p:cNvPr id="16" name="Rectangle 3">
            <a:extLst>
              <a:ext uri="{FF2B5EF4-FFF2-40B4-BE49-F238E27FC236}">
                <a16:creationId xmlns:a16="http://schemas.microsoft.com/office/drawing/2014/main" id="{4B4EEA03-9F62-88EF-9AB7-F8E90E196575}"/>
              </a:ext>
            </a:extLst>
          </p:cNvPr>
          <p:cNvSpPr>
            <a:spLocks noChangeArrowheads="1"/>
          </p:cNvSpPr>
          <p:nvPr/>
        </p:nvSpPr>
        <p:spPr bwMode="auto">
          <a:xfrm>
            <a:off x="612251" y="4707982"/>
            <a:ext cx="78117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a:solidFill>
                  <a:schemeClr val="bg1"/>
                </a:solidFill>
              </a:rPr>
              <a:t>Plumer, Brad, and Nadja Popovich. “As Solar Power Surges, U.S. Wind Is in Trouble.” The New York Times, 4 June 2024, www.nytimes.com/interactive/2024/06/04/climate/us-wind-energy-solar-power.html.</a:t>
            </a:r>
          </a:p>
        </p:txBody>
      </p:sp>
      <p:sp>
        <p:nvSpPr>
          <p:cNvPr id="3" name="Google Shape;218;p30">
            <a:extLst>
              <a:ext uri="{FF2B5EF4-FFF2-40B4-BE49-F238E27FC236}">
                <a16:creationId xmlns:a16="http://schemas.microsoft.com/office/drawing/2014/main" id="{E6A119E2-680D-FC40-133B-569FCBF77A64}"/>
              </a:ext>
            </a:extLst>
          </p:cNvPr>
          <p:cNvSpPr/>
          <p:nvPr/>
        </p:nvSpPr>
        <p:spPr>
          <a:xfrm>
            <a:off x="6486528" y="69886"/>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8;p30">
            <a:extLst>
              <a:ext uri="{FF2B5EF4-FFF2-40B4-BE49-F238E27FC236}">
                <a16:creationId xmlns:a16="http://schemas.microsoft.com/office/drawing/2014/main" id="{74C06A79-F4C3-A28D-10C8-6CF990AF8CE5}"/>
              </a:ext>
            </a:extLst>
          </p:cNvPr>
          <p:cNvSpPr/>
          <p:nvPr/>
        </p:nvSpPr>
        <p:spPr>
          <a:xfrm>
            <a:off x="8148060" y="158519"/>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2AF04C8E-CD72-6586-AFDD-A5F1246B0BD7}"/>
              </a:ext>
            </a:extLst>
          </p:cNvPr>
          <p:cNvSpPr/>
          <p:nvPr/>
        </p:nvSpPr>
        <p:spPr>
          <a:xfrm>
            <a:off x="7160958" y="56564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80;p32">
            <a:extLst>
              <a:ext uri="{FF2B5EF4-FFF2-40B4-BE49-F238E27FC236}">
                <a16:creationId xmlns:a16="http://schemas.microsoft.com/office/drawing/2014/main" id="{BE2D5CB1-6DD8-66E4-3240-8A2E507B51C3}"/>
              </a:ext>
            </a:extLst>
          </p:cNvPr>
          <p:cNvGrpSpPr/>
          <p:nvPr/>
        </p:nvGrpSpPr>
        <p:grpSpPr>
          <a:xfrm>
            <a:off x="7876152" y="3823269"/>
            <a:ext cx="522685" cy="886876"/>
            <a:chOff x="5897775" y="1333325"/>
            <a:chExt cx="1480050" cy="2830500"/>
          </a:xfrm>
        </p:grpSpPr>
        <p:sp>
          <p:nvSpPr>
            <p:cNvPr id="7" name="Google Shape;381;p32">
              <a:extLst>
                <a:ext uri="{FF2B5EF4-FFF2-40B4-BE49-F238E27FC236}">
                  <a16:creationId xmlns:a16="http://schemas.microsoft.com/office/drawing/2014/main" id="{3DBFA72A-071C-08B8-2D3B-588850DE3969}"/>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2;p32">
              <a:extLst>
                <a:ext uri="{FF2B5EF4-FFF2-40B4-BE49-F238E27FC236}">
                  <a16:creationId xmlns:a16="http://schemas.microsoft.com/office/drawing/2014/main" id="{732DB359-8D28-748D-57EE-4000E991DD9D}"/>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3;p32">
              <a:extLst>
                <a:ext uri="{FF2B5EF4-FFF2-40B4-BE49-F238E27FC236}">
                  <a16:creationId xmlns:a16="http://schemas.microsoft.com/office/drawing/2014/main" id="{68834488-B16E-8E10-B3D7-732B24724CE0}"/>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4;p32">
              <a:extLst>
                <a:ext uri="{FF2B5EF4-FFF2-40B4-BE49-F238E27FC236}">
                  <a16:creationId xmlns:a16="http://schemas.microsoft.com/office/drawing/2014/main" id="{D6FB0FC0-4FCC-2536-CF47-8EAB10515B96}"/>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p32">
              <a:extLst>
                <a:ext uri="{FF2B5EF4-FFF2-40B4-BE49-F238E27FC236}">
                  <a16:creationId xmlns:a16="http://schemas.microsoft.com/office/drawing/2014/main" id="{0514DB85-B71B-06F6-A731-51C35A7D699E}"/>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6;p32">
              <a:extLst>
                <a:ext uri="{FF2B5EF4-FFF2-40B4-BE49-F238E27FC236}">
                  <a16:creationId xmlns:a16="http://schemas.microsoft.com/office/drawing/2014/main" id="{6F965F95-2EEE-A9FA-4E39-A562131D52E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p32">
              <a:extLst>
                <a:ext uri="{FF2B5EF4-FFF2-40B4-BE49-F238E27FC236}">
                  <a16:creationId xmlns:a16="http://schemas.microsoft.com/office/drawing/2014/main" id="{570E60BE-7A0B-4E3D-28B3-9B49A4CECC86}"/>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p32">
              <a:extLst>
                <a:ext uri="{FF2B5EF4-FFF2-40B4-BE49-F238E27FC236}">
                  <a16:creationId xmlns:a16="http://schemas.microsoft.com/office/drawing/2014/main" id="{029706CB-28D6-1A80-9B73-599477979EB9}"/>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9;p32">
              <a:extLst>
                <a:ext uri="{FF2B5EF4-FFF2-40B4-BE49-F238E27FC236}">
                  <a16:creationId xmlns:a16="http://schemas.microsoft.com/office/drawing/2014/main" id="{D0C9B7CE-7888-6762-0DE6-5AB65FF81D48}"/>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0;p32">
              <a:extLst>
                <a:ext uri="{FF2B5EF4-FFF2-40B4-BE49-F238E27FC236}">
                  <a16:creationId xmlns:a16="http://schemas.microsoft.com/office/drawing/2014/main" id="{E532F2CA-0A0B-F139-61F1-3FA237E18F78}"/>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380;p32">
            <a:extLst>
              <a:ext uri="{FF2B5EF4-FFF2-40B4-BE49-F238E27FC236}">
                <a16:creationId xmlns:a16="http://schemas.microsoft.com/office/drawing/2014/main" id="{73E943C0-3A87-8704-29C1-99EEE19C7D26}"/>
              </a:ext>
            </a:extLst>
          </p:cNvPr>
          <p:cNvGrpSpPr/>
          <p:nvPr/>
        </p:nvGrpSpPr>
        <p:grpSpPr>
          <a:xfrm>
            <a:off x="8323330" y="3436419"/>
            <a:ext cx="761607" cy="1605311"/>
            <a:chOff x="5897775" y="1333325"/>
            <a:chExt cx="1480050" cy="2830500"/>
          </a:xfrm>
        </p:grpSpPr>
        <p:sp>
          <p:nvSpPr>
            <p:cNvPr id="20" name="Google Shape;381;p32">
              <a:extLst>
                <a:ext uri="{FF2B5EF4-FFF2-40B4-BE49-F238E27FC236}">
                  <a16:creationId xmlns:a16="http://schemas.microsoft.com/office/drawing/2014/main" id="{C5CBE7BB-187A-A67F-3A83-F59E41E57FD6}"/>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2;p32">
              <a:extLst>
                <a:ext uri="{FF2B5EF4-FFF2-40B4-BE49-F238E27FC236}">
                  <a16:creationId xmlns:a16="http://schemas.microsoft.com/office/drawing/2014/main" id="{5A5E4C4D-5570-01DE-43F0-C9F4D0CB61C5}"/>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p32">
              <a:extLst>
                <a:ext uri="{FF2B5EF4-FFF2-40B4-BE49-F238E27FC236}">
                  <a16:creationId xmlns:a16="http://schemas.microsoft.com/office/drawing/2014/main" id="{CFDBE5D3-9B46-199F-8C96-FD4ADE33C5CD}"/>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4;p32">
              <a:extLst>
                <a:ext uri="{FF2B5EF4-FFF2-40B4-BE49-F238E27FC236}">
                  <a16:creationId xmlns:a16="http://schemas.microsoft.com/office/drawing/2014/main" id="{0CA4EA55-7B2C-55E8-94B3-AE5F57A4A6E9}"/>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5;p32">
              <a:extLst>
                <a:ext uri="{FF2B5EF4-FFF2-40B4-BE49-F238E27FC236}">
                  <a16:creationId xmlns:a16="http://schemas.microsoft.com/office/drawing/2014/main" id="{BB6441A6-42D2-1453-E4AB-FA510FD2DF17}"/>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6;p32">
              <a:extLst>
                <a:ext uri="{FF2B5EF4-FFF2-40B4-BE49-F238E27FC236}">
                  <a16:creationId xmlns:a16="http://schemas.microsoft.com/office/drawing/2014/main" id="{DF864330-90CA-841A-61A3-693C518B454D}"/>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7;p32">
              <a:extLst>
                <a:ext uri="{FF2B5EF4-FFF2-40B4-BE49-F238E27FC236}">
                  <a16:creationId xmlns:a16="http://schemas.microsoft.com/office/drawing/2014/main" id="{B1C1DEB5-8B15-5418-8B41-02BEAA96D18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p32">
              <a:extLst>
                <a:ext uri="{FF2B5EF4-FFF2-40B4-BE49-F238E27FC236}">
                  <a16:creationId xmlns:a16="http://schemas.microsoft.com/office/drawing/2014/main" id="{C35BF8DB-8CDC-839B-2A7D-70412909FD6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p32">
              <a:extLst>
                <a:ext uri="{FF2B5EF4-FFF2-40B4-BE49-F238E27FC236}">
                  <a16:creationId xmlns:a16="http://schemas.microsoft.com/office/drawing/2014/main" id="{CCF57B84-0B46-3909-0FB6-0FC5D084E0F2}"/>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0;p32">
              <a:extLst>
                <a:ext uri="{FF2B5EF4-FFF2-40B4-BE49-F238E27FC236}">
                  <a16:creationId xmlns:a16="http://schemas.microsoft.com/office/drawing/2014/main" id="{653A9F28-BA4D-5D6C-E5E1-BB67F6BD188F}"/>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80;p32">
            <a:extLst>
              <a:ext uri="{FF2B5EF4-FFF2-40B4-BE49-F238E27FC236}">
                <a16:creationId xmlns:a16="http://schemas.microsoft.com/office/drawing/2014/main" id="{E8DD257D-9322-D35D-2ECA-0D103A908387}"/>
              </a:ext>
            </a:extLst>
          </p:cNvPr>
          <p:cNvGrpSpPr/>
          <p:nvPr/>
        </p:nvGrpSpPr>
        <p:grpSpPr>
          <a:xfrm>
            <a:off x="7221143" y="3328417"/>
            <a:ext cx="910436" cy="1811006"/>
            <a:chOff x="5897775" y="1333325"/>
            <a:chExt cx="1480050" cy="2830500"/>
          </a:xfrm>
        </p:grpSpPr>
        <p:sp>
          <p:nvSpPr>
            <p:cNvPr id="31" name="Google Shape;381;p32">
              <a:extLst>
                <a:ext uri="{FF2B5EF4-FFF2-40B4-BE49-F238E27FC236}">
                  <a16:creationId xmlns:a16="http://schemas.microsoft.com/office/drawing/2014/main" id="{E09A51C4-6C1C-4C64-9295-BF63A44BA25A}"/>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p32">
              <a:extLst>
                <a:ext uri="{FF2B5EF4-FFF2-40B4-BE49-F238E27FC236}">
                  <a16:creationId xmlns:a16="http://schemas.microsoft.com/office/drawing/2014/main" id="{D067A76B-0AA4-F98E-0EBE-0809AB54D38E}"/>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3;p32">
              <a:extLst>
                <a:ext uri="{FF2B5EF4-FFF2-40B4-BE49-F238E27FC236}">
                  <a16:creationId xmlns:a16="http://schemas.microsoft.com/office/drawing/2014/main" id="{60BE95DB-6B4E-C56E-6C04-8B6D88DF1E47}"/>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p32">
              <a:extLst>
                <a:ext uri="{FF2B5EF4-FFF2-40B4-BE49-F238E27FC236}">
                  <a16:creationId xmlns:a16="http://schemas.microsoft.com/office/drawing/2014/main" id="{EC3FC33D-E391-B2E9-2712-5A4391A2973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5;p32">
              <a:extLst>
                <a:ext uri="{FF2B5EF4-FFF2-40B4-BE49-F238E27FC236}">
                  <a16:creationId xmlns:a16="http://schemas.microsoft.com/office/drawing/2014/main" id="{BAC0EA51-DCBB-3C66-38D0-2454B2C6A477}"/>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6;p32">
              <a:extLst>
                <a:ext uri="{FF2B5EF4-FFF2-40B4-BE49-F238E27FC236}">
                  <a16:creationId xmlns:a16="http://schemas.microsoft.com/office/drawing/2014/main" id="{BF58139B-168F-10EE-1525-A51847126971}"/>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7;p32">
              <a:extLst>
                <a:ext uri="{FF2B5EF4-FFF2-40B4-BE49-F238E27FC236}">
                  <a16:creationId xmlns:a16="http://schemas.microsoft.com/office/drawing/2014/main" id="{2F639FD2-D6F2-2E18-4F70-AA9CC0708E0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8;p32">
              <a:extLst>
                <a:ext uri="{FF2B5EF4-FFF2-40B4-BE49-F238E27FC236}">
                  <a16:creationId xmlns:a16="http://schemas.microsoft.com/office/drawing/2014/main" id="{E48EE80C-AD88-F11B-374B-EF03D0E321E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p32">
              <a:extLst>
                <a:ext uri="{FF2B5EF4-FFF2-40B4-BE49-F238E27FC236}">
                  <a16:creationId xmlns:a16="http://schemas.microsoft.com/office/drawing/2014/main" id="{26AC29B7-67CF-3725-18ED-CD0A6EB83B9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p32">
              <a:extLst>
                <a:ext uri="{FF2B5EF4-FFF2-40B4-BE49-F238E27FC236}">
                  <a16:creationId xmlns:a16="http://schemas.microsoft.com/office/drawing/2014/main" id="{673BE77E-A136-716E-94EB-DB9B80916C2D}"/>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3156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7818-46B7-70FD-EB68-9402F41C6F4E}"/>
              </a:ext>
            </a:extLst>
          </p:cNvPr>
          <p:cNvSpPr>
            <a:spLocks noGrp="1"/>
          </p:cNvSpPr>
          <p:nvPr>
            <p:ph type="title"/>
          </p:nvPr>
        </p:nvSpPr>
        <p:spPr/>
        <p:txBody>
          <a:bodyPr/>
          <a:lstStyle/>
          <a:p>
            <a:r>
              <a:rPr lang="en-US"/>
              <a:t>Solar’s Upward Trend</a:t>
            </a:r>
          </a:p>
        </p:txBody>
      </p:sp>
      <p:sp>
        <p:nvSpPr>
          <p:cNvPr id="3" name="Google Shape;218;p30">
            <a:extLst>
              <a:ext uri="{FF2B5EF4-FFF2-40B4-BE49-F238E27FC236}">
                <a16:creationId xmlns:a16="http://schemas.microsoft.com/office/drawing/2014/main" id="{EF6E6A68-4317-0FA8-BE23-F0E1A9F1C986}"/>
              </a:ext>
            </a:extLst>
          </p:cNvPr>
          <p:cNvSpPr/>
          <p:nvPr/>
        </p:nvSpPr>
        <p:spPr>
          <a:xfrm>
            <a:off x="7014353" y="158519"/>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8;p30">
            <a:extLst>
              <a:ext uri="{FF2B5EF4-FFF2-40B4-BE49-F238E27FC236}">
                <a16:creationId xmlns:a16="http://schemas.microsoft.com/office/drawing/2014/main" id="{CCFB1BF7-2FDF-14BA-96A2-035013C029DD}"/>
              </a:ext>
            </a:extLst>
          </p:cNvPr>
          <p:cNvSpPr/>
          <p:nvPr/>
        </p:nvSpPr>
        <p:spPr>
          <a:xfrm>
            <a:off x="8410477" y="36725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139BF8D8-7927-179C-8CF4-5D9F9818F451}"/>
              </a:ext>
            </a:extLst>
          </p:cNvPr>
          <p:cNvSpPr/>
          <p:nvPr/>
        </p:nvSpPr>
        <p:spPr>
          <a:xfrm>
            <a:off x="253077" y="15166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descr="A graph of a number of green bars&#10;&#10;Description automatically generated with medium confidence">
            <a:extLst>
              <a:ext uri="{FF2B5EF4-FFF2-40B4-BE49-F238E27FC236}">
                <a16:creationId xmlns:a16="http://schemas.microsoft.com/office/drawing/2014/main" id="{4D804634-E725-46E4-8B13-C87C5148FD99}"/>
              </a:ext>
            </a:extLst>
          </p:cNvPr>
          <p:cNvPicPr>
            <a:picLocks noChangeAspect="1"/>
          </p:cNvPicPr>
          <p:nvPr/>
        </p:nvPicPr>
        <p:blipFill>
          <a:blip r:embed="rId2"/>
          <a:stretch>
            <a:fillRect/>
          </a:stretch>
        </p:blipFill>
        <p:spPr>
          <a:xfrm>
            <a:off x="933185" y="1017725"/>
            <a:ext cx="7277630" cy="3563089"/>
          </a:xfrm>
          <a:prstGeom prst="rect">
            <a:avLst/>
          </a:prstGeom>
        </p:spPr>
      </p:pic>
      <p:grpSp>
        <p:nvGrpSpPr>
          <p:cNvPr id="11" name="Google Shape;638;p36">
            <a:extLst>
              <a:ext uri="{FF2B5EF4-FFF2-40B4-BE49-F238E27FC236}">
                <a16:creationId xmlns:a16="http://schemas.microsoft.com/office/drawing/2014/main" id="{769452AE-6830-48DD-4FBD-6BBC5711D19C}"/>
              </a:ext>
            </a:extLst>
          </p:cNvPr>
          <p:cNvGrpSpPr/>
          <p:nvPr/>
        </p:nvGrpSpPr>
        <p:grpSpPr>
          <a:xfrm flipH="1">
            <a:off x="8267837" y="3507424"/>
            <a:ext cx="587948" cy="1236702"/>
            <a:chOff x="6713422" y="2277961"/>
            <a:chExt cx="394563" cy="882857"/>
          </a:xfrm>
        </p:grpSpPr>
        <p:sp>
          <p:nvSpPr>
            <p:cNvPr id="12" name="Google Shape;639;p36">
              <a:extLst>
                <a:ext uri="{FF2B5EF4-FFF2-40B4-BE49-F238E27FC236}">
                  <a16:creationId xmlns:a16="http://schemas.microsoft.com/office/drawing/2014/main" id="{E2C2625F-F25B-E576-A5FC-F1882B1FCD0B}"/>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0;p36">
              <a:extLst>
                <a:ext uri="{FF2B5EF4-FFF2-40B4-BE49-F238E27FC236}">
                  <a16:creationId xmlns:a16="http://schemas.microsoft.com/office/drawing/2014/main" id="{C869D0EA-885B-15D6-5DE7-BCEA0A6EAC7A}"/>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1;p36">
              <a:extLst>
                <a:ext uri="{FF2B5EF4-FFF2-40B4-BE49-F238E27FC236}">
                  <a16:creationId xmlns:a16="http://schemas.microsoft.com/office/drawing/2014/main" id="{EA936D2A-086E-8184-2577-EC2775E5A23A}"/>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2;p36">
              <a:extLst>
                <a:ext uri="{FF2B5EF4-FFF2-40B4-BE49-F238E27FC236}">
                  <a16:creationId xmlns:a16="http://schemas.microsoft.com/office/drawing/2014/main" id="{ED136BD0-395F-2CAE-13D5-F66ECFC85F0A}"/>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3;p36">
              <a:extLst>
                <a:ext uri="{FF2B5EF4-FFF2-40B4-BE49-F238E27FC236}">
                  <a16:creationId xmlns:a16="http://schemas.microsoft.com/office/drawing/2014/main" id="{EE6EB5C9-5564-B765-C928-87B22B076110}"/>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p36">
              <a:extLst>
                <a:ext uri="{FF2B5EF4-FFF2-40B4-BE49-F238E27FC236}">
                  <a16:creationId xmlns:a16="http://schemas.microsoft.com/office/drawing/2014/main" id="{187B3210-983C-5797-0CA5-3FE440202972}"/>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5;p36">
              <a:extLst>
                <a:ext uri="{FF2B5EF4-FFF2-40B4-BE49-F238E27FC236}">
                  <a16:creationId xmlns:a16="http://schemas.microsoft.com/office/drawing/2014/main" id="{2A91C925-D2E6-AD5B-0A99-93ECE96CA306}"/>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38;p36">
            <a:extLst>
              <a:ext uri="{FF2B5EF4-FFF2-40B4-BE49-F238E27FC236}">
                <a16:creationId xmlns:a16="http://schemas.microsoft.com/office/drawing/2014/main" id="{F7E2573A-26D5-5148-FFE9-31692F514370}"/>
              </a:ext>
            </a:extLst>
          </p:cNvPr>
          <p:cNvGrpSpPr/>
          <p:nvPr/>
        </p:nvGrpSpPr>
        <p:grpSpPr>
          <a:xfrm flipH="1">
            <a:off x="8690413" y="4361093"/>
            <a:ext cx="397980" cy="674510"/>
            <a:chOff x="6713422" y="2277961"/>
            <a:chExt cx="394563" cy="882857"/>
          </a:xfrm>
        </p:grpSpPr>
        <p:sp>
          <p:nvSpPr>
            <p:cNvPr id="21" name="Google Shape;639;p36">
              <a:extLst>
                <a:ext uri="{FF2B5EF4-FFF2-40B4-BE49-F238E27FC236}">
                  <a16:creationId xmlns:a16="http://schemas.microsoft.com/office/drawing/2014/main" id="{AB43E9A2-DF90-6362-022B-70DDF7E9417A}"/>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0;p36">
              <a:extLst>
                <a:ext uri="{FF2B5EF4-FFF2-40B4-BE49-F238E27FC236}">
                  <a16:creationId xmlns:a16="http://schemas.microsoft.com/office/drawing/2014/main" id="{E855FC08-9AD6-901A-030F-F2B4DE9299BD}"/>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1;p36">
              <a:extLst>
                <a:ext uri="{FF2B5EF4-FFF2-40B4-BE49-F238E27FC236}">
                  <a16:creationId xmlns:a16="http://schemas.microsoft.com/office/drawing/2014/main" id="{53636768-4E78-8B5D-9D64-E392FF297F86}"/>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2;p36">
              <a:extLst>
                <a:ext uri="{FF2B5EF4-FFF2-40B4-BE49-F238E27FC236}">
                  <a16:creationId xmlns:a16="http://schemas.microsoft.com/office/drawing/2014/main" id="{711BEFD6-E760-0BFF-9D4C-107872860C0C}"/>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3;p36">
              <a:extLst>
                <a:ext uri="{FF2B5EF4-FFF2-40B4-BE49-F238E27FC236}">
                  <a16:creationId xmlns:a16="http://schemas.microsoft.com/office/drawing/2014/main" id="{CAFAA26D-B8F2-19DD-D1DF-B583CD9D9E9C}"/>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4;p36">
              <a:extLst>
                <a:ext uri="{FF2B5EF4-FFF2-40B4-BE49-F238E27FC236}">
                  <a16:creationId xmlns:a16="http://schemas.microsoft.com/office/drawing/2014/main" id="{E78D9FFB-EF60-FDE8-EB88-623E45EE66BA}"/>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45;p36">
              <a:extLst>
                <a:ext uri="{FF2B5EF4-FFF2-40B4-BE49-F238E27FC236}">
                  <a16:creationId xmlns:a16="http://schemas.microsoft.com/office/drawing/2014/main" id="{2A2B8FD9-177F-EB5B-863B-0423411636A0}"/>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638;p36">
            <a:extLst>
              <a:ext uri="{FF2B5EF4-FFF2-40B4-BE49-F238E27FC236}">
                <a16:creationId xmlns:a16="http://schemas.microsoft.com/office/drawing/2014/main" id="{910DF22A-D70F-3309-37EB-25CBE756460D}"/>
              </a:ext>
            </a:extLst>
          </p:cNvPr>
          <p:cNvGrpSpPr/>
          <p:nvPr/>
        </p:nvGrpSpPr>
        <p:grpSpPr>
          <a:xfrm flipH="1">
            <a:off x="116796" y="3940254"/>
            <a:ext cx="587948" cy="1236702"/>
            <a:chOff x="6713422" y="2277961"/>
            <a:chExt cx="394563" cy="882857"/>
          </a:xfrm>
        </p:grpSpPr>
        <p:sp>
          <p:nvSpPr>
            <p:cNvPr id="29" name="Google Shape;639;p36">
              <a:extLst>
                <a:ext uri="{FF2B5EF4-FFF2-40B4-BE49-F238E27FC236}">
                  <a16:creationId xmlns:a16="http://schemas.microsoft.com/office/drawing/2014/main" id="{72EE25EC-E3D4-B251-0076-4A01985700C0}"/>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0;p36">
              <a:extLst>
                <a:ext uri="{FF2B5EF4-FFF2-40B4-BE49-F238E27FC236}">
                  <a16:creationId xmlns:a16="http://schemas.microsoft.com/office/drawing/2014/main" id="{1D53A0F1-0450-3022-3144-2DC3F9843777}"/>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1;p36">
              <a:extLst>
                <a:ext uri="{FF2B5EF4-FFF2-40B4-BE49-F238E27FC236}">
                  <a16:creationId xmlns:a16="http://schemas.microsoft.com/office/drawing/2014/main" id="{11171347-CAA1-8DFF-4186-714AD93E0FF9}"/>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2;p36">
              <a:extLst>
                <a:ext uri="{FF2B5EF4-FFF2-40B4-BE49-F238E27FC236}">
                  <a16:creationId xmlns:a16="http://schemas.microsoft.com/office/drawing/2014/main" id="{C811BE35-78CB-8A5F-E560-F7769BB70D61}"/>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3;p36">
              <a:extLst>
                <a:ext uri="{FF2B5EF4-FFF2-40B4-BE49-F238E27FC236}">
                  <a16:creationId xmlns:a16="http://schemas.microsoft.com/office/drawing/2014/main" id="{B649F1C2-14BC-32B1-ED4D-B39AD5532403}"/>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4;p36">
              <a:extLst>
                <a:ext uri="{FF2B5EF4-FFF2-40B4-BE49-F238E27FC236}">
                  <a16:creationId xmlns:a16="http://schemas.microsoft.com/office/drawing/2014/main" id="{3D77CB16-C139-9DC2-2293-0CA5FACFDD00}"/>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5;p36">
              <a:extLst>
                <a:ext uri="{FF2B5EF4-FFF2-40B4-BE49-F238E27FC236}">
                  <a16:creationId xmlns:a16="http://schemas.microsoft.com/office/drawing/2014/main" id="{86146738-AE45-460D-831A-1AA71EA3E5C2}"/>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6938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B2FF-10E5-30BB-F52F-FA9018C1E72D}"/>
              </a:ext>
            </a:extLst>
          </p:cNvPr>
          <p:cNvSpPr>
            <a:spLocks noGrp="1"/>
          </p:cNvSpPr>
          <p:nvPr>
            <p:ph type="title"/>
          </p:nvPr>
        </p:nvSpPr>
        <p:spPr/>
        <p:txBody>
          <a:bodyPr/>
          <a:lstStyle/>
          <a:p>
            <a:r>
              <a:rPr lang="en-US"/>
              <a:t>Wind Projects Fluctuate</a:t>
            </a:r>
          </a:p>
        </p:txBody>
      </p:sp>
      <p:sp>
        <p:nvSpPr>
          <p:cNvPr id="5" name="Google Shape;218;p30">
            <a:extLst>
              <a:ext uri="{FF2B5EF4-FFF2-40B4-BE49-F238E27FC236}">
                <a16:creationId xmlns:a16="http://schemas.microsoft.com/office/drawing/2014/main" id="{5215EA7C-3E44-548C-5FBC-953F9E7618AF}"/>
              </a:ext>
            </a:extLst>
          </p:cNvPr>
          <p:cNvSpPr/>
          <p:nvPr/>
        </p:nvSpPr>
        <p:spPr>
          <a:xfrm>
            <a:off x="7103562" y="172954"/>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6F95E10C-AA31-5390-D4E9-AAB94C9B4D5F}"/>
              </a:ext>
            </a:extLst>
          </p:cNvPr>
          <p:cNvSpPr/>
          <p:nvPr/>
        </p:nvSpPr>
        <p:spPr>
          <a:xfrm>
            <a:off x="7300567" y="62612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p30">
            <a:extLst>
              <a:ext uri="{FF2B5EF4-FFF2-40B4-BE49-F238E27FC236}">
                <a16:creationId xmlns:a16="http://schemas.microsoft.com/office/drawing/2014/main" id="{DA2922D0-32B5-1030-F44F-5DD51471FBD3}"/>
              </a:ext>
            </a:extLst>
          </p:cNvPr>
          <p:cNvSpPr/>
          <p:nvPr/>
        </p:nvSpPr>
        <p:spPr>
          <a:xfrm>
            <a:off x="8122041" y="24355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graph of green bars">
            <a:extLst>
              <a:ext uri="{FF2B5EF4-FFF2-40B4-BE49-F238E27FC236}">
                <a16:creationId xmlns:a16="http://schemas.microsoft.com/office/drawing/2014/main" id="{D4D0D1AB-0AE4-3D8B-0CA6-34B042C6E59C}"/>
              </a:ext>
            </a:extLst>
          </p:cNvPr>
          <p:cNvPicPr>
            <a:picLocks noChangeAspect="1"/>
          </p:cNvPicPr>
          <p:nvPr/>
        </p:nvPicPr>
        <p:blipFill>
          <a:blip r:embed="rId2"/>
          <a:stretch>
            <a:fillRect/>
          </a:stretch>
        </p:blipFill>
        <p:spPr>
          <a:xfrm>
            <a:off x="1135698" y="1017725"/>
            <a:ext cx="6872604" cy="3421297"/>
          </a:xfrm>
          <a:prstGeom prst="rect">
            <a:avLst/>
          </a:prstGeom>
        </p:spPr>
      </p:pic>
      <p:grpSp>
        <p:nvGrpSpPr>
          <p:cNvPr id="10" name="Google Shape;380;p32">
            <a:extLst>
              <a:ext uri="{FF2B5EF4-FFF2-40B4-BE49-F238E27FC236}">
                <a16:creationId xmlns:a16="http://schemas.microsoft.com/office/drawing/2014/main" id="{43BA7114-98B0-1FB5-A903-E7955CA20352}"/>
              </a:ext>
            </a:extLst>
          </p:cNvPr>
          <p:cNvGrpSpPr/>
          <p:nvPr/>
        </p:nvGrpSpPr>
        <p:grpSpPr>
          <a:xfrm>
            <a:off x="8564317" y="3931087"/>
            <a:ext cx="552119" cy="1015873"/>
            <a:chOff x="5897775" y="1333325"/>
            <a:chExt cx="1480050" cy="2830500"/>
          </a:xfrm>
        </p:grpSpPr>
        <p:sp>
          <p:nvSpPr>
            <p:cNvPr id="11" name="Google Shape;381;p32">
              <a:extLst>
                <a:ext uri="{FF2B5EF4-FFF2-40B4-BE49-F238E27FC236}">
                  <a16:creationId xmlns:a16="http://schemas.microsoft.com/office/drawing/2014/main" id="{314F6E95-5881-271C-60C4-F99DA5D45D93}"/>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2;p32">
              <a:extLst>
                <a:ext uri="{FF2B5EF4-FFF2-40B4-BE49-F238E27FC236}">
                  <a16:creationId xmlns:a16="http://schemas.microsoft.com/office/drawing/2014/main" id="{9467E1C0-9AB4-6FA8-92A7-2688E1BC523E}"/>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3;p32">
              <a:extLst>
                <a:ext uri="{FF2B5EF4-FFF2-40B4-BE49-F238E27FC236}">
                  <a16:creationId xmlns:a16="http://schemas.microsoft.com/office/drawing/2014/main" id="{E87775DC-8189-11FC-7B10-010A0FBAE526}"/>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4;p32">
              <a:extLst>
                <a:ext uri="{FF2B5EF4-FFF2-40B4-BE49-F238E27FC236}">
                  <a16:creationId xmlns:a16="http://schemas.microsoft.com/office/drawing/2014/main" id="{A4066540-DAFE-AA91-6C7A-C31131CCD7F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5;p32">
              <a:extLst>
                <a:ext uri="{FF2B5EF4-FFF2-40B4-BE49-F238E27FC236}">
                  <a16:creationId xmlns:a16="http://schemas.microsoft.com/office/drawing/2014/main" id="{485D3BCC-CB1A-D6BB-648B-9782854C67E4}"/>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6;p32">
              <a:extLst>
                <a:ext uri="{FF2B5EF4-FFF2-40B4-BE49-F238E27FC236}">
                  <a16:creationId xmlns:a16="http://schemas.microsoft.com/office/drawing/2014/main" id="{5574EBCA-3C57-78C0-D7BF-0D82FD386017}"/>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7;p32">
              <a:extLst>
                <a:ext uri="{FF2B5EF4-FFF2-40B4-BE49-F238E27FC236}">
                  <a16:creationId xmlns:a16="http://schemas.microsoft.com/office/drawing/2014/main" id="{C32E3456-AF34-A5F2-3F71-2707FFCE99D8}"/>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8;p32">
              <a:extLst>
                <a:ext uri="{FF2B5EF4-FFF2-40B4-BE49-F238E27FC236}">
                  <a16:creationId xmlns:a16="http://schemas.microsoft.com/office/drawing/2014/main" id="{760586EA-D3D0-C523-7279-EDFBF5D25A97}"/>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9;p32">
              <a:extLst>
                <a:ext uri="{FF2B5EF4-FFF2-40B4-BE49-F238E27FC236}">
                  <a16:creationId xmlns:a16="http://schemas.microsoft.com/office/drawing/2014/main" id="{80B2E205-442E-3A67-73E1-FCA13EC7FE34}"/>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0;p32">
              <a:extLst>
                <a:ext uri="{FF2B5EF4-FFF2-40B4-BE49-F238E27FC236}">
                  <a16:creationId xmlns:a16="http://schemas.microsoft.com/office/drawing/2014/main" id="{339BE9F8-F4D6-59A1-9384-25245555DA7B}"/>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80;p32">
            <a:extLst>
              <a:ext uri="{FF2B5EF4-FFF2-40B4-BE49-F238E27FC236}">
                <a16:creationId xmlns:a16="http://schemas.microsoft.com/office/drawing/2014/main" id="{73C1E132-9BF9-BADF-4915-B1B99A86FC46}"/>
              </a:ext>
            </a:extLst>
          </p:cNvPr>
          <p:cNvGrpSpPr/>
          <p:nvPr/>
        </p:nvGrpSpPr>
        <p:grpSpPr>
          <a:xfrm>
            <a:off x="8020795" y="3617840"/>
            <a:ext cx="552119" cy="1015873"/>
            <a:chOff x="5897775" y="1333325"/>
            <a:chExt cx="1480050" cy="2830500"/>
          </a:xfrm>
        </p:grpSpPr>
        <p:sp>
          <p:nvSpPr>
            <p:cNvPr id="22" name="Google Shape;381;p32">
              <a:extLst>
                <a:ext uri="{FF2B5EF4-FFF2-40B4-BE49-F238E27FC236}">
                  <a16:creationId xmlns:a16="http://schemas.microsoft.com/office/drawing/2014/main" id="{8427A99B-67B9-C313-1F64-AECE870500BC}"/>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2;p32">
              <a:extLst>
                <a:ext uri="{FF2B5EF4-FFF2-40B4-BE49-F238E27FC236}">
                  <a16:creationId xmlns:a16="http://schemas.microsoft.com/office/drawing/2014/main" id="{6E9B3285-8E3B-CE57-C17F-85CCD3A1F17A}"/>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3;p32">
              <a:extLst>
                <a:ext uri="{FF2B5EF4-FFF2-40B4-BE49-F238E27FC236}">
                  <a16:creationId xmlns:a16="http://schemas.microsoft.com/office/drawing/2014/main" id="{5C192B98-F8AC-C639-1559-86F926AFEB65}"/>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4;p32">
              <a:extLst>
                <a:ext uri="{FF2B5EF4-FFF2-40B4-BE49-F238E27FC236}">
                  <a16:creationId xmlns:a16="http://schemas.microsoft.com/office/drawing/2014/main" id="{97578E26-7CB7-F3F0-A070-E68CD083D395}"/>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5;p32">
              <a:extLst>
                <a:ext uri="{FF2B5EF4-FFF2-40B4-BE49-F238E27FC236}">
                  <a16:creationId xmlns:a16="http://schemas.microsoft.com/office/drawing/2014/main" id="{8BCDD11F-F202-1A3F-15C3-776A508D8A7A}"/>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6;p32">
              <a:extLst>
                <a:ext uri="{FF2B5EF4-FFF2-40B4-BE49-F238E27FC236}">
                  <a16:creationId xmlns:a16="http://schemas.microsoft.com/office/drawing/2014/main" id="{6828193C-C483-09D2-7CBC-D1DC422BFF97}"/>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7;p32">
              <a:extLst>
                <a:ext uri="{FF2B5EF4-FFF2-40B4-BE49-F238E27FC236}">
                  <a16:creationId xmlns:a16="http://schemas.microsoft.com/office/drawing/2014/main" id="{BEAFF2C8-4F1D-8A6C-A115-E4E5A556FED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8;p32">
              <a:extLst>
                <a:ext uri="{FF2B5EF4-FFF2-40B4-BE49-F238E27FC236}">
                  <a16:creationId xmlns:a16="http://schemas.microsoft.com/office/drawing/2014/main" id="{DB599B74-7717-EA5F-96F3-9C0A5DA74172}"/>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9;p32">
              <a:extLst>
                <a:ext uri="{FF2B5EF4-FFF2-40B4-BE49-F238E27FC236}">
                  <a16:creationId xmlns:a16="http://schemas.microsoft.com/office/drawing/2014/main" id="{0F06D49B-190E-E668-8757-C3847B81481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0;p32">
              <a:extLst>
                <a:ext uri="{FF2B5EF4-FFF2-40B4-BE49-F238E27FC236}">
                  <a16:creationId xmlns:a16="http://schemas.microsoft.com/office/drawing/2014/main" id="{31A983E1-093D-A2A5-ADB7-F8780439C969}"/>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80;p32">
            <a:extLst>
              <a:ext uri="{FF2B5EF4-FFF2-40B4-BE49-F238E27FC236}">
                <a16:creationId xmlns:a16="http://schemas.microsoft.com/office/drawing/2014/main" id="{BA48F96E-8986-4FBD-E05F-9BF92E724C53}"/>
              </a:ext>
            </a:extLst>
          </p:cNvPr>
          <p:cNvGrpSpPr/>
          <p:nvPr/>
        </p:nvGrpSpPr>
        <p:grpSpPr>
          <a:xfrm>
            <a:off x="195488" y="3694176"/>
            <a:ext cx="772171" cy="1449324"/>
            <a:chOff x="5897775" y="1333325"/>
            <a:chExt cx="1480050" cy="2830500"/>
          </a:xfrm>
        </p:grpSpPr>
        <p:sp>
          <p:nvSpPr>
            <p:cNvPr id="33" name="Google Shape;381;p32">
              <a:extLst>
                <a:ext uri="{FF2B5EF4-FFF2-40B4-BE49-F238E27FC236}">
                  <a16:creationId xmlns:a16="http://schemas.microsoft.com/office/drawing/2014/main" id="{B48644F6-253C-47EC-A37C-A31DC2E0A6FC}"/>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2;p32">
              <a:extLst>
                <a:ext uri="{FF2B5EF4-FFF2-40B4-BE49-F238E27FC236}">
                  <a16:creationId xmlns:a16="http://schemas.microsoft.com/office/drawing/2014/main" id="{5FF4AF4D-4980-E76A-469D-A93A69289285}"/>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3;p32">
              <a:extLst>
                <a:ext uri="{FF2B5EF4-FFF2-40B4-BE49-F238E27FC236}">
                  <a16:creationId xmlns:a16="http://schemas.microsoft.com/office/drawing/2014/main" id="{75360597-C9ED-4C81-5610-7D3550B75C13}"/>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p32">
              <a:extLst>
                <a:ext uri="{FF2B5EF4-FFF2-40B4-BE49-F238E27FC236}">
                  <a16:creationId xmlns:a16="http://schemas.microsoft.com/office/drawing/2014/main" id="{8531FDB1-9759-4561-E8CE-5D0908B3709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5;p32">
              <a:extLst>
                <a:ext uri="{FF2B5EF4-FFF2-40B4-BE49-F238E27FC236}">
                  <a16:creationId xmlns:a16="http://schemas.microsoft.com/office/drawing/2014/main" id="{FD33BA8F-C0C6-C485-A34D-AA88DC676D28}"/>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6;p32">
              <a:extLst>
                <a:ext uri="{FF2B5EF4-FFF2-40B4-BE49-F238E27FC236}">
                  <a16:creationId xmlns:a16="http://schemas.microsoft.com/office/drawing/2014/main" id="{085D19C5-2F97-DBC4-6422-C88D584737C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7;p32">
              <a:extLst>
                <a:ext uri="{FF2B5EF4-FFF2-40B4-BE49-F238E27FC236}">
                  <a16:creationId xmlns:a16="http://schemas.microsoft.com/office/drawing/2014/main" id="{D5D54106-555B-DA79-94C3-C77390282DD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8;p32">
              <a:extLst>
                <a:ext uri="{FF2B5EF4-FFF2-40B4-BE49-F238E27FC236}">
                  <a16:creationId xmlns:a16="http://schemas.microsoft.com/office/drawing/2014/main" id="{07D575D9-B87C-8A62-0B12-F2C3366E762C}"/>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9;p32">
              <a:extLst>
                <a:ext uri="{FF2B5EF4-FFF2-40B4-BE49-F238E27FC236}">
                  <a16:creationId xmlns:a16="http://schemas.microsoft.com/office/drawing/2014/main" id="{EC63A648-F4E0-5C54-0F98-B594A2FD9087}"/>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0;p32">
              <a:extLst>
                <a:ext uri="{FF2B5EF4-FFF2-40B4-BE49-F238E27FC236}">
                  <a16:creationId xmlns:a16="http://schemas.microsoft.com/office/drawing/2014/main" id="{F0967891-2DBF-ABFA-CE73-19A0332609F2}"/>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7089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1D11-6147-6700-57FB-F43C19CC8CFB}"/>
              </a:ext>
            </a:extLst>
          </p:cNvPr>
          <p:cNvSpPr>
            <a:spLocks noGrp="1"/>
          </p:cNvSpPr>
          <p:nvPr>
            <p:ph type="title"/>
          </p:nvPr>
        </p:nvSpPr>
        <p:spPr>
          <a:xfrm>
            <a:off x="720001" y="394560"/>
            <a:ext cx="7704000" cy="572700"/>
          </a:xfrm>
        </p:spPr>
        <p:txBody>
          <a:bodyPr/>
          <a:lstStyle/>
          <a:p>
            <a:r>
              <a:rPr lang="en-US"/>
              <a:t>Wind and Solar are Complimentary</a:t>
            </a:r>
          </a:p>
        </p:txBody>
      </p:sp>
      <p:pic>
        <p:nvPicPr>
          <p:cNvPr id="5" name="Picture 4" descr="A graph showing the weather">
            <a:extLst>
              <a:ext uri="{FF2B5EF4-FFF2-40B4-BE49-F238E27FC236}">
                <a16:creationId xmlns:a16="http://schemas.microsoft.com/office/drawing/2014/main" id="{0E92AB67-8E73-60EF-8044-C1B27991FE65}"/>
              </a:ext>
            </a:extLst>
          </p:cNvPr>
          <p:cNvPicPr>
            <a:picLocks noChangeAspect="1"/>
          </p:cNvPicPr>
          <p:nvPr/>
        </p:nvPicPr>
        <p:blipFill>
          <a:blip r:embed="rId3"/>
          <a:stretch>
            <a:fillRect/>
          </a:stretch>
        </p:blipFill>
        <p:spPr>
          <a:xfrm>
            <a:off x="610187" y="967260"/>
            <a:ext cx="7813814" cy="3572552"/>
          </a:xfrm>
          <a:prstGeom prst="rect">
            <a:avLst/>
          </a:prstGeom>
        </p:spPr>
      </p:pic>
      <p:sp>
        <p:nvSpPr>
          <p:cNvPr id="3" name="Google Shape;218;p30">
            <a:extLst>
              <a:ext uri="{FF2B5EF4-FFF2-40B4-BE49-F238E27FC236}">
                <a16:creationId xmlns:a16="http://schemas.microsoft.com/office/drawing/2014/main" id="{B57CC3CE-0BCA-9FB5-8FEF-05B51927A583}"/>
              </a:ext>
            </a:extLst>
          </p:cNvPr>
          <p:cNvSpPr/>
          <p:nvPr/>
        </p:nvSpPr>
        <p:spPr>
          <a:xfrm>
            <a:off x="516909" y="4019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8;p30">
            <a:extLst>
              <a:ext uri="{FF2B5EF4-FFF2-40B4-BE49-F238E27FC236}">
                <a16:creationId xmlns:a16="http://schemas.microsoft.com/office/drawing/2014/main" id="{C50E2810-5F38-D267-8AD7-1B49167992D9}"/>
              </a:ext>
            </a:extLst>
          </p:cNvPr>
          <p:cNvSpPr/>
          <p:nvPr/>
        </p:nvSpPr>
        <p:spPr>
          <a:xfrm>
            <a:off x="5741269" y="8328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p30">
            <a:extLst>
              <a:ext uri="{FF2B5EF4-FFF2-40B4-BE49-F238E27FC236}">
                <a16:creationId xmlns:a16="http://schemas.microsoft.com/office/drawing/2014/main" id="{A1A9E241-B7CB-FD79-6E10-62CB6205A3AE}"/>
              </a:ext>
            </a:extLst>
          </p:cNvPr>
          <p:cNvSpPr/>
          <p:nvPr/>
        </p:nvSpPr>
        <p:spPr>
          <a:xfrm>
            <a:off x="7975103" y="308276"/>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80;p32">
            <a:extLst>
              <a:ext uri="{FF2B5EF4-FFF2-40B4-BE49-F238E27FC236}">
                <a16:creationId xmlns:a16="http://schemas.microsoft.com/office/drawing/2014/main" id="{1989A314-42FC-B396-6CEB-12023A0C9947}"/>
              </a:ext>
            </a:extLst>
          </p:cNvPr>
          <p:cNvGrpSpPr/>
          <p:nvPr/>
        </p:nvGrpSpPr>
        <p:grpSpPr>
          <a:xfrm>
            <a:off x="8693440" y="3703416"/>
            <a:ext cx="552119" cy="1015873"/>
            <a:chOff x="5897775" y="1333325"/>
            <a:chExt cx="1480050" cy="2830500"/>
          </a:xfrm>
        </p:grpSpPr>
        <p:sp>
          <p:nvSpPr>
            <p:cNvPr id="9" name="Google Shape;381;p32">
              <a:extLst>
                <a:ext uri="{FF2B5EF4-FFF2-40B4-BE49-F238E27FC236}">
                  <a16:creationId xmlns:a16="http://schemas.microsoft.com/office/drawing/2014/main" id="{065C2458-A185-8C6F-3BB5-034D5C1AB69F}"/>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p32">
              <a:extLst>
                <a:ext uri="{FF2B5EF4-FFF2-40B4-BE49-F238E27FC236}">
                  <a16:creationId xmlns:a16="http://schemas.microsoft.com/office/drawing/2014/main" id="{B5DFD656-E6D6-49FA-5C7B-A7F3E94B541D}"/>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3;p32">
              <a:extLst>
                <a:ext uri="{FF2B5EF4-FFF2-40B4-BE49-F238E27FC236}">
                  <a16:creationId xmlns:a16="http://schemas.microsoft.com/office/drawing/2014/main" id="{91BB8DCB-C055-FA2A-4154-C5236B227A76}"/>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4;p32">
              <a:extLst>
                <a:ext uri="{FF2B5EF4-FFF2-40B4-BE49-F238E27FC236}">
                  <a16:creationId xmlns:a16="http://schemas.microsoft.com/office/drawing/2014/main" id="{D7E812BB-FE3C-31E0-4000-57425637FF70}"/>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p32">
              <a:extLst>
                <a:ext uri="{FF2B5EF4-FFF2-40B4-BE49-F238E27FC236}">
                  <a16:creationId xmlns:a16="http://schemas.microsoft.com/office/drawing/2014/main" id="{9E966E6F-78AF-1EE8-84A6-0F4FAA0BAD98}"/>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6;p32">
              <a:extLst>
                <a:ext uri="{FF2B5EF4-FFF2-40B4-BE49-F238E27FC236}">
                  <a16:creationId xmlns:a16="http://schemas.microsoft.com/office/drawing/2014/main" id="{2EE8574A-7631-9956-3E8C-8CFC5BA165A2}"/>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p32">
              <a:extLst>
                <a:ext uri="{FF2B5EF4-FFF2-40B4-BE49-F238E27FC236}">
                  <a16:creationId xmlns:a16="http://schemas.microsoft.com/office/drawing/2014/main" id="{1DBB6A74-1D49-A757-8691-C41412DB6B7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8;p32">
              <a:extLst>
                <a:ext uri="{FF2B5EF4-FFF2-40B4-BE49-F238E27FC236}">
                  <a16:creationId xmlns:a16="http://schemas.microsoft.com/office/drawing/2014/main" id="{818471E3-EF7B-95DE-DCAC-48519536BFF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9;p32">
              <a:extLst>
                <a:ext uri="{FF2B5EF4-FFF2-40B4-BE49-F238E27FC236}">
                  <a16:creationId xmlns:a16="http://schemas.microsoft.com/office/drawing/2014/main" id="{16BBAE8E-2578-D4AF-EBB0-295F8A0E345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0;p32">
              <a:extLst>
                <a:ext uri="{FF2B5EF4-FFF2-40B4-BE49-F238E27FC236}">
                  <a16:creationId xmlns:a16="http://schemas.microsoft.com/office/drawing/2014/main" id="{345359B6-7587-6328-D671-B8F861F74234}"/>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380;p32">
            <a:extLst>
              <a:ext uri="{FF2B5EF4-FFF2-40B4-BE49-F238E27FC236}">
                <a16:creationId xmlns:a16="http://schemas.microsoft.com/office/drawing/2014/main" id="{F9CED90B-FEB3-4A83-5267-94F673A3545F}"/>
              </a:ext>
            </a:extLst>
          </p:cNvPr>
          <p:cNvGrpSpPr/>
          <p:nvPr/>
        </p:nvGrpSpPr>
        <p:grpSpPr>
          <a:xfrm>
            <a:off x="8419254" y="4062928"/>
            <a:ext cx="552119" cy="1015873"/>
            <a:chOff x="5897775" y="1333325"/>
            <a:chExt cx="1480050" cy="2830500"/>
          </a:xfrm>
        </p:grpSpPr>
        <p:sp>
          <p:nvSpPr>
            <p:cNvPr id="20" name="Google Shape;381;p32">
              <a:extLst>
                <a:ext uri="{FF2B5EF4-FFF2-40B4-BE49-F238E27FC236}">
                  <a16:creationId xmlns:a16="http://schemas.microsoft.com/office/drawing/2014/main" id="{F0DBD199-7F2E-5CB6-4F55-6C92A2AB659D}"/>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2;p32">
              <a:extLst>
                <a:ext uri="{FF2B5EF4-FFF2-40B4-BE49-F238E27FC236}">
                  <a16:creationId xmlns:a16="http://schemas.microsoft.com/office/drawing/2014/main" id="{BF10DF6A-6C09-4648-4F83-7815FCEE3F60}"/>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p32">
              <a:extLst>
                <a:ext uri="{FF2B5EF4-FFF2-40B4-BE49-F238E27FC236}">
                  <a16:creationId xmlns:a16="http://schemas.microsoft.com/office/drawing/2014/main" id="{BC5E35F3-E198-CBE7-7754-5B676ECB79AA}"/>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4;p32">
              <a:extLst>
                <a:ext uri="{FF2B5EF4-FFF2-40B4-BE49-F238E27FC236}">
                  <a16:creationId xmlns:a16="http://schemas.microsoft.com/office/drawing/2014/main" id="{A210716C-DA3E-A50C-689F-DE232C369D4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5;p32">
              <a:extLst>
                <a:ext uri="{FF2B5EF4-FFF2-40B4-BE49-F238E27FC236}">
                  <a16:creationId xmlns:a16="http://schemas.microsoft.com/office/drawing/2014/main" id="{3131C4AB-E0B3-C08F-C169-A6D1E96305D4}"/>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6;p32">
              <a:extLst>
                <a:ext uri="{FF2B5EF4-FFF2-40B4-BE49-F238E27FC236}">
                  <a16:creationId xmlns:a16="http://schemas.microsoft.com/office/drawing/2014/main" id="{3979EA7C-8ADD-A0EA-018B-8626524D4143}"/>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7;p32">
              <a:extLst>
                <a:ext uri="{FF2B5EF4-FFF2-40B4-BE49-F238E27FC236}">
                  <a16:creationId xmlns:a16="http://schemas.microsoft.com/office/drawing/2014/main" id="{01060B5A-72E6-1A08-DC08-B940ADA013E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p32">
              <a:extLst>
                <a:ext uri="{FF2B5EF4-FFF2-40B4-BE49-F238E27FC236}">
                  <a16:creationId xmlns:a16="http://schemas.microsoft.com/office/drawing/2014/main" id="{4ED46E46-ED57-A0D1-08B1-1F80A0F9A4F2}"/>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p32">
              <a:extLst>
                <a:ext uri="{FF2B5EF4-FFF2-40B4-BE49-F238E27FC236}">
                  <a16:creationId xmlns:a16="http://schemas.microsoft.com/office/drawing/2014/main" id="{16652239-A1AC-1025-C467-C7EA2A029472}"/>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0;p32">
              <a:extLst>
                <a:ext uri="{FF2B5EF4-FFF2-40B4-BE49-F238E27FC236}">
                  <a16:creationId xmlns:a16="http://schemas.microsoft.com/office/drawing/2014/main" id="{CF8C9621-6DAF-393D-B0AF-685A78257D13}"/>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80;p32">
            <a:extLst>
              <a:ext uri="{FF2B5EF4-FFF2-40B4-BE49-F238E27FC236}">
                <a16:creationId xmlns:a16="http://schemas.microsoft.com/office/drawing/2014/main" id="{DC1BEE6A-B934-F83E-BB24-732F7E8389DE}"/>
              </a:ext>
            </a:extLst>
          </p:cNvPr>
          <p:cNvGrpSpPr/>
          <p:nvPr/>
        </p:nvGrpSpPr>
        <p:grpSpPr>
          <a:xfrm>
            <a:off x="3921" y="4062928"/>
            <a:ext cx="552119" cy="1015873"/>
            <a:chOff x="5897775" y="1333325"/>
            <a:chExt cx="1480050" cy="2830500"/>
          </a:xfrm>
        </p:grpSpPr>
        <p:sp>
          <p:nvSpPr>
            <p:cNvPr id="31" name="Google Shape;381;p32">
              <a:extLst>
                <a:ext uri="{FF2B5EF4-FFF2-40B4-BE49-F238E27FC236}">
                  <a16:creationId xmlns:a16="http://schemas.microsoft.com/office/drawing/2014/main" id="{656D97E4-63D5-AE93-4E88-BE7C47554116}"/>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p32">
              <a:extLst>
                <a:ext uri="{FF2B5EF4-FFF2-40B4-BE49-F238E27FC236}">
                  <a16:creationId xmlns:a16="http://schemas.microsoft.com/office/drawing/2014/main" id="{17A5A8E0-A07C-248C-C771-364D0318FEFC}"/>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3;p32">
              <a:extLst>
                <a:ext uri="{FF2B5EF4-FFF2-40B4-BE49-F238E27FC236}">
                  <a16:creationId xmlns:a16="http://schemas.microsoft.com/office/drawing/2014/main" id="{575E73D3-E480-A0AA-5882-05F61CF42712}"/>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p32">
              <a:extLst>
                <a:ext uri="{FF2B5EF4-FFF2-40B4-BE49-F238E27FC236}">
                  <a16:creationId xmlns:a16="http://schemas.microsoft.com/office/drawing/2014/main" id="{A6676C7C-9E49-040F-A24E-C18EA7CA77B5}"/>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5;p32">
              <a:extLst>
                <a:ext uri="{FF2B5EF4-FFF2-40B4-BE49-F238E27FC236}">
                  <a16:creationId xmlns:a16="http://schemas.microsoft.com/office/drawing/2014/main" id="{CC73B726-AA3D-BCD0-AAA4-9F8231C7A997}"/>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6;p32">
              <a:extLst>
                <a:ext uri="{FF2B5EF4-FFF2-40B4-BE49-F238E27FC236}">
                  <a16:creationId xmlns:a16="http://schemas.microsoft.com/office/drawing/2014/main" id="{BC1FCAED-10EA-5F91-A109-C0715B8F39C7}"/>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7;p32">
              <a:extLst>
                <a:ext uri="{FF2B5EF4-FFF2-40B4-BE49-F238E27FC236}">
                  <a16:creationId xmlns:a16="http://schemas.microsoft.com/office/drawing/2014/main" id="{871BB7C9-D46C-CE87-64BF-F6EB0B708C2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8;p32">
              <a:extLst>
                <a:ext uri="{FF2B5EF4-FFF2-40B4-BE49-F238E27FC236}">
                  <a16:creationId xmlns:a16="http://schemas.microsoft.com/office/drawing/2014/main" id="{4C3C83A0-17A5-D7AD-F0EE-00A16AA163B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p32">
              <a:extLst>
                <a:ext uri="{FF2B5EF4-FFF2-40B4-BE49-F238E27FC236}">
                  <a16:creationId xmlns:a16="http://schemas.microsoft.com/office/drawing/2014/main" id="{A0243C68-41CB-305D-49D3-8A1F51982672}"/>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p32">
              <a:extLst>
                <a:ext uri="{FF2B5EF4-FFF2-40B4-BE49-F238E27FC236}">
                  <a16:creationId xmlns:a16="http://schemas.microsoft.com/office/drawing/2014/main" id="{78BFE5BA-0486-8C18-BF44-2696D01030E1}"/>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2795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0A63-282D-671A-B53D-A1204568480D}"/>
              </a:ext>
            </a:extLst>
          </p:cNvPr>
          <p:cNvSpPr>
            <a:spLocks noGrp="1"/>
          </p:cNvSpPr>
          <p:nvPr>
            <p:ph type="title"/>
          </p:nvPr>
        </p:nvSpPr>
        <p:spPr>
          <a:xfrm>
            <a:off x="1545191" y="237715"/>
            <a:ext cx="6379610" cy="572700"/>
          </a:xfrm>
        </p:spPr>
        <p:txBody>
          <a:bodyPr/>
          <a:lstStyle/>
          <a:p>
            <a:r>
              <a:rPr lang="en-US"/>
              <a:t>Plans for Offshore Wind Farms</a:t>
            </a:r>
          </a:p>
        </p:txBody>
      </p:sp>
      <p:pic>
        <p:nvPicPr>
          <p:cNvPr id="4" name="Picture 3" descr="A map of the united states&#10;&#10;Description automatically generated">
            <a:extLst>
              <a:ext uri="{FF2B5EF4-FFF2-40B4-BE49-F238E27FC236}">
                <a16:creationId xmlns:a16="http://schemas.microsoft.com/office/drawing/2014/main" id="{192B7CB9-DD38-507D-ED41-17422321D53B}"/>
              </a:ext>
            </a:extLst>
          </p:cNvPr>
          <p:cNvPicPr>
            <a:picLocks noChangeAspect="1"/>
          </p:cNvPicPr>
          <p:nvPr/>
        </p:nvPicPr>
        <p:blipFill>
          <a:blip r:embed="rId3"/>
          <a:stretch>
            <a:fillRect/>
          </a:stretch>
        </p:blipFill>
        <p:spPr>
          <a:xfrm>
            <a:off x="1987738" y="980554"/>
            <a:ext cx="4841421" cy="3601710"/>
          </a:xfrm>
          <a:prstGeom prst="rect">
            <a:avLst/>
          </a:prstGeom>
        </p:spPr>
      </p:pic>
      <p:sp>
        <p:nvSpPr>
          <p:cNvPr id="6" name="TextBox 5">
            <a:extLst>
              <a:ext uri="{FF2B5EF4-FFF2-40B4-BE49-F238E27FC236}">
                <a16:creationId xmlns:a16="http://schemas.microsoft.com/office/drawing/2014/main" id="{72605F58-DA41-18E8-FE5C-221ABA144F17}"/>
              </a:ext>
            </a:extLst>
          </p:cNvPr>
          <p:cNvSpPr txBox="1"/>
          <p:nvPr/>
        </p:nvSpPr>
        <p:spPr>
          <a:xfrm>
            <a:off x="0" y="4635669"/>
            <a:ext cx="5227983" cy="507831"/>
          </a:xfrm>
          <a:prstGeom prst="rect">
            <a:avLst/>
          </a:prstGeom>
        </p:spPr>
        <p:txBody>
          <a:bodyPr wrap="square">
            <a:spAutoFit/>
          </a:bodyPr>
          <a:lstStyle/>
          <a:p>
            <a:r>
              <a:rPr lang="en-US" sz="900">
                <a:solidFill>
                  <a:schemeClr val="bg1"/>
                </a:solidFill>
              </a:rPr>
              <a:t>Edited by Office of Energy Efficiency &amp; Renewable Energy, Top 10 Things You Didn’t Know about Offshore Wind Energy | Department of Energy, 21 Aug. 2024, www.energy.gov/eere/wind/articles/top-10-things-you-didnt-know-about-offshore-wind-energy.</a:t>
            </a:r>
          </a:p>
        </p:txBody>
      </p:sp>
      <p:sp>
        <p:nvSpPr>
          <p:cNvPr id="3" name="Google Shape;218;p30">
            <a:extLst>
              <a:ext uri="{FF2B5EF4-FFF2-40B4-BE49-F238E27FC236}">
                <a16:creationId xmlns:a16="http://schemas.microsoft.com/office/drawing/2014/main" id="{873B2089-292F-42CA-AFCC-9975E2C71B38}"/>
              </a:ext>
            </a:extLst>
          </p:cNvPr>
          <p:cNvSpPr/>
          <p:nvPr/>
        </p:nvSpPr>
        <p:spPr>
          <a:xfrm>
            <a:off x="7730832" y="66373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E2FD3917-DE50-1510-D58F-D0A826EB7A7A}"/>
              </a:ext>
            </a:extLst>
          </p:cNvPr>
          <p:cNvSpPr/>
          <p:nvPr/>
        </p:nvSpPr>
        <p:spPr>
          <a:xfrm>
            <a:off x="7925987" y="9838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p30">
            <a:extLst>
              <a:ext uri="{FF2B5EF4-FFF2-40B4-BE49-F238E27FC236}">
                <a16:creationId xmlns:a16="http://schemas.microsoft.com/office/drawing/2014/main" id="{0CEAB67E-AF1F-53A2-0DEB-36B1653C20C6}"/>
              </a:ext>
            </a:extLst>
          </p:cNvPr>
          <p:cNvSpPr/>
          <p:nvPr/>
        </p:nvSpPr>
        <p:spPr>
          <a:xfrm>
            <a:off x="270199" y="9838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80;p32">
            <a:extLst>
              <a:ext uri="{FF2B5EF4-FFF2-40B4-BE49-F238E27FC236}">
                <a16:creationId xmlns:a16="http://schemas.microsoft.com/office/drawing/2014/main" id="{606DBE16-3CE5-07DB-581B-431BBCBD1726}"/>
              </a:ext>
            </a:extLst>
          </p:cNvPr>
          <p:cNvGrpSpPr/>
          <p:nvPr/>
        </p:nvGrpSpPr>
        <p:grpSpPr>
          <a:xfrm>
            <a:off x="7454761" y="3619798"/>
            <a:ext cx="552119" cy="1015873"/>
            <a:chOff x="5897775" y="1333325"/>
            <a:chExt cx="1480050" cy="2830500"/>
          </a:xfrm>
        </p:grpSpPr>
        <p:sp>
          <p:nvSpPr>
            <p:cNvPr id="9" name="Google Shape;381;p32">
              <a:extLst>
                <a:ext uri="{FF2B5EF4-FFF2-40B4-BE49-F238E27FC236}">
                  <a16:creationId xmlns:a16="http://schemas.microsoft.com/office/drawing/2014/main" id="{80CF5EB1-637C-7EC4-F0F6-78942F4ECDD2}"/>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p32">
              <a:extLst>
                <a:ext uri="{FF2B5EF4-FFF2-40B4-BE49-F238E27FC236}">
                  <a16:creationId xmlns:a16="http://schemas.microsoft.com/office/drawing/2014/main" id="{775EE984-177F-B899-0E0A-800909E46E0A}"/>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3;p32">
              <a:extLst>
                <a:ext uri="{FF2B5EF4-FFF2-40B4-BE49-F238E27FC236}">
                  <a16:creationId xmlns:a16="http://schemas.microsoft.com/office/drawing/2014/main" id="{468A7691-C1C8-1E0A-E867-74685D9F7143}"/>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4;p32">
              <a:extLst>
                <a:ext uri="{FF2B5EF4-FFF2-40B4-BE49-F238E27FC236}">
                  <a16:creationId xmlns:a16="http://schemas.microsoft.com/office/drawing/2014/main" id="{83B2FB16-5CFE-1C3D-9A7B-92F4ECE6FA6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p32">
              <a:extLst>
                <a:ext uri="{FF2B5EF4-FFF2-40B4-BE49-F238E27FC236}">
                  <a16:creationId xmlns:a16="http://schemas.microsoft.com/office/drawing/2014/main" id="{A004C754-3BAB-6CDB-1CDD-24CB52E7C7C7}"/>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6;p32">
              <a:extLst>
                <a:ext uri="{FF2B5EF4-FFF2-40B4-BE49-F238E27FC236}">
                  <a16:creationId xmlns:a16="http://schemas.microsoft.com/office/drawing/2014/main" id="{DCDF1E0C-1D25-6C53-62EA-FD43536D4CAA}"/>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p32">
              <a:extLst>
                <a:ext uri="{FF2B5EF4-FFF2-40B4-BE49-F238E27FC236}">
                  <a16:creationId xmlns:a16="http://schemas.microsoft.com/office/drawing/2014/main" id="{945A9C8B-B1C7-B13A-39E9-1B24837361E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8;p32">
              <a:extLst>
                <a:ext uri="{FF2B5EF4-FFF2-40B4-BE49-F238E27FC236}">
                  <a16:creationId xmlns:a16="http://schemas.microsoft.com/office/drawing/2014/main" id="{0A8A92F6-2D2C-BBE7-05F9-34D5F76CEC1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9;p32">
              <a:extLst>
                <a:ext uri="{FF2B5EF4-FFF2-40B4-BE49-F238E27FC236}">
                  <a16:creationId xmlns:a16="http://schemas.microsoft.com/office/drawing/2014/main" id="{6CD34F13-F595-32BC-7C58-AD37CD8DD4F0}"/>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0;p32">
              <a:extLst>
                <a:ext uri="{FF2B5EF4-FFF2-40B4-BE49-F238E27FC236}">
                  <a16:creationId xmlns:a16="http://schemas.microsoft.com/office/drawing/2014/main" id="{A1550717-0A3B-731F-1D58-80CE44ECD9B4}"/>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380;p32">
            <a:extLst>
              <a:ext uri="{FF2B5EF4-FFF2-40B4-BE49-F238E27FC236}">
                <a16:creationId xmlns:a16="http://schemas.microsoft.com/office/drawing/2014/main" id="{D1B7F073-8697-8995-3BAC-13A296643788}"/>
              </a:ext>
            </a:extLst>
          </p:cNvPr>
          <p:cNvGrpSpPr/>
          <p:nvPr/>
        </p:nvGrpSpPr>
        <p:grpSpPr>
          <a:xfrm>
            <a:off x="8386771" y="3739377"/>
            <a:ext cx="775727" cy="1465671"/>
            <a:chOff x="5897775" y="1333325"/>
            <a:chExt cx="1480050" cy="2830500"/>
          </a:xfrm>
        </p:grpSpPr>
        <p:sp>
          <p:nvSpPr>
            <p:cNvPr id="20" name="Google Shape;381;p32">
              <a:extLst>
                <a:ext uri="{FF2B5EF4-FFF2-40B4-BE49-F238E27FC236}">
                  <a16:creationId xmlns:a16="http://schemas.microsoft.com/office/drawing/2014/main" id="{F0BCC14D-E954-A983-3467-E31F801096A8}"/>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2;p32">
              <a:extLst>
                <a:ext uri="{FF2B5EF4-FFF2-40B4-BE49-F238E27FC236}">
                  <a16:creationId xmlns:a16="http://schemas.microsoft.com/office/drawing/2014/main" id="{539074E9-A29C-0196-79AC-4DCA35E9320D}"/>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p32">
              <a:extLst>
                <a:ext uri="{FF2B5EF4-FFF2-40B4-BE49-F238E27FC236}">
                  <a16:creationId xmlns:a16="http://schemas.microsoft.com/office/drawing/2014/main" id="{070F8FD4-B056-BDCE-C9A2-0623AD13952A}"/>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4;p32">
              <a:extLst>
                <a:ext uri="{FF2B5EF4-FFF2-40B4-BE49-F238E27FC236}">
                  <a16:creationId xmlns:a16="http://schemas.microsoft.com/office/drawing/2014/main" id="{4650EC05-7272-8BA9-F91B-4FB144E04AEC}"/>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5;p32">
              <a:extLst>
                <a:ext uri="{FF2B5EF4-FFF2-40B4-BE49-F238E27FC236}">
                  <a16:creationId xmlns:a16="http://schemas.microsoft.com/office/drawing/2014/main" id="{A6E200C5-4ADE-0B26-457E-15BAF060CD0A}"/>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6;p32">
              <a:extLst>
                <a:ext uri="{FF2B5EF4-FFF2-40B4-BE49-F238E27FC236}">
                  <a16:creationId xmlns:a16="http://schemas.microsoft.com/office/drawing/2014/main" id="{5B47C75C-212F-A174-382D-0052EED74C63}"/>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7;p32">
              <a:extLst>
                <a:ext uri="{FF2B5EF4-FFF2-40B4-BE49-F238E27FC236}">
                  <a16:creationId xmlns:a16="http://schemas.microsoft.com/office/drawing/2014/main" id="{CE2FDA34-C0FE-7333-67DB-28FF96EB2A18}"/>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p32">
              <a:extLst>
                <a:ext uri="{FF2B5EF4-FFF2-40B4-BE49-F238E27FC236}">
                  <a16:creationId xmlns:a16="http://schemas.microsoft.com/office/drawing/2014/main" id="{C49B6FE7-6406-3AA6-4C88-3E19FB1DD32F}"/>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p32">
              <a:extLst>
                <a:ext uri="{FF2B5EF4-FFF2-40B4-BE49-F238E27FC236}">
                  <a16:creationId xmlns:a16="http://schemas.microsoft.com/office/drawing/2014/main" id="{7B9F99AE-BAA1-6615-A815-0FC15D972FD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0;p32">
              <a:extLst>
                <a:ext uri="{FF2B5EF4-FFF2-40B4-BE49-F238E27FC236}">
                  <a16:creationId xmlns:a16="http://schemas.microsoft.com/office/drawing/2014/main" id="{7CF25B6F-1921-EA38-509B-56D65B2905B6}"/>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80;p32">
            <a:extLst>
              <a:ext uri="{FF2B5EF4-FFF2-40B4-BE49-F238E27FC236}">
                <a16:creationId xmlns:a16="http://schemas.microsoft.com/office/drawing/2014/main" id="{017BA787-0295-630F-F737-1319475BE76D}"/>
              </a:ext>
            </a:extLst>
          </p:cNvPr>
          <p:cNvGrpSpPr/>
          <p:nvPr/>
        </p:nvGrpSpPr>
        <p:grpSpPr>
          <a:xfrm>
            <a:off x="-12338" y="3607477"/>
            <a:ext cx="552121" cy="1015872"/>
            <a:chOff x="5897775" y="1333325"/>
            <a:chExt cx="1480050" cy="2830500"/>
          </a:xfrm>
        </p:grpSpPr>
        <p:sp>
          <p:nvSpPr>
            <p:cNvPr id="31" name="Google Shape;381;p32">
              <a:extLst>
                <a:ext uri="{FF2B5EF4-FFF2-40B4-BE49-F238E27FC236}">
                  <a16:creationId xmlns:a16="http://schemas.microsoft.com/office/drawing/2014/main" id="{AB4ECFC2-5D5E-3D9C-331F-39AAD5DF72E8}"/>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p32">
              <a:extLst>
                <a:ext uri="{FF2B5EF4-FFF2-40B4-BE49-F238E27FC236}">
                  <a16:creationId xmlns:a16="http://schemas.microsoft.com/office/drawing/2014/main" id="{0F8F322F-4DD3-76D2-3EE2-2D5D625087FC}"/>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3;p32">
              <a:extLst>
                <a:ext uri="{FF2B5EF4-FFF2-40B4-BE49-F238E27FC236}">
                  <a16:creationId xmlns:a16="http://schemas.microsoft.com/office/drawing/2014/main" id="{716A964E-A8A3-7F26-9BFF-466B8A3FAFAD}"/>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p32">
              <a:extLst>
                <a:ext uri="{FF2B5EF4-FFF2-40B4-BE49-F238E27FC236}">
                  <a16:creationId xmlns:a16="http://schemas.microsoft.com/office/drawing/2014/main" id="{8D8DD775-970B-8877-A1B3-2C6EA26DF9EC}"/>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5;p32">
              <a:extLst>
                <a:ext uri="{FF2B5EF4-FFF2-40B4-BE49-F238E27FC236}">
                  <a16:creationId xmlns:a16="http://schemas.microsoft.com/office/drawing/2014/main" id="{A46E837E-4EE3-C4B7-C88D-60E5011F6A97}"/>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6;p32">
              <a:extLst>
                <a:ext uri="{FF2B5EF4-FFF2-40B4-BE49-F238E27FC236}">
                  <a16:creationId xmlns:a16="http://schemas.microsoft.com/office/drawing/2014/main" id="{07E387C0-AC7E-8B87-9523-8A1CAC91A78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7;p32">
              <a:extLst>
                <a:ext uri="{FF2B5EF4-FFF2-40B4-BE49-F238E27FC236}">
                  <a16:creationId xmlns:a16="http://schemas.microsoft.com/office/drawing/2014/main" id="{23AACA58-69CD-9F2C-29CA-347F5455883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8;p32">
              <a:extLst>
                <a:ext uri="{FF2B5EF4-FFF2-40B4-BE49-F238E27FC236}">
                  <a16:creationId xmlns:a16="http://schemas.microsoft.com/office/drawing/2014/main" id="{04A4559F-5716-5BFB-E09F-F00167FDB33C}"/>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p32">
              <a:extLst>
                <a:ext uri="{FF2B5EF4-FFF2-40B4-BE49-F238E27FC236}">
                  <a16:creationId xmlns:a16="http://schemas.microsoft.com/office/drawing/2014/main" id="{B18F1BA7-93BA-5205-5B60-B507CBA9E33D}"/>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p32">
              <a:extLst>
                <a:ext uri="{FF2B5EF4-FFF2-40B4-BE49-F238E27FC236}">
                  <a16:creationId xmlns:a16="http://schemas.microsoft.com/office/drawing/2014/main" id="{3F035092-C0F7-4C6C-B723-A13CFA16A038}"/>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8066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BE64-9733-62C7-DA46-4F450CFD726F}"/>
              </a:ext>
            </a:extLst>
          </p:cNvPr>
          <p:cNvSpPr>
            <a:spLocks noGrp="1"/>
          </p:cNvSpPr>
          <p:nvPr>
            <p:ph type="title"/>
          </p:nvPr>
        </p:nvSpPr>
        <p:spPr/>
        <p:txBody>
          <a:bodyPr/>
          <a:lstStyle/>
          <a:p>
            <a:r>
              <a:rPr lang="en-US"/>
              <a:t>Offshore Turbine Structure</a:t>
            </a:r>
          </a:p>
        </p:txBody>
      </p:sp>
      <p:pic>
        <p:nvPicPr>
          <p:cNvPr id="4" name="Picture 3" descr="Wind turbines in the ocean&#10;&#10;Description automatically generated">
            <a:extLst>
              <a:ext uri="{FF2B5EF4-FFF2-40B4-BE49-F238E27FC236}">
                <a16:creationId xmlns:a16="http://schemas.microsoft.com/office/drawing/2014/main" id="{4A841B18-F8E2-2D73-3991-0BAA16C5E49C}"/>
              </a:ext>
            </a:extLst>
          </p:cNvPr>
          <p:cNvPicPr>
            <a:picLocks noChangeAspect="1"/>
          </p:cNvPicPr>
          <p:nvPr/>
        </p:nvPicPr>
        <p:blipFill>
          <a:blip r:embed="rId3"/>
          <a:stretch>
            <a:fillRect/>
          </a:stretch>
        </p:blipFill>
        <p:spPr>
          <a:xfrm>
            <a:off x="2187195" y="1144535"/>
            <a:ext cx="4769610" cy="3340002"/>
          </a:xfrm>
          <a:prstGeom prst="rect">
            <a:avLst/>
          </a:prstGeom>
        </p:spPr>
      </p:pic>
      <p:sp>
        <p:nvSpPr>
          <p:cNvPr id="7" name="TextBox 6">
            <a:extLst>
              <a:ext uri="{FF2B5EF4-FFF2-40B4-BE49-F238E27FC236}">
                <a16:creationId xmlns:a16="http://schemas.microsoft.com/office/drawing/2014/main" id="{F838C27B-FE2C-5AC8-B3BF-68B9CD718F27}"/>
              </a:ext>
            </a:extLst>
          </p:cNvPr>
          <p:cNvSpPr txBox="1"/>
          <p:nvPr/>
        </p:nvSpPr>
        <p:spPr>
          <a:xfrm>
            <a:off x="0" y="4635669"/>
            <a:ext cx="5227983" cy="507831"/>
          </a:xfrm>
          <a:prstGeom prst="rect">
            <a:avLst/>
          </a:prstGeom>
        </p:spPr>
        <p:txBody>
          <a:bodyPr wrap="square">
            <a:spAutoFit/>
          </a:bodyPr>
          <a:lstStyle/>
          <a:p>
            <a:r>
              <a:rPr lang="en-US" sz="900">
                <a:solidFill>
                  <a:schemeClr val="bg1"/>
                </a:solidFill>
              </a:rPr>
              <a:t>Edited by Office of Energy Efficiency &amp; Renewable Energy, Top 10 Things You Didn’t Know about Offshore Wind Energy | Department of Energy, 21 Aug. 2024, www.energy.gov/eere/wind/articles/top-10-things-you-didnt-know-about-offshore-wind-energy.</a:t>
            </a:r>
          </a:p>
        </p:txBody>
      </p:sp>
      <p:sp>
        <p:nvSpPr>
          <p:cNvPr id="3" name="Google Shape;218;p30">
            <a:extLst>
              <a:ext uri="{FF2B5EF4-FFF2-40B4-BE49-F238E27FC236}">
                <a16:creationId xmlns:a16="http://schemas.microsoft.com/office/drawing/2014/main" id="{A40E9941-7FB0-4799-A73A-D133A299B93F}"/>
              </a:ext>
            </a:extLst>
          </p:cNvPr>
          <p:cNvSpPr/>
          <p:nvPr/>
        </p:nvSpPr>
        <p:spPr>
          <a:xfrm>
            <a:off x="8064826" y="806206"/>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2052F59B-9941-9199-0ECD-7C116E14AD04}"/>
              </a:ext>
            </a:extLst>
          </p:cNvPr>
          <p:cNvSpPr/>
          <p:nvPr/>
        </p:nvSpPr>
        <p:spPr>
          <a:xfrm>
            <a:off x="6355047" y="51284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1D65A054-FEF5-34C7-7DA1-C43E1EEA759F}"/>
              </a:ext>
            </a:extLst>
          </p:cNvPr>
          <p:cNvSpPr/>
          <p:nvPr/>
        </p:nvSpPr>
        <p:spPr>
          <a:xfrm>
            <a:off x="7255531" y="2485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8;p30">
            <a:extLst>
              <a:ext uri="{FF2B5EF4-FFF2-40B4-BE49-F238E27FC236}">
                <a16:creationId xmlns:a16="http://schemas.microsoft.com/office/drawing/2014/main" id="{6EAB9EE7-0A4A-210A-02AD-2B7FCF748321}"/>
              </a:ext>
            </a:extLst>
          </p:cNvPr>
          <p:cNvSpPr/>
          <p:nvPr/>
        </p:nvSpPr>
        <p:spPr>
          <a:xfrm>
            <a:off x="8141027" y="25078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80;p32">
            <a:extLst>
              <a:ext uri="{FF2B5EF4-FFF2-40B4-BE49-F238E27FC236}">
                <a16:creationId xmlns:a16="http://schemas.microsoft.com/office/drawing/2014/main" id="{D60B292B-9BD7-02CC-EAF0-3ADFB29EA784}"/>
              </a:ext>
            </a:extLst>
          </p:cNvPr>
          <p:cNvGrpSpPr/>
          <p:nvPr/>
        </p:nvGrpSpPr>
        <p:grpSpPr>
          <a:xfrm>
            <a:off x="2949" y="3619797"/>
            <a:ext cx="552121" cy="1015872"/>
            <a:chOff x="5897775" y="1333325"/>
            <a:chExt cx="1480050" cy="2830500"/>
          </a:xfrm>
        </p:grpSpPr>
        <p:sp>
          <p:nvSpPr>
            <p:cNvPr id="10" name="Google Shape;381;p32">
              <a:extLst>
                <a:ext uri="{FF2B5EF4-FFF2-40B4-BE49-F238E27FC236}">
                  <a16:creationId xmlns:a16="http://schemas.microsoft.com/office/drawing/2014/main" id="{94F3CA1D-A490-50E0-DF75-A6566034C9FA}"/>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2;p32">
              <a:extLst>
                <a:ext uri="{FF2B5EF4-FFF2-40B4-BE49-F238E27FC236}">
                  <a16:creationId xmlns:a16="http://schemas.microsoft.com/office/drawing/2014/main" id="{63B0EF9A-A9B9-68B3-D3E4-D079811F3F87}"/>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3;p32">
              <a:extLst>
                <a:ext uri="{FF2B5EF4-FFF2-40B4-BE49-F238E27FC236}">
                  <a16:creationId xmlns:a16="http://schemas.microsoft.com/office/drawing/2014/main" id="{806EBDC9-532C-5556-6527-6F29C3311827}"/>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4;p32">
              <a:extLst>
                <a:ext uri="{FF2B5EF4-FFF2-40B4-BE49-F238E27FC236}">
                  <a16:creationId xmlns:a16="http://schemas.microsoft.com/office/drawing/2014/main" id="{C79E41DA-F1FF-0C3A-0BE1-A08861EB09E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5;p32">
              <a:extLst>
                <a:ext uri="{FF2B5EF4-FFF2-40B4-BE49-F238E27FC236}">
                  <a16:creationId xmlns:a16="http://schemas.microsoft.com/office/drawing/2014/main" id="{95B14A7C-F72E-8B9C-4859-36AFB9E5FE9E}"/>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6;p32">
              <a:extLst>
                <a:ext uri="{FF2B5EF4-FFF2-40B4-BE49-F238E27FC236}">
                  <a16:creationId xmlns:a16="http://schemas.microsoft.com/office/drawing/2014/main" id="{C5B1CB48-18A9-23CB-B632-151CC5D437F2}"/>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7;p32">
              <a:extLst>
                <a:ext uri="{FF2B5EF4-FFF2-40B4-BE49-F238E27FC236}">
                  <a16:creationId xmlns:a16="http://schemas.microsoft.com/office/drawing/2014/main" id="{3B654AAD-E323-9CA9-851F-B5851259F29D}"/>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8;p32">
              <a:extLst>
                <a:ext uri="{FF2B5EF4-FFF2-40B4-BE49-F238E27FC236}">
                  <a16:creationId xmlns:a16="http://schemas.microsoft.com/office/drawing/2014/main" id="{8EE7569C-230D-0C38-29EC-C8ACE5AE63B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9;p32">
              <a:extLst>
                <a:ext uri="{FF2B5EF4-FFF2-40B4-BE49-F238E27FC236}">
                  <a16:creationId xmlns:a16="http://schemas.microsoft.com/office/drawing/2014/main" id="{CA363FF5-5588-02E3-B87A-7C9AAF362BD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0;p32">
              <a:extLst>
                <a:ext uri="{FF2B5EF4-FFF2-40B4-BE49-F238E27FC236}">
                  <a16:creationId xmlns:a16="http://schemas.microsoft.com/office/drawing/2014/main" id="{7AF86C63-7ED6-2548-86B3-E691A799F1E7}"/>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380;p32">
            <a:extLst>
              <a:ext uri="{FF2B5EF4-FFF2-40B4-BE49-F238E27FC236}">
                <a16:creationId xmlns:a16="http://schemas.microsoft.com/office/drawing/2014/main" id="{C1D03DF4-4166-F45C-5D25-422E5E866D28}"/>
              </a:ext>
            </a:extLst>
          </p:cNvPr>
          <p:cNvGrpSpPr/>
          <p:nvPr/>
        </p:nvGrpSpPr>
        <p:grpSpPr>
          <a:xfrm>
            <a:off x="7806059" y="4088545"/>
            <a:ext cx="552121" cy="1015872"/>
            <a:chOff x="5897775" y="1333325"/>
            <a:chExt cx="1480050" cy="2830500"/>
          </a:xfrm>
        </p:grpSpPr>
        <p:sp>
          <p:nvSpPr>
            <p:cNvPr id="21" name="Google Shape;381;p32">
              <a:extLst>
                <a:ext uri="{FF2B5EF4-FFF2-40B4-BE49-F238E27FC236}">
                  <a16:creationId xmlns:a16="http://schemas.microsoft.com/office/drawing/2014/main" id="{0C5E4DE7-9960-583E-5D09-23985B91B32D}"/>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2;p32">
              <a:extLst>
                <a:ext uri="{FF2B5EF4-FFF2-40B4-BE49-F238E27FC236}">
                  <a16:creationId xmlns:a16="http://schemas.microsoft.com/office/drawing/2014/main" id="{AFE9953A-89BA-EEA7-AAEA-FB98B76ECAAA}"/>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3;p32">
              <a:extLst>
                <a:ext uri="{FF2B5EF4-FFF2-40B4-BE49-F238E27FC236}">
                  <a16:creationId xmlns:a16="http://schemas.microsoft.com/office/drawing/2014/main" id="{A38299CE-6F55-76E8-4847-448B953377F4}"/>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4;p32">
              <a:extLst>
                <a:ext uri="{FF2B5EF4-FFF2-40B4-BE49-F238E27FC236}">
                  <a16:creationId xmlns:a16="http://schemas.microsoft.com/office/drawing/2014/main" id="{ECCEFBAE-3BD8-F082-4BFD-DDD41464CEB7}"/>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5;p32">
              <a:extLst>
                <a:ext uri="{FF2B5EF4-FFF2-40B4-BE49-F238E27FC236}">
                  <a16:creationId xmlns:a16="http://schemas.microsoft.com/office/drawing/2014/main" id="{5B370AFE-63E6-9A96-376F-A4613F77E349}"/>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6;p32">
              <a:extLst>
                <a:ext uri="{FF2B5EF4-FFF2-40B4-BE49-F238E27FC236}">
                  <a16:creationId xmlns:a16="http://schemas.microsoft.com/office/drawing/2014/main" id="{28AAF6D5-3595-82A9-6483-C7E28A8C92CC}"/>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7;p32">
              <a:extLst>
                <a:ext uri="{FF2B5EF4-FFF2-40B4-BE49-F238E27FC236}">
                  <a16:creationId xmlns:a16="http://schemas.microsoft.com/office/drawing/2014/main" id="{3755D693-7BF5-53E1-5326-700279433BD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p32">
              <a:extLst>
                <a:ext uri="{FF2B5EF4-FFF2-40B4-BE49-F238E27FC236}">
                  <a16:creationId xmlns:a16="http://schemas.microsoft.com/office/drawing/2014/main" id="{F75ECD65-ED97-9EFD-11E7-5E4111A055F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9;p32">
              <a:extLst>
                <a:ext uri="{FF2B5EF4-FFF2-40B4-BE49-F238E27FC236}">
                  <a16:creationId xmlns:a16="http://schemas.microsoft.com/office/drawing/2014/main" id="{ABD0462E-EE94-D190-BDEC-17D198919A9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0;p32">
              <a:extLst>
                <a:ext uri="{FF2B5EF4-FFF2-40B4-BE49-F238E27FC236}">
                  <a16:creationId xmlns:a16="http://schemas.microsoft.com/office/drawing/2014/main" id="{E51CCEAE-9193-C5F3-920D-EC016860C335}"/>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80;p32">
            <a:extLst>
              <a:ext uri="{FF2B5EF4-FFF2-40B4-BE49-F238E27FC236}">
                <a16:creationId xmlns:a16="http://schemas.microsoft.com/office/drawing/2014/main" id="{EB5A90C8-1052-6721-5F57-8EE2EEE148CB}"/>
              </a:ext>
            </a:extLst>
          </p:cNvPr>
          <p:cNvGrpSpPr/>
          <p:nvPr/>
        </p:nvGrpSpPr>
        <p:grpSpPr>
          <a:xfrm>
            <a:off x="8253212" y="3519698"/>
            <a:ext cx="906020" cy="1623802"/>
            <a:chOff x="5897775" y="1333325"/>
            <a:chExt cx="1480050" cy="2830500"/>
          </a:xfrm>
        </p:grpSpPr>
        <p:sp>
          <p:nvSpPr>
            <p:cNvPr id="32" name="Google Shape;381;p32">
              <a:extLst>
                <a:ext uri="{FF2B5EF4-FFF2-40B4-BE49-F238E27FC236}">
                  <a16:creationId xmlns:a16="http://schemas.microsoft.com/office/drawing/2014/main" id="{5B9E2185-3874-8C3A-245B-96A97FE2C4C2}"/>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2;p32">
              <a:extLst>
                <a:ext uri="{FF2B5EF4-FFF2-40B4-BE49-F238E27FC236}">
                  <a16:creationId xmlns:a16="http://schemas.microsoft.com/office/drawing/2014/main" id="{C17D920A-CD50-818A-5A3D-4CE1CB45FF3B}"/>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3;p32">
              <a:extLst>
                <a:ext uri="{FF2B5EF4-FFF2-40B4-BE49-F238E27FC236}">
                  <a16:creationId xmlns:a16="http://schemas.microsoft.com/office/drawing/2014/main" id="{A58A4148-0C70-501E-0EFC-1EC85A730245}"/>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p32">
              <a:extLst>
                <a:ext uri="{FF2B5EF4-FFF2-40B4-BE49-F238E27FC236}">
                  <a16:creationId xmlns:a16="http://schemas.microsoft.com/office/drawing/2014/main" id="{ACCF0F3B-8EDF-A3C1-2F9C-2D88326EE79C}"/>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5;p32">
              <a:extLst>
                <a:ext uri="{FF2B5EF4-FFF2-40B4-BE49-F238E27FC236}">
                  <a16:creationId xmlns:a16="http://schemas.microsoft.com/office/drawing/2014/main" id="{2A765E3C-162E-6928-E502-77DCEFF692BE}"/>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6;p32">
              <a:extLst>
                <a:ext uri="{FF2B5EF4-FFF2-40B4-BE49-F238E27FC236}">
                  <a16:creationId xmlns:a16="http://schemas.microsoft.com/office/drawing/2014/main" id="{BABDCF32-07D9-4B8B-5C4C-88EBF212934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7;p32">
              <a:extLst>
                <a:ext uri="{FF2B5EF4-FFF2-40B4-BE49-F238E27FC236}">
                  <a16:creationId xmlns:a16="http://schemas.microsoft.com/office/drawing/2014/main" id="{75C8AE58-34AE-3D2D-8BFA-221474AB086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8;p32">
              <a:extLst>
                <a:ext uri="{FF2B5EF4-FFF2-40B4-BE49-F238E27FC236}">
                  <a16:creationId xmlns:a16="http://schemas.microsoft.com/office/drawing/2014/main" id="{DBCD67F6-FC63-6C37-D24E-8C9769A0FAA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9;p32">
              <a:extLst>
                <a:ext uri="{FF2B5EF4-FFF2-40B4-BE49-F238E27FC236}">
                  <a16:creationId xmlns:a16="http://schemas.microsoft.com/office/drawing/2014/main" id="{7AC07E50-5BBB-D686-3AD6-94F6FE1EDB0E}"/>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0;p32">
              <a:extLst>
                <a:ext uri="{FF2B5EF4-FFF2-40B4-BE49-F238E27FC236}">
                  <a16:creationId xmlns:a16="http://schemas.microsoft.com/office/drawing/2014/main" id="{CCF7FAE8-8F1E-562A-FFF9-9ECB51933B98}"/>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487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6FC3-8C5F-6DFF-8C60-5A3559E00FBA}"/>
              </a:ext>
            </a:extLst>
          </p:cNvPr>
          <p:cNvSpPr>
            <a:spLocks noGrp="1"/>
          </p:cNvSpPr>
          <p:nvPr>
            <p:ph type="title"/>
          </p:nvPr>
        </p:nvSpPr>
        <p:spPr/>
        <p:txBody>
          <a:bodyPr/>
          <a:lstStyle/>
          <a:p>
            <a:r>
              <a:rPr lang="en-US"/>
              <a:t>The Bigger, The Better</a:t>
            </a:r>
          </a:p>
        </p:txBody>
      </p:sp>
      <p:pic>
        <p:nvPicPr>
          <p:cNvPr id="4" name="Picture 3" descr="A diagram of wind turbines&#10;&#10;Description automatically generated">
            <a:extLst>
              <a:ext uri="{FF2B5EF4-FFF2-40B4-BE49-F238E27FC236}">
                <a16:creationId xmlns:a16="http://schemas.microsoft.com/office/drawing/2014/main" id="{1A24541F-9ED8-797B-8E7D-E606F96ECAF2}"/>
              </a:ext>
            </a:extLst>
          </p:cNvPr>
          <p:cNvPicPr>
            <a:picLocks noChangeAspect="1"/>
          </p:cNvPicPr>
          <p:nvPr/>
        </p:nvPicPr>
        <p:blipFill>
          <a:blip r:embed="rId2"/>
          <a:stretch>
            <a:fillRect/>
          </a:stretch>
        </p:blipFill>
        <p:spPr>
          <a:xfrm>
            <a:off x="1486641" y="1029957"/>
            <a:ext cx="6149193" cy="3494541"/>
          </a:xfrm>
          <a:prstGeom prst="rect">
            <a:avLst/>
          </a:prstGeom>
        </p:spPr>
      </p:pic>
      <p:sp>
        <p:nvSpPr>
          <p:cNvPr id="5" name="TextBox 4">
            <a:extLst>
              <a:ext uri="{FF2B5EF4-FFF2-40B4-BE49-F238E27FC236}">
                <a16:creationId xmlns:a16="http://schemas.microsoft.com/office/drawing/2014/main" id="{3671789E-4540-A7F0-3634-8D63915D04A3}"/>
              </a:ext>
            </a:extLst>
          </p:cNvPr>
          <p:cNvSpPr txBox="1"/>
          <p:nvPr/>
        </p:nvSpPr>
        <p:spPr>
          <a:xfrm>
            <a:off x="0" y="4635669"/>
            <a:ext cx="5227983" cy="507831"/>
          </a:xfrm>
          <a:prstGeom prst="rect">
            <a:avLst/>
          </a:prstGeom>
        </p:spPr>
        <p:txBody>
          <a:bodyPr wrap="square">
            <a:spAutoFit/>
          </a:bodyPr>
          <a:lstStyle/>
          <a:p>
            <a:r>
              <a:rPr lang="en-US" sz="900">
                <a:solidFill>
                  <a:schemeClr val="bg1"/>
                </a:solidFill>
              </a:rPr>
              <a:t>Edited by Office of Energy Efficiency &amp; Renewable Energy, Top 10 Things You Didn’t Know about Offshore Wind Energy | Department of Energy, 21 Aug. 2024, www.energy.gov/eere/wind/articles/top-10-things-you-didnt-know-about-offshore-wind-energy.</a:t>
            </a:r>
          </a:p>
        </p:txBody>
      </p:sp>
      <p:sp>
        <p:nvSpPr>
          <p:cNvPr id="3" name="Google Shape;218;p30">
            <a:extLst>
              <a:ext uri="{FF2B5EF4-FFF2-40B4-BE49-F238E27FC236}">
                <a16:creationId xmlns:a16="http://schemas.microsoft.com/office/drawing/2014/main" id="{6BEABBCA-8AA0-8896-7BA2-CCDBF079DC15}"/>
              </a:ext>
            </a:extLst>
          </p:cNvPr>
          <p:cNvSpPr/>
          <p:nvPr/>
        </p:nvSpPr>
        <p:spPr>
          <a:xfrm>
            <a:off x="6917487" y="13943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93963F24-9737-0990-F1E0-6B9266C6903F}"/>
              </a:ext>
            </a:extLst>
          </p:cNvPr>
          <p:cNvSpPr/>
          <p:nvPr/>
        </p:nvSpPr>
        <p:spPr>
          <a:xfrm>
            <a:off x="7834442" y="245761"/>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80;p32">
            <a:extLst>
              <a:ext uri="{FF2B5EF4-FFF2-40B4-BE49-F238E27FC236}">
                <a16:creationId xmlns:a16="http://schemas.microsoft.com/office/drawing/2014/main" id="{36E443F2-1824-81A6-8F0F-757627AB16C0}"/>
              </a:ext>
            </a:extLst>
          </p:cNvPr>
          <p:cNvGrpSpPr/>
          <p:nvPr/>
        </p:nvGrpSpPr>
        <p:grpSpPr>
          <a:xfrm>
            <a:off x="165172" y="3619516"/>
            <a:ext cx="552121" cy="1015872"/>
            <a:chOff x="5897775" y="1333325"/>
            <a:chExt cx="1480050" cy="2830500"/>
          </a:xfrm>
        </p:grpSpPr>
        <p:sp>
          <p:nvSpPr>
            <p:cNvPr id="8" name="Google Shape;381;p32">
              <a:extLst>
                <a:ext uri="{FF2B5EF4-FFF2-40B4-BE49-F238E27FC236}">
                  <a16:creationId xmlns:a16="http://schemas.microsoft.com/office/drawing/2014/main" id="{88DBBDE2-451A-EC55-2F96-D4FF27AD7B1E}"/>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2;p32">
              <a:extLst>
                <a:ext uri="{FF2B5EF4-FFF2-40B4-BE49-F238E27FC236}">
                  <a16:creationId xmlns:a16="http://schemas.microsoft.com/office/drawing/2014/main" id="{9A845F30-9FDA-9F94-3281-BFADDAF02B2D}"/>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3;p32">
              <a:extLst>
                <a:ext uri="{FF2B5EF4-FFF2-40B4-BE49-F238E27FC236}">
                  <a16:creationId xmlns:a16="http://schemas.microsoft.com/office/drawing/2014/main" id="{E325B338-1BF4-45E2-5E28-F41F021B1769}"/>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4;p32">
              <a:extLst>
                <a:ext uri="{FF2B5EF4-FFF2-40B4-BE49-F238E27FC236}">
                  <a16:creationId xmlns:a16="http://schemas.microsoft.com/office/drawing/2014/main" id="{44F7A2C0-3A54-F737-D07F-27815911E54B}"/>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p32">
              <a:extLst>
                <a:ext uri="{FF2B5EF4-FFF2-40B4-BE49-F238E27FC236}">
                  <a16:creationId xmlns:a16="http://schemas.microsoft.com/office/drawing/2014/main" id="{A1E0BD90-9106-2E41-2CFA-246AAD6DE6E2}"/>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6;p32">
              <a:extLst>
                <a:ext uri="{FF2B5EF4-FFF2-40B4-BE49-F238E27FC236}">
                  <a16:creationId xmlns:a16="http://schemas.microsoft.com/office/drawing/2014/main" id="{E2ED7BDB-44B7-BF7D-9A51-D80D8CFBF906}"/>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p32">
              <a:extLst>
                <a:ext uri="{FF2B5EF4-FFF2-40B4-BE49-F238E27FC236}">
                  <a16:creationId xmlns:a16="http://schemas.microsoft.com/office/drawing/2014/main" id="{0D4E8B2E-1129-5F1B-167A-E7DF520F888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p32">
              <a:extLst>
                <a:ext uri="{FF2B5EF4-FFF2-40B4-BE49-F238E27FC236}">
                  <a16:creationId xmlns:a16="http://schemas.microsoft.com/office/drawing/2014/main" id="{7B5F9BCD-F2CE-9B54-643F-983D6309E2B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9;p32">
              <a:extLst>
                <a:ext uri="{FF2B5EF4-FFF2-40B4-BE49-F238E27FC236}">
                  <a16:creationId xmlns:a16="http://schemas.microsoft.com/office/drawing/2014/main" id="{2870B6BA-3A91-D841-0D9C-856FDF13EEE8}"/>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0;p32">
              <a:extLst>
                <a:ext uri="{FF2B5EF4-FFF2-40B4-BE49-F238E27FC236}">
                  <a16:creationId xmlns:a16="http://schemas.microsoft.com/office/drawing/2014/main" id="{74B620EE-E6E5-84A5-5596-BFF3BAF9A8FF}"/>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80;p32">
            <a:extLst>
              <a:ext uri="{FF2B5EF4-FFF2-40B4-BE49-F238E27FC236}">
                <a16:creationId xmlns:a16="http://schemas.microsoft.com/office/drawing/2014/main" id="{14CB82AD-A1F4-61D3-307E-B62315455673}"/>
              </a:ext>
            </a:extLst>
          </p:cNvPr>
          <p:cNvGrpSpPr/>
          <p:nvPr/>
        </p:nvGrpSpPr>
        <p:grpSpPr>
          <a:xfrm>
            <a:off x="8072543" y="2979088"/>
            <a:ext cx="1027326" cy="1914463"/>
            <a:chOff x="5897775" y="1333325"/>
            <a:chExt cx="1480050" cy="2830500"/>
          </a:xfrm>
        </p:grpSpPr>
        <p:sp>
          <p:nvSpPr>
            <p:cNvPr id="19" name="Google Shape;381;p32">
              <a:extLst>
                <a:ext uri="{FF2B5EF4-FFF2-40B4-BE49-F238E27FC236}">
                  <a16:creationId xmlns:a16="http://schemas.microsoft.com/office/drawing/2014/main" id="{D5742516-AFF2-080E-CC52-AD05E3285493}"/>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2;p32">
              <a:extLst>
                <a:ext uri="{FF2B5EF4-FFF2-40B4-BE49-F238E27FC236}">
                  <a16:creationId xmlns:a16="http://schemas.microsoft.com/office/drawing/2014/main" id="{91745D89-4387-B153-8324-BBF0C7621777}"/>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3;p32">
              <a:extLst>
                <a:ext uri="{FF2B5EF4-FFF2-40B4-BE49-F238E27FC236}">
                  <a16:creationId xmlns:a16="http://schemas.microsoft.com/office/drawing/2014/main" id="{B08BC435-F803-896B-5ED6-F359954334AC}"/>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4;p32">
              <a:extLst>
                <a:ext uri="{FF2B5EF4-FFF2-40B4-BE49-F238E27FC236}">
                  <a16:creationId xmlns:a16="http://schemas.microsoft.com/office/drawing/2014/main" id="{EFC9977C-27D4-7E12-9044-DB2109404A69}"/>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5;p32">
              <a:extLst>
                <a:ext uri="{FF2B5EF4-FFF2-40B4-BE49-F238E27FC236}">
                  <a16:creationId xmlns:a16="http://schemas.microsoft.com/office/drawing/2014/main" id="{5BFC20C9-A256-5E31-B620-76BDF6523F64}"/>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6;p32">
              <a:extLst>
                <a:ext uri="{FF2B5EF4-FFF2-40B4-BE49-F238E27FC236}">
                  <a16:creationId xmlns:a16="http://schemas.microsoft.com/office/drawing/2014/main" id="{7D44602D-31A2-F76E-B6B3-51C2C0A0B63F}"/>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7;p32">
              <a:extLst>
                <a:ext uri="{FF2B5EF4-FFF2-40B4-BE49-F238E27FC236}">
                  <a16:creationId xmlns:a16="http://schemas.microsoft.com/office/drawing/2014/main" id="{C9C4351C-0786-E8E7-2400-F3FA6D751FE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p32">
              <a:extLst>
                <a:ext uri="{FF2B5EF4-FFF2-40B4-BE49-F238E27FC236}">
                  <a16:creationId xmlns:a16="http://schemas.microsoft.com/office/drawing/2014/main" id="{3D25F9F8-B180-3475-6FA9-CA8B8B3704DF}"/>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p32">
              <a:extLst>
                <a:ext uri="{FF2B5EF4-FFF2-40B4-BE49-F238E27FC236}">
                  <a16:creationId xmlns:a16="http://schemas.microsoft.com/office/drawing/2014/main" id="{32F9AC36-5342-E140-9C1C-68AE6281BBCF}"/>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0;p32">
              <a:extLst>
                <a:ext uri="{FF2B5EF4-FFF2-40B4-BE49-F238E27FC236}">
                  <a16:creationId xmlns:a16="http://schemas.microsoft.com/office/drawing/2014/main" id="{9F8993B2-8F95-2E94-803F-4F5FFF80F1A9}"/>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380;p32">
            <a:extLst>
              <a:ext uri="{FF2B5EF4-FFF2-40B4-BE49-F238E27FC236}">
                <a16:creationId xmlns:a16="http://schemas.microsoft.com/office/drawing/2014/main" id="{952C5DF6-F9C0-4B2B-506D-FC21C00A91F5}"/>
              </a:ext>
            </a:extLst>
          </p:cNvPr>
          <p:cNvGrpSpPr/>
          <p:nvPr/>
        </p:nvGrpSpPr>
        <p:grpSpPr>
          <a:xfrm>
            <a:off x="7610891" y="4016563"/>
            <a:ext cx="552119" cy="1015873"/>
            <a:chOff x="5897775" y="1333325"/>
            <a:chExt cx="1480050" cy="2830500"/>
          </a:xfrm>
        </p:grpSpPr>
        <p:sp>
          <p:nvSpPr>
            <p:cNvPr id="30" name="Google Shape;381;p32">
              <a:extLst>
                <a:ext uri="{FF2B5EF4-FFF2-40B4-BE49-F238E27FC236}">
                  <a16:creationId xmlns:a16="http://schemas.microsoft.com/office/drawing/2014/main" id="{71204590-CF8A-8A6C-FC5C-2AAA573245E0}"/>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2;p32">
              <a:extLst>
                <a:ext uri="{FF2B5EF4-FFF2-40B4-BE49-F238E27FC236}">
                  <a16:creationId xmlns:a16="http://schemas.microsoft.com/office/drawing/2014/main" id="{57BD4424-8FFE-96D4-A0D0-289C759D49CE}"/>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3;p32">
              <a:extLst>
                <a:ext uri="{FF2B5EF4-FFF2-40B4-BE49-F238E27FC236}">
                  <a16:creationId xmlns:a16="http://schemas.microsoft.com/office/drawing/2014/main" id="{58E9C07F-CFD6-069F-4D32-960CF0E09D30}"/>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4;p32">
              <a:extLst>
                <a:ext uri="{FF2B5EF4-FFF2-40B4-BE49-F238E27FC236}">
                  <a16:creationId xmlns:a16="http://schemas.microsoft.com/office/drawing/2014/main" id="{45A6CB43-F1AA-08B8-DE71-AD0FDA47C8DC}"/>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5;p32">
              <a:extLst>
                <a:ext uri="{FF2B5EF4-FFF2-40B4-BE49-F238E27FC236}">
                  <a16:creationId xmlns:a16="http://schemas.microsoft.com/office/drawing/2014/main" id="{44B08503-6559-95EF-A1E8-C55E89037636}"/>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6;p32">
              <a:extLst>
                <a:ext uri="{FF2B5EF4-FFF2-40B4-BE49-F238E27FC236}">
                  <a16:creationId xmlns:a16="http://schemas.microsoft.com/office/drawing/2014/main" id="{D9A305E5-A897-42EF-1325-52463427E1A7}"/>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7;p32">
              <a:extLst>
                <a:ext uri="{FF2B5EF4-FFF2-40B4-BE49-F238E27FC236}">
                  <a16:creationId xmlns:a16="http://schemas.microsoft.com/office/drawing/2014/main" id="{5B033E35-8ED7-B31B-0D10-0ED2F6B9862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8;p32">
              <a:extLst>
                <a:ext uri="{FF2B5EF4-FFF2-40B4-BE49-F238E27FC236}">
                  <a16:creationId xmlns:a16="http://schemas.microsoft.com/office/drawing/2014/main" id="{D65EAE18-5E78-6D79-E9D4-60502ADD3ED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p32">
              <a:extLst>
                <a:ext uri="{FF2B5EF4-FFF2-40B4-BE49-F238E27FC236}">
                  <a16:creationId xmlns:a16="http://schemas.microsoft.com/office/drawing/2014/main" id="{32B00E06-CB44-F731-19CE-A9B334D970AE}"/>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0;p32">
              <a:extLst>
                <a:ext uri="{FF2B5EF4-FFF2-40B4-BE49-F238E27FC236}">
                  <a16:creationId xmlns:a16="http://schemas.microsoft.com/office/drawing/2014/main" id="{7CA440D8-D8C9-ADC6-C0C1-89C2510C7318}"/>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0427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D1E13-C7EB-A1E9-4908-1116205F9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4F3A1-A09A-CC34-AA37-19A52B78F827}"/>
              </a:ext>
            </a:extLst>
          </p:cNvPr>
          <p:cNvSpPr>
            <a:spLocks noGrp="1"/>
          </p:cNvSpPr>
          <p:nvPr>
            <p:ph type="title"/>
          </p:nvPr>
        </p:nvSpPr>
        <p:spPr>
          <a:xfrm>
            <a:off x="586186" y="415288"/>
            <a:ext cx="7704000" cy="572700"/>
          </a:xfrm>
        </p:spPr>
        <p:txBody>
          <a:bodyPr/>
          <a:lstStyle/>
          <a:p>
            <a:pPr algn="ctr"/>
            <a:r>
              <a:rPr lang="en-US"/>
              <a:t>Causes Of Bird Deaths</a:t>
            </a:r>
          </a:p>
        </p:txBody>
      </p:sp>
      <p:pic>
        <p:nvPicPr>
          <p:cNvPr id="5" name="Picture 4" descr="A screenshot of a graph showing a windmill&#10;&#10;Description automatically generated">
            <a:extLst>
              <a:ext uri="{FF2B5EF4-FFF2-40B4-BE49-F238E27FC236}">
                <a16:creationId xmlns:a16="http://schemas.microsoft.com/office/drawing/2014/main" id="{667AF35A-DC74-FFAF-F5A2-BF528E382AB2}"/>
              </a:ext>
            </a:extLst>
          </p:cNvPr>
          <p:cNvPicPr>
            <a:picLocks noChangeAspect="1"/>
          </p:cNvPicPr>
          <p:nvPr/>
        </p:nvPicPr>
        <p:blipFill>
          <a:blip r:embed="rId2"/>
          <a:stretch>
            <a:fillRect/>
          </a:stretch>
        </p:blipFill>
        <p:spPr>
          <a:xfrm>
            <a:off x="1806498" y="1271239"/>
            <a:ext cx="5307980" cy="3226420"/>
          </a:xfrm>
          <a:prstGeom prst="rect">
            <a:avLst/>
          </a:prstGeom>
        </p:spPr>
      </p:pic>
      <p:sp>
        <p:nvSpPr>
          <p:cNvPr id="3" name="Google Shape;218;p30">
            <a:extLst>
              <a:ext uri="{FF2B5EF4-FFF2-40B4-BE49-F238E27FC236}">
                <a16:creationId xmlns:a16="http://schemas.microsoft.com/office/drawing/2014/main" id="{E756C795-A27C-92C0-DF61-F4D65DF9B9FE}"/>
              </a:ext>
            </a:extLst>
          </p:cNvPr>
          <p:cNvSpPr/>
          <p:nvPr/>
        </p:nvSpPr>
        <p:spPr>
          <a:xfrm>
            <a:off x="7839467" y="13844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8;p30">
            <a:extLst>
              <a:ext uri="{FF2B5EF4-FFF2-40B4-BE49-F238E27FC236}">
                <a16:creationId xmlns:a16="http://schemas.microsoft.com/office/drawing/2014/main" id="{1E7DE758-4CE8-9A29-FDEF-2F28551402B6}"/>
              </a:ext>
            </a:extLst>
          </p:cNvPr>
          <p:cNvSpPr/>
          <p:nvPr/>
        </p:nvSpPr>
        <p:spPr>
          <a:xfrm>
            <a:off x="409114" y="415288"/>
            <a:ext cx="718347" cy="312776"/>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93827F68-1BF3-C6DB-8964-971FD900A6FC}"/>
              </a:ext>
            </a:extLst>
          </p:cNvPr>
          <p:cNvSpPr/>
          <p:nvPr/>
        </p:nvSpPr>
        <p:spPr>
          <a:xfrm>
            <a:off x="6853492" y="138446"/>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80;p32">
            <a:extLst>
              <a:ext uri="{FF2B5EF4-FFF2-40B4-BE49-F238E27FC236}">
                <a16:creationId xmlns:a16="http://schemas.microsoft.com/office/drawing/2014/main" id="{BC322670-9C06-B93B-E848-F301A2B6B8E2}"/>
              </a:ext>
            </a:extLst>
          </p:cNvPr>
          <p:cNvGrpSpPr/>
          <p:nvPr/>
        </p:nvGrpSpPr>
        <p:grpSpPr>
          <a:xfrm>
            <a:off x="8288105" y="2797577"/>
            <a:ext cx="739533" cy="1900110"/>
            <a:chOff x="5897775" y="1333325"/>
            <a:chExt cx="1480050" cy="2830500"/>
          </a:xfrm>
        </p:grpSpPr>
        <p:sp>
          <p:nvSpPr>
            <p:cNvPr id="8" name="Google Shape;381;p32">
              <a:extLst>
                <a:ext uri="{FF2B5EF4-FFF2-40B4-BE49-F238E27FC236}">
                  <a16:creationId xmlns:a16="http://schemas.microsoft.com/office/drawing/2014/main" id="{ED242957-EE73-1177-2971-844E00B487AC}"/>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2;p32">
              <a:extLst>
                <a:ext uri="{FF2B5EF4-FFF2-40B4-BE49-F238E27FC236}">
                  <a16:creationId xmlns:a16="http://schemas.microsoft.com/office/drawing/2014/main" id="{F614BC07-74A0-F064-A2CC-B5D5493DF7DF}"/>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3;p32">
              <a:extLst>
                <a:ext uri="{FF2B5EF4-FFF2-40B4-BE49-F238E27FC236}">
                  <a16:creationId xmlns:a16="http://schemas.microsoft.com/office/drawing/2014/main" id="{417F5446-D670-2599-FB17-A9A7336B2506}"/>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4;p32">
              <a:extLst>
                <a:ext uri="{FF2B5EF4-FFF2-40B4-BE49-F238E27FC236}">
                  <a16:creationId xmlns:a16="http://schemas.microsoft.com/office/drawing/2014/main" id="{656C7D1A-9938-50D0-4A12-438FC617D842}"/>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p32">
              <a:extLst>
                <a:ext uri="{FF2B5EF4-FFF2-40B4-BE49-F238E27FC236}">
                  <a16:creationId xmlns:a16="http://schemas.microsoft.com/office/drawing/2014/main" id="{AF4CC8ED-593F-60E6-4C91-4D79ADA762B2}"/>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6;p32">
              <a:extLst>
                <a:ext uri="{FF2B5EF4-FFF2-40B4-BE49-F238E27FC236}">
                  <a16:creationId xmlns:a16="http://schemas.microsoft.com/office/drawing/2014/main" id="{811767E5-A41C-ED06-DB50-595EA8400CFC}"/>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p32">
              <a:extLst>
                <a:ext uri="{FF2B5EF4-FFF2-40B4-BE49-F238E27FC236}">
                  <a16:creationId xmlns:a16="http://schemas.microsoft.com/office/drawing/2014/main" id="{3E0C7961-742C-5E4D-78A2-2B88C8142D4D}"/>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p32">
              <a:extLst>
                <a:ext uri="{FF2B5EF4-FFF2-40B4-BE49-F238E27FC236}">
                  <a16:creationId xmlns:a16="http://schemas.microsoft.com/office/drawing/2014/main" id="{1B5AB9CC-5FBC-AAC0-6B40-92BDC777519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9;p32">
              <a:extLst>
                <a:ext uri="{FF2B5EF4-FFF2-40B4-BE49-F238E27FC236}">
                  <a16:creationId xmlns:a16="http://schemas.microsoft.com/office/drawing/2014/main" id="{3ACDDA8A-0BA2-3242-B437-61FAE58BD92F}"/>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0;p32">
              <a:extLst>
                <a:ext uri="{FF2B5EF4-FFF2-40B4-BE49-F238E27FC236}">
                  <a16:creationId xmlns:a16="http://schemas.microsoft.com/office/drawing/2014/main" id="{AD1508D4-BB63-ABF5-B01B-891293E277A3}"/>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80;p32">
            <a:extLst>
              <a:ext uri="{FF2B5EF4-FFF2-40B4-BE49-F238E27FC236}">
                <a16:creationId xmlns:a16="http://schemas.microsoft.com/office/drawing/2014/main" id="{181840C4-1C72-00ED-230D-5DD10EE31A89}"/>
              </a:ext>
            </a:extLst>
          </p:cNvPr>
          <p:cNvGrpSpPr/>
          <p:nvPr/>
        </p:nvGrpSpPr>
        <p:grpSpPr>
          <a:xfrm>
            <a:off x="7645872" y="3081990"/>
            <a:ext cx="739533" cy="1900110"/>
            <a:chOff x="5897775" y="1333325"/>
            <a:chExt cx="1480050" cy="2830500"/>
          </a:xfrm>
        </p:grpSpPr>
        <p:sp>
          <p:nvSpPr>
            <p:cNvPr id="19" name="Google Shape;381;p32">
              <a:extLst>
                <a:ext uri="{FF2B5EF4-FFF2-40B4-BE49-F238E27FC236}">
                  <a16:creationId xmlns:a16="http://schemas.microsoft.com/office/drawing/2014/main" id="{1FD8C3DF-5B80-BA07-9ACD-951ABBC87835}"/>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2;p32">
              <a:extLst>
                <a:ext uri="{FF2B5EF4-FFF2-40B4-BE49-F238E27FC236}">
                  <a16:creationId xmlns:a16="http://schemas.microsoft.com/office/drawing/2014/main" id="{8DCC9AA1-D51B-A49C-9B66-156A30793AEB}"/>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3;p32">
              <a:extLst>
                <a:ext uri="{FF2B5EF4-FFF2-40B4-BE49-F238E27FC236}">
                  <a16:creationId xmlns:a16="http://schemas.microsoft.com/office/drawing/2014/main" id="{28C016B9-B2FA-FC04-8B2E-0740DBB31BB3}"/>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4;p32">
              <a:extLst>
                <a:ext uri="{FF2B5EF4-FFF2-40B4-BE49-F238E27FC236}">
                  <a16:creationId xmlns:a16="http://schemas.microsoft.com/office/drawing/2014/main" id="{8E300050-21A7-1372-7EDB-72624B3A6B69}"/>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5;p32">
              <a:extLst>
                <a:ext uri="{FF2B5EF4-FFF2-40B4-BE49-F238E27FC236}">
                  <a16:creationId xmlns:a16="http://schemas.microsoft.com/office/drawing/2014/main" id="{C2CF2FD3-A6E9-982D-A4C8-F34AD6A3DC01}"/>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6;p32">
              <a:extLst>
                <a:ext uri="{FF2B5EF4-FFF2-40B4-BE49-F238E27FC236}">
                  <a16:creationId xmlns:a16="http://schemas.microsoft.com/office/drawing/2014/main" id="{D1208EE5-AF9B-D111-2E6F-CCD51E3F7050}"/>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7;p32">
              <a:extLst>
                <a:ext uri="{FF2B5EF4-FFF2-40B4-BE49-F238E27FC236}">
                  <a16:creationId xmlns:a16="http://schemas.microsoft.com/office/drawing/2014/main" id="{0D044E34-B1C9-9BB0-40F2-4A7BC160064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p32">
              <a:extLst>
                <a:ext uri="{FF2B5EF4-FFF2-40B4-BE49-F238E27FC236}">
                  <a16:creationId xmlns:a16="http://schemas.microsoft.com/office/drawing/2014/main" id="{97874CC4-8D3F-B8D3-8DCF-D80B5A49041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p32">
              <a:extLst>
                <a:ext uri="{FF2B5EF4-FFF2-40B4-BE49-F238E27FC236}">
                  <a16:creationId xmlns:a16="http://schemas.microsoft.com/office/drawing/2014/main" id="{39F4500C-8926-8B3E-0D9B-E5D972E1B629}"/>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0;p32">
              <a:extLst>
                <a:ext uri="{FF2B5EF4-FFF2-40B4-BE49-F238E27FC236}">
                  <a16:creationId xmlns:a16="http://schemas.microsoft.com/office/drawing/2014/main" id="{220AF1D8-1540-0932-9608-9B363D1BD556}"/>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380;p32">
            <a:extLst>
              <a:ext uri="{FF2B5EF4-FFF2-40B4-BE49-F238E27FC236}">
                <a16:creationId xmlns:a16="http://schemas.microsoft.com/office/drawing/2014/main" id="{2F2145BF-C013-7BCF-8ED0-4C245D03C420}"/>
              </a:ext>
            </a:extLst>
          </p:cNvPr>
          <p:cNvGrpSpPr/>
          <p:nvPr/>
        </p:nvGrpSpPr>
        <p:grpSpPr>
          <a:xfrm>
            <a:off x="100397" y="2719119"/>
            <a:ext cx="739533" cy="1900110"/>
            <a:chOff x="5897775" y="1333325"/>
            <a:chExt cx="1480050" cy="2830500"/>
          </a:xfrm>
        </p:grpSpPr>
        <p:sp>
          <p:nvSpPr>
            <p:cNvPr id="30" name="Google Shape;381;p32">
              <a:extLst>
                <a:ext uri="{FF2B5EF4-FFF2-40B4-BE49-F238E27FC236}">
                  <a16:creationId xmlns:a16="http://schemas.microsoft.com/office/drawing/2014/main" id="{D5007E29-9033-56AE-155A-3E8179BAF307}"/>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2;p32">
              <a:extLst>
                <a:ext uri="{FF2B5EF4-FFF2-40B4-BE49-F238E27FC236}">
                  <a16:creationId xmlns:a16="http://schemas.microsoft.com/office/drawing/2014/main" id="{4620B9BF-2A46-45AC-2058-0989630FC9ED}"/>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3;p32">
              <a:extLst>
                <a:ext uri="{FF2B5EF4-FFF2-40B4-BE49-F238E27FC236}">
                  <a16:creationId xmlns:a16="http://schemas.microsoft.com/office/drawing/2014/main" id="{25F7CABA-FCF8-6F45-40BB-BC6376E9B5FA}"/>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4;p32">
              <a:extLst>
                <a:ext uri="{FF2B5EF4-FFF2-40B4-BE49-F238E27FC236}">
                  <a16:creationId xmlns:a16="http://schemas.microsoft.com/office/drawing/2014/main" id="{14681668-E676-E16D-CF21-07239AE65ED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5;p32">
              <a:extLst>
                <a:ext uri="{FF2B5EF4-FFF2-40B4-BE49-F238E27FC236}">
                  <a16:creationId xmlns:a16="http://schemas.microsoft.com/office/drawing/2014/main" id="{013E584B-311D-4A93-CCE9-2722ECFB5122}"/>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6;p32">
              <a:extLst>
                <a:ext uri="{FF2B5EF4-FFF2-40B4-BE49-F238E27FC236}">
                  <a16:creationId xmlns:a16="http://schemas.microsoft.com/office/drawing/2014/main" id="{C9960272-CA16-0518-7F59-67CBA49618DD}"/>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7;p32">
              <a:extLst>
                <a:ext uri="{FF2B5EF4-FFF2-40B4-BE49-F238E27FC236}">
                  <a16:creationId xmlns:a16="http://schemas.microsoft.com/office/drawing/2014/main" id="{EF93A401-2E39-9AC6-16D0-F7FB13EE40D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8;p32">
              <a:extLst>
                <a:ext uri="{FF2B5EF4-FFF2-40B4-BE49-F238E27FC236}">
                  <a16:creationId xmlns:a16="http://schemas.microsoft.com/office/drawing/2014/main" id="{EB006A27-7C3F-FF92-A7C4-D9990D9778D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p32">
              <a:extLst>
                <a:ext uri="{FF2B5EF4-FFF2-40B4-BE49-F238E27FC236}">
                  <a16:creationId xmlns:a16="http://schemas.microsoft.com/office/drawing/2014/main" id="{C406F289-D489-9822-6F67-4E27FBD12D79}"/>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0;p32">
              <a:extLst>
                <a:ext uri="{FF2B5EF4-FFF2-40B4-BE49-F238E27FC236}">
                  <a16:creationId xmlns:a16="http://schemas.microsoft.com/office/drawing/2014/main" id="{45859B92-62B3-831A-1618-F0EA9F66F7A4}"/>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551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84F41-72DE-67F4-3161-B27CC3E786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C3366-3D74-888A-F9D3-CE63C5BDCD60}"/>
              </a:ext>
            </a:extLst>
          </p:cNvPr>
          <p:cNvSpPr>
            <a:spLocks noGrp="1"/>
          </p:cNvSpPr>
          <p:nvPr>
            <p:ph type="title"/>
          </p:nvPr>
        </p:nvSpPr>
        <p:spPr/>
        <p:txBody>
          <a:bodyPr/>
          <a:lstStyle/>
          <a:p>
            <a:pPr algn="ctr"/>
            <a:r>
              <a:rPr lang="en-US"/>
              <a:t>Public Sentiment</a:t>
            </a:r>
          </a:p>
        </p:txBody>
      </p:sp>
      <p:sp>
        <p:nvSpPr>
          <p:cNvPr id="3" name="Text Placeholder 2">
            <a:extLst>
              <a:ext uri="{FF2B5EF4-FFF2-40B4-BE49-F238E27FC236}">
                <a16:creationId xmlns:a16="http://schemas.microsoft.com/office/drawing/2014/main" id="{23384BC5-29AC-6678-B15B-D4BC0C0382E3}"/>
              </a:ext>
            </a:extLst>
          </p:cNvPr>
          <p:cNvSpPr>
            <a:spLocks noGrp="1"/>
          </p:cNvSpPr>
          <p:nvPr>
            <p:ph type="body" idx="1"/>
          </p:nvPr>
        </p:nvSpPr>
        <p:spPr>
          <a:xfrm>
            <a:off x="720000" y="1139549"/>
            <a:ext cx="7704000" cy="3347783"/>
          </a:xfrm>
        </p:spPr>
        <p:txBody>
          <a:bodyPr/>
          <a:lstStyle/>
          <a:p>
            <a:r>
              <a:rPr lang="en-US" sz="1800"/>
              <a:t>In March 2023, Idaho State Legislature opposed the implementation of the Lava Ridge Energy Project.</a:t>
            </a:r>
          </a:p>
          <a:p>
            <a:pPr lvl="1"/>
            <a:r>
              <a:rPr lang="en-US" sz="1800"/>
              <a:t>Would visually compromise the Minidoka National Historic site.</a:t>
            </a:r>
          </a:p>
          <a:p>
            <a:r>
              <a:rPr lang="en-US" sz="1800" err="1"/>
              <a:t>Kalaeloa</a:t>
            </a:r>
            <a:r>
              <a:rPr lang="en-US" sz="1800"/>
              <a:t>, Hawaii experienced protests in October 2019 due to the Na </a:t>
            </a:r>
            <a:r>
              <a:rPr lang="en-US" sz="1800" err="1"/>
              <a:t>Pua</a:t>
            </a:r>
            <a:r>
              <a:rPr lang="en-US" sz="1800"/>
              <a:t> Makani wind farm project.</a:t>
            </a:r>
          </a:p>
          <a:p>
            <a:pPr lvl="1"/>
            <a:r>
              <a:rPr lang="en-US" sz="1800"/>
              <a:t>Demonstrators say the turbines threaten the already endangered Hawaiian hoary bat.</a:t>
            </a:r>
          </a:p>
          <a:p>
            <a:pPr lvl="1"/>
            <a:r>
              <a:rPr lang="en-US" sz="1800"/>
              <a:t>The protests resulted in at least 130 arrests.</a:t>
            </a:r>
          </a:p>
          <a:p>
            <a:pPr lvl="1"/>
            <a:endParaRPr lang="en-US" sz="1800"/>
          </a:p>
          <a:p>
            <a:pPr lvl="1"/>
            <a:endParaRPr lang="en-US" sz="1800"/>
          </a:p>
          <a:p>
            <a:endParaRPr lang="en-US" sz="1800"/>
          </a:p>
        </p:txBody>
      </p:sp>
      <p:sp>
        <p:nvSpPr>
          <p:cNvPr id="4" name="Google Shape;218;p30">
            <a:extLst>
              <a:ext uri="{FF2B5EF4-FFF2-40B4-BE49-F238E27FC236}">
                <a16:creationId xmlns:a16="http://schemas.microsoft.com/office/drawing/2014/main" id="{41CE4985-2722-C276-D2A7-A53558FE89BD}"/>
              </a:ext>
            </a:extLst>
          </p:cNvPr>
          <p:cNvSpPr/>
          <p:nvPr/>
        </p:nvSpPr>
        <p:spPr>
          <a:xfrm>
            <a:off x="6828499" y="20379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9685D9D0-908B-EE59-9FDD-8836E4BF4850}"/>
              </a:ext>
            </a:extLst>
          </p:cNvPr>
          <p:cNvSpPr/>
          <p:nvPr/>
        </p:nvSpPr>
        <p:spPr>
          <a:xfrm>
            <a:off x="7917602" y="17651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80;p32">
            <a:extLst>
              <a:ext uri="{FF2B5EF4-FFF2-40B4-BE49-F238E27FC236}">
                <a16:creationId xmlns:a16="http://schemas.microsoft.com/office/drawing/2014/main" id="{14F88E89-1995-E61E-BBEC-41F04C0343DE}"/>
              </a:ext>
            </a:extLst>
          </p:cNvPr>
          <p:cNvGrpSpPr/>
          <p:nvPr/>
        </p:nvGrpSpPr>
        <p:grpSpPr>
          <a:xfrm>
            <a:off x="8236876" y="2893756"/>
            <a:ext cx="739533" cy="1900110"/>
            <a:chOff x="5897775" y="1333325"/>
            <a:chExt cx="1480050" cy="2830500"/>
          </a:xfrm>
        </p:grpSpPr>
        <p:sp>
          <p:nvSpPr>
            <p:cNvPr id="7" name="Google Shape;381;p32">
              <a:extLst>
                <a:ext uri="{FF2B5EF4-FFF2-40B4-BE49-F238E27FC236}">
                  <a16:creationId xmlns:a16="http://schemas.microsoft.com/office/drawing/2014/main" id="{95AC7A0E-2E9A-28DE-1EBC-6F2519CC2288}"/>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2">
              <a:extLst>
                <a:ext uri="{FF2B5EF4-FFF2-40B4-BE49-F238E27FC236}">
                  <a16:creationId xmlns:a16="http://schemas.microsoft.com/office/drawing/2014/main" id="{F3D597A6-6D9B-5E7F-7374-42565FAA5378}"/>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3;p32">
              <a:extLst>
                <a:ext uri="{FF2B5EF4-FFF2-40B4-BE49-F238E27FC236}">
                  <a16:creationId xmlns:a16="http://schemas.microsoft.com/office/drawing/2014/main" id="{2CE12ED2-ED90-3469-E6D4-73D66683490B}"/>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4;p32">
              <a:extLst>
                <a:ext uri="{FF2B5EF4-FFF2-40B4-BE49-F238E27FC236}">
                  <a16:creationId xmlns:a16="http://schemas.microsoft.com/office/drawing/2014/main" id="{9231CBCD-53BC-1000-BE8A-B673860BC492}"/>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p32">
              <a:extLst>
                <a:ext uri="{FF2B5EF4-FFF2-40B4-BE49-F238E27FC236}">
                  <a16:creationId xmlns:a16="http://schemas.microsoft.com/office/drawing/2014/main" id="{3DF1304A-5919-6B3D-F049-2136C09D651A}"/>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6;p32">
              <a:extLst>
                <a:ext uri="{FF2B5EF4-FFF2-40B4-BE49-F238E27FC236}">
                  <a16:creationId xmlns:a16="http://schemas.microsoft.com/office/drawing/2014/main" id="{FACB475E-48FB-5F95-DB4D-D59BF1A801AB}"/>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p32">
              <a:extLst>
                <a:ext uri="{FF2B5EF4-FFF2-40B4-BE49-F238E27FC236}">
                  <a16:creationId xmlns:a16="http://schemas.microsoft.com/office/drawing/2014/main" id="{D22A2543-8380-A2C5-CA91-9D8D8FCDDB5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p32">
              <a:extLst>
                <a:ext uri="{FF2B5EF4-FFF2-40B4-BE49-F238E27FC236}">
                  <a16:creationId xmlns:a16="http://schemas.microsoft.com/office/drawing/2014/main" id="{B87D4695-CB2F-1BB4-1F51-54FA9E7F1C3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9;p32">
              <a:extLst>
                <a:ext uri="{FF2B5EF4-FFF2-40B4-BE49-F238E27FC236}">
                  <a16:creationId xmlns:a16="http://schemas.microsoft.com/office/drawing/2014/main" id="{38EC17AF-2975-BBF9-CD6A-296226361FC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0;p32">
              <a:extLst>
                <a:ext uri="{FF2B5EF4-FFF2-40B4-BE49-F238E27FC236}">
                  <a16:creationId xmlns:a16="http://schemas.microsoft.com/office/drawing/2014/main" id="{652F0D76-3DD4-AF36-4993-247E8BF4814E}"/>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380;p32">
            <a:extLst>
              <a:ext uri="{FF2B5EF4-FFF2-40B4-BE49-F238E27FC236}">
                <a16:creationId xmlns:a16="http://schemas.microsoft.com/office/drawing/2014/main" id="{0B28C91E-B84F-41FF-0DA3-3C46F8395119}"/>
              </a:ext>
            </a:extLst>
          </p:cNvPr>
          <p:cNvGrpSpPr/>
          <p:nvPr/>
        </p:nvGrpSpPr>
        <p:grpSpPr>
          <a:xfrm>
            <a:off x="7319182" y="3039596"/>
            <a:ext cx="739533" cy="1900110"/>
            <a:chOff x="5897775" y="1333325"/>
            <a:chExt cx="1480050" cy="2830500"/>
          </a:xfrm>
        </p:grpSpPr>
        <p:sp>
          <p:nvSpPr>
            <p:cNvPr id="18" name="Google Shape;381;p32">
              <a:extLst>
                <a:ext uri="{FF2B5EF4-FFF2-40B4-BE49-F238E27FC236}">
                  <a16:creationId xmlns:a16="http://schemas.microsoft.com/office/drawing/2014/main" id="{77E744C2-408D-6806-D3E1-8EDE287F61E7}"/>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2;p32">
              <a:extLst>
                <a:ext uri="{FF2B5EF4-FFF2-40B4-BE49-F238E27FC236}">
                  <a16:creationId xmlns:a16="http://schemas.microsoft.com/office/drawing/2014/main" id="{9BBCD9A8-ECFD-B4D3-2DFC-051EDB7469B7}"/>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3;p32">
              <a:extLst>
                <a:ext uri="{FF2B5EF4-FFF2-40B4-BE49-F238E27FC236}">
                  <a16:creationId xmlns:a16="http://schemas.microsoft.com/office/drawing/2014/main" id="{EFD92818-AE57-9C02-3A23-E4D43EC98BDC}"/>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4;p32">
              <a:extLst>
                <a:ext uri="{FF2B5EF4-FFF2-40B4-BE49-F238E27FC236}">
                  <a16:creationId xmlns:a16="http://schemas.microsoft.com/office/drawing/2014/main" id="{E6446961-35B8-AF39-68E1-B7F5DF413A0E}"/>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5;p32">
              <a:extLst>
                <a:ext uri="{FF2B5EF4-FFF2-40B4-BE49-F238E27FC236}">
                  <a16:creationId xmlns:a16="http://schemas.microsoft.com/office/drawing/2014/main" id="{FD324A5B-1E5D-84C0-4DC4-0CA84E1EF4BE}"/>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6;p32">
              <a:extLst>
                <a:ext uri="{FF2B5EF4-FFF2-40B4-BE49-F238E27FC236}">
                  <a16:creationId xmlns:a16="http://schemas.microsoft.com/office/drawing/2014/main" id="{051F83C2-2C26-8FDF-E12E-5E80371FF81B}"/>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7;p32">
              <a:extLst>
                <a:ext uri="{FF2B5EF4-FFF2-40B4-BE49-F238E27FC236}">
                  <a16:creationId xmlns:a16="http://schemas.microsoft.com/office/drawing/2014/main" id="{173DE249-5BBE-0733-1540-5F376229AE0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p32">
              <a:extLst>
                <a:ext uri="{FF2B5EF4-FFF2-40B4-BE49-F238E27FC236}">
                  <a16:creationId xmlns:a16="http://schemas.microsoft.com/office/drawing/2014/main" id="{7C722EBC-FA61-B3D2-FC32-D9D68024A458}"/>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p32">
              <a:extLst>
                <a:ext uri="{FF2B5EF4-FFF2-40B4-BE49-F238E27FC236}">
                  <a16:creationId xmlns:a16="http://schemas.microsoft.com/office/drawing/2014/main" id="{BD66A055-5E5C-AD40-701F-D7FF33519AD9}"/>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0;p32">
              <a:extLst>
                <a:ext uri="{FF2B5EF4-FFF2-40B4-BE49-F238E27FC236}">
                  <a16:creationId xmlns:a16="http://schemas.microsoft.com/office/drawing/2014/main" id="{F53A4C8C-C35C-89A6-07F8-CFC1E49C8A91}"/>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8846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95D4-7A81-3A17-BBFF-FA6A62E712CE}"/>
              </a:ext>
            </a:extLst>
          </p:cNvPr>
          <p:cNvSpPr>
            <a:spLocks noGrp="1"/>
          </p:cNvSpPr>
          <p:nvPr>
            <p:ph type="title"/>
          </p:nvPr>
        </p:nvSpPr>
        <p:spPr/>
        <p:txBody>
          <a:bodyPr/>
          <a:lstStyle/>
          <a:p>
            <a:r>
              <a:rPr lang="en-US"/>
              <a:t>Global Energy Consumption (2023)</a:t>
            </a:r>
          </a:p>
        </p:txBody>
      </p:sp>
      <p:sp>
        <p:nvSpPr>
          <p:cNvPr id="3" name="TextBox 2">
            <a:extLst>
              <a:ext uri="{FF2B5EF4-FFF2-40B4-BE49-F238E27FC236}">
                <a16:creationId xmlns:a16="http://schemas.microsoft.com/office/drawing/2014/main" id="{50051542-DBA2-5EAC-E35A-922F153523B9}"/>
              </a:ext>
            </a:extLst>
          </p:cNvPr>
          <p:cNvSpPr txBox="1"/>
          <p:nvPr/>
        </p:nvSpPr>
        <p:spPr>
          <a:xfrm>
            <a:off x="363157" y="4698475"/>
            <a:ext cx="5345152" cy="369332"/>
          </a:xfrm>
          <a:prstGeom prst="rect">
            <a:avLst/>
          </a:prstGeom>
          <a:noFill/>
        </p:spPr>
        <p:txBody>
          <a:bodyPr wrap="square" rtlCol="0">
            <a:spAutoFit/>
          </a:bodyPr>
          <a:lstStyle/>
          <a:p>
            <a:r>
              <a:rPr lang="en-US" sz="900">
                <a:solidFill>
                  <a:schemeClr val="bg1"/>
                </a:solidFill>
              </a:rPr>
              <a:t>Energy institute. “2023 Regional Overview – access to energy and sustainability</a:t>
            </a:r>
          </a:p>
          <a:p>
            <a:r>
              <a:rPr lang="en-US" sz="900">
                <a:solidFill>
                  <a:schemeClr val="bg1"/>
                </a:solidFill>
              </a:rPr>
              <a:t>”, Accessed: 8 October 2024, https://www.energyinst.org/statistical-review</a:t>
            </a:r>
          </a:p>
        </p:txBody>
      </p:sp>
      <p:grpSp>
        <p:nvGrpSpPr>
          <p:cNvPr id="15" name="Google Shape;380;p32">
            <a:extLst>
              <a:ext uri="{FF2B5EF4-FFF2-40B4-BE49-F238E27FC236}">
                <a16:creationId xmlns:a16="http://schemas.microsoft.com/office/drawing/2014/main" id="{45DCA1D5-DE1A-996C-75C0-77945D595FDE}"/>
              </a:ext>
            </a:extLst>
          </p:cNvPr>
          <p:cNvGrpSpPr/>
          <p:nvPr/>
        </p:nvGrpSpPr>
        <p:grpSpPr>
          <a:xfrm>
            <a:off x="-11018" y="2238793"/>
            <a:ext cx="1250346" cy="2377337"/>
            <a:chOff x="5897775" y="1333325"/>
            <a:chExt cx="1480050" cy="2830500"/>
          </a:xfrm>
        </p:grpSpPr>
        <p:sp>
          <p:nvSpPr>
            <p:cNvPr id="16" name="Google Shape;381;p32">
              <a:extLst>
                <a:ext uri="{FF2B5EF4-FFF2-40B4-BE49-F238E27FC236}">
                  <a16:creationId xmlns:a16="http://schemas.microsoft.com/office/drawing/2014/main" id="{14A57326-8942-8E04-1363-95F3C58B94C0}"/>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2;p32">
              <a:extLst>
                <a:ext uri="{FF2B5EF4-FFF2-40B4-BE49-F238E27FC236}">
                  <a16:creationId xmlns:a16="http://schemas.microsoft.com/office/drawing/2014/main" id="{DDA0631B-116B-3E44-9696-3F1AEF64CE2C}"/>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3;p32">
              <a:extLst>
                <a:ext uri="{FF2B5EF4-FFF2-40B4-BE49-F238E27FC236}">
                  <a16:creationId xmlns:a16="http://schemas.microsoft.com/office/drawing/2014/main" id="{B923D962-E657-03D8-0397-385E5D21879B}"/>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4;p32">
              <a:extLst>
                <a:ext uri="{FF2B5EF4-FFF2-40B4-BE49-F238E27FC236}">
                  <a16:creationId xmlns:a16="http://schemas.microsoft.com/office/drawing/2014/main" id="{97F3ADB5-F002-7F58-441D-74F5D4DD529B}"/>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5;p32">
              <a:extLst>
                <a:ext uri="{FF2B5EF4-FFF2-40B4-BE49-F238E27FC236}">
                  <a16:creationId xmlns:a16="http://schemas.microsoft.com/office/drawing/2014/main" id="{4F0C8431-3AD4-2A30-E429-C90FF991BD61}"/>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6;p32">
              <a:extLst>
                <a:ext uri="{FF2B5EF4-FFF2-40B4-BE49-F238E27FC236}">
                  <a16:creationId xmlns:a16="http://schemas.microsoft.com/office/drawing/2014/main" id="{C6163B32-8CB0-E14C-98B5-D286D906F8CB}"/>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7;p32">
              <a:extLst>
                <a:ext uri="{FF2B5EF4-FFF2-40B4-BE49-F238E27FC236}">
                  <a16:creationId xmlns:a16="http://schemas.microsoft.com/office/drawing/2014/main" id="{5B0090D7-B418-32B5-54E9-CD1502CA2059}"/>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p32">
              <a:extLst>
                <a:ext uri="{FF2B5EF4-FFF2-40B4-BE49-F238E27FC236}">
                  <a16:creationId xmlns:a16="http://schemas.microsoft.com/office/drawing/2014/main" id="{6FAC0515-7B46-764D-C497-6D3FEEBA4DA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9;p32">
              <a:extLst>
                <a:ext uri="{FF2B5EF4-FFF2-40B4-BE49-F238E27FC236}">
                  <a16:creationId xmlns:a16="http://schemas.microsoft.com/office/drawing/2014/main" id="{617603D6-92B7-C3AA-3B9E-AD64AF881031}"/>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0;p32">
              <a:extLst>
                <a:ext uri="{FF2B5EF4-FFF2-40B4-BE49-F238E27FC236}">
                  <a16:creationId xmlns:a16="http://schemas.microsoft.com/office/drawing/2014/main" id="{591FB281-D6E9-6E56-32F4-2D331F345153}"/>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380;p32">
            <a:extLst>
              <a:ext uri="{FF2B5EF4-FFF2-40B4-BE49-F238E27FC236}">
                <a16:creationId xmlns:a16="http://schemas.microsoft.com/office/drawing/2014/main" id="{1D60EC65-C930-E895-FB66-D9827989A125}"/>
              </a:ext>
            </a:extLst>
          </p:cNvPr>
          <p:cNvGrpSpPr/>
          <p:nvPr/>
        </p:nvGrpSpPr>
        <p:grpSpPr>
          <a:xfrm>
            <a:off x="8385669" y="3015574"/>
            <a:ext cx="761607" cy="1605311"/>
            <a:chOff x="5897775" y="1333325"/>
            <a:chExt cx="1480050" cy="2830500"/>
          </a:xfrm>
        </p:grpSpPr>
        <p:sp>
          <p:nvSpPr>
            <p:cNvPr id="27" name="Google Shape;381;p32">
              <a:extLst>
                <a:ext uri="{FF2B5EF4-FFF2-40B4-BE49-F238E27FC236}">
                  <a16:creationId xmlns:a16="http://schemas.microsoft.com/office/drawing/2014/main" id="{54DBE31E-8B80-BFF6-C1FE-F6A66CE41F9A}"/>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2;p32">
              <a:extLst>
                <a:ext uri="{FF2B5EF4-FFF2-40B4-BE49-F238E27FC236}">
                  <a16:creationId xmlns:a16="http://schemas.microsoft.com/office/drawing/2014/main" id="{FA8166D1-8DF2-D1B7-6268-987BF09BB28D}"/>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3;p32">
              <a:extLst>
                <a:ext uri="{FF2B5EF4-FFF2-40B4-BE49-F238E27FC236}">
                  <a16:creationId xmlns:a16="http://schemas.microsoft.com/office/drawing/2014/main" id="{63AF9C0F-6FE1-B988-5D8A-02F6A3E02D5F}"/>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4;p32">
              <a:extLst>
                <a:ext uri="{FF2B5EF4-FFF2-40B4-BE49-F238E27FC236}">
                  <a16:creationId xmlns:a16="http://schemas.microsoft.com/office/drawing/2014/main" id="{A95B61DB-A409-1CC5-FE08-8982E3543BC5}"/>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p32">
              <a:extLst>
                <a:ext uri="{FF2B5EF4-FFF2-40B4-BE49-F238E27FC236}">
                  <a16:creationId xmlns:a16="http://schemas.microsoft.com/office/drawing/2014/main" id="{C2177531-0054-EE09-B284-0AEDB7783593}"/>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6;p32">
              <a:extLst>
                <a:ext uri="{FF2B5EF4-FFF2-40B4-BE49-F238E27FC236}">
                  <a16:creationId xmlns:a16="http://schemas.microsoft.com/office/drawing/2014/main" id="{9B303071-42A8-E2FC-0B3E-E3EA73D6FBF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7;p32">
              <a:extLst>
                <a:ext uri="{FF2B5EF4-FFF2-40B4-BE49-F238E27FC236}">
                  <a16:creationId xmlns:a16="http://schemas.microsoft.com/office/drawing/2014/main" id="{BFADA144-66D6-EF0A-91D8-D51763B5AFED}"/>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8;p32">
              <a:extLst>
                <a:ext uri="{FF2B5EF4-FFF2-40B4-BE49-F238E27FC236}">
                  <a16:creationId xmlns:a16="http://schemas.microsoft.com/office/drawing/2014/main" id="{79F59B85-E795-AB5B-22B7-EAB1A83CCC8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9;p32">
              <a:extLst>
                <a:ext uri="{FF2B5EF4-FFF2-40B4-BE49-F238E27FC236}">
                  <a16:creationId xmlns:a16="http://schemas.microsoft.com/office/drawing/2014/main" id="{FDDE7BCD-1CBD-95E6-201B-196FEF235A44}"/>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0;p32">
              <a:extLst>
                <a:ext uri="{FF2B5EF4-FFF2-40B4-BE49-F238E27FC236}">
                  <a16:creationId xmlns:a16="http://schemas.microsoft.com/office/drawing/2014/main" id="{71363343-6E87-A53F-C0BA-DA1A41833DD0}"/>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80;p32">
            <a:extLst>
              <a:ext uri="{FF2B5EF4-FFF2-40B4-BE49-F238E27FC236}">
                <a16:creationId xmlns:a16="http://schemas.microsoft.com/office/drawing/2014/main" id="{F5F05320-B5FB-0AB9-B6DB-1C6D3795834A}"/>
              </a:ext>
            </a:extLst>
          </p:cNvPr>
          <p:cNvGrpSpPr/>
          <p:nvPr/>
        </p:nvGrpSpPr>
        <p:grpSpPr>
          <a:xfrm>
            <a:off x="7051410" y="2238793"/>
            <a:ext cx="1509446" cy="2821841"/>
            <a:chOff x="5897775" y="1333325"/>
            <a:chExt cx="1480050" cy="2830500"/>
          </a:xfrm>
        </p:grpSpPr>
        <p:sp>
          <p:nvSpPr>
            <p:cNvPr id="38" name="Google Shape;381;p32">
              <a:extLst>
                <a:ext uri="{FF2B5EF4-FFF2-40B4-BE49-F238E27FC236}">
                  <a16:creationId xmlns:a16="http://schemas.microsoft.com/office/drawing/2014/main" id="{A5789540-5C05-DF29-B14C-D8568D9435D2}"/>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2;p32">
              <a:extLst>
                <a:ext uri="{FF2B5EF4-FFF2-40B4-BE49-F238E27FC236}">
                  <a16:creationId xmlns:a16="http://schemas.microsoft.com/office/drawing/2014/main" id="{A3F9C4D1-B498-AE7B-7411-E5D0372EE487}"/>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3;p32">
              <a:extLst>
                <a:ext uri="{FF2B5EF4-FFF2-40B4-BE49-F238E27FC236}">
                  <a16:creationId xmlns:a16="http://schemas.microsoft.com/office/drawing/2014/main" id="{36956683-ECD1-5EAC-7C17-04C42F518B3C}"/>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4;p32">
              <a:extLst>
                <a:ext uri="{FF2B5EF4-FFF2-40B4-BE49-F238E27FC236}">
                  <a16:creationId xmlns:a16="http://schemas.microsoft.com/office/drawing/2014/main" id="{951C0D1E-2FE2-1482-AED6-81B42B69FBEB}"/>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5;p32">
              <a:extLst>
                <a:ext uri="{FF2B5EF4-FFF2-40B4-BE49-F238E27FC236}">
                  <a16:creationId xmlns:a16="http://schemas.microsoft.com/office/drawing/2014/main" id="{244E6A65-5177-B61D-40DB-2BF561337C9C}"/>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6;p32">
              <a:extLst>
                <a:ext uri="{FF2B5EF4-FFF2-40B4-BE49-F238E27FC236}">
                  <a16:creationId xmlns:a16="http://schemas.microsoft.com/office/drawing/2014/main" id="{8E637A68-3B7F-5CB1-5153-CD472E22C0C5}"/>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7;p32">
              <a:extLst>
                <a:ext uri="{FF2B5EF4-FFF2-40B4-BE49-F238E27FC236}">
                  <a16:creationId xmlns:a16="http://schemas.microsoft.com/office/drawing/2014/main" id="{53EC7922-DB0A-E144-C5AE-72E80877F22D}"/>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8;p32">
              <a:extLst>
                <a:ext uri="{FF2B5EF4-FFF2-40B4-BE49-F238E27FC236}">
                  <a16:creationId xmlns:a16="http://schemas.microsoft.com/office/drawing/2014/main" id="{84AC754B-0EC3-F6B8-3564-7D4898591469}"/>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p32">
              <a:extLst>
                <a:ext uri="{FF2B5EF4-FFF2-40B4-BE49-F238E27FC236}">
                  <a16:creationId xmlns:a16="http://schemas.microsoft.com/office/drawing/2014/main" id="{3FDDC9AF-9688-7DDC-7976-DB3C8B54664E}"/>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p32">
              <a:extLst>
                <a:ext uri="{FF2B5EF4-FFF2-40B4-BE49-F238E27FC236}">
                  <a16:creationId xmlns:a16="http://schemas.microsoft.com/office/drawing/2014/main" id="{6CE58033-5C4C-21EB-75B8-42774D78AB97}"/>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18;p30">
            <a:extLst>
              <a:ext uri="{FF2B5EF4-FFF2-40B4-BE49-F238E27FC236}">
                <a16:creationId xmlns:a16="http://schemas.microsoft.com/office/drawing/2014/main" id="{601E5EE6-8085-5F0E-7CF8-F6F506DD1127}"/>
              </a:ext>
            </a:extLst>
          </p:cNvPr>
          <p:cNvSpPr/>
          <p:nvPr/>
        </p:nvSpPr>
        <p:spPr>
          <a:xfrm>
            <a:off x="667124" y="13750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0C4D15BE-E030-CE41-E4DD-9E77B09C5CF6}"/>
              </a:ext>
            </a:extLst>
          </p:cNvPr>
          <p:cNvSpPr/>
          <p:nvPr/>
        </p:nvSpPr>
        <p:spPr>
          <a:xfrm>
            <a:off x="8009268" y="419504"/>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7D87D578-2E8D-12C5-0DA8-641E46E8E2DD}"/>
              </a:ext>
            </a:extLst>
          </p:cNvPr>
          <p:cNvSpPr/>
          <p:nvPr/>
        </p:nvSpPr>
        <p:spPr>
          <a:xfrm>
            <a:off x="5035682" y="53551"/>
            <a:ext cx="718347" cy="461264"/>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descr="A graph of a number of percentages&#10;&#10;Description automatically generated with medium confidence">
            <a:extLst>
              <a:ext uri="{FF2B5EF4-FFF2-40B4-BE49-F238E27FC236}">
                <a16:creationId xmlns:a16="http://schemas.microsoft.com/office/drawing/2014/main" id="{2872555A-1E71-7B29-D263-BD9946801AB1}"/>
              </a:ext>
            </a:extLst>
          </p:cNvPr>
          <p:cNvPicPr>
            <a:picLocks noChangeAspect="1"/>
          </p:cNvPicPr>
          <p:nvPr/>
        </p:nvPicPr>
        <p:blipFill>
          <a:blip r:embed="rId2"/>
          <a:stretch>
            <a:fillRect/>
          </a:stretch>
        </p:blipFill>
        <p:spPr>
          <a:xfrm>
            <a:off x="1672683" y="1250329"/>
            <a:ext cx="4868768" cy="3113515"/>
          </a:xfrm>
          <a:prstGeom prst="rect">
            <a:avLst/>
          </a:prstGeom>
        </p:spPr>
      </p:pic>
    </p:spTree>
    <p:extLst>
      <p:ext uri="{BB962C8B-B14F-4D97-AF65-F5344CB8AC3E}">
        <p14:creationId xmlns:p14="http://schemas.microsoft.com/office/powerpoint/2010/main" val="4092289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1B4908-B78E-6C18-CA7C-7F82961B8173}"/>
              </a:ext>
            </a:extLst>
          </p:cNvPr>
          <p:cNvSpPr>
            <a:spLocks noGrp="1"/>
          </p:cNvSpPr>
          <p:nvPr>
            <p:ph type="title"/>
          </p:nvPr>
        </p:nvSpPr>
        <p:spPr/>
        <p:txBody>
          <a:bodyPr/>
          <a:lstStyle/>
          <a:p>
            <a:r>
              <a:rPr lang="en-US"/>
              <a:t>Pitfalls of Wind Energy</a:t>
            </a:r>
          </a:p>
        </p:txBody>
      </p:sp>
      <p:sp>
        <p:nvSpPr>
          <p:cNvPr id="4" name="Text Placeholder 3">
            <a:extLst>
              <a:ext uri="{FF2B5EF4-FFF2-40B4-BE49-F238E27FC236}">
                <a16:creationId xmlns:a16="http://schemas.microsoft.com/office/drawing/2014/main" id="{B7A733A6-157D-025A-D4AB-7D3C37CB9DAC}"/>
              </a:ext>
            </a:extLst>
          </p:cNvPr>
          <p:cNvSpPr>
            <a:spLocks noGrp="1"/>
          </p:cNvSpPr>
          <p:nvPr>
            <p:ph type="body" idx="1"/>
          </p:nvPr>
        </p:nvSpPr>
        <p:spPr/>
        <p:txBody>
          <a:bodyPr/>
          <a:lstStyle/>
          <a:p>
            <a:r>
              <a:rPr lang="en-US" sz="1800"/>
              <a:t>China leads the charge on wind.</a:t>
            </a:r>
          </a:p>
          <a:p>
            <a:endParaRPr lang="en-US" sz="1800"/>
          </a:p>
          <a:p>
            <a:r>
              <a:rPr lang="en-US" sz="1800"/>
              <a:t>Snarled work pipelines, outdated power grid systems, and lengthy permitting processes.</a:t>
            </a:r>
          </a:p>
          <a:p>
            <a:endParaRPr lang="en-US" sz="1800"/>
          </a:p>
          <a:p>
            <a:r>
              <a:rPr lang="en-US" sz="1800"/>
              <a:t>Solar is commercially and residentially viable. </a:t>
            </a:r>
          </a:p>
          <a:p>
            <a:endParaRPr lang="en-US" sz="1800"/>
          </a:p>
          <a:p>
            <a:r>
              <a:rPr lang="en-US" sz="1800"/>
              <a:t>Announcements of new wind can cause an outsized backlash.</a:t>
            </a:r>
          </a:p>
          <a:p>
            <a:endParaRPr lang="en-US" sz="1800"/>
          </a:p>
        </p:txBody>
      </p:sp>
      <p:sp>
        <p:nvSpPr>
          <p:cNvPr id="2" name="Google Shape;218;p30">
            <a:extLst>
              <a:ext uri="{FF2B5EF4-FFF2-40B4-BE49-F238E27FC236}">
                <a16:creationId xmlns:a16="http://schemas.microsoft.com/office/drawing/2014/main" id="{65DAA560-5838-223D-9E41-823958264D49}"/>
              </a:ext>
            </a:extLst>
          </p:cNvPr>
          <p:cNvSpPr/>
          <p:nvPr/>
        </p:nvSpPr>
        <p:spPr>
          <a:xfrm>
            <a:off x="8278158" y="75718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0F9479AE-7A50-09E5-1E9B-2831CBE9928B}"/>
              </a:ext>
            </a:extLst>
          </p:cNvPr>
          <p:cNvSpPr/>
          <p:nvPr/>
        </p:nvSpPr>
        <p:spPr>
          <a:xfrm>
            <a:off x="2297386" y="10322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3FCF6986-7D88-D3E1-A73A-9865B5C0D701}"/>
              </a:ext>
            </a:extLst>
          </p:cNvPr>
          <p:cNvSpPr/>
          <p:nvPr/>
        </p:nvSpPr>
        <p:spPr>
          <a:xfrm>
            <a:off x="6232384" y="9267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p30">
            <a:extLst>
              <a:ext uri="{FF2B5EF4-FFF2-40B4-BE49-F238E27FC236}">
                <a16:creationId xmlns:a16="http://schemas.microsoft.com/office/drawing/2014/main" id="{B90186F3-3F7A-3C75-2EC1-C4E7EFCB2DE3}"/>
              </a:ext>
            </a:extLst>
          </p:cNvPr>
          <p:cNvSpPr/>
          <p:nvPr/>
        </p:nvSpPr>
        <p:spPr>
          <a:xfrm>
            <a:off x="7977074" y="22564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80;p32">
            <a:extLst>
              <a:ext uri="{FF2B5EF4-FFF2-40B4-BE49-F238E27FC236}">
                <a16:creationId xmlns:a16="http://schemas.microsoft.com/office/drawing/2014/main" id="{B69FF849-9EC4-A1C5-A8B5-CAE2F7356A7B}"/>
              </a:ext>
            </a:extLst>
          </p:cNvPr>
          <p:cNvGrpSpPr/>
          <p:nvPr/>
        </p:nvGrpSpPr>
        <p:grpSpPr>
          <a:xfrm>
            <a:off x="8307623" y="3026258"/>
            <a:ext cx="761607" cy="1605311"/>
            <a:chOff x="5897775" y="1333325"/>
            <a:chExt cx="1480050" cy="2830500"/>
          </a:xfrm>
        </p:grpSpPr>
        <p:sp>
          <p:nvSpPr>
            <p:cNvPr id="9" name="Google Shape;381;p32">
              <a:extLst>
                <a:ext uri="{FF2B5EF4-FFF2-40B4-BE49-F238E27FC236}">
                  <a16:creationId xmlns:a16="http://schemas.microsoft.com/office/drawing/2014/main" id="{53B587CE-EB92-11B7-1CEA-140761B191A5}"/>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p32">
              <a:extLst>
                <a:ext uri="{FF2B5EF4-FFF2-40B4-BE49-F238E27FC236}">
                  <a16:creationId xmlns:a16="http://schemas.microsoft.com/office/drawing/2014/main" id="{8A901355-AD0C-FD4D-B1AA-4AA06C5FBF2A}"/>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3;p32">
              <a:extLst>
                <a:ext uri="{FF2B5EF4-FFF2-40B4-BE49-F238E27FC236}">
                  <a16:creationId xmlns:a16="http://schemas.microsoft.com/office/drawing/2014/main" id="{5C904DB5-709D-D77B-7E4B-98327D7B0016}"/>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4;p32">
              <a:extLst>
                <a:ext uri="{FF2B5EF4-FFF2-40B4-BE49-F238E27FC236}">
                  <a16:creationId xmlns:a16="http://schemas.microsoft.com/office/drawing/2014/main" id="{59867EB3-0385-67A7-D8C2-A80743C5E157}"/>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5;p32">
              <a:extLst>
                <a:ext uri="{FF2B5EF4-FFF2-40B4-BE49-F238E27FC236}">
                  <a16:creationId xmlns:a16="http://schemas.microsoft.com/office/drawing/2014/main" id="{057DFE76-F636-4D51-C43C-FFC212560FA6}"/>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6;p32">
              <a:extLst>
                <a:ext uri="{FF2B5EF4-FFF2-40B4-BE49-F238E27FC236}">
                  <a16:creationId xmlns:a16="http://schemas.microsoft.com/office/drawing/2014/main" id="{18703C6F-4D8F-AEDE-0903-D6D644C86E6F}"/>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p32">
              <a:extLst>
                <a:ext uri="{FF2B5EF4-FFF2-40B4-BE49-F238E27FC236}">
                  <a16:creationId xmlns:a16="http://schemas.microsoft.com/office/drawing/2014/main" id="{83F03F07-BF37-D331-9B70-B3E7AC5E7B0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8;p32">
              <a:extLst>
                <a:ext uri="{FF2B5EF4-FFF2-40B4-BE49-F238E27FC236}">
                  <a16:creationId xmlns:a16="http://schemas.microsoft.com/office/drawing/2014/main" id="{4C5424FE-9BBB-B2E9-9A25-F6ECF7DEDE7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9;p32">
              <a:extLst>
                <a:ext uri="{FF2B5EF4-FFF2-40B4-BE49-F238E27FC236}">
                  <a16:creationId xmlns:a16="http://schemas.microsoft.com/office/drawing/2014/main" id="{8A64247E-B0F2-5EDA-DD53-947D47BB033E}"/>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0;p32">
              <a:extLst>
                <a:ext uri="{FF2B5EF4-FFF2-40B4-BE49-F238E27FC236}">
                  <a16:creationId xmlns:a16="http://schemas.microsoft.com/office/drawing/2014/main" id="{C9FEA83E-82DC-1A47-3FCD-6A6539E715F1}"/>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380;p32">
            <a:extLst>
              <a:ext uri="{FF2B5EF4-FFF2-40B4-BE49-F238E27FC236}">
                <a16:creationId xmlns:a16="http://schemas.microsoft.com/office/drawing/2014/main" id="{857AAF8E-879B-AFBB-E4F5-84CE684DAE28}"/>
              </a:ext>
            </a:extLst>
          </p:cNvPr>
          <p:cNvGrpSpPr/>
          <p:nvPr/>
        </p:nvGrpSpPr>
        <p:grpSpPr>
          <a:xfrm>
            <a:off x="37128" y="3026258"/>
            <a:ext cx="761607" cy="1605311"/>
            <a:chOff x="5897775" y="1333325"/>
            <a:chExt cx="1480050" cy="2830500"/>
          </a:xfrm>
        </p:grpSpPr>
        <p:sp>
          <p:nvSpPr>
            <p:cNvPr id="20" name="Google Shape;381;p32">
              <a:extLst>
                <a:ext uri="{FF2B5EF4-FFF2-40B4-BE49-F238E27FC236}">
                  <a16:creationId xmlns:a16="http://schemas.microsoft.com/office/drawing/2014/main" id="{89811DDA-05D8-9269-B94B-E4A8C2688366}"/>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2;p32">
              <a:extLst>
                <a:ext uri="{FF2B5EF4-FFF2-40B4-BE49-F238E27FC236}">
                  <a16:creationId xmlns:a16="http://schemas.microsoft.com/office/drawing/2014/main" id="{CA2C8BA8-9C3B-0F6F-8263-12F99D8705CE}"/>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p32">
              <a:extLst>
                <a:ext uri="{FF2B5EF4-FFF2-40B4-BE49-F238E27FC236}">
                  <a16:creationId xmlns:a16="http://schemas.microsoft.com/office/drawing/2014/main" id="{105B0C9E-2B7B-0ECC-A0AD-C7911B0895A0}"/>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4;p32">
              <a:extLst>
                <a:ext uri="{FF2B5EF4-FFF2-40B4-BE49-F238E27FC236}">
                  <a16:creationId xmlns:a16="http://schemas.microsoft.com/office/drawing/2014/main" id="{BFDED796-3781-6456-1F19-B8ACE3888697}"/>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5;p32">
              <a:extLst>
                <a:ext uri="{FF2B5EF4-FFF2-40B4-BE49-F238E27FC236}">
                  <a16:creationId xmlns:a16="http://schemas.microsoft.com/office/drawing/2014/main" id="{2948C875-3061-B4CE-2CC4-DFCD08471ADD}"/>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6;p32">
              <a:extLst>
                <a:ext uri="{FF2B5EF4-FFF2-40B4-BE49-F238E27FC236}">
                  <a16:creationId xmlns:a16="http://schemas.microsoft.com/office/drawing/2014/main" id="{F77D4F63-9C98-3726-8ADB-4EB80CEEE27F}"/>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7;p32">
              <a:extLst>
                <a:ext uri="{FF2B5EF4-FFF2-40B4-BE49-F238E27FC236}">
                  <a16:creationId xmlns:a16="http://schemas.microsoft.com/office/drawing/2014/main" id="{34A80E84-C300-66AF-5022-689E59CCF29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p32">
              <a:extLst>
                <a:ext uri="{FF2B5EF4-FFF2-40B4-BE49-F238E27FC236}">
                  <a16:creationId xmlns:a16="http://schemas.microsoft.com/office/drawing/2014/main" id="{447FF355-0240-6ED1-4CAB-4DAC2161566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p32">
              <a:extLst>
                <a:ext uri="{FF2B5EF4-FFF2-40B4-BE49-F238E27FC236}">
                  <a16:creationId xmlns:a16="http://schemas.microsoft.com/office/drawing/2014/main" id="{156061FD-ECDC-8E00-FFF5-9C5F7E5F9C24}"/>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0;p32">
              <a:extLst>
                <a:ext uri="{FF2B5EF4-FFF2-40B4-BE49-F238E27FC236}">
                  <a16:creationId xmlns:a16="http://schemas.microsoft.com/office/drawing/2014/main" id="{23969339-0551-1C41-A6E7-B7B988007EB7}"/>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7636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E3E3A-288F-52E9-090F-57D5EABD5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54D8F-E5C2-C691-2CF9-6106ACF86ECE}"/>
              </a:ext>
            </a:extLst>
          </p:cNvPr>
          <p:cNvSpPr>
            <a:spLocks noGrp="1"/>
          </p:cNvSpPr>
          <p:nvPr>
            <p:ph type="title"/>
          </p:nvPr>
        </p:nvSpPr>
        <p:spPr>
          <a:xfrm>
            <a:off x="334684" y="315334"/>
            <a:ext cx="7704000" cy="572700"/>
          </a:xfrm>
        </p:spPr>
        <p:txBody>
          <a:bodyPr/>
          <a:lstStyle/>
          <a:p>
            <a:pPr algn="ctr"/>
            <a:r>
              <a:rPr lang="en-US"/>
              <a:t>All States Blackout Map</a:t>
            </a:r>
          </a:p>
        </p:txBody>
      </p:sp>
      <p:grpSp>
        <p:nvGrpSpPr>
          <p:cNvPr id="3" name="Google Shape;628;p36">
            <a:extLst>
              <a:ext uri="{FF2B5EF4-FFF2-40B4-BE49-F238E27FC236}">
                <a16:creationId xmlns:a16="http://schemas.microsoft.com/office/drawing/2014/main" id="{FCCA5584-1245-75ED-D8F3-4B5D24C7E89D}"/>
              </a:ext>
            </a:extLst>
          </p:cNvPr>
          <p:cNvGrpSpPr/>
          <p:nvPr/>
        </p:nvGrpSpPr>
        <p:grpSpPr>
          <a:xfrm>
            <a:off x="71323" y="2447029"/>
            <a:ext cx="1029726" cy="2175706"/>
            <a:chOff x="4494656" y="2233987"/>
            <a:chExt cx="620252" cy="1237492"/>
          </a:xfrm>
        </p:grpSpPr>
        <p:sp>
          <p:nvSpPr>
            <p:cNvPr id="5" name="Google Shape;629;p36">
              <a:extLst>
                <a:ext uri="{FF2B5EF4-FFF2-40B4-BE49-F238E27FC236}">
                  <a16:creationId xmlns:a16="http://schemas.microsoft.com/office/drawing/2014/main" id="{085BA3B3-4AFE-5911-8B52-C04ACF6BF940}"/>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0;p36">
              <a:extLst>
                <a:ext uri="{FF2B5EF4-FFF2-40B4-BE49-F238E27FC236}">
                  <a16:creationId xmlns:a16="http://schemas.microsoft.com/office/drawing/2014/main" id="{81A14104-BF90-87C1-6532-34F493DDE63A}"/>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1;p36">
              <a:extLst>
                <a:ext uri="{FF2B5EF4-FFF2-40B4-BE49-F238E27FC236}">
                  <a16:creationId xmlns:a16="http://schemas.microsoft.com/office/drawing/2014/main" id="{C68C37F7-824B-CABD-131D-50A54928FE7B}"/>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2;p36">
              <a:extLst>
                <a:ext uri="{FF2B5EF4-FFF2-40B4-BE49-F238E27FC236}">
                  <a16:creationId xmlns:a16="http://schemas.microsoft.com/office/drawing/2014/main" id="{F30575F1-EA1B-3571-7DEA-C736804F0CA5}"/>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3;p36">
              <a:extLst>
                <a:ext uri="{FF2B5EF4-FFF2-40B4-BE49-F238E27FC236}">
                  <a16:creationId xmlns:a16="http://schemas.microsoft.com/office/drawing/2014/main" id="{E66B60A9-F9F0-0377-A30B-9DF23D2800B1}"/>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4;p36">
              <a:extLst>
                <a:ext uri="{FF2B5EF4-FFF2-40B4-BE49-F238E27FC236}">
                  <a16:creationId xmlns:a16="http://schemas.microsoft.com/office/drawing/2014/main" id="{3874EC0C-E0F4-EDCC-4ADE-29ABDCBC9F1C}"/>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5;p36">
              <a:extLst>
                <a:ext uri="{FF2B5EF4-FFF2-40B4-BE49-F238E27FC236}">
                  <a16:creationId xmlns:a16="http://schemas.microsoft.com/office/drawing/2014/main" id="{5C5BF67A-E47D-6100-6B7B-FA1943D78083}"/>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6;p36">
              <a:extLst>
                <a:ext uri="{FF2B5EF4-FFF2-40B4-BE49-F238E27FC236}">
                  <a16:creationId xmlns:a16="http://schemas.microsoft.com/office/drawing/2014/main" id="{4AD44423-6629-D381-0FB0-EF92F11426E0}"/>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7;p36">
              <a:extLst>
                <a:ext uri="{FF2B5EF4-FFF2-40B4-BE49-F238E27FC236}">
                  <a16:creationId xmlns:a16="http://schemas.microsoft.com/office/drawing/2014/main" id="{AE6254B5-34EC-209B-52A5-F2871DA8F797}"/>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638;p36">
            <a:extLst>
              <a:ext uri="{FF2B5EF4-FFF2-40B4-BE49-F238E27FC236}">
                <a16:creationId xmlns:a16="http://schemas.microsoft.com/office/drawing/2014/main" id="{3C62C4E7-B1BD-BCFC-4476-AF430542FE39}"/>
              </a:ext>
            </a:extLst>
          </p:cNvPr>
          <p:cNvGrpSpPr/>
          <p:nvPr/>
        </p:nvGrpSpPr>
        <p:grpSpPr>
          <a:xfrm flipH="1">
            <a:off x="8578230" y="3677174"/>
            <a:ext cx="423287" cy="929071"/>
            <a:chOff x="6713422" y="2277961"/>
            <a:chExt cx="394563" cy="882857"/>
          </a:xfrm>
        </p:grpSpPr>
        <p:sp>
          <p:nvSpPr>
            <p:cNvPr id="37" name="Google Shape;639;p36">
              <a:extLst>
                <a:ext uri="{FF2B5EF4-FFF2-40B4-BE49-F238E27FC236}">
                  <a16:creationId xmlns:a16="http://schemas.microsoft.com/office/drawing/2014/main" id="{BD4457A6-7CFD-B628-B407-B68BD21EFB20}"/>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0;p36">
              <a:extLst>
                <a:ext uri="{FF2B5EF4-FFF2-40B4-BE49-F238E27FC236}">
                  <a16:creationId xmlns:a16="http://schemas.microsoft.com/office/drawing/2014/main" id="{3D59E38E-5AFB-CB8A-587B-F6435C8CE6E3}"/>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1;p36">
              <a:extLst>
                <a:ext uri="{FF2B5EF4-FFF2-40B4-BE49-F238E27FC236}">
                  <a16:creationId xmlns:a16="http://schemas.microsoft.com/office/drawing/2014/main" id="{CB6EB71C-6B0E-9423-A55A-174562323659}"/>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2;p36">
              <a:extLst>
                <a:ext uri="{FF2B5EF4-FFF2-40B4-BE49-F238E27FC236}">
                  <a16:creationId xmlns:a16="http://schemas.microsoft.com/office/drawing/2014/main" id="{6B9D59AA-AA8E-3DD8-38D4-06518DD4658B}"/>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3;p36">
              <a:extLst>
                <a:ext uri="{FF2B5EF4-FFF2-40B4-BE49-F238E27FC236}">
                  <a16:creationId xmlns:a16="http://schemas.microsoft.com/office/drawing/2014/main" id="{2CAD1371-431D-9D93-97CF-2CBBBCAEFCF1}"/>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4;p36">
              <a:extLst>
                <a:ext uri="{FF2B5EF4-FFF2-40B4-BE49-F238E27FC236}">
                  <a16:creationId xmlns:a16="http://schemas.microsoft.com/office/drawing/2014/main" id="{B16E0C88-1141-C94A-B2B6-D62448FC7F73}"/>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5;p36">
              <a:extLst>
                <a:ext uri="{FF2B5EF4-FFF2-40B4-BE49-F238E27FC236}">
                  <a16:creationId xmlns:a16="http://schemas.microsoft.com/office/drawing/2014/main" id="{F3F4689C-51D0-9EA7-BCDC-B4EDE93A673E}"/>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638;p36">
            <a:extLst>
              <a:ext uri="{FF2B5EF4-FFF2-40B4-BE49-F238E27FC236}">
                <a16:creationId xmlns:a16="http://schemas.microsoft.com/office/drawing/2014/main" id="{937F7733-A129-7490-B02B-3AD9840C0BDA}"/>
              </a:ext>
            </a:extLst>
          </p:cNvPr>
          <p:cNvGrpSpPr/>
          <p:nvPr/>
        </p:nvGrpSpPr>
        <p:grpSpPr>
          <a:xfrm flipH="1">
            <a:off x="7734455" y="3260991"/>
            <a:ext cx="423287" cy="1363582"/>
            <a:chOff x="6713422" y="2277961"/>
            <a:chExt cx="394563" cy="882857"/>
          </a:xfrm>
        </p:grpSpPr>
        <p:sp>
          <p:nvSpPr>
            <p:cNvPr id="45" name="Google Shape;639;p36">
              <a:extLst>
                <a:ext uri="{FF2B5EF4-FFF2-40B4-BE49-F238E27FC236}">
                  <a16:creationId xmlns:a16="http://schemas.microsoft.com/office/drawing/2014/main" id="{B385A83D-5A3A-03DB-0A26-F78161B93B79}"/>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0;p36">
              <a:extLst>
                <a:ext uri="{FF2B5EF4-FFF2-40B4-BE49-F238E27FC236}">
                  <a16:creationId xmlns:a16="http://schemas.microsoft.com/office/drawing/2014/main" id="{C36505FD-BF2A-8C69-BF91-D7A51DC20C72}"/>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1;p36">
              <a:extLst>
                <a:ext uri="{FF2B5EF4-FFF2-40B4-BE49-F238E27FC236}">
                  <a16:creationId xmlns:a16="http://schemas.microsoft.com/office/drawing/2014/main" id="{AA4BDC2B-EB50-77A5-AB23-805793F549E3}"/>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2;p36">
              <a:extLst>
                <a:ext uri="{FF2B5EF4-FFF2-40B4-BE49-F238E27FC236}">
                  <a16:creationId xmlns:a16="http://schemas.microsoft.com/office/drawing/2014/main" id="{A1975E84-325D-DB87-1606-EC88B4239646}"/>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3;p36">
              <a:extLst>
                <a:ext uri="{FF2B5EF4-FFF2-40B4-BE49-F238E27FC236}">
                  <a16:creationId xmlns:a16="http://schemas.microsoft.com/office/drawing/2014/main" id="{2E8DD26F-90BD-BA7A-B430-0AFAE4F0FAF0}"/>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4;p36">
              <a:extLst>
                <a:ext uri="{FF2B5EF4-FFF2-40B4-BE49-F238E27FC236}">
                  <a16:creationId xmlns:a16="http://schemas.microsoft.com/office/drawing/2014/main" id="{5A3202C7-72C7-029A-9161-6DBC01B44AC1}"/>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5;p36">
              <a:extLst>
                <a:ext uri="{FF2B5EF4-FFF2-40B4-BE49-F238E27FC236}">
                  <a16:creationId xmlns:a16="http://schemas.microsoft.com/office/drawing/2014/main" id="{93DC8106-F0C3-8763-8FE5-342105E87188}"/>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TextBox 51">
            <a:extLst>
              <a:ext uri="{FF2B5EF4-FFF2-40B4-BE49-F238E27FC236}">
                <a16:creationId xmlns:a16="http://schemas.microsoft.com/office/drawing/2014/main" id="{21325F11-AA7D-B4B6-8B50-432D56246842}"/>
              </a:ext>
            </a:extLst>
          </p:cNvPr>
          <p:cNvSpPr txBox="1"/>
          <p:nvPr/>
        </p:nvSpPr>
        <p:spPr>
          <a:xfrm>
            <a:off x="0" y="4671225"/>
            <a:ext cx="4775666" cy="507831"/>
          </a:xfrm>
          <a:prstGeom prst="rect">
            <a:avLst/>
          </a:prstGeom>
          <a:noFill/>
        </p:spPr>
        <p:txBody>
          <a:bodyPr wrap="none" rtlCol="0">
            <a:spAutoFit/>
          </a:bodyPr>
          <a:lstStyle/>
          <a:p>
            <a:r>
              <a:rPr lang="en-US" sz="900">
                <a:solidFill>
                  <a:schemeClr val="bg1"/>
                </a:solidFill>
              </a:rPr>
              <a:t>Alexander, Carol. “Analyzing State-Level Power Outages and Solutions for Homeowners”,</a:t>
            </a:r>
          </a:p>
          <a:p>
            <a:r>
              <a:rPr lang="en-US" sz="900">
                <a:solidFill>
                  <a:schemeClr val="bg1"/>
                </a:solidFill>
              </a:rPr>
              <a:t>	1 August 2024, Accessed: 14 October 2024, </a:t>
            </a:r>
            <a:r>
              <a:rPr lang="en-US" sz="900">
                <a:solidFill>
                  <a:schemeClr val="bg1"/>
                </a:solidFill>
                <a:hlinkClick r:id="rId2">
                  <a:extLst>
                    <a:ext uri="{A12FA001-AC4F-418D-AE19-62706E023703}">
                      <ahyp:hlinkClr xmlns:ahyp="http://schemas.microsoft.com/office/drawing/2018/hyperlinkcolor" val="tx"/>
                    </a:ext>
                  </a:extLst>
                </a:hlinkClick>
              </a:rPr>
              <a:t>https://www.fixr.com/article</a:t>
            </a:r>
            <a:endParaRPr lang="en-US" sz="900">
              <a:solidFill>
                <a:schemeClr val="bg1"/>
              </a:solidFill>
            </a:endParaRPr>
          </a:p>
          <a:p>
            <a:r>
              <a:rPr lang="en-US" sz="900">
                <a:solidFill>
                  <a:schemeClr val="bg1"/>
                </a:solidFill>
              </a:rPr>
              <a:t>	s/power-outage-solutions</a:t>
            </a:r>
          </a:p>
        </p:txBody>
      </p:sp>
      <p:sp>
        <p:nvSpPr>
          <p:cNvPr id="53" name="Google Shape;218;p30">
            <a:extLst>
              <a:ext uri="{FF2B5EF4-FFF2-40B4-BE49-F238E27FC236}">
                <a16:creationId xmlns:a16="http://schemas.microsoft.com/office/drawing/2014/main" id="{3B41FB5F-C390-20AF-EF0D-182205BEE41E}"/>
              </a:ext>
            </a:extLst>
          </p:cNvPr>
          <p:cNvSpPr/>
          <p:nvPr/>
        </p:nvSpPr>
        <p:spPr>
          <a:xfrm>
            <a:off x="504577" y="152714"/>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p30">
            <a:extLst>
              <a:ext uri="{FF2B5EF4-FFF2-40B4-BE49-F238E27FC236}">
                <a16:creationId xmlns:a16="http://schemas.microsoft.com/office/drawing/2014/main" id="{2B8AFC2C-361D-2C36-1152-84A94A5BA74B}"/>
              </a:ext>
            </a:extLst>
          </p:cNvPr>
          <p:cNvSpPr/>
          <p:nvPr/>
        </p:nvSpPr>
        <p:spPr>
          <a:xfrm>
            <a:off x="7014352" y="77231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8;p30">
            <a:extLst>
              <a:ext uri="{FF2B5EF4-FFF2-40B4-BE49-F238E27FC236}">
                <a16:creationId xmlns:a16="http://schemas.microsoft.com/office/drawing/2014/main" id="{DBA5A55E-46FE-1588-152C-675E41495D71}"/>
              </a:ext>
            </a:extLst>
          </p:cNvPr>
          <p:cNvSpPr/>
          <p:nvPr/>
        </p:nvSpPr>
        <p:spPr>
          <a:xfrm>
            <a:off x="7971165" y="188181"/>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Picture 56" descr="A map of the united states with numbers and red circles&#10;&#10;Description automatically generated">
            <a:extLst>
              <a:ext uri="{FF2B5EF4-FFF2-40B4-BE49-F238E27FC236}">
                <a16:creationId xmlns:a16="http://schemas.microsoft.com/office/drawing/2014/main" id="{F46907E0-438A-CF0B-1109-94C6A6180BB5}"/>
              </a:ext>
            </a:extLst>
          </p:cNvPr>
          <p:cNvPicPr>
            <a:picLocks noChangeAspect="1"/>
          </p:cNvPicPr>
          <p:nvPr/>
        </p:nvPicPr>
        <p:blipFill>
          <a:blip r:embed="rId3"/>
          <a:stretch>
            <a:fillRect/>
          </a:stretch>
        </p:blipFill>
        <p:spPr>
          <a:xfrm>
            <a:off x="1719488" y="918994"/>
            <a:ext cx="5067779" cy="3697541"/>
          </a:xfrm>
          <a:prstGeom prst="rect">
            <a:avLst/>
          </a:prstGeom>
        </p:spPr>
      </p:pic>
    </p:spTree>
    <p:extLst>
      <p:ext uri="{BB962C8B-B14F-4D97-AF65-F5344CB8AC3E}">
        <p14:creationId xmlns:p14="http://schemas.microsoft.com/office/powerpoint/2010/main" val="2137947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63AAB-DEF8-879E-D36A-C61BEBC32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87FBE-4A2A-BD50-BEC0-D733FC7374E4}"/>
              </a:ext>
            </a:extLst>
          </p:cNvPr>
          <p:cNvSpPr>
            <a:spLocks noGrp="1"/>
          </p:cNvSpPr>
          <p:nvPr>
            <p:ph type="title"/>
          </p:nvPr>
        </p:nvSpPr>
        <p:spPr>
          <a:xfrm>
            <a:off x="720000" y="198150"/>
            <a:ext cx="7704000" cy="572700"/>
          </a:xfrm>
        </p:spPr>
        <p:txBody>
          <a:bodyPr/>
          <a:lstStyle/>
          <a:p>
            <a:r>
              <a:rPr lang="en-US"/>
              <a:t>Wind Turbines Won’t Bail You Out</a:t>
            </a:r>
          </a:p>
        </p:txBody>
      </p:sp>
      <p:sp>
        <p:nvSpPr>
          <p:cNvPr id="3" name="Text Placeholder 2">
            <a:extLst>
              <a:ext uri="{FF2B5EF4-FFF2-40B4-BE49-F238E27FC236}">
                <a16:creationId xmlns:a16="http://schemas.microsoft.com/office/drawing/2014/main" id="{88DB2A48-0F8C-11CB-3EB7-06F85CD0A68C}"/>
              </a:ext>
            </a:extLst>
          </p:cNvPr>
          <p:cNvSpPr>
            <a:spLocks noGrp="1"/>
          </p:cNvSpPr>
          <p:nvPr>
            <p:ph type="body" idx="1"/>
          </p:nvPr>
        </p:nvSpPr>
        <p:spPr/>
        <p:txBody>
          <a:bodyPr/>
          <a:lstStyle/>
          <a:p>
            <a:r>
              <a:rPr lang="en-US" sz="1800"/>
              <a:t>In February 2021, Texas experienced a massive power outage statewide due to a severe cold wave. </a:t>
            </a:r>
          </a:p>
          <a:p>
            <a:r>
              <a:rPr lang="en-US" sz="1800"/>
              <a:t>As natural gas infrastructure froze, wind turbines were unable to contribute to the needs of the grid.</a:t>
            </a:r>
          </a:p>
        </p:txBody>
      </p:sp>
      <p:sp>
        <p:nvSpPr>
          <p:cNvPr id="4" name="TextBox 3">
            <a:extLst>
              <a:ext uri="{FF2B5EF4-FFF2-40B4-BE49-F238E27FC236}">
                <a16:creationId xmlns:a16="http://schemas.microsoft.com/office/drawing/2014/main" id="{0F29F522-05EF-22EF-BAC1-B6E34C2EEB2E}"/>
              </a:ext>
            </a:extLst>
          </p:cNvPr>
          <p:cNvSpPr txBox="1"/>
          <p:nvPr/>
        </p:nvSpPr>
        <p:spPr>
          <a:xfrm>
            <a:off x="306811" y="4572158"/>
            <a:ext cx="5338459" cy="646331"/>
          </a:xfrm>
          <a:prstGeom prst="rect">
            <a:avLst/>
          </a:prstGeom>
          <a:noFill/>
        </p:spPr>
        <p:txBody>
          <a:bodyPr wrap="square" rtlCol="0">
            <a:spAutoFit/>
          </a:bodyPr>
          <a:lstStyle/>
          <a:p>
            <a:r>
              <a:rPr lang="en-US" sz="900">
                <a:solidFill>
                  <a:schemeClr val="bg1"/>
                </a:solidFill>
              </a:rPr>
              <a:t>Global Warming Solutions. “The Texas Freeze: Timeline of events”, 31 January 2022,</a:t>
            </a:r>
          </a:p>
          <a:p>
            <a:r>
              <a:rPr lang="en-US" sz="900">
                <a:solidFill>
                  <a:schemeClr val="bg1"/>
                </a:solidFill>
              </a:rPr>
              <a:t>	 Accessed: 10 October 2024, 	</a:t>
            </a:r>
            <a:r>
              <a:rPr lang="en-US" sz="900">
                <a:solidFill>
                  <a:schemeClr val="bg1"/>
                </a:solidFill>
                <a:hlinkClick r:id="rId2">
                  <a:extLst>
                    <a:ext uri="{A12FA001-AC4F-418D-AE19-62706E023703}">
                      <ahyp:hlinkClr xmlns:ahyp="http://schemas.microsoft.com/office/drawing/2018/hyperlinkcolor" val="tx"/>
                    </a:ext>
                  </a:extLst>
                </a:hlinkClick>
              </a:rPr>
              <a:t>https://environmentamerica.org/texas/center/articles/the-texas-freeze-timeline-of-	events/</a:t>
            </a:r>
            <a:r>
              <a:rPr lang="en-US" sz="900">
                <a:solidFill>
                  <a:schemeClr val="bg1"/>
                </a:solidFill>
              </a:rPr>
              <a:t> </a:t>
            </a:r>
          </a:p>
        </p:txBody>
      </p:sp>
      <p:sp>
        <p:nvSpPr>
          <p:cNvPr id="5" name="Google Shape;218;p30">
            <a:extLst>
              <a:ext uri="{FF2B5EF4-FFF2-40B4-BE49-F238E27FC236}">
                <a16:creationId xmlns:a16="http://schemas.microsoft.com/office/drawing/2014/main" id="{B522A89D-FF30-A189-7BDE-105FD13CE66C}"/>
              </a:ext>
            </a:extLst>
          </p:cNvPr>
          <p:cNvSpPr/>
          <p:nvPr/>
        </p:nvSpPr>
        <p:spPr>
          <a:xfrm>
            <a:off x="7103723" y="8803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6B104A80-16CD-DAC5-2F42-7D9DAB838E46}"/>
              </a:ext>
            </a:extLst>
          </p:cNvPr>
          <p:cNvSpPr/>
          <p:nvPr/>
        </p:nvSpPr>
        <p:spPr>
          <a:xfrm>
            <a:off x="7323872" y="45673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p30">
            <a:extLst>
              <a:ext uri="{FF2B5EF4-FFF2-40B4-BE49-F238E27FC236}">
                <a16:creationId xmlns:a16="http://schemas.microsoft.com/office/drawing/2014/main" id="{53799830-8AF3-D292-3E53-0F7905C9BBB2}"/>
              </a:ext>
            </a:extLst>
          </p:cNvPr>
          <p:cNvSpPr/>
          <p:nvPr/>
        </p:nvSpPr>
        <p:spPr>
          <a:xfrm>
            <a:off x="7885100" y="750101"/>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8;p30">
            <a:extLst>
              <a:ext uri="{FF2B5EF4-FFF2-40B4-BE49-F238E27FC236}">
                <a16:creationId xmlns:a16="http://schemas.microsoft.com/office/drawing/2014/main" id="{3724E7E2-F169-53A3-A6D6-DBF31A812B31}"/>
              </a:ext>
            </a:extLst>
          </p:cNvPr>
          <p:cNvSpPr/>
          <p:nvPr/>
        </p:nvSpPr>
        <p:spPr>
          <a:xfrm>
            <a:off x="8001517" y="8803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628;p36">
            <a:extLst>
              <a:ext uri="{FF2B5EF4-FFF2-40B4-BE49-F238E27FC236}">
                <a16:creationId xmlns:a16="http://schemas.microsoft.com/office/drawing/2014/main" id="{90B37C28-A4F1-E636-CF41-D4EDCA96342D}"/>
              </a:ext>
            </a:extLst>
          </p:cNvPr>
          <p:cNvGrpSpPr/>
          <p:nvPr/>
        </p:nvGrpSpPr>
        <p:grpSpPr>
          <a:xfrm>
            <a:off x="71323" y="2447029"/>
            <a:ext cx="1029726" cy="2175706"/>
            <a:chOff x="4494656" y="2233987"/>
            <a:chExt cx="620252" cy="1237492"/>
          </a:xfrm>
        </p:grpSpPr>
        <p:sp>
          <p:nvSpPr>
            <p:cNvPr id="10" name="Google Shape;629;p36">
              <a:extLst>
                <a:ext uri="{FF2B5EF4-FFF2-40B4-BE49-F238E27FC236}">
                  <a16:creationId xmlns:a16="http://schemas.microsoft.com/office/drawing/2014/main" id="{37933C1B-6332-507B-A500-86BEF5602960}"/>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0;p36">
              <a:extLst>
                <a:ext uri="{FF2B5EF4-FFF2-40B4-BE49-F238E27FC236}">
                  <a16:creationId xmlns:a16="http://schemas.microsoft.com/office/drawing/2014/main" id="{C4B0B915-73CA-CFD8-F9B6-4328033FD153}"/>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1;p36">
              <a:extLst>
                <a:ext uri="{FF2B5EF4-FFF2-40B4-BE49-F238E27FC236}">
                  <a16:creationId xmlns:a16="http://schemas.microsoft.com/office/drawing/2014/main" id="{770CA82E-10B8-FEFF-53A3-A9A7D3527B43}"/>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2;p36">
              <a:extLst>
                <a:ext uri="{FF2B5EF4-FFF2-40B4-BE49-F238E27FC236}">
                  <a16:creationId xmlns:a16="http://schemas.microsoft.com/office/drawing/2014/main" id="{411F28C4-9D36-731C-1D0A-97707239C38A}"/>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3;p36">
              <a:extLst>
                <a:ext uri="{FF2B5EF4-FFF2-40B4-BE49-F238E27FC236}">
                  <a16:creationId xmlns:a16="http://schemas.microsoft.com/office/drawing/2014/main" id="{79551FD0-C37B-DC5B-869E-40358120172C}"/>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4;p36">
              <a:extLst>
                <a:ext uri="{FF2B5EF4-FFF2-40B4-BE49-F238E27FC236}">
                  <a16:creationId xmlns:a16="http://schemas.microsoft.com/office/drawing/2014/main" id="{8EB36C53-8D24-2DF2-3F41-1869859654EA}"/>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5;p36">
              <a:extLst>
                <a:ext uri="{FF2B5EF4-FFF2-40B4-BE49-F238E27FC236}">
                  <a16:creationId xmlns:a16="http://schemas.microsoft.com/office/drawing/2014/main" id="{5E579CD8-B29C-E782-F17E-03285274A037}"/>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6;p36">
              <a:extLst>
                <a:ext uri="{FF2B5EF4-FFF2-40B4-BE49-F238E27FC236}">
                  <a16:creationId xmlns:a16="http://schemas.microsoft.com/office/drawing/2014/main" id="{44080E21-F02A-DB42-AE0E-40E350E8753F}"/>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7;p36">
              <a:extLst>
                <a:ext uri="{FF2B5EF4-FFF2-40B4-BE49-F238E27FC236}">
                  <a16:creationId xmlns:a16="http://schemas.microsoft.com/office/drawing/2014/main" id="{EBF2CFCB-DAEE-1FD8-FD4E-BD5F4E0B37FD}"/>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380;p32">
            <a:extLst>
              <a:ext uri="{FF2B5EF4-FFF2-40B4-BE49-F238E27FC236}">
                <a16:creationId xmlns:a16="http://schemas.microsoft.com/office/drawing/2014/main" id="{AE1337C1-C06D-C432-DA53-5D7459DFBFD5}"/>
              </a:ext>
            </a:extLst>
          </p:cNvPr>
          <p:cNvGrpSpPr/>
          <p:nvPr/>
        </p:nvGrpSpPr>
        <p:grpSpPr>
          <a:xfrm>
            <a:off x="8307623" y="3026258"/>
            <a:ext cx="761607" cy="1605311"/>
            <a:chOff x="5897775" y="1333325"/>
            <a:chExt cx="1480050" cy="2830500"/>
          </a:xfrm>
        </p:grpSpPr>
        <p:sp>
          <p:nvSpPr>
            <p:cNvPr id="20" name="Google Shape;381;p32">
              <a:extLst>
                <a:ext uri="{FF2B5EF4-FFF2-40B4-BE49-F238E27FC236}">
                  <a16:creationId xmlns:a16="http://schemas.microsoft.com/office/drawing/2014/main" id="{86D2861D-CCA4-8F2B-31C5-D7D56A8593E1}"/>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2;p32">
              <a:extLst>
                <a:ext uri="{FF2B5EF4-FFF2-40B4-BE49-F238E27FC236}">
                  <a16:creationId xmlns:a16="http://schemas.microsoft.com/office/drawing/2014/main" id="{23C5374A-BFCC-63C4-DCD4-4440B81DB3E6}"/>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p32">
              <a:extLst>
                <a:ext uri="{FF2B5EF4-FFF2-40B4-BE49-F238E27FC236}">
                  <a16:creationId xmlns:a16="http://schemas.microsoft.com/office/drawing/2014/main" id="{38375D19-B8DF-AF3F-A9F5-28203BE4C497}"/>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4;p32">
              <a:extLst>
                <a:ext uri="{FF2B5EF4-FFF2-40B4-BE49-F238E27FC236}">
                  <a16:creationId xmlns:a16="http://schemas.microsoft.com/office/drawing/2014/main" id="{04A668C3-6CC8-C093-B805-9E076BB8114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5;p32">
              <a:extLst>
                <a:ext uri="{FF2B5EF4-FFF2-40B4-BE49-F238E27FC236}">
                  <a16:creationId xmlns:a16="http://schemas.microsoft.com/office/drawing/2014/main" id="{E6CA10DE-C226-DD35-F180-0E4910FCAA04}"/>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6;p32">
              <a:extLst>
                <a:ext uri="{FF2B5EF4-FFF2-40B4-BE49-F238E27FC236}">
                  <a16:creationId xmlns:a16="http://schemas.microsoft.com/office/drawing/2014/main" id="{F4956C9F-6322-B582-50B3-0CDF4C481FE0}"/>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7;p32">
              <a:extLst>
                <a:ext uri="{FF2B5EF4-FFF2-40B4-BE49-F238E27FC236}">
                  <a16:creationId xmlns:a16="http://schemas.microsoft.com/office/drawing/2014/main" id="{39021802-3A82-41F9-2942-FE14CEBA661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p32">
              <a:extLst>
                <a:ext uri="{FF2B5EF4-FFF2-40B4-BE49-F238E27FC236}">
                  <a16:creationId xmlns:a16="http://schemas.microsoft.com/office/drawing/2014/main" id="{19FDC95A-03A5-F000-7825-C002B874DB6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p32">
              <a:extLst>
                <a:ext uri="{FF2B5EF4-FFF2-40B4-BE49-F238E27FC236}">
                  <a16:creationId xmlns:a16="http://schemas.microsoft.com/office/drawing/2014/main" id="{160D9679-830A-F245-36BF-21926A7BA158}"/>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0;p32">
              <a:extLst>
                <a:ext uri="{FF2B5EF4-FFF2-40B4-BE49-F238E27FC236}">
                  <a16:creationId xmlns:a16="http://schemas.microsoft.com/office/drawing/2014/main" id="{D4DA179C-8155-8006-ACC5-EEC74AF2F009}"/>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380;p32">
            <a:extLst>
              <a:ext uri="{FF2B5EF4-FFF2-40B4-BE49-F238E27FC236}">
                <a16:creationId xmlns:a16="http://schemas.microsoft.com/office/drawing/2014/main" id="{E3A9CC5F-0A86-BC4E-EA19-296A2CA0F8F5}"/>
              </a:ext>
            </a:extLst>
          </p:cNvPr>
          <p:cNvGrpSpPr/>
          <p:nvPr/>
        </p:nvGrpSpPr>
        <p:grpSpPr>
          <a:xfrm>
            <a:off x="7546016" y="3292868"/>
            <a:ext cx="761607" cy="1605311"/>
            <a:chOff x="5897775" y="1333325"/>
            <a:chExt cx="1480050" cy="2830500"/>
          </a:xfrm>
        </p:grpSpPr>
        <p:sp>
          <p:nvSpPr>
            <p:cNvPr id="42" name="Google Shape;381;p32">
              <a:extLst>
                <a:ext uri="{FF2B5EF4-FFF2-40B4-BE49-F238E27FC236}">
                  <a16:creationId xmlns:a16="http://schemas.microsoft.com/office/drawing/2014/main" id="{D7430EA8-F238-2E95-9CC5-BA382CDF4273}"/>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2;p32">
              <a:extLst>
                <a:ext uri="{FF2B5EF4-FFF2-40B4-BE49-F238E27FC236}">
                  <a16:creationId xmlns:a16="http://schemas.microsoft.com/office/drawing/2014/main" id="{CFF8D4A2-3CB0-88A0-7330-6CD72B0507C3}"/>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p32">
              <a:extLst>
                <a:ext uri="{FF2B5EF4-FFF2-40B4-BE49-F238E27FC236}">
                  <a16:creationId xmlns:a16="http://schemas.microsoft.com/office/drawing/2014/main" id="{1C7607FB-FFA2-38FE-2560-F81B09C4654C}"/>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4;p32">
              <a:extLst>
                <a:ext uri="{FF2B5EF4-FFF2-40B4-BE49-F238E27FC236}">
                  <a16:creationId xmlns:a16="http://schemas.microsoft.com/office/drawing/2014/main" id="{500AC544-21BF-1C1E-9E87-9726FC610667}"/>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5;p32">
              <a:extLst>
                <a:ext uri="{FF2B5EF4-FFF2-40B4-BE49-F238E27FC236}">
                  <a16:creationId xmlns:a16="http://schemas.microsoft.com/office/drawing/2014/main" id="{80473DCB-2F3D-679E-FD05-57794E0FAA73}"/>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6;p32">
              <a:extLst>
                <a:ext uri="{FF2B5EF4-FFF2-40B4-BE49-F238E27FC236}">
                  <a16:creationId xmlns:a16="http://schemas.microsoft.com/office/drawing/2014/main" id="{3A332137-1C96-CF2F-1174-0EFDAAC23527}"/>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7;p32">
              <a:extLst>
                <a:ext uri="{FF2B5EF4-FFF2-40B4-BE49-F238E27FC236}">
                  <a16:creationId xmlns:a16="http://schemas.microsoft.com/office/drawing/2014/main" id="{01F5F03A-355C-10C2-3A81-F02A1E0086B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8;p32">
              <a:extLst>
                <a:ext uri="{FF2B5EF4-FFF2-40B4-BE49-F238E27FC236}">
                  <a16:creationId xmlns:a16="http://schemas.microsoft.com/office/drawing/2014/main" id="{C0931BC1-85A1-2F8C-0215-06909DC4665D}"/>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p32">
              <a:extLst>
                <a:ext uri="{FF2B5EF4-FFF2-40B4-BE49-F238E27FC236}">
                  <a16:creationId xmlns:a16="http://schemas.microsoft.com/office/drawing/2014/main" id="{C3B55921-01E8-FB11-1D6B-0F92B3F5814A}"/>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0;p32">
              <a:extLst>
                <a:ext uri="{FF2B5EF4-FFF2-40B4-BE49-F238E27FC236}">
                  <a16:creationId xmlns:a16="http://schemas.microsoft.com/office/drawing/2014/main" id="{202621BA-1FA7-CF54-3763-BB02D62C68C9}"/>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638;p36">
            <a:extLst>
              <a:ext uri="{FF2B5EF4-FFF2-40B4-BE49-F238E27FC236}">
                <a16:creationId xmlns:a16="http://schemas.microsoft.com/office/drawing/2014/main" id="{AFD70134-BF5B-BE52-0F58-60C25891B340}"/>
              </a:ext>
            </a:extLst>
          </p:cNvPr>
          <p:cNvGrpSpPr/>
          <p:nvPr/>
        </p:nvGrpSpPr>
        <p:grpSpPr>
          <a:xfrm flipH="1">
            <a:off x="6716525" y="3295263"/>
            <a:ext cx="423287" cy="1363582"/>
            <a:chOff x="6713422" y="2277961"/>
            <a:chExt cx="394563" cy="882857"/>
          </a:xfrm>
        </p:grpSpPr>
        <p:sp>
          <p:nvSpPr>
            <p:cNvPr id="53" name="Google Shape;639;p36">
              <a:extLst>
                <a:ext uri="{FF2B5EF4-FFF2-40B4-BE49-F238E27FC236}">
                  <a16:creationId xmlns:a16="http://schemas.microsoft.com/office/drawing/2014/main" id="{44379335-73A4-E3D6-75B3-463086A0D913}"/>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40;p36">
              <a:extLst>
                <a:ext uri="{FF2B5EF4-FFF2-40B4-BE49-F238E27FC236}">
                  <a16:creationId xmlns:a16="http://schemas.microsoft.com/office/drawing/2014/main" id="{783F447E-23F3-8882-FDEA-B10E3A58F313}"/>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41;p36">
              <a:extLst>
                <a:ext uri="{FF2B5EF4-FFF2-40B4-BE49-F238E27FC236}">
                  <a16:creationId xmlns:a16="http://schemas.microsoft.com/office/drawing/2014/main" id="{331C81A2-C3FE-1605-FBC7-E3FF6F372FC2}"/>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2;p36">
              <a:extLst>
                <a:ext uri="{FF2B5EF4-FFF2-40B4-BE49-F238E27FC236}">
                  <a16:creationId xmlns:a16="http://schemas.microsoft.com/office/drawing/2014/main" id="{969D733C-B80E-2FC4-BE7C-FDA0077B7FBF}"/>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3;p36">
              <a:extLst>
                <a:ext uri="{FF2B5EF4-FFF2-40B4-BE49-F238E27FC236}">
                  <a16:creationId xmlns:a16="http://schemas.microsoft.com/office/drawing/2014/main" id="{E37FF6C1-FE0B-6C73-B9ED-FA2BC8853E02}"/>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44;p36">
              <a:extLst>
                <a:ext uri="{FF2B5EF4-FFF2-40B4-BE49-F238E27FC236}">
                  <a16:creationId xmlns:a16="http://schemas.microsoft.com/office/drawing/2014/main" id="{92BAEB35-2250-87C6-537B-4AD696564CC7}"/>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5;p36">
              <a:extLst>
                <a:ext uri="{FF2B5EF4-FFF2-40B4-BE49-F238E27FC236}">
                  <a16:creationId xmlns:a16="http://schemas.microsoft.com/office/drawing/2014/main" id="{070522D6-8E3B-33E3-8B97-B873E7AC7571}"/>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38;p36">
            <a:extLst>
              <a:ext uri="{FF2B5EF4-FFF2-40B4-BE49-F238E27FC236}">
                <a16:creationId xmlns:a16="http://schemas.microsoft.com/office/drawing/2014/main" id="{4EDC3502-0BA0-B368-CBC8-696449B4160B}"/>
              </a:ext>
            </a:extLst>
          </p:cNvPr>
          <p:cNvGrpSpPr/>
          <p:nvPr/>
        </p:nvGrpSpPr>
        <p:grpSpPr>
          <a:xfrm flipH="1">
            <a:off x="1557283" y="3276010"/>
            <a:ext cx="423287" cy="1363582"/>
            <a:chOff x="6713422" y="2277961"/>
            <a:chExt cx="394563" cy="882857"/>
          </a:xfrm>
        </p:grpSpPr>
        <p:sp>
          <p:nvSpPr>
            <p:cNvPr id="61" name="Google Shape;639;p36">
              <a:extLst>
                <a:ext uri="{FF2B5EF4-FFF2-40B4-BE49-F238E27FC236}">
                  <a16:creationId xmlns:a16="http://schemas.microsoft.com/office/drawing/2014/main" id="{ECFA30FC-76AF-15BE-DA19-FF6913F20F43}"/>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0;p36">
              <a:extLst>
                <a:ext uri="{FF2B5EF4-FFF2-40B4-BE49-F238E27FC236}">
                  <a16:creationId xmlns:a16="http://schemas.microsoft.com/office/drawing/2014/main" id="{19DD886B-F433-EFDF-D602-01C5DD0F15EA}"/>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1;p36">
              <a:extLst>
                <a:ext uri="{FF2B5EF4-FFF2-40B4-BE49-F238E27FC236}">
                  <a16:creationId xmlns:a16="http://schemas.microsoft.com/office/drawing/2014/main" id="{76FA9041-CC3B-E14A-D719-8C31171D8E78}"/>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2;p36">
              <a:extLst>
                <a:ext uri="{FF2B5EF4-FFF2-40B4-BE49-F238E27FC236}">
                  <a16:creationId xmlns:a16="http://schemas.microsoft.com/office/drawing/2014/main" id="{911E3717-1C7B-E445-5B89-9BDAB630B9A4}"/>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43;p36">
              <a:extLst>
                <a:ext uri="{FF2B5EF4-FFF2-40B4-BE49-F238E27FC236}">
                  <a16:creationId xmlns:a16="http://schemas.microsoft.com/office/drawing/2014/main" id="{3E2DA6E2-608E-EB66-4CBD-64B48BB87F6D}"/>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44;p36">
              <a:extLst>
                <a:ext uri="{FF2B5EF4-FFF2-40B4-BE49-F238E27FC236}">
                  <a16:creationId xmlns:a16="http://schemas.microsoft.com/office/drawing/2014/main" id="{26BE37A1-0BBA-E612-A334-371945BDA3A0}"/>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45;p36">
              <a:extLst>
                <a:ext uri="{FF2B5EF4-FFF2-40B4-BE49-F238E27FC236}">
                  <a16:creationId xmlns:a16="http://schemas.microsoft.com/office/drawing/2014/main" id="{5143F28C-4143-E429-9CD8-BD80D477E478}"/>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1690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6DC3-1616-E3B3-A1FB-BF0856E9B295}"/>
              </a:ext>
            </a:extLst>
          </p:cNvPr>
          <p:cNvSpPr>
            <a:spLocks noGrp="1"/>
          </p:cNvSpPr>
          <p:nvPr>
            <p:ph type="title"/>
          </p:nvPr>
        </p:nvSpPr>
        <p:spPr/>
        <p:txBody>
          <a:bodyPr/>
          <a:lstStyle/>
          <a:p>
            <a:r>
              <a:rPr lang="en-US"/>
              <a:t>Conclusions</a:t>
            </a:r>
          </a:p>
        </p:txBody>
      </p:sp>
      <p:sp>
        <p:nvSpPr>
          <p:cNvPr id="3" name="Text Placeholder 2">
            <a:extLst>
              <a:ext uri="{FF2B5EF4-FFF2-40B4-BE49-F238E27FC236}">
                <a16:creationId xmlns:a16="http://schemas.microsoft.com/office/drawing/2014/main" id="{3C4F3D8D-DE9C-5E49-216E-0EE39EA5A883}"/>
              </a:ext>
            </a:extLst>
          </p:cNvPr>
          <p:cNvSpPr>
            <a:spLocks noGrp="1"/>
          </p:cNvSpPr>
          <p:nvPr>
            <p:ph type="body" idx="1"/>
          </p:nvPr>
        </p:nvSpPr>
        <p:spPr>
          <a:xfrm>
            <a:off x="720000" y="1050290"/>
            <a:ext cx="7704000" cy="3357118"/>
          </a:xfrm>
        </p:spPr>
        <p:txBody>
          <a:bodyPr/>
          <a:lstStyle/>
          <a:p>
            <a:r>
              <a:rPr lang="en-US" sz="1600"/>
              <a:t>Wind farms are costly projects requiring large upfront investments. </a:t>
            </a:r>
          </a:p>
          <a:p>
            <a:r>
              <a:rPr lang="en-US" sz="1600"/>
              <a:t>Wind energy is highly transferable.</a:t>
            </a:r>
          </a:p>
          <a:p>
            <a:r>
              <a:rPr lang="en-US" sz="1600"/>
              <a:t>Utility level solar is growing more quickly than wind.</a:t>
            </a:r>
          </a:p>
          <a:p>
            <a:r>
              <a:rPr lang="en-US" sz="1600"/>
              <a:t>Wind energy works best alongside solar.</a:t>
            </a:r>
          </a:p>
          <a:p>
            <a:r>
              <a:rPr lang="en-US" sz="1600"/>
              <a:t>Onshore wind energy can’t keep up with the needs of the grid.</a:t>
            </a:r>
          </a:p>
          <a:p>
            <a:r>
              <a:rPr lang="en-US" sz="1600"/>
              <a:t>Public reactions to wind energy projects can be unpredictable and volatile.</a:t>
            </a:r>
          </a:p>
          <a:p>
            <a:endParaRPr lang="en-US" sz="1600"/>
          </a:p>
        </p:txBody>
      </p:sp>
      <p:sp>
        <p:nvSpPr>
          <p:cNvPr id="4" name="Google Shape;218;p30">
            <a:extLst>
              <a:ext uri="{FF2B5EF4-FFF2-40B4-BE49-F238E27FC236}">
                <a16:creationId xmlns:a16="http://schemas.microsoft.com/office/drawing/2014/main" id="{14A5C2E7-2676-6072-2738-FA986C4E552D}"/>
              </a:ext>
            </a:extLst>
          </p:cNvPr>
          <p:cNvSpPr/>
          <p:nvPr/>
        </p:nvSpPr>
        <p:spPr>
          <a:xfrm>
            <a:off x="7844262" y="47759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1B07352C-A0CE-E8CA-A8D7-65FF5F44AB84}"/>
              </a:ext>
            </a:extLst>
          </p:cNvPr>
          <p:cNvSpPr/>
          <p:nvPr/>
        </p:nvSpPr>
        <p:spPr>
          <a:xfrm>
            <a:off x="5840760" y="8131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628;p36">
            <a:extLst>
              <a:ext uri="{FF2B5EF4-FFF2-40B4-BE49-F238E27FC236}">
                <a16:creationId xmlns:a16="http://schemas.microsoft.com/office/drawing/2014/main" id="{50D618D9-5C58-E4BD-4DC9-7C135019EF41}"/>
              </a:ext>
            </a:extLst>
          </p:cNvPr>
          <p:cNvGrpSpPr/>
          <p:nvPr/>
        </p:nvGrpSpPr>
        <p:grpSpPr>
          <a:xfrm>
            <a:off x="71323" y="2447029"/>
            <a:ext cx="1029726" cy="2175706"/>
            <a:chOff x="4494656" y="2233987"/>
            <a:chExt cx="620252" cy="1237492"/>
          </a:xfrm>
        </p:grpSpPr>
        <p:sp>
          <p:nvSpPr>
            <p:cNvPr id="50" name="Google Shape;629;p36">
              <a:extLst>
                <a:ext uri="{FF2B5EF4-FFF2-40B4-BE49-F238E27FC236}">
                  <a16:creationId xmlns:a16="http://schemas.microsoft.com/office/drawing/2014/main" id="{CB945ED1-A037-2E5F-25F5-7ABA8A8F044E}"/>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0;p36">
              <a:extLst>
                <a:ext uri="{FF2B5EF4-FFF2-40B4-BE49-F238E27FC236}">
                  <a16:creationId xmlns:a16="http://schemas.microsoft.com/office/drawing/2014/main" id="{15DDFD4A-9E28-5101-287A-8B214DE99B48}"/>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1;p36">
              <a:extLst>
                <a:ext uri="{FF2B5EF4-FFF2-40B4-BE49-F238E27FC236}">
                  <a16:creationId xmlns:a16="http://schemas.microsoft.com/office/drawing/2014/main" id="{F0E1356B-37F9-1AF6-9486-EEBC901D1618}"/>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2;p36">
              <a:extLst>
                <a:ext uri="{FF2B5EF4-FFF2-40B4-BE49-F238E27FC236}">
                  <a16:creationId xmlns:a16="http://schemas.microsoft.com/office/drawing/2014/main" id="{7D4D988D-EA72-E067-4F85-C38469FE70D8}"/>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3;p36">
              <a:extLst>
                <a:ext uri="{FF2B5EF4-FFF2-40B4-BE49-F238E27FC236}">
                  <a16:creationId xmlns:a16="http://schemas.microsoft.com/office/drawing/2014/main" id="{DCBFE0BC-C19E-B6A3-84CD-1EEF766A5C80}"/>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34;p36">
              <a:extLst>
                <a:ext uri="{FF2B5EF4-FFF2-40B4-BE49-F238E27FC236}">
                  <a16:creationId xmlns:a16="http://schemas.microsoft.com/office/drawing/2014/main" id="{E69133A8-D3B2-69C1-38B3-C62CC01F5AEB}"/>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35;p36">
              <a:extLst>
                <a:ext uri="{FF2B5EF4-FFF2-40B4-BE49-F238E27FC236}">
                  <a16:creationId xmlns:a16="http://schemas.microsoft.com/office/drawing/2014/main" id="{B22C97B4-CBE2-116B-A3CA-355078086966}"/>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36;p36">
              <a:extLst>
                <a:ext uri="{FF2B5EF4-FFF2-40B4-BE49-F238E27FC236}">
                  <a16:creationId xmlns:a16="http://schemas.microsoft.com/office/drawing/2014/main" id="{C904E73A-54CD-BA16-57F1-0D63917D74CF}"/>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7;p36">
              <a:extLst>
                <a:ext uri="{FF2B5EF4-FFF2-40B4-BE49-F238E27FC236}">
                  <a16:creationId xmlns:a16="http://schemas.microsoft.com/office/drawing/2014/main" id="{3FF4F869-FAF0-5A63-8201-0213A6E97880}"/>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628;p36">
            <a:extLst>
              <a:ext uri="{FF2B5EF4-FFF2-40B4-BE49-F238E27FC236}">
                <a16:creationId xmlns:a16="http://schemas.microsoft.com/office/drawing/2014/main" id="{F1F4891B-FDCD-989F-8853-95FFD14F713D}"/>
              </a:ext>
            </a:extLst>
          </p:cNvPr>
          <p:cNvGrpSpPr/>
          <p:nvPr/>
        </p:nvGrpSpPr>
        <p:grpSpPr>
          <a:xfrm>
            <a:off x="1155570" y="3704569"/>
            <a:ext cx="475695" cy="1142780"/>
            <a:chOff x="4494656" y="2233987"/>
            <a:chExt cx="620252" cy="1237492"/>
          </a:xfrm>
        </p:grpSpPr>
        <p:sp>
          <p:nvSpPr>
            <p:cNvPr id="60" name="Google Shape;629;p36">
              <a:extLst>
                <a:ext uri="{FF2B5EF4-FFF2-40B4-BE49-F238E27FC236}">
                  <a16:creationId xmlns:a16="http://schemas.microsoft.com/office/drawing/2014/main" id="{7037777C-2C59-BF6F-8A37-0314F395E429}"/>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0;p36">
              <a:extLst>
                <a:ext uri="{FF2B5EF4-FFF2-40B4-BE49-F238E27FC236}">
                  <a16:creationId xmlns:a16="http://schemas.microsoft.com/office/drawing/2014/main" id="{6677A88F-E1EF-FF8F-0309-73F1B246E13E}"/>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1;p36">
              <a:extLst>
                <a:ext uri="{FF2B5EF4-FFF2-40B4-BE49-F238E27FC236}">
                  <a16:creationId xmlns:a16="http://schemas.microsoft.com/office/drawing/2014/main" id="{EA7FF96D-C7D1-A841-BE66-ABFB54C9B561}"/>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2;p36">
              <a:extLst>
                <a:ext uri="{FF2B5EF4-FFF2-40B4-BE49-F238E27FC236}">
                  <a16:creationId xmlns:a16="http://schemas.microsoft.com/office/drawing/2014/main" id="{0AB3060F-D6F4-DDC9-9F00-BB68664C14DF}"/>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33;p36">
              <a:extLst>
                <a:ext uri="{FF2B5EF4-FFF2-40B4-BE49-F238E27FC236}">
                  <a16:creationId xmlns:a16="http://schemas.microsoft.com/office/drawing/2014/main" id="{79BFB54B-411D-5D9A-D8CA-9350D2AA666C}"/>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34;p36">
              <a:extLst>
                <a:ext uri="{FF2B5EF4-FFF2-40B4-BE49-F238E27FC236}">
                  <a16:creationId xmlns:a16="http://schemas.microsoft.com/office/drawing/2014/main" id="{C7E51D90-AB74-1FF4-59BB-47628B16528D}"/>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35;p36">
              <a:extLst>
                <a:ext uri="{FF2B5EF4-FFF2-40B4-BE49-F238E27FC236}">
                  <a16:creationId xmlns:a16="http://schemas.microsoft.com/office/drawing/2014/main" id="{1FEDF051-5EB9-B5CD-F9BF-919ED7BEBE7C}"/>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36;p36">
              <a:extLst>
                <a:ext uri="{FF2B5EF4-FFF2-40B4-BE49-F238E27FC236}">
                  <a16:creationId xmlns:a16="http://schemas.microsoft.com/office/drawing/2014/main" id="{1909161F-16CE-F8BE-C3C6-85C4ADB18A3C}"/>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37;p36">
              <a:extLst>
                <a:ext uri="{FF2B5EF4-FFF2-40B4-BE49-F238E27FC236}">
                  <a16:creationId xmlns:a16="http://schemas.microsoft.com/office/drawing/2014/main" id="{26BDE4DC-A040-F99B-3802-C9A361DB0166}"/>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80;p32">
            <a:extLst>
              <a:ext uri="{FF2B5EF4-FFF2-40B4-BE49-F238E27FC236}">
                <a16:creationId xmlns:a16="http://schemas.microsoft.com/office/drawing/2014/main" id="{80C59139-E97E-19D2-F100-457183227C33}"/>
              </a:ext>
            </a:extLst>
          </p:cNvPr>
          <p:cNvGrpSpPr/>
          <p:nvPr/>
        </p:nvGrpSpPr>
        <p:grpSpPr>
          <a:xfrm>
            <a:off x="7546029" y="3811286"/>
            <a:ext cx="564715" cy="1086893"/>
            <a:chOff x="5897775" y="1333325"/>
            <a:chExt cx="1480050" cy="2830500"/>
          </a:xfrm>
        </p:grpSpPr>
        <p:sp>
          <p:nvSpPr>
            <p:cNvPr id="70" name="Google Shape;381;p32">
              <a:extLst>
                <a:ext uri="{FF2B5EF4-FFF2-40B4-BE49-F238E27FC236}">
                  <a16:creationId xmlns:a16="http://schemas.microsoft.com/office/drawing/2014/main" id="{9F01192F-D8D2-AAC7-3D7E-94438ED2283D}"/>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82;p32">
              <a:extLst>
                <a:ext uri="{FF2B5EF4-FFF2-40B4-BE49-F238E27FC236}">
                  <a16:creationId xmlns:a16="http://schemas.microsoft.com/office/drawing/2014/main" id="{A836DF40-4930-FF3D-7119-549ECDB08CAF}"/>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83;p32">
              <a:extLst>
                <a:ext uri="{FF2B5EF4-FFF2-40B4-BE49-F238E27FC236}">
                  <a16:creationId xmlns:a16="http://schemas.microsoft.com/office/drawing/2014/main" id="{F7016185-A412-CBE4-131F-1479D98A72F7}"/>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84;p32">
              <a:extLst>
                <a:ext uri="{FF2B5EF4-FFF2-40B4-BE49-F238E27FC236}">
                  <a16:creationId xmlns:a16="http://schemas.microsoft.com/office/drawing/2014/main" id="{E094FE13-98D7-DC1C-4544-63D15960FFE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85;p32">
              <a:extLst>
                <a:ext uri="{FF2B5EF4-FFF2-40B4-BE49-F238E27FC236}">
                  <a16:creationId xmlns:a16="http://schemas.microsoft.com/office/drawing/2014/main" id="{B013AE75-CCD6-713A-FAF0-7B7A8927061B}"/>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86;p32">
              <a:extLst>
                <a:ext uri="{FF2B5EF4-FFF2-40B4-BE49-F238E27FC236}">
                  <a16:creationId xmlns:a16="http://schemas.microsoft.com/office/drawing/2014/main" id="{916385C9-2427-0517-EB6F-F7E0ACE935E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7;p32">
              <a:extLst>
                <a:ext uri="{FF2B5EF4-FFF2-40B4-BE49-F238E27FC236}">
                  <a16:creationId xmlns:a16="http://schemas.microsoft.com/office/drawing/2014/main" id="{E104B6EF-643E-06FB-3005-BD438219F5F6}"/>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88;p32">
              <a:extLst>
                <a:ext uri="{FF2B5EF4-FFF2-40B4-BE49-F238E27FC236}">
                  <a16:creationId xmlns:a16="http://schemas.microsoft.com/office/drawing/2014/main" id="{46AA0C85-76B5-B1F3-9060-F147B1F6B71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89;p32">
              <a:extLst>
                <a:ext uri="{FF2B5EF4-FFF2-40B4-BE49-F238E27FC236}">
                  <a16:creationId xmlns:a16="http://schemas.microsoft.com/office/drawing/2014/main" id="{4265D3DC-262E-5460-FBE9-3CD863F7A5BB}"/>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90;p32">
              <a:extLst>
                <a:ext uri="{FF2B5EF4-FFF2-40B4-BE49-F238E27FC236}">
                  <a16:creationId xmlns:a16="http://schemas.microsoft.com/office/drawing/2014/main" id="{EFE1F46C-92A6-9B6A-49B4-C51D3229DE6D}"/>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380;p32">
            <a:extLst>
              <a:ext uri="{FF2B5EF4-FFF2-40B4-BE49-F238E27FC236}">
                <a16:creationId xmlns:a16="http://schemas.microsoft.com/office/drawing/2014/main" id="{74EF54FD-B0B5-521E-0C73-7B5FE75CEA87}"/>
              </a:ext>
            </a:extLst>
          </p:cNvPr>
          <p:cNvGrpSpPr/>
          <p:nvPr/>
        </p:nvGrpSpPr>
        <p:grpSpPr>
          <a:xfrm>
            <a:off x="8220728" y="3292868"/>
            <a:ext cx="761607" cy="1605311"/>
            <a:chOff x="5897775" y="1333325"/>
            <a:chExt cx="1480050" cy="2830500"/>
          </a:xfrm>
        </p:grpSpPr>
        <p:sp>
          <p:nvSpPr>
            <p:cNvPr id="81" name="Google Shape;381;p32">
              <a:extLst>
                <a:ext uri="{FF2B5EF4-FFF2-40B4-BE49-F238E27FC236}">
                  <a16:creationId xmlns:a16="http://schemas.microsoft.com/office/drawing/2014/main" id="{3D0F9EF6-224C-1EDE-7841-ECFBE92494FE}"/>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82;p32">
              <a:extLst>
                <a:ext uri="{FF2B5EF4-FFF2-40B4-BE49-F238E27FC236}">
                  <a16:creationId xmlns:a16="http://schemas.microsoft.com/office/drawing/2014/main" id="{2E73EBE7-D1B6-0C8A-9EA7-83F48E43972E}"/>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83;p32">
              <a:extLst>
                <a:ext uri="{FF2B5EF4-FFF2-40B4-BE49-F238E27FC236}">
                  <a16:creationId xmlns:a16="http://schemas.microsoft.com/office/drawing/2014/main" id="{E3A59E5B-57A2-9A68-E2D4-0BB9774FDF80}"/>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84;p32">
              <a:extLst>
                <a:ext uri="{FF2B5EF4-FFF2-40B4-BE49-F238E27FC236}">
                  <a16:creationId xmlns:a16="http://schemas.microsoft.com/office/drawing/2014/main" id="{A565EEC3-42CE-D2F5-B07C-F083D7B6271C}"/>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85;p32">
              <a:extLst>
                <a:ext uri="{FF2B5EF4-FFF2-40B4-BE49-F238E27FC236}">
                  <a16:creationId xmlns:a16="http://schemas.microsoft.com/office/drawing/2014/main" id="{E2C8F8B3-7276-467A-442A-67F60E471572}"/>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86;p32">
              <a:extLst>
                <a:ext uri="{FF2B5EF4-FFF2-40B4-BE49-F238E27FC236}">
                  <a16:creationId xmlns:a16="http://schemas.microsoft.com/office/drawing/2014/main" id="{866B651F-AAFC-B454-4948-1FB05C8DAB94}"/>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87;p32">
              <a:extLst>
                <a:ext uri="{FF2B5EF4-FFF2-40B4-BE49-F238E27FC236}">
                  <a16:creationId xmlns:a16="http://schemas.microsoft.com/office/drawing/2014/main" id="{B0BA7E61-4D24-5D5D-2DE4-11605B3FE25C}"/>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88;p32">
              <a:extLst>
                <a:ext uri="{FF2B5EF4-FFF2-40B4-BE49-F238E27FC236}">
                  <a16:creationId xmlns:a16="http://schemas.microsoft.com/office/drawing/2014/main" id="{FEA9E407-3819-C422-E380-D48F5FA31A6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89;p32">
              <a:extLst>
                <a:ext uri="{FF2B5EF4-FFF2-40B4-BE49-F238E27FC236}">
                  <a16:creationId xmlns:a16="http://schemas.microsoft.com/office/drawing/2014/main" id="{594F2EAC-CB26-368C-C39E-E60B296ACBCF}"/>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90;p32">
              <a:extLst>
                <a:ext uri="{FF2B5EF4-FFF2-40B4-BE49-F238E27FC236}">
                  <a16:creationId xmlns:a16="http://schemas.microsoft.com/office/drawing/2014/main" id="{DCD765CF-A9E5-1BD7-416B-2E29D37DBE02}"/>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7884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3009-1430-CDDE-B2B5-7BFF0108BCB6}"/>
              </a:ext>
            </a:extLst>
          </p:cNvPr>
          <p:cNvSpPr>
            <a:spLocks noGrp="1"/>
          </p:cNvSpPr>
          <p:nvPr>
            <p:ph type="title"/>
          </p:nvPr>
        </p:nvSpPr>
        <p:spPr/>
        <p:txBody>
          <a:bodyPr/>
          <a:lstStyle/>
          <a:p>
            <a:r>
              <a:rPr lang="en-US"/>
              <a:t>Recommendation</a:t>
            </a:r>
          </a:p>
        </p:txBody>
      </p:sp>
      <p:sp>
        <p:nvSpPr>
          <p:cNvPr id="3" name="Text Placeholder 2">
            <a:extLst>
              <a:ext uri="{FF2B5EF4-FFF2-40B4-BE49-F238E27FC236}">
                <a16:creationId xmlns:a16="http://schemas.microsoft.com/office/drawing/2014/main" id="{A90247BB-8E04-79DA-051A-B8E34CE0BD5E}"/>
              </a:ext>
            </a:extLst>
          </p:cNvPr>
          <p:cNvSpPr>
            <a:spLocks noGrp="1"/>
          </p:cNvSpPr>
          <p:nvPr>
            <p:ph type="body" idx="1"/>
          </p:nvPr>
        </p:nvSpPr>
        <p:spPr/>
        <p:txBody>
          <a:bodyPr/>
          <a:lstStyle/>
          <a:p>
            <a:endParaRPr lang="en-US" sz="1800"/>
          </a:p>
          <a:p>
            <a:r>
              <a:rPr lang="en-US"/>
              <a:t>Oil companies with experience in offshore drilling will be invaluable investors and mentors to off-shore wind farms, an energy concept in its infancy.</a:t>
            </a:r>
          </a:p>
          <a:p>
            <a:endParaRPr lang="en-US"/>
          </a:p>
          <a:p>
            <a:r>
              <a:rPr lang="en-US"/>
              <a:t>When choosing locations to invest in fossil fuel powerplants, it is best to invest in a non-gusty region.</a:t>
            </a:r>
          </a:p>
          <a:p>
            <a:endParaRPr lang="en-US"/>
          </a:p>
          <a:p>
            <a:r>
              <a:rPr lang="en-US"/>
              <a:t>The best region to choose from the analysis gathered is the South-Eastern United States.</a:t>
            </a:r>
            <a:endParaRPr lang="en-US" sz="1600"/>
          </a:p>
          <a:p>
            <a:endParaRPr lang="en-US"/>
          </a:p>
          <a:p>
            <a:r>
              <a:rPr lang="en-US"/>
              <a:t>Photovoltaic cells are a cheaper and easier investment to make.</a:t>
            </a:r>
          </a:p>
        </p:txBody>
      </p:sp>
      <p:sp>
        <p:nvSpPr>
          <p:cNvPr id="4" name="Google Shape;218;p30">
            <a:extLst>
              <a:ext uri="{FF2B5EF4-FFF2-40B4-BE49-F238E27FC236}">
                <a16:creationId xmlns:a16="http://schemas.microsoft.com/office/drawing/2014/main" id="{48B23053-DE08-8165-B4AE-843FF5C44E50}"/>
              </a:ext>
            </a:extLst>
          </p:cNvPr>
          <p:cNvSpPr/>
          <p:nvPr/>
        </p:nvSpPr>
        <p:spPr>
          <a:xfrm>
            <a:off x="6418556" y="90749"/>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8;p30">
            <a:extLst>
              <a:ext uri="{FF2B5EF4-FFF2-40B4-BE49-F238E27FC236}">
                <a16:creationId xmlns:a16="http://schemas.microsoft.com/office/drawing/2014/main" id="{C9A21F47-B9F7-0DEC-63D9-CFCE13E1F310}"/>
              </a:ext>
            </a:extLst>
          </p:cNvPr>
          <p:cNvSpPr/>
          <p:nvPr/>
        </p:nvSpPr>
        <p:spPr>
          <a:xfrm>
            <a:off x="4495179" y="32320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30">
            <a:extLst>
              <a:ext uri="{FF2B5EF4-FFF2-40B4-BE49-F238E27FC236}">
                <a16:creationId xmlns:a16="http://schemas.microsoft.com/office/drawing/2014/main" id="{96502149-308C-CD13-9C02-152E440F9891}"/>
              </a:ext>
            </a:extLst>
          </p:cNvPr>
          <p:cNvSpPr/>
          <p:nvPr/>
        </p:nvSpPr>
        <p:spPr>
          <a:xfrm>
            <a:off x="8064826" y="63859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80;p32">
            <a:extLst>
              <a:ext uri="{FF2B5EF4-FFF2-40B4-BE49-F238E27FC236}">
                <a16:creationId xmlns:a16="http://schemas.microsoft.com/office/drawing/2014/main" id="{B2F5A868-973A-99F0-7AD8-7C05AF66FA50}"/>
              </a:ext>
            </a:extLst>
          </p:cNvPr>
          <p:cNvGrpSpPr/>
          <p:nvPr/>
        </p:nvGrpSpPr>
        <p:grpSpPr>
          <a:xfrm>
            <a:off x="-41020" y="3640056"/>
            <a:ext cx="761607" cy="1605311"/>
            <a:chOff x="5897775" y="1333325"/>
            <a:chExt cx="1480050" cy="2830500"/>
          </a:xfrm>
        </p:grpSpPr>
        <p:sp>
          <p:nvSpPr>
            <p:cNvPr id="8" name="Google Shape;381;p32">
              <a:extLst>
                <a:ext uri="{FF2B5EF4-FFF2-40B4-BE49-F238E27FC236}">
                  <a16:creationId xmlns:a16="http://schemas.microsoft.com/office/drawing/2014/main" id="{8AFBB0CC-07B8-EE52-7EFA-2B0CA508A9E3}"/>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2;p32">
              <a:extLst>
                <a:ext uri="{FF2B5EF4-FFF2-40B4-BE49-F238E27FC236}">
                  <a16:creationId xmlns:a16="http://schemas.microsoft.com/office/drawing/2014/main" id="{6DDB715D-1A86-254B-E13B-8431FC5E0B25}"/>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3;p32">
              <a:extLst>
                <a:ext uri="{FF2B5EF4-FFF2-40B4-BE49-F238E27FC236}">
                  <a16:creationId xmlns:a16="http://schemas.microsoft.com/office/drawing/2014/main" id="{9CC28BEB-0AC4-4D33-46D4-F27987D8381B}"/>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4;p32">
              <a:extLst>
                <a:ext uri="{FF2B5EF4-FFF2-40B4-BE49-F238E27FC236}">
                  <a16:creationId xmlns:a16="http://schemas.microsoft.com/office/drawing/2014/main" id="{D5B0AE53-41A7-EC3D-6EA9-2A542F1AE22C}"/>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p32">
              <a:extLst>
                <a:ext uri="{FF2B5EF4-FFF2-40B4-BE49-F238E27FC236}">
                  <a16:creationId xmlns:a16="http://schemas.microsoft.com/office/drawing/2014/main" id="{427484F5-DCB9-9B79-5C59-51AED6616DCD}"/>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6;p32">
              <a:extLst>
                <a:ext uri="{FF2B5EF4-FFF2-40B4-BE49-F238E27FC236}">
                  <a16:creationId xmlns:a16="http://schemas.microsoft.com/office/drawing/2014/main" id="{EB30B2C9-B64B-F7CC-225A-FA1D9C0FB9B9}"/>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p32">
              <a:extLst>
                <a:ext uri="{FF2B5EF4-FFF2-40B4-BE49-F238E27FC236}">
                  <a16:creationId xmlns:a16="http://schemas.microsoft.com/office/drawing/2014/main" id="{2467AAEF-27A5-333C-D3F5-99604E107801}"/>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8;p32">
              <a:extLst>
                <a:ext uri="{FF2B5EF4-FFF2-40B4-BE49-F238E27FC236}">
                  <a16:creationId xmlns:a16="http://schemas.microsoft.com/office/drawing/2014/main" id="{DB76DAE4-6D97-DFA5-F77B-2457AE03EBA7}"/>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9;p32">
              <a:extLst>
                <a:ext uri="{FF2B5EF4-FFF2-40B4-BE49-F238E27FC236}">
                  <a16:creationId xmlns:a16="http://schemas.microsoft.com/office/drawing/2014/main" id="{9AF8274D-40F6-FF33-50DD-9AD7A384500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0;p32">
              <a:extLst>
                <a:ext uri="{FF2B5EF4-FFF2-40B4-BE49-F238E27FC236}">
                  <a16:creationId xmlns:a16="http://schemas.microsoft.com/office/drawing/2014/main" id="{55340ED0-FDE8-AC75-E87A-614027AF621C}"/>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638;p36">
            <a:extLst>
              <a:ext uri="{FF2B5EF4-FFF2-40B4-BE49-F238E27FC236}">
                <a16:creationId xmlns:a16="http://schemas.microsoft.com/office/drawing/2014/main" id="{7C0532EC-147C-5CB3-34F1-978B014CBDA7}"/>
              </a:ext>
            </a:extLst>
          </p:cNvPr>
          <p:cNvGrpSpPr/>
          <p:nvPr/>
        </p:nvGrpSpPr>
        <p:grpSpPr>
          <a:xfrm flipH="1">
            <a:off x="8705717" y="3882733"/>
            <a:ext cx="423287" cy="1152073"/>
            <a:chOff x="6713422" y="2277961"/>
            <a:chExt cx="394563" cy="882857"/>
          </a:xfrm>
        </p:grpSpPr>
        <p:sp>
          <p:nvSpPr>
            <p:cNvPr id="41" name="Google Shape;639;p36">
              <a:extLst>
                <a:ext uri="{FF2B5EF4-FFF2-40B4-BE49-F238E27FC236}">
                  <a16:creationId xmlns:a16="http://schemas.microsoft.com/office/drawing/2014/main" id="{A91DA2D0-6AF1-293D-D69E-C162BC2B52F0}"/>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6">
              <a:extLst>
                <a:ext uri="{FF2B5EF4-FFF2-40B4-BE49-F238E27FC236}">
                  <a16:creationId xmlns:a16="http://schemas.microsoft.com/office/drawing/2014/main" id="{C1329324-2808-E7AA-0838-E86202CA37D9}"/>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1;p36">
              <a:extLst>
                <a:ext uri="{FF2B5EF4-FFF2-40B4-BE49-F238E27FC236}">
                  <a16:creationId xmlns:a16="http://schemas.microsoft.com/office/drawing/2014/main" id="{3779D7A3-01CF-1999-6480-9C2DE14F6391}"/>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2;p36">
              <a:extLst>
                <a:ext uri="{FF2B5EF4-FFF2-40B4-BE49-F238E27FC236}">
                  <a16:creationId xmlns:a16="http://schemas.microsoft.com/office/drawing/2014/main" id="{7F59C4E7-AD3A-255E-018C-EDD17EBB8248}"/>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3;p36">
              <a:extLst>
                <a:ext uri="{FF2B5EF4-FFF2-40B4-BE49-F238E27FC236}">
                  <a16:creationId xmlns:a16="http://schemas.microsoft.com/office/drawing/2014/main" id="{01A7FD8D-DF82-62D3-859D-C1BC7ED0E41F}"/>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4;p36">
              <a:extLst>
                <a:ext uri="{FF2B5EF4-FFF2-40B4-BE49-F238E27FC236}">
                  <a16:creationId xmlns:a16="http://schemas.microsoft.com/office/drawing/2014/main" id="{719A0511-D67C-8C31-3427-7BF91A6E712D}"/>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5;p36">
              <a:extLst>
                <a:ext uri="{FF2B5EF4-FFF2-40B4-BE49-F238E27FC236}">
                  <a16:creationId xmlns:a16="http://schemas.microsoft.com/office/drawing/2014/main" id="{9E44173A-787B-B521-92FA-6DAD92FDB75E}"/>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38;p36">
            <a:extLst>
              <a:ext uri="{FF2B5EF4-FFF2-40B4-BE49-F238E27FC236}">
                <a16:creationId xmlns:a16="http://schemas.microsoft.com/office/drawing/2014/main" id="{235D1649-08EC-4ECE-5594-EC11F4125A8E}"/>
              </a:ext>
            </a:extLst>
          </p:cNvPr>
          <p:cNvGrpSpPr/>
          <p:nvPr/>
        </p:nvGrpSpPr>
        <p:grpSpPr>
          <a:xfrm flipH="1">
            <a:off x="1543807" y="4481062"/>
            <a:ext cx="277417" cy="627956"/>
            <a:chOff x="6713422" y="2277961"/>
            <a:chExt cx="394563" cy="882857"/>
          </a:xfrm>
        </p:grpSpPr>
        <p:sp>
          <p:nvSpPr>
            <p:cNvPr id="65" name="Google Shape;639;p36">
              <a:extLst>
                <a:ext uri="{FF2B5EF4-FFF2-40B4-BE49-F238E27FC236}">
                  <a16:creationId xmlns:a16="http://schemas.microsoft.com/office/drawing/2014/main" id="{8AF97F14-E992-0869-42E5-C4C3A0DF6CC3}"/>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40;p36">
              <a:extLst>
                <a:ext uri="{FF2B5EF4-FFF2-40B4-BE49-F238E27FC236}">
                  <a16:creationId xmlns:a16="http://schemas.microsoft.com/office/drawing/2014/main" id="{61294B1C-7CA2-7456-039E-DD0B50FF4BC0}"/>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41;p36">
              <a:extLst>
                <a:ext uri="{FF2B5EF4-FFF2-40B4-BE49-F238E27FC236}">
                  <a16:creationId xmlns:a16="http://schemas.microsoft.com/office/drawing/2014/main" id="{E3F4B956-E5C8-ADAE-B934-505160DF1BE7}"/>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2;p36">
              <a:extLst>
                <a:ext uri="{FF2B5EF4-FFF2-40B4-BE49-F238E27FC236}">
                  <a16:creationId xmlns:a16="http://schemas.microsoft.com/office/drawing/2014/main" id="{CC793EE0-360F-198C-5A51-BD3398B91BE0}"/>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43;p36">
              <a:extLst>
                <a:ext uri="{FF2B5EF4-FFF2-40B4-BE49-F238E27FC236}">
                  <a16:creationId xmlns:a16="http://schemas.microsoft.com/office/drawing/2014/main" id="{21B7F305-A894-42BA-F2D0-A1DDD7E53A64}"/>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4;p36">
              <a:extLst>
                <a:ext uri="{FF2B5EF4-FFF2-40B4-BE49-F238E27FC236}">
                  <a16:creationId xmlns:a16="http://schemas.microsoft.com/office/drawing/2014/main" id="{E587CB02-2546-E229-0D9B-B2C6C7909D9A}"/>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5;p36">
              <a:extLst>
                <a:ext uri="{FF2B5EF4-FFF2-40B4-BE49-F238E27FC236}">
                  <a16:creationId xmlns:a16="http://schemas.microsoft.com/office/drawing/2014/main" id="{37F49DF4-63F8-223C-502D-C8CE07DD47EF}"/>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1305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7">
          <a:extLst>
            <a:ext uri="{FF2B5EF4-FFF2-40B4-BE49-F238E27FC236}">
              <a16:creationId xmlns:a16="http://schemas.microsoft.com/office/drawing/2014/main" id="{E9CB2A86-A52D-B0A1-D181-60521508D835}"/>
            </a:ext>
          </a:extLst>
        </p:cNvPr>
        <p:cNvGrpSpPr/>
        <p:nvPr/>
      </p:nvGrpSpPr>
      <p:grpSpPr>
        <a:xfrm>
          <a:off x="0" y="0"/>
          <a:ext cx="0" cy="0"/>
          <a:chOff x="0" y="0"/>
          <a:chExt cx="0" cy="0"/>
        </a:xfrm>
      </p:grpSpPr>
      <p:sp>
        <p:nvSpPr>
          <p:cNvPr id="618" name="Google Shape;618;p36">
            <a:extLst>
              <a:ext uri="{FF2B5EF4-FFF2-40B4-BE49-F238E27FC236}">
                <a16:creationId xmlns:a16="http://schemas.microsoft.com/office/drawing/2014/main" id="{4DA89B39-E7AB-FB80-487E-0F36741D8697}"/>
              </a:ext>
            </a:extLst>
          </p:cNvPr>
          <p:cNvSpPr txBox="1">
            <a:spLocks noGrp="1"/>
          </p:cNvSpPr>
          <p:nvPr>
            <p:ph type="title"/>
          </p:nvPr>
        </p:nvSpPr>
        <p:spPr>
          <a:xfrm>
            <a:off x="1828800" y="1589800"/>
            <a:ext cx="5486400" cy="103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619" name="Google Shape;619;p36">
            <a:extLst>
              <a:ext uri="{FF2B5EF4-FFF2-40B4-BE49-F238E27FC236}">
                <a16:creationId xmlns:a16="http://schemas.microsoft.com/office/drawing/2014/main" id="{E51E3E20-4978-D81D-36A1-D5251FCF7840}"/>
              </a:ext>
            </a:extLst>
          </p:cNvPr>
          <p:cNvSpPr txBox="1">
            <a:spLocks noGrp="1"/>
          </p:cNvSpPr>
          <p:nvPr>
            <p:ph type="subTitle" idx="1"/>
          </p:nvPr>
        </p:nvSpPr>
        <p:spPr>
          <a:xfrm>
            <a:off x="1828800" y="2573275"/>
            <a:ext cx="54864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Any questions?</a:t>
            </a:r>
            <a:endParaRPr/>
          </a:p>
        </p:txBody>
      </p:sp>
      <p:grpSp>
        <p:nvGrpSpPr>
          <p:cNvPr id="620" name="Google Shape;620;p36">
            <a:extLst>
              <a:ext uri="{FF2B5EF4-FFF2-40B4-BE49-F238E27FC236}">
                <a16:creationId xmlns:a16="http://schemas.microsoft.com/office/drawing/2014/main" id="{93A71B88-D851-12D7-B445-0AD614C6547A}"/>
              </a:ext>
            </a:extLst>
          </p:cNvPr>
          <p:cNvGrpSpPr/>
          <p:nvPr/>
        </p:nvGrpSpPr>
        <p:grpSpPr>
          <a:xfrm>
            <a:off x="8656956" y="4055034"/>
            <a:ext cx="342822" cy="564614"/>
            <a:chOff x="6713422" y="2277961"/>
            <a:chExt cx="394563" cy="882857"/>
          </a:xfrm>
        </p:grpSpPr>
        <p:sp>
          <p:nvSpPr>
            <p:cNvPr id="621" name="Google Shape;621;p36">
              <a:extLst>
                <a:ext uri="{FF2B5EF4-FFF2-40B4-BE49-F238E27FC236}">
                  <a16:creationId xmlns:a16="http://schemas.microsoft.com/office/drawing/2014/main" id="{022DB20D-AE16-92FF-25F0-230E1E37FE12}"/>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a:extLst>
                <a:ext uri="{FF2B5EF4-FFF2-40B4-BE49-F238E27FC236}">
                  <a16:creationId xmlns:a16="http://schemas.microsoft.com/office/drawing/2014/main" id="{B400B2A6-0D98-44E0-C84E-2ED4F96B1DA9}"/>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a:extLst>
                <a:ext uri="{FF2B5EF4-FFF2-40B4-BE49-F238E27FC236}">
                  <a16:creationId xmlns:a16="http://schemas.microsoft.com/office/drawing/2014/main" id="{D2C0879E-B801-0456-C310-6F9AEED5FA78}"/>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a:extLst>
                <a:ext uri="{FF2B5EF4-FFF2-40B4-BE49-F238E27FC236}">
                  <a16:creationId xmlns:a16="http://schemas.microsoft.com/office/drawing/2014/main" id="{66B42F17-4672-6894-1E64-1D69CF781A7B}"/>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a:extLst>
                <a:ext uri="{FF2B5EF4-FFF2-40B4-BE49-F238E27FC236}">
                  <a16:creationId xmlns:a16="http://schemas.microsoft.com/office/drawing/2014/main" id="{60F711EA-0382-2299-22DB-2847AF5595A2}"/>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a:extLst>
                <a:ext uri="{FF2B5EF4-FFF2-40B4-BE49-F238E27FC236}">
                  <a16:creationId xmlns:a16="http://schemas.microsoft.com/office/drawing/2014/main" id="{4E3BE551-E3B6-6850-E32C-61C7DC5D94B0}"/>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a:extLst>
                <a:ext uri="{FF2B5EF4-FFF2-40B4-BE49-F238E27FC236}">
                  <a16:creationId xmlns:a16="http://schemas.microsoft.com/office/drawing/2014/main" id="{4841AD50-B12B-11BD-29FA-4A37E881FD34}"/>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6">
            <a:extLst>
              <a:ext uri="{FF2B5EF4-FFF2-40B4-BE49-F238E27FC236}">
                <a16:creationId xmlns:a16="http://schemas.microsoft.com/office/drawing/2014/main" id="{B57B3E44-DBB7-D46D-C9CD-831269BBA461}"/>
              </a:ext>
            </a:extLst>
          </p:cNvPr>
          <p:cNvGrpSpPr/>
          <p:nvPr/>
        </p:nvGrpSpPr>
        <p:grpSpPr>
          <a:xfrm>
            <a:off x="260214" y="1920630"/>
            <a:ext cx="1353451" cy="2697486"/>
            <a:chOff x="4494656" y="2233987"/>
            <a:chExt cx="620252" cy="1237492"/>
          </a:xfrm>
        </p:grpSpPr>
        <p:sp>
          <p:nvSpPr>
            <p:cNvPr id="629" name="Google Shape;629;p36">
              <a:extLst>
                <a:ext uri="{FF2B5EF4-FFF2-40B4-BE49-F238E27FC236}">
                  <a16:creationId xmlns:a16="http://schemas.microsoft.com/office/drawing/2014/main" id="{57F01AE4-96C4-D7CA-EDA5-DAE825421271}"/>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a:extLst>
                <a:ext uri="{FF2B5EF4-FFF2-40B4-BE49-F238E27FC236}">
                  <a16:creationId xmlns:a16="http://schemas.microsoft.com/office/drawing/2014/main" id="{1ACF0792-1F2A-9C37-4517-0028832BCFA1}"/>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a:extLst>
                <a:ext uri="{FF2B5EF4-FFF2-40B4-BE49-F238E27FC236}">
                  <a16:creationId xmlns:a16="http://schemas.microsoft.com/office/drawing/2014/main" id="{AB091B81-9F84-175D-73E4-B98FB2F0E1FF}"/>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a:extLst>
                <a:ext uri="{FF2B5EF4-FFF2-40B4-BE49-F238E27FC236}">
                  <a16:creationId xmlns:a16="http://schemas.microsoft.com/office/drawing/2014/main" id="{876CD751-DC0E-61A1-F2D2-EC1CE5BEB54A}"/>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a:extLst>
                <a:ext uri="{FF2B5EF4-FFF2-40B4-BE49-F238E27FC236}">
                  <a16:creationId xmlns:a16="http://schemas.microsoft.com/office/drawing/2014/main" id="{202334D3-7B51-1A29-932E-B3A0F4D6AD7A}"/>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a:extLst>
                <a:ext uri="{FF2B5EF4-FFF2-40B4-BE49-F238E27FC236}">
                  <a16:creationId xmlns:a16="http://schemas.microsoft.com/office/drawing/2014/main" id="{0C7FDA0F-DCED-E4F7-25B4-C62F5A91E08A}"/>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a:extLst>
                <a:ext uri="{FF2B5EF4-FFF2-40B4-BE49-F238E27FC236}">
                  <a16:creationId xmlns:a16="http://schemas.microsoft.com/office/drawing/2014/main" id="{4D339193-2A53-2403-080A-819B86FB0C95}"/>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a:extLst>
                <a:ext uri="{FF2B5EF4-FFF2-40B4-BE49-F238E27FC236}">
                  <a16:creationId xmlns:a16="http://schemas.microsoft.com/office/drawing/2014/main" id="{6AE20070-8188-EA76-C526-ADE62BE586D2}"/>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a:extLst>
                <a:ext uri="{FF2B5EF4-FFF2-40B4-BE49-F238E27FC236}">
                  <a16:creationId xmlns:a16="http://schemas.microsoft.com/office/drawing/2014/main" id="{4E1AAFE4-803D-7664-0CF9-9959939A485A}"/>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6">
            <a:extLst>
              <a:ext uri="{FF2B5EF4-FFF2-40B4-BE49-F238E27FC236}">
                <a16:creationId xmlns:a16="http://schemas.microsoft.com/office/drawing/2014/main" id="{7D8CCC9E-BF64-F3A9-1E6A-0FF56167A36B}"/>
              </a:ext>
            </a:extLst>
          </p:cNvPr>
          <p:cNvGrpSpPr/>
          <p:nvPr/>
        </p:nvGrpSpPr>
        <p:grpSpPr>
          <a:xfrm flipH="1">
            <a:off x="7147600" y="4000567"/>
            <a:ext cx="423287" cy="947129"/>
            <a:chOff x="6713422" y="2277961"/>
            <a:chExt cx="394563" cy="882857"/>
          </a:xfrm>
        </p:grpSpPr>
        <p:sp>
          <p:nvSpPr>
            <p:cNvPr id="639" name="Google Shape;639;p36">
              <a:extLst>
                <a:ext uri="{FF2B5EF4-FFF2-40B4-BE49-F238E27FC236}">
                  <a16:creationId xmlns:a16="http://schemas.microsoft.com/office/drawing/2014/main" id="{7ACBAC8E-E399-393F-2D14-BCAD1E653A95}"/>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a:extLst>
                <a:ext uri="{FF2B5EF4-FFF2-40B4-BE49-F238E27FC236}">
                  <a16:creationId xmlns:a16="http://schemas.microsoft.com/office/drawing/2014/main" id="{9B817118-794F-A6E3-9724-4EB2A06CC391}"/>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a:extLst>
                <a:ext uri="{FF2B5EF4-FFF2-40B4-BE49-F238E27FC236}">
                  <a16:creationId xmlns:a16="http://schemas.microsoft.com/office/drawing/2014/main" id="{02D16766-A80A-0534-80A6-3EDE7C75F2F1}"/>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a:extLst>
                <a:ext uri="{FF2B5EF4-FFF2-40B4-BE49-F238E27FC236}">
                  <a16:creationId xmlns:a16="http://schemas.microsoft.com/office/drawing/2014/main" id="{479A6366-6559-4F77-532F-6B0B8797D138}"/>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a:extLst>
                <a:ext uri="{FF2B5EF4-FFF2-40B4-BE49-F238E27FC236}">
                  <a16:creationId xmlns:a16="http://schemas.microsoft.com/office/drawing/2014/main" id="{E637B390-26AF-C20C-5809-EF793AE5A311}"/>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a:extLst>
                <a:ext uri="{FF2B5EF4-FFF2-40B4-BE49-F238E27FC236}">
                  <a16:creationId xmlns:a16="http://schemas.microsoft.com/office/drawing/2014/main" id="{85181B56-9A9E-02BC-7846-FDB0D9019D1F}"/>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a:extLst>
                <a:ext uri="{FF2B5EF4-FFF2-40B4-BE49-F238E27FC236}">
                  <a16:creationId xmlns:a16="http://schemas.microsoft.com/office/drawing/2014/main" id="{70AA5695-D6F1-3F76-68D0-B0317C3A82F3}"/>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36">
            <a:extLst>
              <a:ext uri="{FF2B5EF4-FFF2-40B4-BE49-F238E27FC236}">
                <a16:creationId xmlns:a16="http://schemas.microsoft.com/office/drawing/2014/main" id="{4761CE6A-BCB0-5EF6-FAA6-CD145DB23936}"/>
              </a:ext>
            </a:extLst>
          </p:cNvPr>
          <p:cNvSpPr/>
          <p:nvPr/>
        </p:nvSpPr>
        <p:spPr>
          <a:xfrm flipH="1">
            <a:off x="7182444" y="864889"/>
            <a:ext cx="1087430" cy="330461"/>
          </a:xfrm>
          <a:custGeom>
            <a:avLst/>
            <a:gdLst/>
            <a:ahLst/>
            <a:cxnLst/>
            <a:rect l="l" t="t" r="r" b="b"/>
            <a:pathLst>
              <a:path w="24360" h="7447" extrusionOk="0">
                <a:moveTo>
                  <a:pt x="12501" y="0"/>
                </a:moveTo>
                <a:cubicBezTo>
                  <a:pt x="9213" y="0"/>
                  <a:pt x="6432" y="2316"/>
                  <a:pt x="6339" y="5257"/>
                </a:cubicBezTo>
                <a:cubicBezTo>
                  <a:pt x="5669" y="5068"/>
                  <a:pt x="5056" y="4988"/>
                  <a:pt x="4499" y="4988"/>
                </a:cubicBezTo>
                <a:cubicBezTo>
                  <a:pt x="1407" y="4988"/>
                  <a:pt x="1" y="7447"/>
                  <a:pt x="1" y="7447"/>
                </a:cubicBezTo>
                <a:lnTo>
                  <a:pt x="23112" y="7447"/>
                </a:lnTo>
                <a:cubicBezTo>
                  <a:pt x="24359" y="5628"/>
                  <a:pt x="22707" y="2231"/>
                  <a:pt x="19709" y="2231"/>
                </a:cubicBezTo>
                <a:cubicBezTo>
                  <a:pt x="19226" y="2231"/>
                  <a:pt x="18707" y="2319"/>
                  <a:pt x="18160" y="2517"/>
                </a:cubicBezTo>
                <a:cubicBezTo>
                  <a:pt x="16374" y="738"/>
                  <a:pt x="14357" y="0"/>
                  <a:pt x="1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a:extLst>
              <a:ext uri="{FF2B5EF4-FFF2-40B4-BE49-F238E27FC236}">
                <a16:creationId xmlns:a16="http://schemas.microsoft.com/office/drawing/2014/main" id="{92237F14-4258-CAD2-AC17-22211DB16342}"/>
              </a:ext>
            </a:extLst>
          </p:cNvPr>
          <p:cNvSpPr/>
          <p:nvPr/>
        </p:nvSpPr>
        <p:spPr>
          <a:xfrm flipH="1">
            <a:off x="8249047" y="637701"/>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380;p32">
            <a:extLst>
              <a:ext uri="{FF2B5EF4-FFF2-40B4-BE49-F238E27FC236}">
                <a16:creationId xmlns:a16="http://schemas.microsoft.com/office/drawing/2014/main" id="{394B3F9C-2BD7-C1E2-FC36-4EC74E759BB6}"/>
              </a:ext>
            </a:extLst>
          </p:cNvPr>
          <p:cNvGrpSpPr/>
          <p:nvPr/>
        </p:nvGrpSpPr>
        <p:grpSpPr>
          <a:xfrm>
            <a:off x="1998729" y="3438198"/>
            <a:ext cx="761607" cy="1605311"/>
            <a:chOff x="5897775" y="1333325"/>
            <a:chExt cx="1480050" cy="2830500"/>
          </a:xfrm>
        </p:grpSpPr>
        <p:sp>
          <p:nvSpPr>
            <p:cNvPr id="19" name="Google Shape;381;p32">
              <a:extLst>
                <a:ext uri="{FF2B5EF4-FFF2-40B4-BE49-F238E27FC236}">
                  <a16:creationId xmlns:a16="http://schemas.microsoft.com/office/drawing/2014/main" id="{7C2796BB-9153-A85D-DB2D-30E4740727E5}"/>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2;p32">
              <a:extLst>
                <a:ext uri="{FF2B5EF4-FFF2-40B4-BE49-F238E27FC236}">
                  <a16:creationId xmlns:a16="http://schemas.microsoft.com/office/drawing/2014/main" id="{8F9989ED-90C4-4C33-A47B-47930A7030D3}"/>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3;p32">
              <a:extLst>
                <a:ext uri="{FF2B5EF4-FFF2-40B4-BE49-F238E27FC236}">
                  <a16:creationId xmlns:a16="http://schemas.microsoft.com/office/drawing/2014/main" id="{899A1F26-C113-AE54-B777-91034F8A5F22}"/>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4;p32">
              <a:extLst>
                <a:ext uri="{FF2B5EF4-FFF2-40B4-BE49-F238E27FC236}">
                  <a16:creationId xmlns:a16="http://schemas.microsoft.com/office/drawing/2014/main" id="{63305AF3-0099-D64F-0684-779FEC7B0759}"/>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5;p32">
              <a:extLst>
                <a:ext uri="{FF2B5EF4-FFF2-40B4-BE49-F238E27FC236}">
                  <a16:creationId xmlns:a16="http://schemas.microsoft.com/office/drawing/2014/main" id="{8FD09DD1-9E2C-0367-A232-B7F7D5856A79}"/>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6;p32">
              <a:extLst>
                <a:ext uri="{FF2B5EF4-FFF2-40B4-BE49-F238E27FC236}">
                  <a16:creationId xmlns:a16="http://schemas.microsoft.com/office/drawing/2014/main" id="{0180D036-3970-6DB4-9659-9C9FE9E3B1BC}"/>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7;p32">
              <a:extLst>
                <a:ext uri="{FF2B5EF4-FFF2-40B4-BE49-F238E27FC236}">
                  <a16:creationId xmlns:a16="http://schemas.microsoft.com/office/drawing/2014/main" id="{AE0134AA-664A-1AFD-EA3A-1A7D9BB96F0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p32">
              <a:extLst>
                <a:ext uri="{FF2B5EF4-FFF2-40B4-BE49-F238E27FC236}">
                  <a16:creationId xmlns:a16="http://schemas.microsoft.com/office/drawing/2014/main" id="{FCAF0B15-FFCB-8B25-99F8-88535C9F1AB9}"/>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p32">
              <a:extLst>
                <a:ext uri="{FF2B5EF4-FFF2-40B4-BE49-F238E27FC236}">
                  <a16:creationId xmlns:a16="http://schemas.microsoft.com/office/drawing/2014/main" id="{84BAFB65-87FC-B516-7322-2271E279A3CE}"/>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0;p32">
              <a:extLst>
                <a:ext uri="{FF2B5EF4-FFF2-40B4-BE49-F238E27FC236}">
                  <a16:creationId xmlns:a16="http://schemas.microsoft.com/office/drawing/2014/main" id="{CEB7619B-21AE-A5EF-0710-CAAE47110B45}"/>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380;p32">
            <a:extLst>
              <a:ext uri="{FF2B5EF4-FFF2-40B4-BE49-F238E27FC236}">
                <a16:creationId xmlns:a16="http://schemas.microsoft.com/office/drawing/2014/main" id="{4157C24B-049E-74FB-B296-26D79195474E}"/>
              </a:ext>
            </a:extLst>
          </p:cNvPr>
          <p:cNvGrpSpPr/>
          <p:nvPr/>
        </p:nvGrpSpPr>
        <p:grpSpPr>
          <a:xfrm>
            <a:off x="7756492" y="2768600"/>
            <a:ext cx="1127294" cy="2314587"/>
            <a:chOff x="5897775" y="1333325"/>
            <a:chExt cx="1480050" cy="2830500"/>
          </a:xfrm>
        </p:grpSpPr>
        <p:sp>
          <p:nvSpPr>
            <p:cNvPr id="30" name="Google Shape;381;p32">
              <a:extLst>
                <a:ext uri="{FF2B5EF4-FFF2-40B4-BE49-F238E27FC236}">
                  <a16:creationId xmlns:a16="http://schemas.microsoft.com/office/drawing/2014/main" id="{533710C1-11DE-8E5B-E801-BED669E84D0B}"/>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2;p32">
              <a:extLst>
                <a:ext uri="{FF2B5EF4-FFF2-40B4-BE49-F238E27FC236}">
                  <a16:creationId xmlns:a16="http://schemas.microsoft.com/office/drawing/2014/main" id="{41D20D15-EC0A-8AE2-3F2D-954F2999B968}"/>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3;p32">
              <a:extLst>
                <a:ext uri="{FF2B5EF4-FFF2-40B4-BE49-F238E27FC236}">
                  <a16:creationId xmlns:a16="http://schemas.microsoft.com/office/drawing/2014/main" id="{1B08EFF5-81FC-D471-E4AF-AA7E67149166}"/>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4;p32">
              <a:extLst>
                <a:ext uri="{FF2B5EF4-FFF2-40B4-BE49-F238E27FC236}">
                  <a16:creationId xmlns:a16="http://schemas.microsoft.com/office/drawing/2014/main" id="{2887AEC7-56F3-9EEF-760F-06D4C97BD92C}"/>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5;p32">
              <a:extLst>
                <a:ext uri="{FF2B5EF4-FFF2-40B4-BE49-F238E27FC236}">
                  <a16:creationId xmlns:a16="http://schemas.microsoft.com/office/drawing/2014/main" id="{526EAD66-8219-DF79-64E8-05F3B0D9635D}"/>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6;p32">
              <a:extLst>
                <a:ext uri="{FF2B5EF4-FFF2-40B4-BE49-F238E27FC236}">
                  <a16:creationId xmlns:a16="http://schemas.microsoft.com/office/drawing/2014/main" id="{ACB9D18F-C237-D8AE-9078-048417FA901A}"/>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7;p32">
              <a:extLst>
                <a:ext uri="{FF2B5EF4-FFF2-40B4-BE49-F238E27FC236}">
                  <a16:creationId xmlns:a16="http://schemas.microsoft.com/office/drawing/2014/main" id="{26A681F8-E71E-A04A-553A-C53D49C42FF9}"/>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8;p32">
              <a:extLst>
                <a:ext uri="{FF2B5EF4-FFF2-40B4-BE49-F238E27FC236}">
                  <a16:creationId xmlns:a16="http://schemas.microsoft.com/office/drawing/2014/main" id="{2D6D30C0-9C58-B206-9C65-7888A6D7EE4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p32">
              <a:extLst>
                <a:ext uri="{FF2B5EF4-FFF2-40B4-BE49-F238E27FC236}">
                  <a16:creationId xmlns:a16="http://schemas.microsoft.com/office/drawing/2014/main" id="{F79D4CE0-7E62-984B-8715-574D49DBAA82}"/>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0;p32">
              <a:extLst>
                <a:ext uri="{FF2B5EF4-FFF2-40B4-BE49-F238E27FC236}">
                  <a16:creationId xmlns:a16="http://schemas.microsoft.com/office/drawing/2014/main" id="{66A74770-9F4B-0CD4-1749-BBDC6CD596BC}"/>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5219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FAE2-77BA-2CD4-D81F-5B9D1B8100F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FD694BA-2502-8545-7D0F-E481B8DE42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796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8E1F-8402-573C-3185-B6EB0C205ACA}"/>
              </a:ext>
            </a:extLst>
          </p:cNvPr>
          <p:cNvSpPr>
            <a:spLocks noGrp="1"/>
          </p:cNvSpPr>
          <p:nvPr>
            <p:ph type="title"/>
          </p:nvPr>
        </p:nvSpPr>
        <p:spPr>
          <a:xfrm>
            <a:off x="720000" y="203901"/>
            <a:ext cx="7704000" cy="572700"/>
          </a:xfrm>
        </p:spPr>
        <p:txBody>
          <a:bodyPr/>
          <a:lstStyle/>
          <a:p>
            <a:r>
              <a:rPr lang="en-US"/>
              <a:t>China Leads the Charge on Wind for 4 Years</a:t>
            </a:r>
          </a:p>
        </p:txBody>
      </p:sp>
      <p:pic>
        <p:nvPicPr>
          <p:cNvPr id="4" name="Picture 3" descr="A graph of different colored squares&#10;&#10;Description automatically generated">
            <a:extLst>
              <a:ext uri="{FF2B5EF4-FFF2-40B4-BE49-F238E27FC236}">
                <a16:creationId xmlns:a16="http://schemas.microsoft.com/office/drawing/2014/main" id="{50616514-153C-28E8-B380-91D8D5C8E85A}"/>
              </a:ext>
            </a:extLst>
          </p:cNvPr>
          <p:cNvPicPr>
            <a:picLocks noChangeAspect="1"/>
          </p:cNvPicPr>
          <p:nvPr/>
        </p:nvPicPr>
        <p:blipFill>
          <a:blip r:embed="rId3"/>
          <a:stretch>
            <a:fillRect/>
          </a:stretch>
        </p:blipFill>
        <p:spPr>
          <a:xfrm>
            <a:off x="1781299" y="1252081"/>
            <a:ext cx="5581402" cy="3114818"/>
          </a:xfrm>
          <a:prstGeom prst="rect">
            <a:avLst/>
          </a:prstGeom>
        </p:spPr>
      </p:pic>
      <p:sp>
        <p:nvSpPr>
          <p:cNvPr id="5" name="TextBox 4">
            <a:extLst>
              <a:ext uri="{FF2B5EF4-FFF2-40B4-BE49-F238E27FC236}">
                <a16:creationId xmlns:a16="http://schemas.microsoft.com/office/drawing/2014/main" id="{BE27D967-2EC8-2940-F2F5-DBFCB427F626}"/>
              </a:ext>
            </a:extLst>
          </p:cNvPr>
          <p:cNvSpPr txBox="1"/>
          <p:nvPr/>
        </p:nvSpPr>
        <p:spPr>
          <a:xfrm>
            <a:off x="0" y="4604891"/>
            <a:ext cx="8837772" cy="800219"/>
          </a:xfrm>
          <a:prstGeom prst="rect">
            <a:avLst/>
          </a:prstGeom>
          <a:noFill/>
        </p:spPr>
        <p:txBody>
          <a:bodyPr wrap="square" rtlCol="0">
            <a:spAutoFit/>
          </a:bodyPr>
          <a:lstStyle/>
          <a:p>
            <a:pPr marL="457200" indent="-457200"/>
            <a:r>
              <a:rPr lang="en-US" sz="900" err="1">
                <a:solidFill>
                  <a:schemeClr val="bg1"/>
                </a:solidFill>
              </a:rPr>
              <a:t>Fickling</a:t>
            </a:r>
            <a:r>
              <a:rPr lang="en-US" sz="900">
                <a:solidFill>
                  <a:schemeClr val="bg1"/>
                </a:solidFill>
              </a:rPr>
              <a:t>, David. “China Accounts for All the World’s Wind Power Growth.” Bloomberg.com, Bloomberg, 20 Apr. 2024, www.bloomberg.com/opinion/articles/2024-04-20/china-accounts-for-all-the-world-s-wind-power-growth?sref=UBrhZ1ro&amp;leadSource=uverify%20wall. Accessed 11 Oct. 2024.</a:t>
            </a:r>
          </a:p>
          <a:p>
            <a:r>
              <a:rPr lang="en-US">
                <a:solidFill>
                  <a:srgbClr val="000000"/>
                </a:solidFill>
                <a:effectLst/>
                <a:latin typeface="Calibri" panose="020F0502020204030204" pitchFamily="34" charset="0"/>
              </a:rPr>
              <a:t>‌</a:t>
            </a:r>
          </a:p>
          <a:p>
            <a:endParaRPr lang="en-US"/>
          </a:p>
        </p:txBody>
      </p:sp>
      <p:grpSp>
        <p:nvGrpSpPr>
          <p:cNvPr id="3" name="Google Shape;380;p32">
            <a:extLst>
              <a:ext uri="{FF2B5EF4-FFF2-40B4-BE49-F238E27FC236}">
                <a16:creationId xmlns:a16="http://schemas.microsoft.com/office/drawing/2014/main" id="{C4982149-52A6-27A8-336E-66F8EE6DE336}"/>
              </a:ext>
            </a:extLst>
          </p:cNvPr>
          <p:cNvGrpSpPr/>
          <p:nvPr/>
        </p:nvGrpSpPr>
        <p:grpSpPr>
          <a:xfrm>
            <a:off x="7835146" y="2505386"/>
            <a:ext cx="1509446" cy="2549438"/>
            <a:chOff x="5897775" y="1333325"/>
            <a:chExt cx="1480050" cy="2830500"/>
          </a:xfrm>
        </p:grpSpPr>
        <p:sp>
          <p:nvSpPr>
            <p:cNvPr id="6" name="Google Shape;381;p32">
              <a:extLst>
                <a:ext uri="{FF2B5EF4-FFF2-40B4-BE49-F238E27FC236}">
                  <a16:creationId xmlns:a16="http://schemas.microsoft.com/office/drawing/2014/main" id="{3603CA8F-4BAB-C03B-1D39-83860857E5CD}"/>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2;p32">
              <a:extLst>
                <a:ext uri="{FF2B5EF4-FFF2-40B4-BE49-F238E27FC236}">
                  <a16:creationId xmlns:a16="http://schemas.microsoft.com/office/drawing/2014/main" id="{5E0D3E7B-8E6C-6AE4-F79D-4F48FCA4357A}"/>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3;p32">
              <a:extLst>
                <a:ext uri="{FF2B5EF4-FFF2-40B4-BE49-F238E27FC236}">
                  <a16:creationId xmlns:a16="http://schemas.microsoft.com/office/drawing/2014/main" id="{AD43A339-2449-57BE-DA84-AA73F9802601}"/>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4;p32">
              <a:extLst>
                <a:ext uri="{FF2B5EF4-FFF2-40B4-BE49-F238E27FC236}">
                  <a16:creationId xmlns:a16="http://schemas.microsoft.com/office/drawing/2014/main" id="{D61958D7-0F1C-3724-09E6-882743AA39EF}"/>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p32">
              <a:extLst>
                <a:ext uri="{FF2B5EF4-FFF2-40B4-BE49-F238E27FC236}">
                  <a16:creationId xmlns:a16="http://schemas.microsoft.com/office/drawing/2014/main" id="{FAFA6CFE-9542-ADA5-60A5-75C49815A3EB}"/>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6;p32">
              <a:extLst>
                <a:ext uri="{FF2B5EF4-FFF2-40B4-BE49-F238E27FC236}">
                  <a16:creationId xmlns:a16="http://schemas.microsoft.com/office/drawing/2014/main" id="{86DC7087-B304-EF55-BE44-673A2DE4E8FC}"/>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p32">
              <a:extLst>
                <a:ext uri="{FF2B5EF4-FFF2-40B4-BE49-F238E27FC236}">
                  <a16:creationId xmlns:a16="http://schemas.microsoft.com/office/drawing/2014/main" id="{F0023363-44BB-19B6-05EB-4EC40AE48583}"/>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8;p32">
              <a:extLst>
                <a:ext uri="{FF2B5EF4-FFF2-40B4-BE49-F238E27FC236}">
                  <a16:creationId xmlns:a16="http://schemas.microsoft.com/office/drawing/2014/main" id="{CAE5D63B-45C7-B47F-FAE6-3DE70DC691B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9;p32">
              <a:extLst>
                <a:ext uri="{FF2B5EF4-FFF2-40B4-BE49-F238E27FC236}">
                  <a16:creationId xmlns:a16="http://schemas.microsoft.com/office/drawing/2014/main" id="{A26107BB-3B3F-C999-F68E-E4981A3747FF}"/>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0;p32">
              <a:extLst>
                <a:ext uri="{FF2B5EF4-FFF2-40B4-BE49-F238E27FC236}">
                  <a16:creationId xmlns:a16="http://schemas.microsoft.com/office/drawing/2014/main" id="{F707046D-348A-61D2-DB06-DF5EEBD25358}"/>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80;p32">
            <a:extLst>
              <a:ext uri="{FF2B5EF4-FFF2-40B4-BE49-F238E27FC236}">
                <a16:creationId xmlns:a16="http://schemas.microsoft.com/office/drawing/2014/main" id="{B3B9F201-8497-B686-3B99-17CBEC1E5491}"/>
              </a:ext>
            </a:extLst>
          </p:cNvPr>
          <p:cNvGrpSpPr/>
          <p:nvPr/>
        </p:nvGrpSpPr>
        <p:grpSpPr>
          <a:xfrm>
            <a:off x="-61667" y="1783050"/>
            <a:ext cx="1509446" cy="2821841"/>
            <a:chOff x="5897775" y="1333325"/>
            <a:chExt cx="1480050" cy="2830500"/>
          </a:xfrm>
        </p:grpSpPr>
        <p:sp>
          <p:nvSpPr>
            <p:cNvPr id="17" name="Google Shape;381;p32">
              <a:extLst>
                <a:ext uri="{FF2B5EF4-FFF2-40B4-BE49-F238E27FC236}">
                  <a16:creationId xmlns:a16="http://schemas.microsoft.com/office/drawing/2014/main" id="{455C5343-27E5-BA47-4142-295D5C31E97F}"/>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2;p32">
              <a:extLst>
                <a:ext uri="{FF2B5EF4-FFF2-40B4-BE49-F238E27FC236}">
                  <a16:creationId xmlns:a16="http://schemas.microsoft.com/office/drawing/2014/main" id="{0F0199CF-2FD9-1015-A5AA-F4C63AAFDC0D}"/>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3;p32">
              <a:extLst>
                <a:ext uri="{FF2B5EF4-FFF2-40B4-BE49-F238E27FC236}">
                  <a16:creationId xmlns:a16="http://schemas.microsoft.com/office/drawing/2014/main" id="{4CD4B063-3D96-7635-4CD9-7C125D769822}"/>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4;p32">
              <a:extLst>
                <a:ext uri="{FF2B5EF4-FFF2-40B4-BE49-F238E27FC236}">
                  <a16:creationId xmlns:a16="http://schemas.microsoft.com/office/drawing/2014/main" id="{455A5DC5-6141-BB3B-FEC6-7254BC4F33A6}"/>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5;p32">
              <a:extLst>
                <a:ext uri="{FF2B5EF4-FFF2-40B4-BE49-F238E27FC236}">
                  <a16:creationId xmlns:a16="http://schemas.microsoft.com/office/drawing/2014/main" id="{D57AD63E-9A9E-29AB-8DA2-E05CAA4BC729}"/>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6;p32">
              <a:extLst>
                <a:ext uri="{FF2B5EF4-FFF2-40B4-BE49-F238E27FC236}">
                  <a16:creationId xmlns:a16="http://schemas.microsoft.com/office/drawing/2014/main" id="{554D043E-145D-ECFF-2BE6-2B77D138DAF3}"/>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7;p32">
              <a:extLst>
                <a:ext uri="{FF2B5EF4-FFF2-40B4-BE49-F238E27FC236}">
                  <a16:creationId xmlns:a16="http://schemas.microsoft.com/office/drawing/2014/main" id="{9FA68221-0DE3-70DA-800A-75155C6D098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p32">
              <a:extLst>
                <a:ext uri="{FF2B5EF4-FFF2-40B4-BE49-F238E27FC236}">
                  <a16:creationId xmlns:a16="http://schemas.microsoft.com/office/drawing/2014/main" id="{7BA5F709-8EBC-1FF7-A618-D41A63DA83FE}"/>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9;p32">
              <a:extLst>
                <a:ext uri="{FF2B5EF4-FFF2-40B4-BE49-F238E27FC236}">
                  <a16:creationId xmlns:a16="http://schemas.microsoft.com/office/drawing/2014/main" id="{BEC3E454-C88B-141E-84F2-9258246C9838}"/>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0;p32">
              <a:extLst>
                <a:ext uri="{FF2B5EF4-FFF2-40B4-BE49-F238E27FC236}">
                  <a16:creationId xmlns:a16="http://schemas.microsoft.com/office/drawing/2014/main" id="{475FEB83-470B-CEC3-A661-F94F1BCCC858}"/>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18;p30">
            <a:extLst>
              <a:ext uri="{FF2B5EF4-FFF2-40B4-BE49-F238E27FC236}">
                <a16:creationId xmlns:a16="http://schemas.microsoft.com/office/drawing/2014/main" id="{851C2C95-8BC8-A26B-910C-5BF9F8662BF1}"/>
              </a:ext>
            </a:extLst>
          </p:cNvPr>
          <p:cNvSpPr/>
          <p:nvPr/>
        </p:nvSpPr>
        <p:spPr>
          <a:xfrm>
            <a:off x="1951698" y="-10986"/>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p30">
            <a:extLst>
              <a:ext uri="{FF2B5EF4-FFF2-40B4-BE49-F238E27FC236}">
                <a16:creationId xmlns:a16="http://schemas.microsoft.com/office/drawing/2014/main" id="{A6162AFC-A764-1BBA-CF8F-A7A65EF7CD69}"/>
              </a:ext>
            </a:extLst>
          </p:cNvPr>
          <p:cNvSpPr/>
          <p:nvPr/>
        </p:nvSpPr>
        <p:spPr>
          <a:xfrm>
            <a:off x="7877681" y="34000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465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95B811-5D97-B737-FF30-BE28D34D95C9}"/>
              </a:ext>
            </a:extLst>
          </p:cNvPr>
          <p:cNvSpPr>
            <a:spLocks noGrp="1"/>
          </p:cNvSpPr>
          <p:nvPr>
            <p:ph type="title"/>
          </p:nvPr>
        </p:nvSpPr>
        <p:spPr/>
        <p:txBody>
          <a:bodyPr/>
          <a:lstStyle/>
          <a:p>
            <a:r>
              <a:rPr lang="en-US"/>
              <a:t>North American Energy Consumption (2023)</a:t>
            </a:r>
          </a:p>
        </p:txBody>
      </p:sp>
      <p:pic>
        <p:nvPicPr>
          <p:cNvPr id="9" name="Picture 8" descr="A colorful circle with numbers and text">
            <a:extLst>
              <a:ext uri="{FF2B5EF4-FFF2-40B4-BE49-F238E27FC236}">
                <a16:creationId xmlns:a16="http://schemas.microsoft.com/office/drawing/2014/main" id="{C0BF9162-631E-E42F-AAE6-C00CB541B92C}"/>
              </a:ext>
            </a:extLst>
          </p:cNvPr>
          <p:cNvPicPr>
            <a:picLocks noChangeAspect="1"/>
          </p:cNvPicPr>
          <p:nvPr/>
        </p:nvPicPr>
        <p:blipFill>
          <a:blip r:embed="rId2"/>
          <a:stretch>
            <a:fillRect/>
          </a:stretch>
        </p:blipFill>
        <p:spPr>
          <a:xfrm>
            <a:off x="3010360" y="1237859"/>
            <a:ext cx="5413640" cy="3335677"/>
          </a:xfrm>
          <a:prstGeom prst="rect">
            <a:avLst/>
          </a:prstGeom>
        </p:spPr>
      </p:pic>
      <p:grpSp>
        <p:nvGrpSpPr>
          <p:cNvPr id="10" name="Google Shape;628;p36">
            <a:extLst>
              <a:ext uri="{FF2B5EF4-FFF2-40B4-BE49-F238E27FC236}">
                <a16:creationId xmlns:a16="http://schemas.microsoft.com/office/drawing/2014/main" id="{A94653E7-41CB-90AF-B100-F1F881A9BB1A}"/>
              </a:ext>
            </a:extLst>
          </p:cNvPr>
          <p:cNvGrpSpPr/>
          <p:nvPr/>
        </p:nvGrpSpPr>
        <p:grpSpPr>
          <a:xfrm>
            <a:off x="260214" y="1920630"/>
            <a:ext cx="1353451" cy="2697486"/>
            <a:chOff x="4494656" y="2233987"/>
            <a:chExt cx="620252" cy="1237492"/>
          </a:xfrm>
        </p:grpSpPr>
        <p:sp>
          <p:nvSpPr>
            <p:cNvPr id="11" name="Google Shape;629;p36">
              <a:extLst>
                <a:ext uri="{FF2B5EF4-FFF2-40B4-BE49-F238E27FC236}">
                  <a16:creationId xmlns:a16="http://schemas.microsoft.com/office/drawing/2014/main" id="{D6AA31B9-BA2E-46E0-30B9-64EF4A803BF0}"/>
                </a:ext>
              </a:extLst>
            </p:cNvPr>
            <p:cNvSpPr/>
            <p:nvPr/>
          </p:nvSpPr>
          <p:spPr>
            <a:xfrm>
              <a:off x="4494656" y="2233987"/>
              <a:ext cx="505902" cy="483385"/>
            </a:xfrm>
            <a:custGeom>
              <a:avLst/>
              <a:gdLst/>
              <a:ahLst/>
              <a:cxnLst/>
              <a:rect l="l" t="t" r="r" b="b"/>
              <a:pathLst>
                <a:path w="15458" h="14770" extrusionOk="0">
                  <a:moveTo>
                    <a:pt x="8773" y="1"/>
                  </a:moveTo>
                  <a:cubicBezTo>
                    <a:pt x="8114" y="1"/>
                    <a:pt x="7589" y="563"/>
                    <a:pt x="7589" y="563"/>
                  </a:cubicBezTo>
                  <a:cubicBezTo>
                    <a:pt x="7589" y="563"/>
                    <a:pt x="7290" y="126"/>
                    <a:pt x="6866" y="126"/>
                  </a:cubicBezTo>
                  <a:cubicBezTo>
                    <a:pt x="6654" y="126"/>
                    <a:pt x="6411" y="235"/>
                    <a:pt x="6157" y="563"/>
                  </a:cubicBezTo>
                  <a:cubicBezTo>
                    <a:pt x="5772" y="461"/>
                    <a:pt x="5406" y="413"/>
                    <a:pt x="5061" y="413"/>
                  </a:cubicBezTo>
                  <a:cubicBezTo>
                    <a:pt x="1308" y="413"/>
                    <a:pt x="0" y="6026"/>
                    <a:pt x="2876" y="8038"/>
                  </a:cubicBezTo>
                  <a:cubicBezTo>
                    <a:pt x="1351" y="9459"/>
                    <a:pt x="2544" y="11475"/>
                    <a:pt x="4746" y="11475"/>
                  </a:cubicBezTo>
                  <a:cubicBezTo>
                    <a:pt x="4946" y="11475"/>
                    <a:pt x="5154" y="11458"/>
                    <a:pt x="5370" y="11423"/>
                  </a:cubicBezTo>
                  <a:lnTo>
                    <a:pt x="5370" y="11423"/>
                  </a:lnTo>
                  <a:cubicBezTo>
                    <a:pt x="4354" y="13773"/>
                    <a:pt x="6994" y="14700"/>
                    <a:pt x="6994" y="14700"/>
                  </a:cubicBezTo>
                  <a:lnTo>
                    <a:pt x="13678" y="14769"/>
                  </a:lnTo>
                  <a:cubicBezTo>
                    <a:pt x="15457" y="13237"/>
                    <a:pt x="14337" y="11187"/>
                    <a:pt x="13648" y="11108"/>
                  </a:cubicBezTo>
                  <a:cubicBezTo>
                    <a:pt x="13829" y="10248"/>
                    <a:pt x="13160" y="9621"/>
                    <a:pt x="12400" y="9621"/>
                  </a:cubicBezTo>
                  <a:cubicBezTo>
                    <a:pt x="12269" y="9621"/>
                    <a:pt x="12136" y="9639"/>
                    <a:pt x="12004" y="9678"/>
                  </a:cubicBezTo>
                  <a:cubicBezTo>
                    <a:pt x="12137" y="8961"/>
                    <a:pt x="11474" y="8856"/>
                    <a:pt x="11474" y="8856"/>
                  </a:cubicBezTo>
                  <a:cubicBezTo>
                    <a:pt x="11474" y="8856"/>
                    <a:pt x="13594" y="7002"/>
                    <a:pt x="12933" y="4564"/>
                  </a:cubicBezTo>
                  <a:cubicBezTo>
                    <a:pt x="12342" y="2391"/>
                    <a:pt x="10171" y="2283"/>
                    <a:pt x="9746" y="2283"/>
                  </a:cubicBezTo>
                  <a:cubicBezTo>
                    <a:pt x="9699" y="2283"/>
                    <a:pt x="9673" y="2284"/>
                    <a:pt x="9673" y="2284"/>
                  </a:cubicBezTo>
                  <a:cubicBezTo>
                    <a:pt x="9673" y="2284"/>
                    <a:pt x="10574" y="1170"/>
                    <a:pt x="9572" y="316"/>
                  </a:cubicBezTo>
                  <a:cubicBezTo>
                    <a:pt x="9301" y="84"/>
                    <a:pt x="902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0;p36">
              <a:extLst>
                <a:ext uri="{FF2B5EF4-FFF2-40B4-BE49-F238E27FC236}">
                  <a16:creationId xmlns:a16="http://schemas.microsoft.com/office/drawing/2014/main" id="{11AD87DD-3F45-D3C1-8878-A100D41F0171}"/>
                </a:ext>
              </a:extLst>
            </p:cNvPr>
            <p:cNvSpPr/>
            <p:nvPr/>
          </p:nvSpPr>
          <p:spPr>
            <a:xfrm>
              <a:off x="4800397" y="2349548"/>
              <a:ext cx="72590" cy="72590"/>
            </a:xfrm>
            <a:custGeom>
              <a:avLst/>
              <a:gdLst/>
              <a:ahLst/>
              <a:cxnLst/>
              <a:rect l="l" t="t" r="r" b="b"/>
              <a:pathLst>
                <a:path w="2218" h="2218" extrusionOk="0">
                  <a:moveTo>
                    <a:pt x="1110" y="0"/>
                  </a:moveTo>
                  <a:cubicBezTo>
                    <a:pt x="498" y="0"/>
                    <a:pt x="0" y="496"/>
                    <a:pt x="0" y="1108"/>
                  </a:cubicBezTo>
                  <a:cubicBezTo>
                    <a:pt x="0" y="1721"/>
                    <a:pt x="498" y="2217"/>
                    <a:pt x="1110" y="2217"/>
                  </a:cubicBezTo>
                  <a:cubicBezTo>
                    <a:pt x="1722" y="2217"/>
                    <a:pt x="2218" y="1721"/>
                    <a:pt x="2218" y="1108"/>
                  </a:cubicBezTo>
                  <a:cubicBezTo>
                    <a:pt x="2218" y="496"/>
                    <a:pt x="1722" y="0"/>
                    <a:pt x="1110" y="0"/>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1;p36">
              <a:extLst>
                <a:ext uri="{FF2B5EF4-FFF2-40B4-BE49-F238E27FC236}">
                  <a16:creationId xmlns:a16="http://schemas.microsoft.com/office/drawing/2014/main" id="{1AC0F4A0-2A28-CB0A-910C-EF1DC5E02091}"/>
                </a:ext>
              </a:extLst>
            </p:cNvPr>
            <p:cNvSpPr/>
            <p:nvPr/>
          </p:nvSpPr>
          <p:spPr>
            <a:xfrm>
              <a:off x="4806451" y="2456861"/>
              <a:ext cx="34560" cy="34593"/>
            </a:xfrm>
            <a:custGeom>
              <a:avLst/>
              <a:gdLst/>
              <a:ahLst/>
              <a:cxnLst/>
              <a:rect l="l" t="t" r="r" b="b"/>
              <a:pathLst>
                <a:path w="1056" h="1057" extrusionOk="0">
                  <a:moveTo>
                    <a:pt x="528" y="1"/>
                  </a:moveTo>
                  <a:cubicBezTo>
                    <a:pt x="238" y="1"/>
                    <a:pt x="0" y="237"/>
                    <a:pt x="0" y="529"/>
                  </a:cubicBezTo>
                  <a:cubicBezTo>
                    <a:pt x="0" y="821"/>
                    <a:pt x="238" y="1057"/>
                    <a:pt x="528" y="1057"/>
                  </a:cubicBezTo>
                  <a:cubicBezTo>
                    <a:pt x="820" y="1057"/>
                    <a:pt x="1056" y="821"/>
                    <a:pt x="1056" y="529"/>
                  </a:cubicBezTo>
                  <a:cubicBezTo>
                    <a:pt x="1056" y="237"/>
                    <a:pt x="820" y="1"/>
                    <a:pt x="528"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2;p36">
              <a:extLst>
                <a:ext uri="{FF2B5EF4-FFF2-40B4-BE49-F238E27FC236}">
                  <a16:creationId xmlns:a16="http://schemas.microsoft.com/office/drawing/2014/main" id="{2A51B410-7627-1F40-0673-0942464DBDEE}"/>
                </a:ext>
              </a:extLst>
            </p:cNvPr>
            <p:cNvSpPr/>
            <p:nvPr/>
          </p:nvSpPr>
          <p:spPr>
            <a:xfrm>
              <a:off x="4726138" y="2397853"/>
              <a:ext cx="58975" cy="59040"/>
            </a:xfrm>
            <a:custGeom>
              <a:avLst/>
              <a:gdLst/>
              <a:ahLst/>
              <a:cxnLst/>
              <a:rect l="l" t="t" r="r" b="b"/>
              <a:pathLst>
                <a:path w="1802" h="1804" extrusionOk="0">
                  <a:moveTo>
                    <a:pt x="900" y="1"/>
                  </a:moveTo>
                  <a:cubicBezTo>
                    <a:pt x="404" y="1"/>
                    <a:pt x="1" y="404"/>
                    <a:pt x="1" y="902"/>
                  </a:cubicBezTo>
                  <a:cubicBezTo>
                    <a:pt x="1" y="1400"/>
                    <a:pt x="404" y="1804"/>
                    <a:pt x="900" y="1804"/>
                  </a:cubicBezTo>
                  <a:cubicBezTo>
                    <a:pt x="1398" y="1804"/>
                    <a:pt x="1802" y="1400"/>
                    <a:pt x="1802" y="902"/>
                  </a:cubicBezTo>
                  <a:cubicBezTo>
                    <a:pt x="1802" y="404"/>
                    <a:pt x="1398" y="1"/>
                    <a:pt x="900" y="1"/>
                  </a:cubicBezTo>
                  <a:close/>
                </a:path>
              </a:pathLst>
            </a:custGeom>
            <a:solidFill>
              <a:srgbClr val="FFFFFF">
                <a:alpha val="39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3;p36">
              <a:extLst>
                <a:ext uri="{FF2B5EF4-FFF2-40B4-BE49-F238E27FC236}">
                  <a16:creationId xmlns:a16="http://schemas.microsoft.com/office/drawing/2014/main" id="{44F34C3C-4D3E-90FC-4EF5-7562690B5847}"/>
                </a:ext>
              </a:extLst>
            </p:cNvPr>
            <p:cNvSpPr/>
            <p:nvPr/>
          </p:nvSpPr>
          <p:spPr>
            <a:xfrm>
              <a:off x="4520053" y="2715081"/>
              <a:ext cx="594855" cy="756398"/>
            </a:xfrm>
            <a:custGeom>
              <a:avLst/>
              <a:gdLst/>
              <a:ahLst/>
              <a:cxnLst/>
              <a:rect l="l" t="t" r="r" b="b"/>
              <a:pathLst>
                <a:path w="18176" h="23112" extrusionOk="0">
                  <a:moveTo>
                    <a:pt x="3963" y="0"/>
                  </a:moveTo>
                  <a:cubicBezTo>
                    <a:pt x="3963" y="0"/>
                    <a:pt x="4538" y="1267"/>
                    <a:pt x="4958" y="3162"/>
                  </a:cubicBezTo>
                  <a:cubicBezTo>
                    <a:pt x="5008" y="3389"/>
                    <a:pt x="5057" y="3626"/>
                    <a:pt x="5102" y="3870"/>
                  </a:cubicBezTo>
                  <a:cubicBezTo>
                    <a:pt x="5158" y="4169"/>
                    <a:pt x="5205" y="4482"/>
                    <a:pt x="5246" y="4804"/>
                  </a:cubicBezTo>
                  <a:cubicBezTo>
                    <a:pt x="5278" y="5036"/>
                    <a:pt x="5304" y="5272"/>
                    <a:pt x="5326" y="5512"/>
                  </a:cubicBezTo>
                  <a:cubicBezTo>
                    <a:pt x="5351" y="5819"/>
                    <a:pt x="5371" y="6130"/>
                    <a:pt x="5381" y="6450"/>
                  </a:cubicBezTo>
                  <a:cubicBezTo>
                    <a:pt x="5388" y="6684"/>
                    <a:pt x="5390" y="6918"/>
                    <a:pt x="5386" y="7154"/>
                  </a:cubicBezTo>
                  <a:cubicBezTo>
                    <a:pt x="5368" y="8182"/>
                    <a:pt x="5242" y="9249"/>
                    <a:pt x="4954" y="10313"/>
                  </a:cubicBezTo>
                  <a:cubicBezTo>
                    <a:pt x="3566" y="15415"/>
                    <a:pt x="1" y="19087"/>
                    <a:pt x="1585" y="23045"/>
                  </a:cubicBezTo>
                  <a:lnTo>
                    <a:pt x="8865" y="23045"/>
                  </a:lnTo>
                  <a:lnTo>
                    <a:pt x="8865" y="23112"/>
                  </a:lnTo>
                  <a:lnTo>
                    <a:pt x="16589" y="23112"/>
                  </a:lnTo>
                  <a:cubicBezTo>
                    <a:pt x="18175" y="19154"/>
                    <a:pt x="14608" y="15482"/>
                    <a:pt x="13224" y="10382"/>
                  </a:cubicBezTo>
                  <a:cubicBezTo>
                    <a:pt x="12928" y="9294"/>
                    <a:pt x="12803" y="8201"/>
                    <a:pt x="12790" y="7154"/>
                  </a:cubicBezTo>
                  <a:cubicBezTo>
                    <a:pt x="12788" y="6918"/>
                    <a:pt x="12790" y="6682"/>
                    <a:pt x="12797" y="6450"/>
                  </a:cubicBezTo>
                  <a:cubicBezTo>
                    <a:pt x="12805" y="6130"/>
                    <a:pt x="12827" y="5819"/>
                    <a:pt x="12855" y="5512"/>
                  </a:cubicBezTo>
                  <a:cubicBezTo>
                    <a:pt x="12876" y="5272"/>
                    <a:pt x="12904" y="5034"/>
                    <a:pt x="12936" y="4804"/>
                  </a:cubicBezTo>
                  <a:cubicBezTo>
                    <a:pt x="12979" y="4482"/>
                    <a:pt x="13029" y="4169"/>
                    <a:pt x="13084" y="3870"/>
                  </a:cubicBezTo>
                  <a:cubicBezTo>
                    <a:pt x="13129" y="3626"/>
                    <a:pt x="13179" y="3389"/>
                    <a:pt x="13230" y="3162"/>
                  </a:cubicBezTo>
                  <a:cubicBezTo>
                    <a:pt x="13651" y="1303"/>
                    <a:pt x="14213" y="69"/>
                    <a:pt x="14213" y="69"/>
                  </a:cubicBezTo>
                  <a:lnTo>
                    <a:pt x="9311" y="69"/>
                  </a:lnTo>
                  <a:lnTo>
                    <a:pt x="9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4;p36">
              <a:extLst>
                <a:ext uri="{FF2B5EF4-FFF2-40B4-BE49-F238E27FC236}">
                  <a16:creationId xmlns:a16="http://schemas.microsoft.com/office/drawing/2014/main" id="{863A1FD7-9595-9FFC-A389-1C36A2F57518}"/>
                </a:ext>
              </a:extLst>
            </p:cNvPr>
            <p:cNvSpPr/>
            <p:nvPr/>
          </p:nvSpPr>
          <p:spPr>
            <a:xfrm>
              <a:off x="4631032" y="2696950"/>
              <a:ext cx="372832" cy="36360"/>
            </a:xfrm>
            <a:custGeom>
              <a:avLst/>
              <a:gdLst/>
              <a:ahLst/>
              <a:cxnLst/>
              <a:rect l="l" t="t" r="r" b="b"/>
              <a:pathLst>
                <a:path w="11392" h="1111" extrusionOk="0">
                  <a:moveTo>
                    <a:pt x="72" y="1"/>
                  </a:moveTo>
                  <a:cubicBezTo>
                    <a:pt x="33" y="1"/>
                    <a:pt x="1" y="31"/>
                    <a:pt x="1" y="69"/>
                  </a:cubicBezTo>
                  <a:lnTo>
                    <a:pt x="1" y="1040"/>
                  </a:lnTo>
                  <a:cubicBezTo>
                    <a:pt x="1" y="1078"/>
                    <a:pt x="33" y="1110"/>
                    <a:pt x="72" y="1110"/>
                  </a:cubicBezTo>
                  <a:lnTo>
                    <a:pt x="11322" y="1110"/>
                  </a:lnTo>
                  <a:cubicBezTo>
                    <a:pt x="11361" y="1110"/>
                    <a:pt x="11391" y="1078"/>
                    <a:pt x="11391" y="1040"/>
                  </a:cubicBezTo>
                  <a:lnTo>
                    <a:pt x="11391" y="69"/>
                  </a:lnTo>
                  <a:cubicBezTo>
                    <a:pt x="11391" y="31"/>
                    <a:pt x="11361"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5;p36">
              <a:extLst>
                <a:ext uri="{FF2B5EF4-FFF2-40B4-BE49-F238E27FC236}">
                  <a16:creationId xmlns:a16="http://schemas.microsoft.com/office/drawing/2014/main" id="{0900438C-ED92-DD46-2CE9-CA21F6A7F837}"/>
                </a:ext>
              </a:extLst>
            </p:cNvPr>
            <p:cNvSpPr/>
            <p:nvPr/>
          </p:nvSpPr>
          <p:spPr>
            <a:xfrm>
              <a:off x="4682316" y="2818533"/>
              <a:ext cx="270755" cy="23237"/>
            </a:xfrm>
            <a:custGeom>
              <a:avLst/>
              <a:gdLst/>
              <a:ahLst/>
              <a:cxnLst/>
              <a:rect l="l" t="t" r="r" b="b"/>
              <a:pathLst>
                <a:path w="8273" h="710" extrusionOk="0">
                  <a:moveTo>
                    <a:pt x="0" y="1"/>
                  </a:moveTo>
                  <a:cubicBezTo>
                    <a:pt x="50" y="228"/>
                    <a:pt x="99" y="465"/>
                    <a:pt x="144" y="709"/>
                  </a:cubicBezTo>
                  <a:lnTo>
                    <a:pt x="8126" y="709"/>
                  </a:lnTo>
                  <a:cubicBezTo>
                    <a:pt x="8171" y="465"/>
                    <a:pt x="8221" y="228"/>
                    <a:pt x="8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6;p36">
              <a:extLst>
                <a:ext uri="{FF2B5EF4-FFF2-40B4-BE49-F238E27FC236}">
                  <a16:creationId xmlns:a16="http://schemas.microsoft.com/office/drawing/2014/main" id="{6713A526-9EFF-E943-E4DC-9E5FD473D90D}"/>
                </a:ext>
              </a:extLst>
            </p:cNvPr>
            <p:cNvSpPr/>
            <p:nvPr/>
          </p:nvSpPr>
          <p:spPr>
            <a:xfrm>
              <a:off x="4691741" y="2872271"/>
              <a:ext cx="251707" cy="23237"/>
            </a:xfrm>
            <a:custGeom>
              <a:avLst/>
              <a:gdLst/>
              <a:ahLst/>
              <a:cxnLst/>
              <a:rect l="l" t="t" r="r" b="b"/>
              <a:pathLst>
                <a:path w="7691" h="710" extrusionOk="0">
                  <a:moveTo>
                    <a:pt x="0" y="1"/>
                  </a:moveTo>
                  <a:cubicBezTo>
                    <a:pt x="32" y="233"/>
                    <a:pt x="58" y="469"/>
                    <a:pt x="80" y="709"/>
                  </a:cubicBezTo>
                  <a:lnTo>
                    <a:pt x="7609" y="709"/>
                  </a:lnTo>
                  <a:cubicBezTo>
                    <a:pt x="7630" y="469"/>
                    <a:pt x="7658" y="231"/>
                    <a:pt x="7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7;p36">
              <a:extLst>
                <a:ext uri="{FF2B5EF4-FFF2-40B4-BE49-F238E27FC236}">
                  <a16:creationId xmlns:a16="http://schemas.microsoft.com/office/drawing/2014/main" id="{BAC7FEB2-A94E-BBBB-771F-1680CD07633D}"/>
                </a:ext>
              </a:extLst>
            </p:cNvPr>
            <p:cNvSpPr/>
            <p:nvPr/>
          </p:nvSpPr>
          <p:spPr>
            <a:xfrm>
              <a:off x="4696160" y="2926174"/>
              <a:ext cx="242707" cy="23073"/>
            </a:xfrm>
            <a:custGeom>
              <a:avLst/>
              <a:gdLst/>
              <a:ahLst/>
              <a:cxnLst/>
              <a:rect l="l" t="t" r="r" b="b"/>
              <a:pathLst>
                <a:path w="7416" h="705" extrusionOk="0">
                  <a:moveTo>
                    <a:pt x="0" y="0"/>
                  </a:moveTo>
                  <a:cubicBezTo>
                    <a:pt x="7" y="234"/>
                    <a:pt x="9" y="468"/>
                    <a:pt x="5" y="704"/>
                  </a:cubicBezTo>
                  <a:lnTo>
                    <a:pt x="7409" y="704"/>
                  </a:lnTo>
                  <a:cubicBezTo>
                    <a:pt x="7407" y="468"/>
                    <a:pt x="7409" y="232"/>
                    <a:pt x="7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38;p36">
            <a:extLst>
              <a:ext uri="{FF2B5EF4-FFF2-40B4-BE49-F238E27FC236}">
                <a16:creationId xmlns:a16="http://schemas.microsoft.com/office/drawing/2014/main" id="{87255278-BD2A-D2B9-A59B-DF5D6345B5F2}"/>
              </a:ext>
            </a:extLst>
          </p:cNvPr>
          <p:cNvGrpSpPr/>
          <p:nvPr/>
        </p:nvGrpSpPr>
        <p:grpSpPr>
          <a:xfrm flipH="1">
            <a:off x="8000713" y="4058342"/>
            <a:ext cx="423287" cy="939085"/>
            <a:chOff x="6702001" y="2285459"/>
            <a:chExt cx="394563" cy="875359"/>
          </a:xfrm>
        </p:grpSpPr>
        <p:sp>
          <p:nvSpPr>
            <p:cNvPr id="21" name="Google Shape;639;p36">
              <a:extLst>
                <a:ext uri="{FF2B5EF4-FFF2-40B4-BE49-F238E27FC236}">
                  <a16:creationId xmlns:a16="http://schemas.microsoft.com/office/drawing/2014/main" id="{52AEA199-D1F5-B68E-12AD-F0EB3F7E32D9}"/>
                </a:ext>
              </a:extLst>
            </p:cNvPr>
            <p:cNvSpPr/>
            <p:nvPr/>
          </p:nvSpPr>
          <p:spPr>
            <a:xfrm>
              <a:off x="6702001" y="2285459"/>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0;p36">
              <a:extLst>
                <a:ext uri="{FF2B5EF4-FFF2-40B4-BE49-F238E27FC236}">
                  <a16:creationId xmlns:a16="http://schemas.microsoft.com/office/drawing/2014/main" id="{C4570F30-4218-6367-957C-271E2DF0835A}"/>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1;p36">
              <a:extLst>
                <a:ext uri="{FF2B5EF4-FFF2-40B4-BE49-F238E27FC236}">
                  <a16:creationId xmlns:a16="http://schemas.microsoft.com/office/drawing/2014/main" id="{1C0A55B0-D466-1D0F-DE69-84476DDDA52F}"/>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2;p36">
              <a:extLst>
                <a:ext uri="{FF2B5EF4-FFF2-40B4-BE49-F238E27FC236}">
                  <a16:creationId xmlns:a16="http://schemas.microsoft.com/office/drawing/2014/main" id="{9152DF15-6E3B-6B3D-0BFB-9F435853BF0D}"/>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3;p36">
              <a:extLst>
                <a:ext uri="{FF2B5EF4-FFF2-40B4-BE49-F238E27FC236}">
                  <a16:creationId xmlns:a16="http://schemas.microsoft.com/office/drawing/2014/main" id="{F9CEF571-3F0B-4AA5-9367-A3603506BF5F}"/>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4;p36">
              <a:extLst>
                <a:ext uri="{FF2B5EF4-FFF2-40B4-BE49-F238E27FC236}">
                  <a16:creationId xmlns:a16="http://schemas.microsoft.com/office/drawing/2014/main" id="{D4EA4339-9117-6453-BA40-AFB007C2C776}"/>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45;p36">
              <a:extLst>
                <a:ext uri="{FF2B5EF4-FFF2-40B4-BE49-F238E27FC236}">
                  <a16:creationId xmlns:a16="http://schemas.microsoft.com/office/drawing/2014/main" id="{45AC4ACC-27BA-2977-2A30-E982ABA701F3}"/>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638;p36">
            <a:extLst>
              <a:ext uri="{FF2B5EF4-FFF2-40B4-BE49-F238E27FC236}">
                <a16:creationId xmlns:a16="http://schemas.microsoft.com/office/drawing/2014/main" id="{A85BC2A9-CBD8-C7B4-ABCE-1716BFAE457D}"/>
              </a:ext>
            </a:extLst>
          </p:cNvPr>
          <p:cNvGrpSpPr/>
          <p:nvPr/>
        </p:nvGrpSpPr>
        <p:grpSpPr>
          <a:xfrm flipH="1">
            <a:off x="2274273" y="3679031"/>
            <a:ext cx="423287" cy="947129"/>
            <a:chOff x="6713422" y="2277961"/>
            <a:chExt cx="394563" cy="882857"/>
          </a:xfrm>
        </p:grpSpPr>
        <p:sp>
          <p:nvSpPr>
            <p:cNvPr id="29" name="Google Shape;639;p36">
              <a:extLst>
                <a:ext uri="{FF2B5EF4-FFF2-40B4-BE49-F238E27FC236}">
                  <a16:creationId xmlns:a16="http://schemas.microsoft.com/office/drawing/2014/main" id="{A2900B55-524C-4D1B-18DC-0A98B178EB84}"/>
                </a:ext>
              </a:extLst>
            </p:cNvPr>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0;p36">
              <a:extLst>
                <a:ext uri="{FF2B5EF4-FFF2-40B4-BE49-F238E27FC236}">
                  <a16:creationId xmlns:a16="http://schemas.microsoft.com/office/drawing/2014/main" id="{8B7FEB77-82D7-DB38-C98B-19A239DDDDED}"/>
                </a:ext>
              </a:extLst>
            </p:cNvPr>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1;p36">
              <a:extLst>
                <a:ext uri="{FF2B5EF4-FFF2-40B4-BE49-F238E27FC236}">
                  <a16:creationId xmlns:a16="http://schemas.microsoft.com/office/drawing/2014/main" id="{B56B0AB2-3576-5E20-1E60-4DA0FA8926A3}"/>
                </a:ext>
              </a:extLst>
            </p:cNvPr>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2;p36">
              <a:extLst>
                <a:ext uri="{FF2B5EF4-FFF2-40B4-BE49-F238E27FC236}">
                  <a16:creationId xmlns:a16="http://schemas.microsoft.com/office/drawing/2014/main" id="{3D9D6984-AD9E-C47E-0F50-AC6DACB88E5E}"/>
                </a:ext>
              </a:extLst>
            </p:cNvPr>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3;p36">
              <a:extLst>
                <a:ext uri="{FF2B5EF4-FFF2-40B4-BE49-F238E27FC236}">
                  <a16:creationId xmlns:a16="http://schemas.microsoft.com/office/drawing/2014/main" id="{B64E2CD8-501F-C1D4-F93B-F50A6D96EF2A}"/>
                </a:ext>
              </a:extLst>
            </p:cNvPr>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4;p36">
              <a:extLst>
                <a:ext uri="{FF2B5EF4-FFF2-40B4-BE49-F238E27FC236}">
                  <a16:creationId xmlns:a16="http://schemas.microsoft.com/office/drawing/2014/main" id="{A9ABB6A9-91D2-707F-104E-0A315269496C}"/>
                </a:ext>
              </a:extLst>
            </p:cNvPr>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5;p36">
              <a:extLst>
                <a:ext uri="{FF2B5EF4-FFF2-40B4-BE49-F238E27FC236}">
                  <a16:creationId xmlns:a16="http://schemas.microsoft.com/office/drawing/2014/main" id="{749AC249-13D9-A7E2-D62B-C23E42B3C65B}"/>
                </a:ext>
              </a:extLst>
            </p:cNvPr>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8199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6"/>
          <p:cNvSpPr txBox="1">
            <a:spLocks noGrp="1"/>
          </p:cNvSpPr>
          <p:nvPr>
            <p:ph type="title"/>
          </p:nvPr>
        </p:nvSpPr>
        <p:spPr>
          <a:xfrm>
            <a:off x="1828800" y="1589800"/>
            <a:ext cx="5486400" cy="103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170.18 MW</a:t>
            </a:r>
            <a:endParaRPr/>
          </a:p>
        </p:txBody>
      </p:sp>
      <p:sp>
        <p:nvSpPr>
          <p:cNvPr id="619" name="Google Shape;619;p36"/>
          <p:cNvSpPr txBox="1">
            <a:spLocks noGrp="1"/>
          </p:cNvSpPr>
          <p:nvPr>
            <p:ph type="subTitle" idx="1"/>
          </p:nvPr>
        </p:nvSpPr>
        <p:spPr>
          <a:xfrm>
            <a:off x="1828800" y="2573275"/>
            <a:ext cx="54864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Average Cumulative Capacity of Wind Farms In The US</a:t>
            </a:r>
            <a:endParaRPr/>
          </a:p>
        </p:txBody>
      </p:sp>
      <p:grpSp>
        <p:nvGrpSpPr>
          <p:cNvPr id="620" name="Google Shape;620;p36"/>
          <p:cNvGrpSpPr/>
          <p:nvPr/>
        </p:nvGrpSpPr>
        <p:grpSpPr>
          <a:xfrm>
            <a:off x="8162753" y="3409046"/>
            <a:ext cx="536053" cy="1199538"/>
            <a:chOff x="6713422" y="2277961"/>
            <a:chExt cx="394563" cy="882857"/>
          </a:xfrm>
        </p:grpSpPr>
        <p:sp>
          <p:nvSpPr>
            <p:cNvPr id="621" name="Google Shape;621;p36"/>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6"/>
          <p:cNvGrpSpPr/>
          <p:nvPr/>
        </p:nvGrpSpPr>
        <p:grpSpPr>
          <a:xfrm flipH="1">
            <a:off x="7637734" y="4096925"/>
            <a:ext cx="423287" cy="947129"/>
            <a:chOff x="6713422" y="2277961"/>
            <a:chExt cx="394563" cy="882857"/>
          </a:xfrm>
        </p:grpSpPr>
        <p:sp>
          <p:nvSpPr>
            <p:cNvPr id="639" name="Google Shape;639;p36"/>
            <p:cNvSpPr/>
            <p:nvPr/>
          </p:nvSpPr>
          <p:spPr>
            <a:xfrm>
              <a:off x="6713422" y="2277961"/>
              <a:ext cx="394563" cy="601531"/>
            </a:xfrm>
            <a:custGeom>
              <a:avLst/>
              <a:gdLst/>
              <a:ahLst/>
              <a:cxnLst/>
              <a:rect l="l" t="t" r="r" b="b"/>
              <a:pathLst>
                <a:path w="12056" h="18380" extrusionOk="0">
                  <a:moveTo>
                    <a:pt x="6029" y="0"/>
                  </a:moveTo>
                  <a:cubicBezTo>
                    <a:pt x="2700" y="0"/>
                    <a:pt x="0" y="9023"/>
                    <a:pt x="0" y="12350"/>
                  </a:cubicBezTo>
                  <a:cubicBezTo>
                    <a:pt x="0" y="15679"/>
                    <a:pt x="2700" y="18379"/>
                    <a:pt x="6029" y="18379"/>
                  </a:cubicBezTo>
                  <a:cubicBezTo>
                    <a:pt x="9358" y="18379"/>
                    <a:pt x="12056" y="15679"/>
                    <a:pt x="12056" y="12350"/>
                  </a:cubicBezTo>
                  <a:cubicBezTo>
                    <a:pt x="12056" y="9023"/>
                    <a:pt x="9358" y="0"/>
                    <a:pt x="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6899282" y="2582327"/>
              <a:ext cx="22844" cy="578491"/>
            </a:xfrm>
            <a:custGeom>
              <a:avLst/>
              <a:gdLst/>
              <a:ahLst/>
              <a:cxnLst/>
              <a:rect l="l" t="t" r="r" b="b"/>
              <a:pathLst>
                <a:path w="698" h="17676" extrusionOk="0">
                  <a:moveTo>
                    <a:pt x="350" y="0"/>
                  </a:moveTo>
                  <a:cubicBezTo>
                    <a:pt x="157" y="0"/>
                    <a:pt x="0" y="157"/>
                    <a:pt x="0" y="348"/>
                  </a:cubicBezTo>
                  <a:lnTo>
                    <a:pt x="0" y="17327"/>
                  </a:lnTo>
                  <a:cubicBezTo>
                    <a:pt x="0" y="17520"/>
                    <a:pt x="157" y="17675"/>
                    <a:pt x="350" y="17675"/>
                  </a:cubicBezTo>
                  <a:cubicBezTo>
                    <a:pt x="541" y="17675"/>
                    <a:pt x="698" y="17520"/>
                    <a:pt x="698" y="17327"/>
                  </a:cubicBezTo>
                  <a:lnTo>
                    <a:pt x="698" y="348"/>
                  </a:lnTo>
                  <a:cubicBezTo>
                    <a:pt x="698" y="157"/>
                    <a:pt x="541"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6824401" y="2736473"/>
              <a:ext cx="98870" cy="95532"/>
            </a:xfrm>
            <a:custGeom>
              <a:avLst/>
              <a:gdLst/>
              <a:ahLst/>
              <a:cxnLst/>
              <a:rect l="l" t="t" r="r" b="b"/>
              <a:pathLst>
                <a:path w="3021" h="2919" extrusionOk="0">
                  <a:moveTo>
                    <a:pt x="382" y="1"/>
                  </a:moveTo>
                  <a:cubicBezTo>
                    <a:pt x="293" y="1"/>
                    <a:pt x="204" y="35"/>
                    <a:pt x="135" y="104"/>
                  </a:cubicBezTo>
                  <a:cubicBezTo>
                    <a:pt x="0" y="242"/>
                    <a:pt x="2" y="463"/>
                    <a:pt x="140" y="598"/>
                  </a:cubicBezTo>
                  <a:lnTo>
                    <a:pt x="2393" y="2819"/>
                  </a:lnTo>
                  <a:cubicBezTo>
                    <a:pt x="2460" y="2886"/>
                    <a:pt x="2550" y="2918"/>
                    <a:pt x="2638" y="2918"/>
                  </a:cubicBezTo>
                  <a:cubicBezTo>
                    <a:pt x="2728" y="2918"/>
                    <a:pt x="2818" y="2884"/>
                    <a:pt x="2885" y="2815"/>
                  </a:cubicBezTo>
                  <a:cubicBezTo>
                    <a:pt x="3020" y="2678"/>
                    <a:pt x="3018" y="2457"/>
                    <a:pt x="2883" y="2322"/>
                  </a:cubicBezTo>
                  <a:lnTo>
                    <a:pt x="627" y="100"/>
                  </a:lnTo>
                  <a:cubicBezTo>
                    <a:pt x="559" y="34"/>
                    <a:pt x="471"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898202" y="2655113"/>
              <a:ext cx="75502" cy="73473"/>
            </a:xfrm>
            <a:custGeom>
              <a:avLst/>
              <a:gdLst/>
              <a:ahLst/>
              <a:cxnLst/>
              <a:rect l="l" t="t" r="r" b="b"/>
              <a:pathLst>
                <a:path w="2307" h="2245" extrusionOk="0">
                  <a:moveTo>
                    <a:pt x="1923" y="1"/>
                  </a:moveTo>
                  <a:cubicBezTo>
                    <a:pt x="1834" y="1"/>
                    <a:pt x="1744" y="35"/>
                    <a:pt x="1675" y="103"/>
                  </a:cubicBezTo>
                  <a:lnTo>
                    <a:pt x="136" y="1650"/>
                  </a:lnTo>
                  <a:cubicBezTo>
                    <a:pt x="1" y="1788"/>
                    <a:pt x="1" y="2009"/>
                    <a:pt x="136" y="2144"/>
                  </a:cubicBezTo>
                  <a:cubicBezTo>
                    <a:pt x="205" y="2211"/>
                    <a:pt x="293" y="2245"/>
                    <a:pt x="383" y="2245"/>
                  </a:cubicBezTo>
                  <a:cubicBezTo>
                    <a:pt x="471" y="2245"/>
                    <a:pt x="561" y="2211"/>
                    <a:pt x="630" y="2142"/>
                  </a:cubicBezTo>
                  <a:lnTo>
                    <a:pt x="2169" y="594"/>
                  </a:lnTo>
                  <a:cubicBezTo>
                    <a:pt x="2306" y="459"/>
                    <a:pt x="2304" y="238"/>
                    <a:pt x="2169" y="103"/>
                  </a:cubicBezTo>
                  <a:cubicBezTo>
                    <a:pt x="2100" y="34"/>
                    <a:pt x="2012" y="1"/>
                    <a:pt x="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6897940" y="2919583"/>
              <a:ext cx="86695" cy="73768"/>
            </a:xfrm>
            <a:custGeom>
              <a:avLst/>
              <a:gdLst/>
              <a:ahLst/>
              <a:cxnLst/>
              <a:rect l="l" t="t" r="r" b="b"/>
              <a:pathLst>
                <a:path w="2649" h="2254" extrusionOk="0">
                  <a:moveTo>
                    <a:pt x="2257" y="0"/>
                  </a:moveTo>
                  <a:cubicBezTo>
                    <a:pt x="2179" y="0"/>
                    <a:pt x="2100" y="27"/>
                    <a:pt x="2035" y="81"/>
                  </a:cubicBezTo>
                  <a:lnTo>
                    <a:pt x="168" y="1637"/>
                  </a:lnTo>
                  <a:cubicBezTo>
                    <a:pt x="20" y="1760"/>
                    <a:pt x="0" y="1979"/>
                    <a:pt x="123" y="2127"/>
                  </a:cubicBezTo>
                  <a:cubicBezTo>
                    <a:pt x="191" y="2210"/>
                    <a:pt x="290" y="2253"/>
                    <a:pt x="391" y="2253"/>
                  </a:cubicBezTo>
                  <a:cubicBezTo>
                    <a:pt x="468" y="2253"/>
                    <a:pt x="548" y="2225"/>
                    <a:pt x="614" y="2172"/>
                  </a:cubicBezTo>
                  <a:lnTo>
                    <a:pt x="2481" y="616"/>
                  </a:lnTo>
                  <a:cubicBezTo>
                    <a:pt x="2630" y="493"/>
                    <a:pt x="2649" y="272"/>
                    <a:pt x="2527" y="126"/>
                  </a:cubicBezTo>
                  <a:cubicBezTo>
                    <a:pt x="2457" y="43"/>
                    <a:pt x="2357"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6981591" y="2707084"/>
              <a:ext cx="45328" cy="45328"/>
            </a:xfrm>
            <a:custGeom>
              <a:avLst/>
              <a:gdLst/>
              <a:ahLst/>
              <a:cxnLst/>
              <a:rect l="l" t="t" r="r" b="b"/>
              <a:pathLst>
                <a:path w="1385" h="1385" extrusionOk="0">
                  <a:moveTo>
                    <a:pt x="692" y="0"/>
                  </a:moveTo>
                  <a:cubicBezTo>
                    <a:pt x="310" y="0"/>
                    <a:pt x="1" y="309"/>
                    <a:pt x="1" y="691"/>
                  </a:cubicBezTo>
                  <a:cubicBezTo>
                    <a:pt x="1" y="1073"/>
                    <a:pt x="310" y="1384"/>
                    <a:pt x="692" y="1384"/>
                  </a:cubicBezTo>
                  <a:cubicBezTo>
                    <a:pt x="1074" y="1384"/>
                    <a:pt x="1385" y="1073"/>
                    <a:pt x="1385" y="691"/>
                  </a:cubicBezTo>
                  <a:cubicBezTo>
                    <a:pt x="1385" y="309"/>
                    <a:pt x="1074" y="0"/>
                    <a:pt x="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6762382" y="2585403"/>
              <a:ext cx="92161" cy="92259"/>
            </a:xfrm>
            <a:custGeom>
              <a:avLst/>
              <a:gdLst/>
              <a:ahLst/>
              <a:cxnLst/>
              <a:rect l="l" t="t" r="r" b="b"/>
              <a:pathLst>
                <a:path w="2816" h="2819" extrusionOk="0">
                  <a:moveTo>
                    <a:pt x="1408" y="1"/>
                  </a:moveTo>
                  <a:cubicBezTo>
                    <a:pt x="629" y="1"/>
                    <a:pt x="0" y="632"/>
                    <a:pt x="0" y="1409"/>
                  </a:cubicBezTo>
                  <a:cubicBezTo>
                    <a:pt x="0" y="2188"/>
                    <a:pt x="629" y="2819"/>
                    <a:pt x="1408" y="2819"/>
                  </a:cubicBezTo>
                  <a:cubicBezTo>
                    <a:pt x="2185" y="2819"/>
                    <a:pt x="2816" y="2188"/>
                    <a:pt x="2816" y="1409"/>
                  </a:cubicBezTo>
                  <a:cubicBezTo>
                    <a:pt x="2816" y="632"/>
                    <a:pt x="2185" y="1"/>
                    <a:pt x="1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36"/>
          <p:cNvSpPr/>
          <p:nvPr/>
        </p:nvSpPr>
        <p:spPr>
          <a:xfrm flipH="1">
            <a:off x="7182444" y="864889"/>
            <a:ext cx="1087430" cy="330461"/>
          </a:xfrm>
          <a:custGeom>
            <a:avLst/>
            <a:gdLst/>
            <a:ahLst/>
            <a:cxnLst/>
            <a:rect l="l" t="t" r="r" b="b"/>
            <a:pathLst>
              <a:path w="24360" h="7447" extrusionOk="0">
                <a:moveTo>
                  <a:pt x="12501" y="0"/>
                </a:moveTo>
                <a:cubicBezTo>
                  <a:pt x="9213" y="0"/>
                  <a:pt x="6432" y="2316"/>
                  <a:pt x="6339" y="5257"/>
                </a:cubicBezTo>
                <a:cubicBezTo>
                  <a:pt x="5669" y="5068"/>
                  <a:pt x="5056" y="4988"/>
                  <a:pt x="4499" y="4988"/>
                </a:cubicBezTo>
                <a:cubicBezTo>
                  <a:pt x="1407" y="4988"/>
                  <a:pt x="1" y="7447"/>
                  <a:pt x="1" y="7447"/>
                </a:cubicBezTo>
                <a:lnTo>
                  <a:pt x="23112" y="7447"/>
                </a:lnTo>
                <a:cubicBezTo>
                  <a:pt x="24359" y="5628"/>
                  <a:pt x="22707" y="2231"/>
                  <a:pt x="19709" y="2231"/>
                </a:cubicBezTo>
                <a:cubicBezTo>
                  <a:pt x="19226" y="2231"/>
                  <a:pt x="18707" y="2319"/>
                  <a:pt x="18160" y="2517"/>
                </a:cubicBezTo>
                <a:cubicBezTo>
                  <a:pt x="16374" y="738"/>
                  <a:pt x="14357" y="0"/>
                  <a:pt x="1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flipH="1">
            <a:off x="8249047" y="637701"/>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80;p32">
            <a:extLst>
              <a:ext uri="{FF2B5EF4-FFF2-40B4-BE49-F238E27FC236}">
                <a16:creationId xmlns:a16="http://schemas.microsoft.com/office/drawing/2014/main" id="{8DC4CB8A-0F71-6758-EC48-5C8129E60851}"/>
              </a:ext>
            </a:extLst>
          </p:cNvPr>
          <p:cNvGrpSpPr/>
          <p:nvPr/>
        </p:nvGrpSpPr>
        <p:grpSpPr>
          <a:xfrm>
            <a:off x="164345" y="2629028"/>
            <a:ext cx="1250349" cy="2377336"/>
            <a:chOff x="5897775" y="1333325"/>
            <a:chExt cx="1480050" cy="2830500"/>
          </a:xfrm>
        </p:grpSpPr>
        <p:sp>
          <p:nvSpPr>
            <p:cNvPr id="3" name="Google Shape;381;p32">
              <a:extLst>
                <a:ext uri="{FF2B5EF4-FFF2-40B4-BE49-F238E27FC236}">
                  <a16:creationId xmlns:a16="http://schemas.microsoft.com/office/drawing/2014/main" id="{DCD5DDDE-D7B9-1C3B-A7EE-6D7E6FB0F994}"/>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2;p32">
              <a:extLst>
                <a:ext uri="{FF2B5EF4-FFF2-40B4-BE49-F238E27FC236}">
                  <a16:creationId xmlns:a16="http://schemas.microsoft.com/office/drawing/2014/main" id="{C0E63041-15B3-CA5C-7334-8CB93E834181}"/>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3;p32">
              <a:extLst>
                <a:ext uri="{FF2B5EF4-FFF2-40B4-BE49-F238E27FC236}">
                  <a16:creationId xmlns:a16="http://schemas.microsoft.com/office/drawing/2014/main" id="{F22EAD2A-648D-89AA-FF0E-AF42468A084D}"/>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4;p32">
              <a:extLst>
                <a:ext uri="{FF2B5EF4-FFF2-40B4-BE49-F238E27FC236}">
                  <a16:creationId xmlns:a16="http://schemas.microsoft.com/office/drawing/2014/main" id="{2C1F3765-DCAF-A59D-E8C5-0E5C2CAEB37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5;p32">
              <a:extLst>
                <a:ext uri="{FF2B5EF4-FFF2-40B4-BE49-F238E27FC236}">
                  <a16:creationId xmlns:a16="http://schemas.microsoft.com/office/drawing/2014/main" id="{26A6A0AA-D51B-0F97-632A-2D86C7B75FF0}"/>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p32">
              <a:extLst>
                <a:ext uri="{FF2B5EF4-FFF2-40B4-BE49-F238E27FC236}">
                  <a16:creationId xmlns:a16="http://schemas.microsoft.com/office/drawing/2014/main" id="{19FE2202-126E-0866-E4BE-952E01E08C98}"/>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7;p32">
              <a:extLst>
                <a:ext uri="{FF2B5EF4-FFF2-40B4-BE49-F238E27FC236}">
                  <a16:creationId xmlns:a16="http://schemas.microsoft.com/office/drawing/2014/main" id="{8C072553-83E9-FC69-6F1C-B8ECDD7824A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8;p32">
              <a:extLst>
                <a:ext uri="{FF2B5EF4-FFF2-40B4-BE49-F238E27FC236}">
                  <a16:creationId xmlns:a16="http://schemas.microsoft.com/office/drawing/2014/main" id="{F08DBD26-5602-5364-2134-4006A2CA53B8}"/>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9;p32">
              <a:extLst>
                <a:ext uri="{FF2B5EF4-FFF2-40B4-BE49-F238E27FC236}">
                  <a16:creationId xmlns:a16="http://schemas.microsoft.com/office/drawing/2014/main" id="{8FA754B7-9F73-FB00-777A-EA4EAFE5923F}"/>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0;p32">
              <a:extLst>
                <a:ext uri="{FF2B5EF4-FFF2-40B4-BE49-F238E27FC236}">
                  <a16:creationId xmlns:a16="http://schemas.microsoft.com/office/drawing/2014/main" id="{A337C8AF-EDDF-72DD-EFFC-D3E84787F296}"/>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647;p36">
            <a:extLst>
              <a:ext uri="{FF2B5EF4-FFF2-40B4-BE49-F238E27FC236}">
                <a16:creationId xmlns:a16="http://schemas.microsoft.com/office/drawing/2014/main" id="{83AABA8A-B582-70A7-BAA5-D0D12FC06E58}"/>
              </a:ext>
            </a:extLst>
          </p:cNvPr>
          <p:cNvSpPr/>
          <p:nvPr/>
        </p:nvSpPr>
        <p:spPr>
          <a:xfrm flipH="1">
            <a:off x="339160" y="441942"/>
            <a:ext cx="581138" cy="191574"/>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7;p36">
            <a:extLst>
              <a:ext uri="{FF2B5EF4-FFF2-40B4-BE49-F238E27FC236}">
                <a16:creationId xmlns:a16="http://schemas.microsoft.com/office/drawing/2014/main" id="{1DCEE400-D21B-4EF9-B7DE-15C46740FF31}"/>
              </a:ext>
            </a:extLst>
          </p:cNvPr>
          <p:cNvSpPr/>
          <p:nvPr/>
        </p:nvSpPr>
        <p:spPr>
          <a:xfrm flipH="1">
            <a:off x="5896139" y="339945"/>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7;p36">
            <a:extLst>
              <a:ext uri="{FF2B5EF4-FFF2-40B4-BE49-F238E27FC236}">
                <a16:creationId xmlns:a16="http://schemas.microsoft.com/office/drawing/2014/main" id="{2F3C445F-22CD-0FCF-FB32-5C38C0FD7508}"/>
              </a:ext>
            </a:extLst>
          </p:cNvPr>
          <p:cNvSpPr/>
          <p:nvPr/>
        </p:nvSpPr>
        <p:spPr>
          <a:xfrm flipH="1">
            <a:off x="759276" y="234466"/>
            <a:ext cx="581138" cy="207476"/>
          </a:xfrm>
          <a:custGeom>
            <a:avLst/>
            <a:gdLst/>
            <a:ahLst/>
            <a:cxnLst/>
            <a:rect l="l" t="t" r="r" b="b"/>
            <a:pathLst>
              <a:path w="11911" h="4275" extrusionOk="0">
                <a:moveTo>
                  <a:pt x="4468" y="1"/>
                </a:moveTo>
                <a:cubicBezTo>
                  <a:pt x="2240" y="1"/>
                  <a:pt x="0" y="1251"/>
                  <a:pt x="145" y="4274"/>
                </a:cubicBezTo>
                <a:lnTo>
                  <a:pt x="11911" y="4274"/>
                </a:lnTo>
                <a:cubicBezTo>
                  <a:pt x="11911" y="4274"/>
                  <a:pt x="11645" y="1771"/>
                  <a:pt x="9608" y="1771"/>
                </a:cubicBezTo>
                <a:cubicBezTo>
                  <a:pt x="9285" y="1771"/>
                  <a:pt x="8917" y="1834"/>
                  <a:pt x="8498" y="1980"/>
                </a:cubicBezTo>
                <a:cubicBezTo>
                  <a:pt x="7888" y="740"/>
                  <a:pt x="6182" y="1"/>
                  <a:pt x="4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1">
          <a:extLst>
            <a:ext uri="{FF2B5EF4-FFF2-40B4-BE49-F238E27FC236}">
              <a16:creationId xmlns:a16="http://schemas.microsoft.com/office/drawing/2014/main" id="{685287F8-E951-7EE3-3FF7-69B2EBF15EAE}"/>
            </a:ext>
          </a:extLst>
        </p:cNvPr>
        <p:cNvGrpSpPr/>
        <p:nvPr/>
      </p:nvGrpSpPr>
      <p:grpSpPr>
        <a:xfrm>
          <a:off x="0" y="0"/>
          <a:ext cx="0" cy="0"/>
          <a:chOff x="0" y="0"/>
          <a:chExt cx="0" cy="0"/>
        </a:xfrm>
      </p:grpSpPr>
      <p:sp>
        <p:nvSpPr>
          <p:cNvPr id="1092" name="Google Shape;1092;p49">
            <a:extLst>
              <a:ext uri="{FF2B5EF4-FFF2-40B4-BE49-F238E27FC236}">
                <a16:creationId xmlns:a16="http://schemas.microsoft.com/office/drawing/2014/main" id="{8F75F16F-DB3F-C6DA-751D-3D85736D94E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Biggest Players In Turbine Production</a:t>
            </a:r>
            <a:endParaRPr/>
          </a:p>
        </p:txBody>
      </p:sp>
      <p:sp>
        <p:nvSpPr>
          <p:cNvPr id="1093" name="Google Shape;1093;p49">
            <a:extLst>
              <a:ext uri="{FF2B5EF4-FFF2-40B4-BE49-F238E27FC236}">
                <a16:creationId xmlns:a16="http://schemas.microsoft.com/office/drawing/2014/main" id="{2677BB75-EAEE-380F-CF38-A81D4C1FEAE4}"/>
              </a:ext>
            </a:extLst>
          </p:cNvPr>
          <p:cNvSpPr txBox="1">
            <a:spLocks noGrp="1"/>
          </p:cNvSpPr>
          <p:nvPr>
            <p:ph type="subTitle" idx="1"/>
          </p:nvPr>
        </p:nvSpPr>
        <p:spPr>
          <a:xfrm>
            <a:off x="4725900" y="1567553"/>
            <a:ext cx="3698100" cy="27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400"/>
              <a:buNone/>
            </a:pPr>
            <a:endParaRPr/>
          </a:p>
        </p:txBody>
      </p:sp>
      <p:sp>
        <p:nvSpPr>
          <p:cNvPr id="1094" name="Google Shape;1094;p49">
            <a:extLst>
              <a:ext uri="{FF2B5EF4-FFF2-40B4-BE49-F238E27FC236}">
                <a16:creationId xmlns:a16="http://schemas.microsoft.com/office/drawing/2014/main" id="{CA416483-8666-C0B8-7B86-A0FFF99BB859}"/>
              </a:ext>
            </a:extLst>
          </p:cNvPr>
          <p:cNvSpPr txBox="1">
            <a:spLocks noGrp="1"/>
          </p:cNvSpPr>
          <p:nvPr>
            <p:ph type="subTitle" idx="2"/>
          </p:nvPr>
        </p:nvSpPr>
        <p:spPr>
          <a:xfrm>
            <a:off x="720000" y="1567553"/>
            <a:ext cx="3145755" cy="2736300"/>
          </a:xfrm>
          <a:prstGeom prst="rect">
            <a:avLst/>
          </a:prstGeom>
        </p:spPr>
        <p:txBody>
          <a:bodyPr spcFirstLastPara="1" wrap="square" lIns="91425" tIns="91425" rIns="91425" bIns="91425" anchor="t" anchorCtr="0">
            <a:noAutofit/>
          </a:bodyPr>
          <a:lstStyle/>
          <a:p>
            <a:pPr marL="257175" lvl="0" indent="-317500" algn="l" rtl="0">
              <a:spcBef>
                <a:spcPts val="0"/>
              </a:spcBef>
              <a:spcAft>
                <a:spcPts val="0"/>
              </a:spcAft>
              <a:buSzPts val="1400"/>
              <a:buChar char="●"/>
            </a:pPr>
            <a:r>
              <a:rPr lang="en"/>
              <a:t>All manufacturers displayed invest in fossil fuels, except for Vestas.</a:t>
            </a:r>
          </a:p>
        </p:txBody>
      </p:sp>
      <p:pic>
        <p:nvPicPr>
          <p:cNvPr id="3" name="Picture 2" descr="A graph of green and white&#10;&#10;Description automatically generated">
            <a:extLst>
              <a:ext uri="{FF2B5EF4-FFF2-40B4-BE49-F238E27FC236}">
                <a16:creationId xmlns:a16="http://schemas.microsoft.com/office/drawing/2014/main" id="{B4DB18CB-E1E6-0144-CBF0-8990DB205EBC}"/>
              </a:ext>
            </a:extLst>
          </p:cNvPr>
          <p:cNvPicPr>
            <a:picLocks noChangeAspect="1"/>
          </p:cNvPicPr>
          <p:nvPr/>
        </p:nvPicPr>
        <p:blipFill>
          <a:blip r:embed="rId3"/>
          <a:stretch>
            <a:fillRect/>
          </a:stretch>
        </p:blipFill>
        <p:spPr>
          <a:xfrm>
            <a:off x="4066413" y="1463475"/>
            <a:ext cx="4884299" cy="3041618"/>
          </a:xfrm>
          <a:prstGeom prst="rect">
            <a:avLst/>
          </a:prstGeom>
        </p:spPr>
      </p:pic>
      <p:grpSp>
        <p:nvGrpSpPr>
          <p:cNvPr id="2" name="Google Shape;380;p32">
            <a:extLst>
              <a:ext uri="{FF2B5EF4-FFF2-40B4-BE49-F238E27FC236}">
                <a16:creationId xmlns:a16="http://schemas.microsoft.com/office/drawing/2014/main" id="{3F97506B-46CF-309D-D20C-B14398ED3A97}"/>
              </a:ext>
            </a:extLst>
          </p:cNvPr>
          <p:cNvGrpSpPr/>
          <p:nvPr/>
        </p:nvGrpSpPr>
        <p:grpSpPr>
          <a:xfrm>
            <a:off x="193063" y="3306310"/>
            <a:ext cx="825933" cy="1605311"/>
            <a:chOff x="5897775" y="1333325"/>
            <a:chExt cx="1480050" cy="2830500"/>
          </a:xfrm>
        </p:grpSpPr>
        <p:sp>
          <p:nvSpPr>
            <p:cNvPr id="4" name="Google Shape;381;p32">
              <a:extLst>
                <a:ext uri="{FF2B5EF4-FFF2-40B4-BE49-F238E27FC236}">
                  <a16:creationId xmlns:a16="http://schemas.microsoft.com/office/drawing/2014/main" id="{4832430F-3611-1C94-3E63-A50C2DE2F28E}"/>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2;p32">
              <a:extLst>
                <a:ext uri="{FF2B5EF4-FFF2-40B4-BE49-F238E27FC236}">
                  <a16:creationId xmlns:a16="http://schemas.microsoft.com/office/drawing/2014/main" id="{2735D801-A5E2-B46D-EA48-D5AD71C054C4}"/>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3;p32">
              <a:extLst>
                <a:ext uri="{FF2B5EF4-FFF2-40B4-BE49-F238E27FC236}">
                  <a16:creationId xmlns:a16="http://schemas.microsoft.com/office/drawing/2014/main" id="{F94D7BD2-F5C3-890D-8649-F75ACFC074CE}"/>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4;p32">
              <a:extLst>
                <a:ext uri="{FF2B5EF4-FFF2-40B4-BE49-F238E27FC236}">
                  <a16:creationId xmlns:a16="http://schemas.microsoft.com/office/drawing/2014/main" id="{FE6E8B79-8C6D-A852-099B-12E3CA59199E}"/>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5;p32">
              <a:extLst>
                <a:ext uri="{FF2B5EF4-FFF2-40B4-BE49-F238E27FC236}">
                  <a16:creationId xmlns:a16="http://schemas.microsoft.com/office/drawing/2014/main" id="{6F918A6C-ACAC-E8EC-CBF3-EB789CEA8C9F}"/>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6;p32">
              <a:extLst>
                <a:ext uri="{FF2B5EF4-FFF2-40B4-BE49-F238E27FC236}">
                  <a16:creationId xmlns:a16="http://schemas.microsoft.com/office/drawing/2014/main" id="{A277B320-3B3B-EA57-ED13-6EDA570C94CD}"/>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7;p32">
              <a:extLst>
                <a:ext uri="{FF2B5EF4-FFF2-40B4-BE49-F238E27FC236}">
                  <a16:creationId xmlns:a16="http://schemas.microsoft.com/office/drawing/2014/main" id="{78FAB7EA-2077-E494-C4AD-D5D78A81868B}"/>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8;p32">
              <a:extLst>
                <a:ext uri="{FF2B5EF4-FFF2-40B4-BE49-F238E27FC236}">
                  <a16:creationId xmlns:a16="http://schemas.microsoft.com/office/drawing/2014/main" id="{C79A6279-4061-4C5E-E4C4-D503D4865937}"/>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9;p32">
              <a:extLst>
                <a:ext uri="{FF2B5EF4-FFF2-40B4-BE49-F238E27FC236}">
                  <a16:creationId xmlns:a16="http://schemas.microsoft.com/office/drawing/2014/main" id="{8BECADAE-07B1-C3C5-28CD-D17C116DE5A0}"/>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0;p32">
              <a:extLst>
                <a:ext uri="{FF2B5EF4-FFF2-40B4-BE49-F238E27FC236}">
                  <a16:creationId xmlns:a16="http://schemas.microsoft.com/office/drawing/2014/main" id="{0C730B65-77FD-0257-2257-2C29FFE856F5}"/>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80;p32">
            <a:extLst>
              <a:ext uri="{FF2B5EF4-FFF2-40B4-BE49-F238E27FC236}">
                <a16:creationId xmlns:a16="http://schemas.microsoft.com/office/drawing/2014/main" id="{14DE34A1-5AB1-8D0B-F733-8BDF4708EF6D}"/>
              </a:ext>
            </a:extLst>
          </p:cNvPr>
          <p:cNvGrpSpPr/>
          <p:nvPr/>
        </p:nvGrpSpPr>
        <p:grpSpPr>
          <a:xfrm>
            <a:off x="1839827" y="3031067"/>
            <a:ext cx="1038840" cy="2112433"/>
            <a:chOff x="5897775" y="1333325"/>
            <a:chExt cx="1480050" cy="2830500"/>
          </a:xfrm>
        </p:grpSpPr>
        <p:sp>
          <p:nvSpPr>
            <p:cNvPr id="15" name="Google Shape;381;p32">
              <a:extLst>
                <a:ext uri="{FF2B5EF4-FFF2-40B4-BE49-F238E27FC236}">
                  <a16:creationId xmlns:a16="http://schemas.microsoft.com/office/drawing/2014/main" id="{6EC78F18-0980-A2AD-345D-A92C94050D98}"/>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2;p32">
              <a:extLst>
                <a:ext uri="{FF2B5EF4-FFF2-40B4-BE49-F238E27FC236}">
                  <a16:creationId xmlns:a16="http://schemas.microsoft.com/office/drawing/2014/main" id="{6B22CB61-B7DE-CB96-2D62-6666894468EA}"/>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3;p32">
              <a:extLst>
                <a:ext uri="{FF2B5EF4-FFF2-40B4-BE49-F238E27FC236}">
                  <a16:creationId xmlns:a16="http://schemas.microsoft.com/office/drawing/2014/main" id="{3D1B6593-96C2-EC98-3979-5491C1770A95}"/>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4;p32">
              <a:extLst>
                <a:ext uri="{FF2B5EF4-FFF2-40B4-BE49-F238E27FC236}">
                  <a16:creationId xmlns:a16="http://schemas.microsoft.com/office/drawing/2014/main" id="{1FCEA92D-B80B-7BA5-3B07-B10D24E3C81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5;p32">
              <a:extLst>
                <a:ext uri="{FF2B5EF4-FFF2-40B4-BE49-F238E27FC236}">
                  <a16:creationId xmlns:a16="http://schemas.microsoft.com/office/drawing/2014/main" id="{511D9E22-11F8-C443-4B6C-02253F1050BB}"/>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6;p32">
              <a:extLst>
                <a:ext uri="{FF2B5EF4-FFF2-40B4-BE49-F238E27FC236}">
                  <a16:creationId xmlns:a16="http://schemas.microsoft.com/office/drawing/2014/main" id="{EF6D6D6D-B6ED-7E21-5184-E5FC6C345B01}"/>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7;p32">
              <a:extLst>
                <a:ext uri="{FF2B5EF4-FFF2-40B4-BE49-F238E27FC236}">
                  <a16:creationId xmlns:a16="http://schemas.microsoft.com/office/drawing/2014/main" id="{E1B0DED6-FA11-15E0-1FE3-FF38A14DD63A}"/>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p32">
              <a:extLst>
                <a:ext uri="{FF2B5EF4-FFF2-40B4-BE49-F238E27FC236}">
                  <a16:creationId xmlns:a16="http://schemas.microsoft.com/office/drawing/2014/main" id="{A31D7F39-5D45-E884-969C-477167E5FCB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32">
              <a:extLst>
                <a:ext uri="{FF2B5EF4-FFF2-40B4-BE49-F238E27FC236}">
                  <a16:creationId xmlns:a16="http://schemas.microsoft.com/office/drawing/2014/main" id="{0A7D7C5F-1226-1105-3FA1-C7BBFAA2417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0;p32">
              <a:extLst>
                <a:ext uri="{FF2B5EF4-FFF2-40B4-BE49-F238E27FC236}">
                  <a16:creationId xmlns:a16="http://schemas.microsoft.com/office/drawing/2014/main" id="{65D62626-29A2-B325-B82F-8017E64D4C56}"/>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380;p32">
            <a:extLst>
              <a:ext uri="{FF2B5EF4-FFF2-40B4-BE49-F238E27FC236}">
                <a16:creationId xmlns:a16="http://schemas.microsoft.com/office/drawing/2014/main" id="{EE91CF56-5ECF-0864-2F1A-04033471B829}"/>
              </a:ext>
            </a:extLst>
          </p:cNvPr>
          <p:cNvGrpSpPr/>
          <p:nvPr/>
        </p:nvGrpSpPr>
        <p:grpSpPr>
          <a:xfrm>
            <a:off x="1078221" y="3495602"/>
            <a:ext cx="631902" cy="1131885"/>
            <a:chOff x="5897775" y="1333325"/>
            <a:chExt cx="1480050" cy="2830500"/>
          </a:xfrm>
        </p:grpSpPr>
        <p:sp>
          <p:nvSpPr>
            <p:cNvPr id="26" name="Google Shape;381;p32">
              <a:extLst>
                <a:ext uri="{FF2B5EF4-FFF2-40B4-BE49-F238E27FC236}">
                  <a16:creationId xmlns:a16="http://schemas.microsoft.com/office/drawing/2014/main" id="{6E7C348C-C934-A800-1A62-FE33A83A0DD6}"/>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p32">
              <a:extLst>
                <a:ext uri="{FF2B5EF4-FFF2-40B4-BE49-F238E27FC236}">
                  <a16:creationId xmlns:a16="http://schemas.microsoft.com/office/drawing/2014/main" id="{20885417-D473-6473-F5BE-78C8A38E5F7B}"/>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3;p32">
              <a:extLst>
                <a:ext uri="{FF2B5EF4-FFF2-40B4-BE49-F238E27FC236}">
                  <a16:creationId xmlns:a16="http://schemas.microsoft.com/office/drawing/2014/main" id="{C23B6411-D632-706F-EC03-3715ADFA710C}"/>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4;p32">
              <a:extLst>
                <a:ext uri="{FF2B5EF4-FFF2-40B4-BE49-F238E27FC236}">
                  <a16:creationId xmlns:a16="http://schemas.microsoft.com/office/drawing/2014/main" id="{887B064D-3CD3-7E33-2707-2DEAA5BC999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p32">
              <a:extLst>
                <a:ext uri="{FF2B5EF4-FFF2-40B4-BE49-F238E27FC236}">
                  <a16:creationId xmlns:a16="http://schemas.microsoft.com/office/drawing/2014/main" id="{636BF52F-CC55-599C-3917-E1CDFBC0D954}"/>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6;p32">
              <a:extLst>
                <a:ext uri="{FF2B5EF4-FFF2-40B4-BE49-F238E27FC236}">
                  <a16:creationId xmlns:a16="http://schemas.microsoft.com/office/drawing/2014/main" id="{2692F200-7EB7-7D57-34E4-8D4E95E42ECD}"/>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7;p32">
              <a:extLst>
                <a:ext uri="{FF2B5EF4-FFF2-40B4-BE49-F238E27FC236}">
                  <a16:creationId xmlns:a16="http://schemas.microsoft.com/office/drawing/2014/main" id="{AA185B22-14E1-E6EB-D345-54F3F432768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8;p32">
              <a:extLst>
                <a:ext uri="{FF2B5EF4-FFF2-40B4-BE49-F238E27FC236}">
                  <a16:creationId xmlns:a16="http://schemas.microsoft.com/office/drawing/2014/main" id="{2BDEEDBC-850B-F0BC-6EA6-BC9E058CB9ED}"/>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p32">
              <a:extLst>
                <a:ext uri="{FF2B5EF4-FFF2-40B4-BE49-F238E27FC236}">
                  <a16:creationId xmlns:a16="http://schemas.microsoft.com/office/drawing/2014/main" id="{F5EC6911-1C0F-E6E7-819A-853CADA38593}"/>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0;p32">
              <a:extLst>
                <a:ext uri="{FF2B5EF4-FFF2-40B4-BE49-F238E27FC236}">
                  <a16:creationId xmlns:a16="http://schemas.microsoft.com/office/drawing/2014/main" id="{DB7DBE8F-F032-0203-DBA2-602972A806FC}"/>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18;p30">
            <a:extLst>
              <a:ext uri="{FF2B5EF4-FFF2-40B4-BE49-F238E27FC236}">
                <a16:creationId xmlns:a16="http://schemas.microsoft.com/office/drawing/2014/main" id="{83335655-138F-5A43-3BC0-EBF7BC00B1A4}"/>
              </a:ext>
            </a:extLst>
          </p:cNvPr>
          <p:cNvSpPr/>
          <p:nvPr/>
        </p:nvSpPr>
        <p:spPr>
          <a:xfrm>
            <a:off x="8183847" y="82751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p30">
            <a:extLst>
              <a:ext uri="{FF2B5EF4-FFF2-40B4-BE49-F238E27FC236}">
                <a16:creationId xmlns:a16="http://schemas.microsoft.com/office/drawing/2014/main" id="{2B7A84FB-4809-F0DE-9863-910DE8D827CB}"/>
              </a:ext>
            </a:extLst>
          </p:cNvPr>
          <p:cNvSpPr/>
          <p:nvPr/>
        </p:nvSpPr>
        <p:spPr>
          <a:xfrm>
            <a:off x="5969855" y="13789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p30">
            <a:extLst>
              <a:ext uri="{FF2B5EF4-FFF2-40B4-BE49-F238E27FC236}">
                <a16:creationId xmlns:a16="http://schemas.microsoft.com/office/drawing/2014/main" id="{9D2E4187-227D-B460-6D0F-D8EFE9EF05CC}"/>
              </a:ext>
            </a:extLst>
          </p:cNvPr>
          <p:cNvSpPr/>
          <p:nvPr/>
        </p:nvSpPr>
        <p:spPr>
          <a:xfrm>
            <a:off x="7824674" y="175890"/>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036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94">
                                            <p:txEl>
                                              <p:pRg st="0" end="0"/>
                                            </p:txEl>
                                          </p:spTgt>
                                        </p:tgtEl>
                                        <p:attrNameLst>
                                          <p:attrName>style.visibility</p:attrName>
                                        </p:attrNameLst>
                                      </p:cBhvr>
                                      <p:to>
                                        <p:strVal val="visible"/>
                                      </p:to>
                                    </p:set>
                                    <p:animEffect transition="in" filter="fade">
                                      <p:cBhvr>
                                        <p:cTn id="13" dur="500"/>
                                        <p:tgtEl>
                                          <p:spTgt spid="10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States With The Most Turbines</a:t>
            </a:r>
            <a:endParaRPr/>
          </a:p>
        </p:txBody>
      </p:sp>
      <p:pic>
        <p:nvPicPr>
          <p:cNvPr id="7" name="Picture 6" descr="A graph with green bars&#10;&#10;Description automatically generated">
            <a:extLst>
              <a:ext uri="{FF2B5EF4-FFF2-40B4-BE49-F238E27FC236}">
                <a16:creationId xmlns:a16="http://schemas.microsoft.com/office/drawing/2014/main" id="{1F24D99C-53E1-5155-834B-9BCE88FE5769}"/>
              </a:ext>
            </a:extLst>
          </p:cNvPr>
          <p:cNvPicPr>
            <a:picLocks noChangeAspect="1"/>
          </p:cNvPicPr>
          <p:nvPr/>
        </p:nvPicPr>
        <p:blipFill>
          <a:blip r:embed="rId3"/>
          <a:stretch>
            <a:fillRect/>
          </a:stretch>
        </p:blipFill>
        <p:spPr>
          <a:xfrm>
            <a:off x="1897480" y="1215649"/>
            <a:ext cx="5025484" cy="3261687"/>
          </a:xfrm>
          <a:prstGeom prst="rect">
            <a:avLst/>
          </a:prstGeom>
        </p:spPr>
      </p:pic>
      <p:grpSp>
        <p:nvGrpSpPr>
          <p:cNvPr id="4" name="Google Shape;380;p32">
            <a:extLst>
              <a:ext uri="{FF2B5EF4-FFF2-40B4-BE49-F238E27FC236}">
                <a16:creationId xmlns:a16="http://schemas.microsoft.com/office/drawing/2014/main" id="{76DEB930-FED1-70D3-D160-23341119EE3A}"/>
              </a:ext>
            </a:extLst>
          </p:cNvPr>
          <p:cNvGrpSpPr/>
          <p:nvPr/>
        </p:nvGrpSpPr>
        <p:grpSpPr>
          <a:xfrm>
            <a:off x="8385669" y="3015574"/>
            <a:ext cx="761607" cy="1605311"/>
            <a:chOff x="5897775" y="1333325"/>
            <a:chExt cx="1480050" cy="2830500"/>
          </a:xfrm>
        </p:grpSpPr>
        <p:sp>
          <p:nvSpPr>
            <p:cNvPr id="5" name="Google Shape;381;p32">
              <a:extLst>
                <a:ext uri="{FF2B5EF4-FFF2-40B4-BE49-F238E27FC236}">
                  <a16:creationId xmlns:a16="http://schemas.microsoft.com/office/drawing/2014/main" id="{5587A4CD-CB1B-CCC0-653F-5687F8D7B11E}"/>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2;p32">
              <a:extLst>
                <a:ext uri="{FF2B5EF4-FFF2-40B4-BE49-F238E27FC236}">
                  <a16:creationId xmlns:a16="http://schemas.microsoft.com/office/drawing/2014/main" id="{B531E0C2-981C-D140-40B4-10B2EA3D3831}"/>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3;p32">
              <a:extLst>
                <a:ext uri="{FF2B5EF4-FFF2-40B4-BE49-F238E27FC236}">
                  <a16:creationId xmlns:a16="http://schemas.microsoft.com/office/drawing/2014/main" id="{96CBE9E9-A77E-3DB7-395D-14998B7DEC23}"/>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4;p32">
              <a:extLst>
                <a:ext uri="{FF2B5EF4-FFF2-40B4-BE49-F238E27FC236}">
                  <a16:creationId xmlns:a16="http://schemas.microsoft.com/office/drawing/2014/main" id="{93BDE38D-00F6-CF55-2929-6088E706237B}"/>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5;p32">
              <a:extLst>
                <a:ext uri="{FF2B5EF4-FFF2-40B4-BE49-F238E27FC236}">
                  <a16:creationId xmlns:a16="http://schemas.microsoft.com/office/drawing/2014/main" id="{ED35A865-40E3-56C6-3188-002D64432252}"/>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6;p32">
              <a:extLst>
                <a:ext uri="{FF2B5EF4-FFF2-40B4-BE49-F238E27FC236}">
                  <a16:creationId xmlns:a16="http://schemas.microsoft.com/office/drawing/2014/main" id="{998EC91F-5545-3B49-06F1-A0B7729C9C1B}"/>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p32">
              <a:extLst>
                <a:ext uri="{FF2B5EF4-FFF2-40B4-BE49-F238E27FC236}">
                  <a16:creationId xmlns:a16="http://schemas.microsoft.com/office/drawing/2014/main" id="{D79A36C6-A42D-6209-C52D-C4D3F13E56F6}"/>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8;p32">
              <a:extLst>
                <a:ext uri="{FF2B5EF4-FFF2-40B4-BE49-F238E27FC236}">
                  <a16:creationId xmlns:a16="http://schemas.microsoft.com/office/drawing/2014/main" id="{FF3E83E6-2598-C94F-AD3C-8B18BDF3EAC9}"/>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9;p32">
              <a:extLst>
                <a:ext uri="{FF2B5EF4-FFF2-40B4-BE49-F238E27FC236}">
                  <a16:creationId xmlns:a16="http://schemas.microsoft.com/office/drawing/2014/main" id="{AA777A26-59C4-A22C-A2C2-EFE289F03648}"/>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0;p32">
              <a:extLst>
                <a:ext uri="{FF2B5EF4-FFF2-40B4-BE49-F238E27FC236}">
                  <a16:creationId xmlns:a16="http://schemas.microsoft.com/office/drawing/2014/main" id="{999CA6E7-8626-E4FC-6942-1488559DA177}"/>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80;p32">
            <a:extLst>
              <a:ext uri="{FF2B5EF4-FFF2-40B4-BE49-F238E27FC236}">
                <a16:creationId xmlns:a16="http://schemas.microsoft.com/office/drawing/2014/main" id="{EA496ACB-3ABE-1DA0-ED6E-996D5D7FF55B}"/>
              </a:ext>
            </a:extLst>
          </p:cNvPr>
          <p:cNvGrpSpPr/>
          <p:nvPr/>
        </p:nvGrpSpPr>
        <p:grpSpPr>
          <a:xfrm>
            <a:off x="7624062" y="3232487"/>
            <a:ext cx="761607" cy="1605311"/>
            <a:chOff x="5897775" y="1333325"/>
            <a:chExt cx="1480050" cy="2830500"/>
          </a:xfrm>
        </p:grpSpPr>
        <p:sp>
          <p:nvSpPr>
            <p:cNvPr id="17" name="Google Shape;381;p32">
              <a:extLst>
                <a:ext uri="{FF2B5EF4-FFF2-40B4-BE49-F238E27FC236}">
                  <a16:creationId xmlns:a16="http://schemas.microsoft.com/office/drawing/2014/main" id="{FF7FF50A-EEE8-611A-8FAD-ECC8107094F4}"/>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2;p32">
              <a:extLst>
                <a:ext uri="{FF2B5EF4-FFF2-40B4-BE49-F238E27FC236}">
                  <a16:creationId xmlns:a16="http://schemas.microsoft.com/office/drawing/2014/main" id="{CD3B79F4-0FB0-6837-D10C-C9E747699C01}"/>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3;p32">
              <a:extLst>
                <a:ext uri="{FF2B5EF4-FFF2-40B4-BE49-F238E27FC236}">
                  <a16:creationId xmlns:a16="http://schemas.microsoft.com/office/drawing/2014/main" id="{682E5E34-DFD3-96EC-A577-8EC331004540}"/>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4;p32">
              <a:extLst>
                <a:ext uri="{FF2B5EF4-FFF2-40B4-BE49-F238E27FC236}">
                  <a16:creationId xmlns:a16="http://schemas.microsoft.com/office/drawing/2014/main" id="{D2FE94A7-0AE1-6891-ACB1-563BC3324438}"/>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5;p32">
              <a:extLst>
                <a:ext uri="{FF2B5EF4-FFF2-40B4-BE49-F238E27FC236}">
                  <a16:creationId xmlns:a16="http://schemas.microsoft.com/office/drawing/2014/main" id="{4E58B014-3141-EF19-D626-47A0CD04DB8E}"/>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6;p32">
              <a:extLst>
                <a:ext uri="{FF2B5EF4-FFF2-40B4-BE49-F238E27FC236}">
                  <a16:creationId xmlns:a16="http://schemas.microsoft.com/office/drawing/2014/main" id="{2AC96FCA-27E7-7DAD-3CCD-CC2CB488B1E1}"/>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7;p32">
              <a:extLst>
                <a:ext uri="{FF2B5EF4-FFF2-40B4-BE49-F238E27FC236}">
                  <a16:creationId xmlns:a16="http://schemas.microsoft.com/office/drawing/2014/main" id="{E965E4C1-3680-115E-DFA6-CD5BCAF3B44F}"/>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p32">
              <a:extLst>
                <a:ext uri="{FF2B5EF4-FFF2-40B4-BE49-F238E27FC236}">
                  <a16:creationId xmlns:a16="http://schemas.microsoft.com/office/drawing/2014/main" id="{B78BA374-4F57-1C24-7ED0-19F19BEEE910}"/>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9;p32">
              <a:extLst>
                <a:ext uri="{FF2B5EF4-FFF2-40B4-BE49-F238E27FC236}">
                  <a16:creationId xmlns:a16="http://schemas.microsoft.com/office/drawing/2014/main" id="{EEE92115-8BB8-21C2-3F9D-8929B9537B7C}"/>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0;p32">
              <a:extLst>
                <a:ext uri="{FF2B5EF4-FFF2-40B4-BE49-F238E27FC236}">
                  <a16:creationId xmlns:a16="http://schemas.microsoft.com/office/drawing/2014/main" id="{46BC0666-3787-7FEB-077F-49B911979C25}"/>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380;p32">
            <a:extLst>
              <a:ext uri="{FF2B5EF4-FFF2-40B4-BE49-F238E27FC236}">
                <a16:creationId xmlns:a16="http://schemas.microsoft.com/office/drawing/2014/main" id="{7069C600-817F-D477-3FEA-F976301C26EF}"/>
              </a:ext>
            </a:extLst>
          </p:cNvPr>
          <p:cNvGrpSpPr/>
          <p:nvPr/>
        </p:nvGrpSpPr>
        <p:grpSpPr>
          <a:xfrm>
            <a:off x="8095831" y="3467031"/>
            <a:ext cx="761607" cy="1605311"/>
            <a:chOff x="5897775" y="1333325"/>
            <a:chExt cx="1480050" cy="2830500"/>
          </a:xfrm>
        </p:grpSpPr>
        <p:sp>
          <p:nvSpPr>
            <p:cNvPr id="28" name="Google Shape;381;p32">
              <a:extLst>
                <a:ext uri="{FF2B5EF4-FFF2-40B4-BE49-F238E27FC236}">
                  <a16:creationId xmlns:a16="http://schemas.microsoft.com/office/drawing/2014/main" id="{31ACD664-02DB-19F8-5AE6-3A12BAE2133D}"/>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2;p32">
              <a:extLst>
                <a:ext uri="{FF2B5EF4-FFF2-40B4-BE49-F238E27FC236}">
                  <a16:creationId xmlns:a16="http://schemas.microsoft.com/office/drawing/2014/main" id="{56CC9C2E-1082-DCB8-23CA-0A4085214C8C}"/>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3;p32">
              <a:extLst>
                <a:ext uri="{FF2B5EF4-FFF2-40B4-BE49-F238E27FC236}">
                  <a16:creationId xmlns:a16="http://schemas.microsoft.com/office/drawing/2014/main" id="{170A4DBC-E934-A0A7-6FA8-FF3FAA10D6BE}"/>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4;p32">
              <a:extLst>
                <a:ext uri="{FF2B5EF4-FFF2-40B4-BE49-F238E27FC236}">
                  <a16:creationId xmlns:a16="http://schemas.microsoft.com/office/drawing/2014/main" id="{75AF58B8-DBA2-B110-F93D-EC0E0776287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5;p32">
              <a:extLst>
                <a:ext uri="{FF2B5EF4-FFF2-40B4-BE49-F238E27FC236}">
                  <a16:creationId xmlns:a16="http://schemas.microsoft.com/office/drawing/2014/main" id="{604DB93B-56B1-4BA3-1ACF-6D59927B0F23}"/>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6;p32">
              <a:extLst>
                <a:ext uri="{FF2B5EF4-FFF2-40B4-BE49-F238E27FC236}">
                  <a16:creationId xmlns:a16="http://schemas.microsoft.com/office/drawing/2014/main" id="{0E9A5510-8636-C8A4-95E4-F96FC8BA6D05}"/>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7;p32">
              <a:extLst>
                <a:ext uri="{FF2B5EF4-FFF2-40B4-BE49-F238E27FC236}">
                  <a16:creationId xmlns:a16="http://schemas.microsoft.com/office/drawing/2014/main" id="{3A65C8A2-394F-674A-5057-8B4F8CA805D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8;p32">
              <a:extLst>
                <a:ext uri="{FF2B5EF4-FFF2-40B4-BE49-F238E27FC236}">
                  <a16:creationId xmlns:a16="http://schemas.microsoft.com/office/drawing/2014/main" id="{0FBA0CFA-8E32-4EF8-31A2-73D68F67054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p32">
              <a:extLst>
                <a:ext uri="{FF2B5EF4-FFF2-40B4-BE49-F238E27FC236}">
                  <a16:creationId xmlns:a16="http://schemas.microsoft.com/office/drawing/2014/main" id="{03FDF40B-4E87-693F-195E-603F4C7E6F99}"/>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0;p32">
              <a:extLst>
                <a:ext uri="{FF2B5EF4-FFF2-40B4-BE49-F238E27FC236}">
                  <a16:creationId xmlns:a16="http://schemas.microsoft.com/office/drawing/2014/main" id="{1506C2D9-008F-C3FA-B7C1-50A3A57E1E54}"/>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0;p32">
            <a:extLst>
              <a:ext uri="{FF2B5EF4-FFF2-40B4-BE49-F238E27FC236}">
                <a16:creationId xmlns:a16="http://schemas.microsoft.com/office/drawing/2014/main" id="{15244991-B5B8-0751-678E-C9B683954E39}"/>
              </a:ext>
            </a:extLst>
          </p:cNvPr>
          <p:cNvGrpSpPr/>
          <p:nvPr/>
        </p:nvGrpSpPr>
        <p:grpSpPr>
          <a:xfrm>
            <a:off x="913130" y="3280960"/>
            <a:ext cx="761607" cy="1605311"/>
            <a:chOff x="5897775" y="1333325"/>
            <a:chExt cx="1480050" cy="2830500"/>
          </a:xfrm>
        </p:grpSpPr>
        <p:sp>
          <p:nvSpPr>
            <p:cNvPr id="39" name="Google Shape;381;p32">
              <a:extLst>
                <a:ext uri="{FF2B5EF4-FFF2-40B4-BE49-F238E27FC236}">
                  <a16:creationId xmlns:a16="http://schemas.microsoft.com/office/drawing/2014/main" id="{942CE02A-D843-7BC7-6508-B1F41D7AA256}"/>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p32">
              <a:extLst>
                <a:ext uri="{FF2B5EF4-FFF2-40B4-BE49-F238E27FC236}">
                  <a16:creationId xmlns:a16="http://schemas.microsoft.com/office/drawing/2014/main" id="{831FA228-E5BE-2531-79A5-32B8532C6912}"/>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3;p32">
              <a:extLst>
                <a:ext uri="{FF2B5EF4-FFF2-40B4-BE49-F238E27FC236}">
                  <a16:creationId xmlns:a16="http://schemas.microsoft.com/office/drawing/2014/main" id="{3967844C-1B8A-D8EC-19B2-40C5A9614FA6}"/>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4;p32">
              <a:extLst>
                <a:ext uri="{FF2B5EF4-FFF2-40B4-BE49-F238E27FC236}">
                  <a16:creationId xmlns:a16="http://schemas.microsoft.com/office/drawing/2014/main" id="{6F0B633D-4831-0EE2-53EF-CC8C1A5FF7E3}"/>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5;p32">
              <a:extLst>
                <a:ext uri="{FF2B5EF4-FFF2-40B4-BE49-F238E27FC236}">
                  <a16:creationId xmlns:a16="http://schemas.microsoft.com/office/drawing/2014/main" id="{395426BB-19C5-74ED-2BDA-65E3750190A2}"/>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6;p32">
              <a:extLst>
                <a:ext uri="{FF2B5EF4-FFF2-40B4-BE49-F238E27FC236}">
                  <a16:creationId xmlns:a16="http://schemas.microsoft.com/office/drawing/2014/main" id="{21A2482E-51DE-3FEF-9137-22CB50D8EEEB}"/>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7;p32">
              <a:extLst>
                <a:ext uri="{FF2B5EF4-FFF2-40B4-BE49-F238E27FC236}">
                  <a16:creationId xmlns:a16="http://schemas.microsoft.com/office/drawing/2014/main" id="{7D19B088-7285-B9AF-2D71-190D4A6C7E3F}"/>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8;p32">
              <a:extLst>
                <a:ext uri="{FF2B5EF4-FFF2-40B4-BE49-F238E27FC236}">
                  <a16:creationId xmlns:a16="http://schemas.microsoft.com/office/drawing/2014/main" id="{9DDEC494-719F-A634-BFA3-9E0421459E54}"/>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9;p32">
              <a:extLst>
                <a:ext uri="{FF2B5EF4-FFF2-40B4-BE49-F238E27FC236}">
                  <a16:creationId xmlns:a16="http://schemas.microsoft.com/office/drawing/2014/main" id="{73AC6467-527C-CD7C-BBC9-91E112A93F1F}"/>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p32">
              <a:extLst>
                <a:ext uri="{FF2B5EF4-FFF2-40B4-BE49-F238E27FC236}">
                  <a16:creationId xmlns:a16="http://schemas.microsoft.com/office/drawing/2014/main" id="{EAC256C9-EF4A-7569-305E-5056C09DC804}"/>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380;p32">
            <a:extLst>
              <a:ext uri="{FF2B5EF4-FFF2-40B4-BE49-F238E27FC236}">
                <a16:creationId xmlns:a16="http://schemas.microsoft.com/office/drawing/2014/main" id="{90320919-44DB-6799-833F-916902C53DEA}"/>
              </a:ext>
            </a:extLst>
          </p:cNvPr>
          <p:cNvGrpSpPr/>
          <p:nvPr/>
        </p:nvGrpSpPr>
        <p:grpSpPr>
          <a:xfrm>
            <a:off x="35086" y="2981489"/>
            <a:ext cx="761607" cy="1605311"/>
            <a:chOff x="5897775" y="1333325"/>
            <a:chExt cx="1480050" cy="2830500"/>
          </a:xfrm>
        </p:grpSpPr>
        <p:sp>
          <p:nvSpPr>
            <p:cNvPr id="50" name="Google Shape;381;p32">
              <a:extLst>
                <a:ext uri="{FF2B5EF4-FFF2-40B4-BE49-F238E27FC236}">
                  <a16:creationId xmlns:a16="http://schemas.microsoft.com/office/drawing/2014/main" id="{13C113FC-D807-4E64-406D-E33A4757A923}"/>
                </a:ext>
              </a:extLst>
            </p:cNvPr>
            <p:cNvSpPr/>
            <p:nvPr/>
          </p:nvSpPr>
          <p:spPr>
            <a:xfrm>
              <a:off x="6548175" y="2168075"/>
              <a:ext cx="205975" cy="1995750"/>
            </a:xfrm>
            <a:custGeom>
              <a:avLst/>
              <a:gdLst/>
              <a:ahLst/>
              <a:cxnLst/>
              <a:rect l="l" t="t" r="r" b="b"/>
              <a:pathLst>
                <a:path w="8239" h="79830" extrusionOk="0">
                  <a:moveTo>
                    <a:pt x="2358" y="1"/>
                  </a:moveTo>
                  <a:lnTo>
                    <a:pt x="1" y="79830"/>
                  </a:lnTo>
                  <a:lnTo>
                    <a:pt x="8238" y="79830"/>
                  </a:lnTo>
                  <a:lnTo>
                    <a:pt x="5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2;p32">
              <a:extLst>
                <a:ext uri="{FF2B5EF4-FFF2-40B4-BE49-F238E27FC236}">
                  <a16:creationId xmlns:a16="http://schemas.microsoft.com/office/drawing/2014/main" id="{0E8F69D1-ED9F-51A2-6BAD-1EE5D7D04370}"/>
                </a:ext>
              </a:extLst>
            </p:cNvPr>
            <p:cNvSpPr/>
            <p:nvPr/>
          </p:nvSpPr>
          <p:spPr>
            <a:xfrm>
              <a:off x="6651800" y="2168075"/>
              <a:ext cx="102350" cy="1995750"/>
            </a:xfrm>
            <a:custGeom>
              <a:avLst/>
              <a:gdLst/>
              <a:ahLst/>
              <a:cxnLst/>
              <a:rect l="l" t="t" r="r" b="b"/>
              <a:pathLst>
                <a:path w="4094" h="79830" extrusionOk="0">
                  <a:moveTo>
                    <a:pt x="1186" y="1"/>
                  </a:moveTo>
                  <a:lnTo>
                    <a:pt x="0" y="79830"/>
                  </a:lnTo>
                  <a:lnTo>
                    <a:pt x="4093" y="79830"/>
                  </a:lnTo>
                  <a:lnTo>
                    <a:pt x="1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3;p32">
              <a:extLst>
                <a:ext uri="{FF2B5EF4-FFF2-40B4-BE49-F238E27FC236}">
                  <a16:creationId xmlns:a16="http://schemas.microsoft.com/office/drawing/2014/main" id="{25F2F8C4-E3CC-DE5C-C105-F3B1C15B7FC0}"/>
                </a:ext>
              </a:extLst>
            </p:cNvPr>
            <p:cNvSpPr/>
            <p:nvPr/>
          </p:nvSpPr>
          <p:spPr>
            <a:xfrm>
              <a:off x="6616450" y="2113175"/>
              <a:ext cx="761375" cy="463150"/>
            </a:xfrm>
            <a:custGeom>
              <a:avLst/>
              <a:gdLst/>
              <a:ahLst/>
              <a:cxnLst/>
              <a:rect l="l" t="t" r="r" b="b"/>
              <a:pathLst>
                <a:path w="30455" h="18526" extrusionOk="0">
                  <a:moveTo>
                    <a:pt x="1253" y="0"/>
                  </a:moveTo>
                  <a:lnTo>
                    <a:pt x="1" y="2453"/>
                  </a:lnTo>
                  <a:lnTo>
                    <a:pt x="28939" y="18526"/>
                  </a:lnTo>
                  <a:cubicBezTo>
                    <a:pt x="28939" y="18526"/>
                    <a:pt x="30455" y="13993"/>
                    <a:pt x="22825" y="10098"/>
                  </a:cubicBezTo>
                  <a:cubicBezTo>
                    <a:pt x="19369" y="8479"/>
                    <a:pt x="1253"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4;p32">
              <a:extLst>
                <a:ext uri="{FF2B5EF4-FFF2-40B4-BE49-F238E27FC236}">
                  <a16:creationId xmlns:a16="http://schemas.microsoft.com/office/drawing/2014/main" id="{18987CD1-19E7-7BA4-F86A-271E23E7119D}"/>
                </a:ext>
              </a:extLst>
            </p:cNvPr>
            <p:cNvSpPr/>
            <p:nvPr/>
          </p:nvSpPr>
          <p:spPr>
            <a:xfrm>
              <a:off x="6633850" y="2113175"/>
              <a:ext cx="743975" cy="463150"/>
            </a:xfrm>
            <a:custGeom>
              <a:avLst/>
              <a:gdLst/>
              <a:ahLst/>
              <a:cxnLst/>
              <a:rect l="l" t="t" r="r" b="b"/>
              <a:pathLst>
                <a:path w="29759" h="18526" extrusionOk="0">
                  <a:moveTo>
                    <a:pt x="557" y="0"/>
                  </a:moveTo>
                  <a:lnTo>
                    <a:pt x="0" y="1091"/>
                  </a:lnTo>
                  <a:cubicBezTo>
                    <a:pt x="2571" y="2299"/>
                    <a:pt x="18043" y="9541"/>
                    <a:pt x="21206" y="11020"/>
                  </a:cubicBezTo>
                  <a:cubicBezTo>
                    <a:pt x="26229" y="13583"/>
                    <a:pt x="27291" y="16432"/>
                    <a:pt x="27423" y="18072"/>
                  </a:cubicBezTo>
                  <a:lnTo>
                    <a:pt x="28243" y="18526"/>
                  </a:lnTo>
                  <a:cubicBezTo>
                    <a:pt x="28243" y="18526"/>
                    <a:pt x="29759" y="13993"/>
                    <a:pt x="22129" y="10098"/>
                  </a:cubicBezTo>
                  <a:cubicBezTo>
                    <a:pt x="18673" y="8479"/>
                    <a:pt x="557" y="0"/>
                    <a:pt x="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5;p32">
              <a:extLst>
                <a:ext uri="{FF2B5EF4-FFF2-40B4-BE49-F238E27FC236}">
                  <a16:creationId xmlns:a16="http://schemas.microsoft.com/office/drawing/2014/main" id="{F945A879-D915-3592-7EAB-660735A7BD0D}"/>
                </a:ext>
              </a:extLst>
            </p:cNvPr>
            <p:cNvSpPr/>
            <p:nvPr/>
          </p:nvSpPr>
          <p:spPr>
            <a:xfrm>
              <a:off x="5897775" y="2118475"/>
              <a:ext cx="771975" cy="412850"/>
            </a:xfrm>
            <a:custGeom>
              <a:avLst/>
              <a:gdLst/>
              <a:ahLst/>
              <a:cxnLst/>
              <a:rect l="l" t="t" r="r" b="b"/>
              <a:pathLst>
                <a:path w="30879" h="16514" extrusionOk="0">
                  <a:moveTo>
                    <a:pt x="29553" y="0"/>
                  </a:moveTo>
                  <a:lnTo>
                    <a:pt x="0" y="14916"/>
                  </a:lnTo>
                  <a:cubicBezTo>
                    <a:pt x="0" y="14916"/>
                    <a:pt x="1219" y="16514"/>
                    <a:pt x="4122" y="16514"/>
                  </a:cubicBezTo>
                  <a:cubicBezTo>
                    <a:pt x="5696" y="16514"/>
                    <a:pt x="7766" y="16044"/>
                    <a:pt x="10405" y="14594"/>
                  </a:cubicBezTo>
                  <a:cubicBezTo>
                    <a:pt x="13686" y="12646"/>
                    <a:pt x="30879" y="2417"/>
                    <a:pt x="30879" y="2417"/>
                  </a:cubicBezTo>
                  <a:lnTo>
                    <a:pt x="295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6;p32">
              <a:extLst>
                <a:ext uri="{FF2B5EF4-FFF2-40B4-BE49-F238E27FC236}">
                  <a16:creationId xmlns:a16="http://schemas.microsoft.com/office/drawing/2014/main" id="{4A3C69CA-E376-A822-85BE-627BD7EE85C6}"/>
                </a:ext>
              </a:extLst>
            </p:cNvPr>
            <p:cNvSpPr/>
            <p:nvPr/>
          </p:nvSpPr>
          <p:spPr>
            <a:xfrm>
              <a:off x="5897775" y="2151050"/>
              <a:ext cx="771975" cy="380275"/>
            </a:xfrm>
            <a:custGeom>
              <a:avLst/>
              <a:gdLst/>
              <a:ahLst/>
              <a:cxnLst/>
              <a:rect l="l" t="t" r="r" b="b"/>
              <a:pathLst>
                <a:path w="30879" h="15211" extrusionOk="0">
                  <a:moveTo>
                    <a:pt x="30264" y="1"/>
                  </a:moveTo>
                  <a:cubicBezTo>
                    <a:pt x="28169" y="1246"/>
                    <a:pt x="13092" y="10216"/>
                    <a:pt x="10039" y="12032"/>
                  </a:cubicBezTo>
                  <a:cubicBezTo>
                    <a:pt x="7403" y="13478"/>
                    <a:pt x="5335" y="13946"/>
                    <a:pt x="3761" y="13946"/>
                  </a:cubicBezTo>
                  <a:cubicBezTo>
                    <a:pt x="2411" y="13946"/>
                    <a:pt x="1424" y="13601"/>
                    <a:pt x="754" y="13232"/>
                  </a:cubicBezTo>
                  <a:lnTo>
                    <a:pt x="0" y="13613"/>
                  </a:lnTo>
                  <a:cubicBezTo>
                    <a:pt x="0" y="13613"/>
                    <a:pt x="1219" y="15211"/>
                    <a:pt x="4122" y="15211"/>
                  </a:cubicBezTo>
                  <a:cubicBezTo>
                    <a:pt x="5696" y="15211"/>
                    <a:pt x="7766" y="14741"/>
                    <a:pt x="10405" y="13291"/>
                  </a:cubicBezTo>
                  <a:cubicBezTo>
                    <a:pt x="13686" y="11343"/>
                    <a:pt x="30879" y="1114"/>
                    <a:pt x="30879" y="1114"/>
                  </a:cubicBezTo>
                  <a:lnTo>
                    <a:pt x="30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7;p32">
              <a:extLst>
                <a:ext uri="{FF2B5EF4-FFF2-40B4-BE49-F238E27FC236}">
                  <a16:creationId xmlns:a16="http://schemas.microsoft.com/office/drawing/2014/main" id="{DCA6B9D8-858B-8672-A971-7E2E479A9085}"/>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3582" y="33083"/>
                  </a:lnTo>
                  <a:lnTo>
                    <a:pt x="4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8;p32">
              <a:extLst>
                <a:ext uri="{FF2B5EF4-FFF2-40B4-BE49-F238E27FC236}">
                  <a16:creationId xmlns:a16="http://schemas.microsoft.com/office/drawing/2014/main" id="{7D5EE6B2-C4B6-ABB8-F293-689FFBD62AE2}"/>
                </a:ext>
              </a:extLst>
            </p:cNvPr>
            <p:cNvSpPr/>
            <p:nvPr/>
          </p:nvSpPr>
          <p:spPr>
            <a:xfrm>
              <a:off x="6592650" y="1333325"/>
              <a:ext cx="118300" cy="827100"/>
            </a:xfrm>
            <a:custGeom>
              <a:avLst/>
              <a:gdLst/>
              <a:ahLst/>
              <a:cxnLst/>
              <a:rect l="l" t="t" r="r" b="b"/>
              <a:pathLst>
                <a:path w="4732" h="33084" extrusionOk="0">
                  <a:moveTo>
                    <a:pt x="4731" y="1"/>
                  </a:moveTo>
                  <a:cubicBezTo>
                    <a:pt x="4731" y="1"/>
                    <a:pt x="1" y="719"/>
                    <a:pt x="1" y="9286"/>
                  </a:cubicBezTo>
                  <a:cubicBezTo>
                    <a:pt x="133" y="13093"/>
                    <a:pt x="828" y="33083"/>
                    <a:pt x="828" y="33083"/>
                  </a:cubicBezTo>
                  <a:lnTo>
                    <a:pt x="1934" y="33083"/>
                  </a:lnTo>
                  <a:cubicBezTo>
                    <a:pt x="1934" y="33083"/>
                    <a:pt x="1238" y="13093"/>
                    <a:pt x="1107" y="9286"/>
                  </a:cubicBezTo>
                  <a:cubicBezTo>
                    <a:pt x="1107" y="3428"/>
                    <a:pt x="3318" y="1246"/>
                    <a:pt x="4717" y="447"/>
                  </a:cubicBezTo>
                  <a:lnTo>
                    <a:pt x="4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9;p32">
              <a:extLst>
                <a:ext uri="{FF2B5EF4-FFF2-40B4-BE49-F238E27FC236}">
                  <a16:creationId xmlns:a16="http://schemas.microsoft.com/office/drawing/2014/main" id="{F5B7F94C-3EB2-69C6-C339-7F4BB28B3530}"/>
                </a:ext>
              </a:extLst>
            </p:cNvPr>
            <p:cNvSpPr/>
            <p:nvPr/>
          </p:nvSpPr>
          <p:spPr>
            <a:xfrm>
              <a:off x="6551825" y="2059525"/>
              <a:ext cx="198650" cy="198650"/>
            </a:xfrm>
            <a:custGeom>
              <a:avLst/>
              <a:gdLst/>
              <a:ahLst/>
              <a:cxnLst/>
              <a:rect l="l" t="t" r="r" b="b"/>
              <a:pathLst>
                <a:path w="7946" h="7946" extrusionOk="0">
                  <a:moveTo>
                    <a:pt x="3977" y="1"/>
                  </a:moveTo>
                  <a:cubicBezTo>
                    <a:pt x="1780" y="1"/>
                    <a:pt x="1" y="1780"/>
                    <a:pt x="1" y="3977"/>
                  </a:cubicBezTo>
                  <a:cubicBezTo>
                    <a:pt x="1" y="6166"/>
                    <a:pt x="1780" y="7945"/>
                    <a:pt x="3977" y="7945"/>
                  </a:cubicBezTo>
                  <a:cubicBezTo>
                    <a:pt x="6166" y="7945"/>
                    <a:pt x="7946" y="6166"/>
                    <a:pt x="7946" y="3977"/>
                  </a:cubicBezTo>
                  <a:cubicBezTo>
                    <a:pt x="7946" y="1780"/>
                    <a:pt x="6166" y="1"/>
                    <a:pt x="39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0;p32">
              <a:extLst>
                <a:ext uri="{FF2B5EF4-FFF2-40B4-BE49-F238E27FC236}">
                  <a16:creationId xmlns:a16="http://schemas.microsoft.com/office/drawing/2014/main" id="{3ED03789-C767-C1B3-50DD-1C642E906FDA}"/>
                </a:ext>
              </a:extLst>
            </p:cNvPr>
            <p:cNvSpPr/>
            <p:nvPr/>
          </p:nvSpPr>
          <p:spPr>
            <a:xfrm>
              <a:off x="6602000" y="2109700"/>
              <a:ext cx="98500" cy="98325"/>
            </a:xfrm>
            <a:custGeom>
              <a:avLst/>
              <a:gdLst/>
              <a:ahLst/>
              <a:cxnLst/>
              <a:rect l="l" t="t" r="r" b="b"/>
              <a:pathLst>
                <a:path w="3940" h="3933" extrusionOk="0">
                  <a:moveTo>
                    <a:pt x="1970" y="0"/>
                  </a:moveTo>
                  <a:cubicBezTo>
                    <a:pt x="879" y="0"/>
                    <a:pt x="0" y="879"/>
                    <a:pt x="0" y="1970"/>
                  </a:cubicBezTo>
                  <a:cubicBezTo>
                    <a:pt x="0" y="3053"/>
                    <a:pt x="879" y="3932"/>
                    <a:pt x="1970" y="3932"/>
                  </a:cubicBezTo>
                  <a:cubicBezTo>
                    <a:pt x="3054" y="3932"/>
                    <a:pt x="3940" y="3053"/>
                    <a:pt x="3940" y="1970"/>
                  </a:cubicBezTo>
                  <a:cubicBezTo>
                    <a:pt x="3940" y="879"/>
                    <a:pt x="3054" y="0"/>
                    <a:pt x="1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18;p30">
            <a:extLst>
              <a:ext uri="{FF2B5EF4-FFF2-40B4-BE49-F238E27FC236}">
                <a16:creationId xmlns:a16="http://schemas.microsoft.com/office/drawing/2014/main" id="{73FB8794-EE56-D4B9-BF39-CEC982A36AE6}"/>
              </a:ext>
            </a:extLst>
          </p:cNvPr>
          <p:cNvSpPr/>
          <p:nvPr/>
        </p:nvSpPr>
        <p:spPr>
          <a:xfrm>
            <a:off x="437519" y="100419"/>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18;p30">
            <a:extLst>
              <a:ext uri="{FF2B5EF4-FFF2-40B4-BE49-F238E27FC236}">
                <a16:creationId xmlns:a16="http://schemas.microsoft.com/office/drawing/2014/main" id="{9D4EECD8-AA9F-E1FC-3117-10345B83EFA6}"/>
              </a:ext>
            </a:extLst>
          </p:cNvPr>
          <p:cNvSpPr/>
          <p:nvPr/>
        </p:nvSpPr>
        <p:spPr>
          <a:xfrm>
            <a:off x="8091680" y="128270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8;p30">
            <a:extLst>
              <a:ext uri="{FF2B5EF4-FFF2-40B4-BE49-F238E27FC236}">
                <a16:creationId xmlns:a16="http://schemas.microsoft.com/office/drawing/2014/main" id="{90DB8CD5-96F6-E13A-7193-67F4FE674671}"/>
              </a:ext>
            </a:extLst>
          </p:cNvPr>
          <p:cNvSpPr/>
          <p:nvPr/>
        </p:nvSpPr>
        <p:spPr>
          <a:xfrm>
            <a:off x="3393923" y="76921"/>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p30">
            <a:extLst>
              <a:ext uri="{FF2B5EF4-FFF2-40B4-BE49-F238E27FC236}">
                <a16:creationId xmlns:a16="http://schemas.microsoft.com/office/drawing/2014/main" id="{43391CF0-E10B-E2C9-6DD7-D0339B7A4B47}"/>
              </a:ext>
            </a:extLst>
          </p:cNvPr>
          <p:cNvSpPr/>
          <p:nvPr/>
        </p:nvSpPr>
        <p:spPr>
          <a:xfrm>
            <a:off x="7795067" y="416582"/>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1">
          <a:extLst>
            <a:ext uri="{FF2B5EF4-FFF2-40B4-BE49-F238E27FC236}">
              <a16:creationId xmlns:a16="http://schemas.microsoft.com/office/drawing/2014/main" id="{312C0835-10E1-8BA8-9232-5215C6C15F98}"/>
            </a:ext>
          </a:extLst>
        </p:cNvPr>
        <p:cNvGrpSpPr/>
        <p:nvPr/>
      </p:nvGrpSpPr>
      <p:grpSpPr>
        <a:xfrm>
          <a:off x="0" y="0"/>
          <a:ext cx="0" cy="0"/>
          <a:chOff x="0" y="0"/>
          <a:chExt cx="0" cy="0"/>
        </a:xfrm>
      </p:grpSpPr>
      <p:sp>
        <p:nvSpPr>
          <p:cNvPr id="1092" name="Google Shape;1092;p49">
            <a:extLst>
              <a:ext uri="{FF2B5EF4-FFF2-40B4-BE49-F238E27FC236}">
                <a16:creationId xmlns:a16="http://schemas.microsoft.com/office/drawing/2014/main" id="{D454EBB4-EEE8-10F8-0FF7-FA28DDEE0F8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States that Produce the Most Wind Energy </a:t>
            </a:r>
            <a:endParaRPr/>
          </a:p>
        </p:txBody>
      </p:sp>
      <p:pic>
        <p:nvPicPr>
          <p:cNvPr id="8" name="Picture 7" descr="A graph of green bars&#10;&#10;Description automatically generated with medium confidence">
            <a:extLst>
              <a:ext uri="{FF2B5EF4-FFF2-40B4-BE49-F238E27FC236}">
                <a16:creationId xmlns:a16="http://schemas.microsoft.com/office/drawing/2014/main" id="{888450A0-FB04-DCCE-53AF-23FB3CF963E7}"/>
              </a:ext>
            </a:extLst>
          </p:cNvPr>
          <p:cNvPicPr>
            <a:picLocks noChangeAspect="1"/>
          </p:cNvPicPr>
          <p:nvPr/>
        </p:nvPicPr>
        <p:blipFill>
          <a:blip r:embed="rId3"/>
          <a:stretch>
            <a:fillRect/>
          </a:stretch>
        </p:blipFill>
        <p:spPr>
          <a:xfrm>
            <a:off x="3807395" y="1353159"/>
            <a:ext cx="4616605" cy="2936488"/>
          </a:xfrm>
          <a:prstGeom prst="rect">
            <a:avLst/>
          </a:prstGeom>
        </p:spPr>
      </p:pic>
      <p:sp>
        <p:nvSpPr>
          <p:cNvPr id="5" name="TextBox 4">
            <a:extLst>
              <a:ext uri="{FF2B5EF4-FFF2-40B4-BE49-F238E27FC236}">
                <a16:creationId xmlns:a16="http://schemas.microsoft.com/office/drawing/2014/main" id="{DADD79E4-3316-0A40-0146-F096F1D39110}"/>
              </a:ext>
            </a:extLst>
          </p:cNvPr>
          <p:cNvSpPr txBox="1"/>
          <p:nvPr/>
        </p:nvSpPr>
        <p:spPr>
          <a:xfrm>
            <a:off x="832757" y="1706336"/>
            <a:ext cx="2974637" cy="1169551"/>
          </a:xfrm>
          <a:prstGeom prst="rect">
            <a:avLst/>
          </a:prstGeom>
          <a:noFill/>
        </p:spPr>
        <p:txBody>
          <a:bodyPr wrap="square" rtlCol="0">
            <a:spAutoFit/>
          </a:bodyPr>
          <a:lstStyle/>
          <a:p>
            <a:pPr marL="285750" indent="-285750">
              <a:buFont typeface="Arial" panose="020B0604020202020204" pitchFamily="34" charset="0"/>
              <a:buChar char="•"/>
            </a:pPr>
            <a:r>
              <a:rPr lang="en-US"/>
              <a:t>“Wind provided more than 9% of electricity nationwide, over 50% in Iowa and South Dakota, and over 30% in Kansas, Oklahoma, and North Dakota.”</a:t>
            </a:r>
          </a:p>
        </p:txBody>
      </p:sp>
      <p:sp>
        <p:nvSpPr>
          <p:cNvPr id="6" name="Rectangle 1">
            <a:extLst>
              <a:ext uri="{FF2B5EF4-FFF2-40B4-BE49-F238E27FC236}">
                <a16:creationId xmlns:a16="http://schemas.microsoft.com/office/drawing/2014/main" id="{35006A56-93CC-355E-7E39-3319BDC84816}"/>
              </a:ext>
            </a:extLst>
          </p:cNvPr>
          <p:cNvSpPr>
            <a:spLocks noChangeArrowheads="1"/>
          </p:cNvSpPr>
          <p:nvPr/>
        </p:nvSpPr>
        <p:spPr bwMode="auto">
          <a:xfrm>
            <a:off x="498021" y="4802174"/>
            <a:ext cx="703027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a:solidFill>
                  <a:schemeClr val="bg1"/>
                </a:solidFill>
              </a:rPr>
              <a:t>“Frequently Asked Questions about Wind Energy.” Energy.gov, 2013, www.energy.gov/eere/wind/frequently-asked-questions-about-wind-energy.</a:t>
            </a:r>
          </a:p>
        </p:txBody>
      </p:sp>
      <p:sp>
        <p:nvSpPr>
          <p:cNvPr id="2" name="Google Shape;218;p30">
            <a:extLst>
              <a:ext uri="{FF2B5EF4-FFF2-40B4-BE49-F238E27FC236}">
                <a16:creationId xmlns:a16="http://schemas.microsoft.com/office/drawing/2014/main" id="{75921038-2292-E0FD-DC08-8239F5A7517F}"/>
              </a:ext>
            </a:extLst>
          </p:cNvPr>
          <p:cNvSpPr/>
          <p:nvPr/>
        </p:nvSpPr>
        <p:spPr>
          <a:xfrm>
            <a:off x="8284172" y="754003"/>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18;p30">
            <a:extLst>
              <a:ext uri="{FF2B5EF4-FFF2-40B4-BE49-F238E27FC236}">
                <a16:creationId xmlns:a16="http://schemas.microsoft.com/office/drawing/2014/main" id="{A9953E92-4E64-206C-34C9-859A2C1AE05E}"/>
              </a:ext>
            </a:extLst>
          </p:cNvPr>
          <p:cNvSpPr/>
          <p:nvPr/>
        </p:nvSpPr>
        <p:spPr>
          <a:xfrm>
            <a:off x="7169122" y="117127"/>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8;p30">
            <a:extLst>
              <a:ext uri="{FF2B5EF4-FFF2-40B4-BE49-F238E27FC236}">
                <a16:creationId xmlns:a16="http://schemas.microsoft.com/office/drawing/2014/main" id="{1F11EEE7-5EAA-D114-4923-4D8C6D3A8EEC}"/>
              </a:ext>
            </a:extLst>
          </p:cNvPr>
          <p:cNvSpPr/>
          <p:nvPr/>
        </p:nvSpPr>
        <p:spPr>
          <a:xfrm>
            <a:off x="8144343" y="154848"/>
            <a:ext cx="718347" cy="293363"/>
          </a:xfrm>
          <a:custGeom>
            <a:avLst/>
            <a:gdLst/>
            <a:ahLst/>
            <a:cxnLst/>
            <a:rect l="l" t="t" r="r" b="b"/>
            <a:pathLst>
              <a:path w="16092" h="6611" extrusionOk="0">
                <a:moveTo>
                  <a:pt x="7528" y="1"/>
                </a:moveTo>
                <a:cubicBezTo>
                  <a:pt x="5683" y="1"/>
                  <a:pt x="3866" y="1328"/>
                  <a:pt x="3563" y="4172"/>
                </a:cubicBezTo>
                <a:cubicBezTo>
                  <a:pt x="3325" y="4117"/>
                  <a:pt x="3100" y="4091"/>
                  <a:pt x="2889" y="4091"/>
                </a:cubicBezTo>
                <a:cubicBezTo>
                  <a:pt x="777" y="4091"/>
                  <a:pt x="0" y="6610"/>
                  <a:pt x="0" y="6610"/>
                </a:cubicBezTo>
                <a:lnTo>
                  <a:pt x="16091" y="6610"/>
                </a:lnTo>
                <a:cubicBezTo>
                  <a:pt x="16091" y="6610"/>
                  <a:pt x="15302" y="3686"/>
                  <a:pt x="12799" y="3686"/>
                </a:cubicBezTo>
                <a:cubicBezTo>
                  <a:pt x="12457" y="3686"/>
                  <a:pt x="12083" y="3741"/>
                  <a:pt x="11674" y="3865"/>
                </a:cubicBezTo>
                <a:cubicBezTo>
                  <a:pt x="11284" y="1354"/>
                  <a:pt x="9392" y="1"/>
                  <a:pt x="75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34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Fossil Fuels vs Renewable Energy Thesis Defense by Slidesgo">
  <a:themeElements>
    <a:clrScheme name="Simple Light">
      <a:dk1>
        <a:srgbClr val="13304E"/>
      </a:dk1>
      <a:lt1>
        <a:srgbClr val="FFFFFF"/>
      </a:lt1>
      <a:dk2>
        <a:srgbClr val="38516A"/>
      </a:dk2>
      <a:lt2>
        <a:srgbClr val="7B8C9D"/>
      </a:lt2>
      <a:accent1>
        <a:srgbClr val="6EA843"/>
      </a:accent1>
      <a:accent2>
        <a:srgbClr val="A4CD49"/>
      </a:accent2>
      <a:accent3>
        <a:srgbClr val="DBEBB7"/>
      </a:accent3>
      <a:accent4>
        <a:srgbClr val="F9B62E"/>
      </a:accent4>
      <a:accent5>
        <a:srgbClr val="FBDE25"/>
      </a:accent5>
      <a:accent6>
        <a:srgbClr val="4E8D3A"/>
      </a:accent6>
      <a:hlink>
        <a:srgbClr val="1330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6">
    <wetp:webextensionref xmlns:r="http://schemas.openxmlformats.org/officeDocument/2006/relationships" r:id="rId1"/>
  </wetp:taskpane>
  <wetp:taskpane dockstate="right" visibility="0" width="525" row="5">
    <wetp:webextensionref xmlns:r="http://schemas.openxmlformats.org/officeDocument/2006/relationships" r:id="rId2"/>
  </wetp:taskpane>
  <wetp:taskpane dockstate="right" visibility="0" width="525" row="6">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72ABD1D6-7368-488A-A8C7-BF016CD85829}">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B7D7EA8-6A96-49DC-B7ED-0CA07D5DEDA3}">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464913EC-4FF3-429B-BA70-0491FE4BF79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64960519-5F1F-415B-AC61-2FE74AA0462E}">
  <we:reference id="wa200003233" version="2.0.0.3" store="en-US" storeType="OMEX"/>
  <we:alternateReferences>
    <we:reference id="WA200003233" version="2.0.0.3" store="" storeType="OMEX"/>
  </we:alternateReferences>
  <we:properties>
    <we:property name="embedUrl" value="&quot;/reportEmbed?reportId=1cf1bb80-d72a-4245-9efa-36397f216eb0&amp;config=eyJjbHVzdGVyVXJsIjoiaHR0cHM6Ly9XQUJJLVdFU1QtVVMtRS1QUklNQVJZLXJlZGlyZWN0LmFuYWx5c2lzLndpbmRvd3MubmV0IiwiZW1iZWRGZWF0dXJlcyI6eyJ1c2FnZU1ldHJpY3NWTmV4dCI6dHJ1ZX19&amp;disableSensitivityBanner=true&quot;"/>
    <we:property name="bookmark" value="&quot;H4sIAAAAAAAAA9VUTW/bMAz9K4MuvXhDE9eJ21sXNKdiCJqhOwxBwEq0o1aWDFnOmhX57yNlp0m/sF5WYL7Yop7J9/j1IJRuagObb1ChOBNfnburwN99GohE2M4GaTYajhWMsjzDoVT5QI7p1tVBO9uIswcRwJcYrnXTgmFHZPy5SAQYM4OSTwWYBhNRo2+cBaN/Ywemq+Bb3CYC72vjPLDLeYCA7HZNcDoThcGXlCKCDHqNc5Shs44VZnIIeTrKC5WdnpwU2ZBgTQeIzF6FsOsYfuJsAG0pDNtyOUrH6eA4l6BO1RiKXEYahTahh9xsLu5rT+pI86bm5JyrNViJiuJ2OIZd74gPEzH1roo/9Bl2hLywQYcNHygj4ILzy6JFs2SfyybKT8T3GOB4S4n8sUKP0QkxVrqTTx5d4BdTwqbpjb2mSPcSi9DZTFvZl9i5a73EKyz2h8hwSwWZeSa3Z8kkY0Pw5ZUuV9HzpSbJYKJoMC3/fhTr93lKgo4IHJ9FV+EnNN9B6R15+ivVlfs18UhQxclMHgs3IVPpvJbE/oPI0ZzZcHD1FrWDnnrK67wsPZawq//zwv8T0jQdcklR2RtfTVvbz1/632h47AqtnmnIXmrgXm20LU2/o/broptIUUHN6+/mlvYMj9l2t5ko4u3B7uk7bNMP7ge01KKbtkNyokLazfzh2tDUIHEGttsldedGY8RRlcAqTkH89m9Md9zkoh9qev4AK90rMEEGAAA=&quot;"/>
    <we:property name="datasetId" value="&quot;cf3e5a8a-5afd-4613-9dcc-8b08b55dce45&quot;"/>
    <we:property name="pageName" value="&quot;7de5c2a8368fd5944f52&quot;"/>
    <we:property name="reportUrl" value="&quot;/links/XAV1v7Ga11?ctid=c70a91c6-c151-4818-adf6-93936772ed0f&amp;bookmarkGuid=342d031f-8416-4690-9096-dc6ee0f0985e&quot;"/>
    <we:property name="reportName" value="&quot;data_sprint_vis&quot;"/>
    <we:property name="reportState" value="&quot;CONNECTED&quot;"/>
    <we:property name="pageDisplayName" value="&quot;operators wind and fossil&quot;"/>
    <we:property name="backgroundColor" value="&quot;#FFFFFF&quot;"/>
    <we:property name="initialStateBookmark" value="&quot;H4sIAAAAAAAAA9VUTU/bQBD9K9VeuLgVIYQEbmmUXPiKkooeqiiaeMfOwnrX2l2npCj/nZm1QwIUwaVI9cXe2eeZN1/vQUjlSw3rKyhQnInv1t4V4O6+tEQiTGO7vj6/7E/O51f9yyGZbRmUNV6cPYgALsdwo3wFmj2Q8dcsEaD1GHI+ZaA9JqJE560Brf5gDaar4CrcJALvS20dsMtpgIDsdkVwOlPs1rc2RYQ0qBVOMQ21tSuxkx5Br33Sy2Tn9Pg46xwRzNeAyOyvEHYdww+sCaAMhWFbLz1pd9utw14K8lR2IeulkUamdGggi/XwvnSUHeW8LrkqfbkCk6KkuDWOYTdb4keJGDlbxB+a0lpCDk1QYc0HqgjYYN08q1DP2efcx/QT8SMGONxQIX8u0WF0QoylqtMnjzbwiymh942xySnSvcAs1DZdFeY1dmorl+IEs90hMtxQQ8aOye1YMsk4CXw5Ufkyer5QlDLomDToin8/iP37OqKEDggcn1nd4Wc0P0DpA3V6l+rS/h44JKjkYiZPjRuQKbdOpcT+k8jRgpmwd/UWtb2Zes6rn+cOc9j2/2Xj/wlp2o50TlHZG1+NKtPsX/u/yeFpKpR8kUPndQ48q16ZXDcatZOLeiNFASXL3+KWdIbXbLNVJop4u6c9zYStm8X9hJGa1du2T04USNrMH7YKvoQUx2BqLSlrNwojjroERnIJ4rd7Y7ujkosYhIqiFhrf+YH1XTQiQM8jESjsEWoGAAA=&quot;"/>
    <we:property name="isFiltersActionButtonVisible" value="true"/>
    <we:property name="isVisualContainerHeaderHidden" value="false"/>
    <we:property name="reportEmbeddedTime" value="&quot;2024-10-14T21:46:04.526Z&quot;"/>
    <we:property name="creatorTenantId" value="&quot;c70a91c6-c151-4818-adf6-93936772ed0f&quot;"/>
    <we:property name="creatorUserId" value="&quot;10032003E04B5B3F&quot;"/>
    <we:property name="creatorSessionId" value="&quot;b2ddbcf8-6188-45d2-aa9d-f5ec9f0516f0&quot;"/>
    <we:property name="artifactViewState" value="&quot;live&quot;"/>
  </we:properties>
  <we:bindings/>
  <we:snapshot xmlns:r="http://schemas.openxmlformats.org/officeDocument/2006/relationships"/>
</we:webextension>
</file>

<file path=ppt/webextensions/webextension5.xml><?xml version="1.0" encoding="utf-8"?>
<we:webextension xmlns:we="http://schemas.microsoft.com/office/webextensions/webextension/2010/11" id="{19591922-7BAE-4580-89E5-7FB2191D433D}">
  <we:reference id="wa200003233" version="2.0.0.3" store="en-US" storeType="OMEX"/>
  <we:alternateReferences>
    <we:reference id="WA200003233" version="2.0.0.3" store="" storeType="OMEX"/>
  </we:alternateReferences>
  <we:properties>
    <we:property name="embedUrl" value="&quot;/reportEmbed?reportId=1cf1bb80-d72a-4245-9efa-36397f216eb0&amp;config=eyJjbHVzdGVyVXJsIjoiaHR0cHM6Ly9XQUJJLVdFU1QtVVMtRS1QUklNQVJZLXJlZGlyZWN0LmFuYWx5c2lzLndpbmRvd3MubmV0IiwiZW1iZWRGZWF0dXJlcyI6eyJ1c2FnZU1ldHJpY3NWTmV4dCI6dHJ1ZX19&amp;disableSensitivityBanner=true&quot;"/>
    <we:property name="bookmark" value="&quot;H4sIAAAAAAAAA81W3U/bMBD/Vya/8NJNSdqkTt+gAwkJMTYQe5gQutjXEnDjzHE6uir/+85OCqWjDIkPLQ+R7Tvfx+9+Z3vJZF6VChbHMEM2Ynta38zA3HwIWY8V7dpARjzhYQjYT5IY5AACSVJd2lwXFRstmQUzRXueVzUoZ4gWf1z0GCh1AlM3m4CqsMdKNJUuQOW/sVUmkTU1Nj2Gt6XSBpzJUwsWndk5qdOcQgg/9ckjCJvP8RSFbVdFKiaTSAieCSH6QRrFkJJa1Sr4yB5Vcaa9+7EuLOQFuXFrECcZQBqkQZRl2Mf+kPswJrmynUq22L8tDWW3XIEjJSJPeRanmYx5CGmYDCkGuyiddFfOoRDo4KIEDVZtPku2O50anILtpvsPhGOt6tkj66e6NgK/4cSLCpvbBfnQhCpoq83lpEZ16TxfVh7ChnA9MU7uFanMhV0THdRFh2Tsplf619ggCSUbBU3vLsNBzJFjHAaQQpKmCceA32d4pstjmrUYubjOV0WLyIPRMw9Wx66qzn7WaBa0YSOzlYDGX1eDpyxpZ+LfCPTYmQ8zaIiOp6iIGd7KsxBuJ97ZBpLeofPnISJZF9UkRyWZ8/XFSDR7C+/sc25WlI02E385D7ZH+WS9XZBUOzYKg8YJW5wiV/cXQPz9Cg12CBcyX6V1uJFE9QZF8AlBpnC7iTv6Ne67aDab8o36bjPQ7a3GU0hjgIQHCBCEIHk8uG+1MW2YapMLUM/uuFcs4rG2f0PzXpU9B1X7a4WsH+WUOGHgUnfLtGPH3xkfDyitD0c4p/9hIQzOsLA7zsDF/1TxcK3iIX0yGEahFOEw4wLjYLit4u8S+uah8ZCqDsEqL6aqu7/vr9KWPywDM74CY937ILumY89dm7RJv9t5+Mr3oiNf++6gHddrL4uuNovnE/7lPGpp3Kxjy2ZIby830LWtShB4AkXbvWVrKEevR+yBQroy+rE/OR7pJP9SWx2Q9P0BN8sJOSEKAAA=&quot;"/>
    <we:property name="datasetId" value="&quot;cf3e5a8a-5afd-4613-9dcc-8b08b55dce45&quot;"/>
    <we:property name="pageName" value="&quot;c9cff2cc8bccc30925a9&quot;"/>
    <we:property name="reportUrl" value="&quot;/links/XAV1v7Ga11?ctid=c70a91c6-c151-4818-adf6-93936772ed0f&amp;bookmarkGuid=a0ca3b4d-00e5-47c5-b61f-ad4361595d5c&quot;"/>
    <we:property name="reportName" value="&quot;data_sprint_vis&quot;"/>
    <we:property name="reportState" value="&quot;CONNECTED&quot;"/>
    <we:property name="pageDisplayName" value="&quot;Page 9&quot;"/>
    <we:property name="backgroundColor" value="&quot;#FFFFFF&quot;"/>
    <we:property name="initialStateBookmark" value="&quot;H4sIAAAAAAAAA81W3U/bMBD/V5Bf9tJNSUrapG+lAwkBhVHEHiZUXZxrMbhx5jgdXZX/fWcnhdJRhsSHlofI9p3v4/e7s71kqShyCYshzJD12J5StzPQtzs+a7GsWTs9PTrpnx+Nh/2TfVpWuREqK1hvyQzoKZpLUZQgrQVa/HHVYiDlGUztbAKywBbLURcqAyl+Y61MIqNLrFoM73KpNFiTIwMGrdk5qdOcfPtf2uQRuBFzHCE39SqP+WQScB4lnPO2FwchxKRW1AousidVrGnnfqAyAyIjN3YNwk4CEHuxFyQJtrHdjVwYEyFNo5Is9u9yTdktV6ikKWIUR0kYJ2kY+RD7nS7FYBa5lfbTOWQcU+YS1FjU+SxZfzrVOAXTTPcfCQdKlrMn1keq1BzPceJEmRFmQT4UoQrKKD2elCjH1vO4cBBWhOuZtnKnSPxmZk10UGYNkqGdXqtfA40kTFnPq1r3Ge6GEUYY+h7E0InjToRe9JDhhcqHNKsxsnFdrkgLyINWMwdWU1ZFmfwsUS9ow0ZmKwGNv60Gz1lS1sS/EWixCxemV1E5jlBSZTgrL0K4njhnG0g6h9afg4hkTVQTgTJl1tepTlHvLZyzr0KvSjbYTPz1dbA9ymf5tkESd6zne5UV1jgFlvdXQPz9GjU2CGepWKV1uJFE8Q4kuIQgkbjdxH35Vfa7qjab8p36bjPQ7a0WxRCHAJ3IQwDPhzQKdx9abUAbpkoLDvLFHfeGJA6V+Ruaj2L2EmTprhWyfiwoccLApm6Xaccnd2d8PqC0do5xTv/DjGucYWY+WQNX/xPj/hrjPn2p1w38lPvdJOIYet1tjH9I6JuHxuNStQgWIpvK5v5+uErr+mEJ6ME1aGPfB8kNHXv22qRN6sPOwze+F23x1e8O2nGz9rJouFm8vOBfX0d1GVfr2LIZ0tvLDlRpihw4nkFWd29eGxLo9Kh6IEstjW7sTo4nOsm91JhzQsSK5jx9ZoN9v60OVPr+AF3CuvdKCgAA&quot;"/>
    <we:property name="isFiltersActionButtonVisible" value="true"/>
    <we:property name="isVisualContainerHeaderHidden" value="false"/>
    <we:property name="reportEmbeddedTime" value="&quot;2024-10-15T12:55:21.637Z&quot;"/>
    <we:property name="creatorTenantId" value="&quot;c70a91c6-c151-4818-adf6-93936772ed0f&quot;"/>
    <we:property name="creatorUserId" value="&quot;10032003E04B5B3F&quot;"/>
    <we:property name="creatorSessionId" value="&quot;e1b4e53b-f3c7-447f-9416-536ba8a3853b&quot;"/>
    <we:property name="artifactViewState" value="&quot;live&quot;"/>
    <we:property name="isTitleSuggestionsDialogRejected" value="true"/>
  </we:properties>
  <we:bindings/>
  <we:snapshot xmlns:r="http://schemas.openxmlformats.org/officeDocument/2006/relationships"/>
</we:webextension>
</file>

<file path=ppt/webextensions/webextension6.xml><?xml version="1.0" encoding="utf-8"?>
<we:webextension xmlns:we="http://schemas.microsoft.com/office/webextensions/webextension/2010/11" id="{BE21DF2E-66D7-4E2F-A60E-7E7660C55917}">
  <we:reference id="wa200003233" version="2.0.0.3" store="en-US" storeType="OMEX"/>
  <we:alternateReferences>
    <we:reference id="WA200003233" version="2.0.0.3" store="" storeType="OMEX"/>
  </we:alternateReferences>
  <we:properties>
    <we:property name="embedUrl" value="&quot;/reportEmbed?reportId=1cf1bb80-d72a-4245-9efa-36397f216eb0&amp;config=eyJjbHVzdGVyVXJsIjoiaHR0cHM6Ly9XQUJJLVdFU1QtVVMtRS1QUklNQVJZLXJlZGlyZWN0LmFuYWx5c2lzLndpbmRvd3MubmV0IiwiZW1iZWRGZWF0dXJlcyI6eyJ1c2FnZU1ldHJpY3NWTmV4dCI6dHJ1ZX19&amp;disableSensitivityBanner=true&quot;"/>
    <we:property name="bookmark" value="&quot;H4sIAAAAAAAAA9VWbU/bMBD+K8ifM5SkSUv4xlgnoQFCMLEPU1Vd4mvq4cSR43TtUP87ZzsdlPEyMbGxqFLj8+O75y5357tmXLSNhNUpVMj22XulrirQVzsRC1jtZZDEkNOviCGMRjFP8+GAdlVjhKpbtn/NDOgSzaVoO5BWEQm/TgIGUp5BaVczkC0GrEHdqhqk+IEeTFtGd7gOGC4bqTRYlRcGDFq1C4LTmihEu9YiFEYs8AIL46WDHDEu4oinfA+zKA45cIK1HuCYPQixqp35Q1UbEDWZsbI0TPLBMA6TUZwOUj5Iwmho5TMhTQ/JV+Nlo8k78nnV2OAc8AXUBVq75ILG1jO+ZodKdpV7G2/JL1SnCzzHmduqjTArUmM6nRORHakK8OTXFJQzrShkDrCUqi6dcK6+H2qkEJEj4Tr460xWEszLiByUpcYSTL8cvyZLM21dGlnxx67uU2bw5nk30wKae6yjN8/aTAvV1fT6v4XbTCuou+dpUzfLV58dcar9vjEm2awYjsJ8FFJnTIHHCR+RN71/42UhO44k8A3EErvcdLSY7GlVOW196zWEfIJ4wLx5x+XLHLWnQi2Mi02oTpX5NTJH96LV9ud+I45+4bg91o7+WFPfTsipS5CduzqI3rGgiIF0MbNiAr7bi3aTNAuz7IM3/AAmznaTvSTLUguZTNb2mdz7mMnmg9zSPUEDHAxYVfiSQL2gj79WX6ZAFlDMkbuYHBmsvB+Co1Ul0C/bgg4eubvwoHZ/xzgzvsKqBrRoN/W2WX0SFhcGd4CvdMOdi3LuLDybBVvof0X854X4FO+tzPR5GbCF3Tyhfk/AcMs5Kvfo7in7YX0qt6IuZT8+3U4yvjewinTRZJZ/oxHIDize0l0Jq5BmNfuiOtM2UOAZ1L6VNN4llyGuDqDmyDc18YhfbrJjfaHRcwMF0baKUQoAAA==&quot;"/>
    <we:property name="datasetId" value="&quot;cf3e5a8a-5afd-4613-9dcc-8b08b55dce45&quot;"/>
    <we:property name="pageName" value="&quot;3bee2c21d5d8e9120dad&quot;"/>
    <we:property name="reportUrl" value="&quot;/links/XAV1v7Ga11?ctid=c70a91c6-c151-4818-adf6-93936772ed0f&amp;bookmarkGuid=010af944-47e0-4098-beea-1a5c2e4a3be0&quot;"/>
    <we:property name="reportName" value="&quot;data_sprint_vis&quot;"/>
    <we:property name="reportState" value="&quot;CONNECTED&quot;"/>
    <we:property name="pageDisplayName" value="&quot;Page 5&quot;"/>
    <we:property name="backgroundColor" value="&quot;#FFFFFF&quot;"/>
    <we:property name="initialStateBookmark" value="&quot;H4sIAAAAAAAAA9VW30/bMBD+V5CfM5SkKSW8dayTEBQQTOxhqqpLfE09HDtKnK4d6v++s50OyvgxMbGxvjS+fL777ovvfDeMi6aSsDqFEtkBe6/1dQn19U7EAqY629nZ8Xh4cTw9HY5HZNaVEVo17OCGGagLNFeiaUFaD2T8MgkYSHkOhV3NQDYYsArrRiuQ4jt6ML0ydYvrgOGykroG6/LSgEHrdkFwWlPsaLdHESE3YoGXmBtv7WWIcR5HvM/3MY3ikAMnWOMBjtmDEOvahT/UyoBQFMba+mGS9fbiMBnE/V6f95Iw2rP2mZCmg2Sr0bKqKTvKeVVZVYZ8ASpHG5dSqLHxjG/YoZZt6Z5GW/ZL3dY5XuDMvVJGmBW5MW2dEZEdqXPw5NckynmtSTIHWEqtCmec62+HNZJElEi4Dv46k5UE8zIiw6KosQDTLUevydJMG3eMrPljq7oj03vzvKtpDtU91tGbZ22muW4VPf5vcptpCap9njZ1s2z1yRGn2u86YpLO8r1BmA3CGMI+8DjhA8qmy2+0zGXLkQy+gVhiV5uOFlO8WpfOW9dzDSGfIB4wH95x+TzH2lOhFsbFRqpTbX5V5uieWk237zd09AvH7bF29MeeunZCSV2BbN3VQfROBCkG0mlmzQR8tx/tJv00TNMPPvADmDjdTfaTNO1byGSytr/JvY+ZbD7ILd0xGuBgwLrClwj1gj7+Wn2ZhMwhnyN3mhwZLH0egqN1JdAvm5w2Hrm7cKjc3wnOjK+wsoJaNJt626yOhcWFwR3gK91wF6KYuwjPnoIt9L8i/vNCfIr31sn05zJgC/tyTP2egOFWclTu0d1d9sP6o9wIVchufLqdZHxvYCX5osks+0ojkB1YfKS7FlYizWr2QbemqSDHc1C+lVQ+JXdCXB2A4sg3NfFIXm6yYy4IMRGZxGc22HmPdYVJvx99AHgWegoAAA==&quot;"/>
    <we:property name="isFiltersActionButtonVisible" value="true"/>
    <we:property name="isVisualContainerHeaderHidden" value="false"/>
    <we:property name="reportEmbeddedTime" value="&quot;2024-10-15T00:29:02.133Z&quot;"/>
    <we:property name="creatorTenantId" value="&quot;c70a91c6-c151-4818-adf6-93936772ed0f&quot;"/>
    <we:property name="creatorUserId" value="&quot;10032003E04B5B3F&quot;"/>
    <we:property name="creatorSessionId" value="&quot;38ca10c6-ae40-44c7-9b9f-8984224e7273&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1428</Words>
  <Application>Microsoft Office PowerPoint</Application>
  <PresentationFormat>On-screen Show (16:9)</PresentationFormat>
  <Paragraphs>125</Paragraphs>
  <Slides>36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Albert Sans</vt:lpstr>
      <vt:lpstr>Calibri</vt:lpstr>
      <vt:lpstr>AkkuratPro-Bold</vt:lpstr>
      <vt:lpstr>Helvetica Neue</vt:lpstr>
      <vt:lpstr>Nunito Light</vt:lpstr>
      <vt:lpstr>Arial</vt:lpstr>
      <vt:lpstr>DM Sans</vt:lpstr>
      <vt:lpstr>Fossil Fuels vs Renewable Energy Thesis Defense by Slidesgo</vt:lpstr>
      <vt:lpstr>Evaluating Wind Investment Prospects</vt:lpstr>
      <vt:lpstr>Table of contents</vt:lpstr>
      <vt:lpstr>Global Energy Consumption (2023)</vt:lpstr>
      <vt:lpstr>China Leads the Charge on Wind for 4 Years</vt:lpstr>
      <vt:lpstr>North American Energy Consumption (2023)</vt:lpstr>
      <vt:lpstr>170.18 MW</vt:lpstr>
      <vt:lpstr>Biggest Players In Turbine Production</vt:lpstr>
      <vt:lpstr>States With The Most Turbines</vt:lpstr>
      <vt:lpstr>States that Produce the Most Wind Energy </vt:lpstr>
      <vt:lpstr>Average Wind Speeds Across The US</vt:lpstr>
      <vt:lpstr>Companies With The Highest Energy Output: Natural Gas</vt:lpstr>
      <vt:lpstr>653</vt:lpstr>
      <vt:lpstr>Wind Farms and Fossil Fuel plants</vt:lpstr>
      <vt:lpstr>Operators of Wind Farms and Fossil Fuel Plants</vt:lpstr>
      <vt:lpstr>PowerPoint Presentation</vt:lpstr>
      <vt:lpstr>Fossil Fuel Energy Mix</vt:lpstr>
      <vt:lpstr>State Wind Energy Capacity</vt:lpstr>
      <vt:lpstr>Individual Wind Turbines Across The US</vt:lpstr>
      <vt:lpstr>Wind Power is Highly Transferable</vt:lpstr>
      <vt:lpstr>The Future of Wind Power</vt:lpstr>
      <vt:lpstr>Solar Grows and Wind Stalls</vt:lpstr>
      <vt:lpstr>Solar’s Upward Trend</vt:lpstr>
      <vt:lpstr>Wind Projects Fluctuate</vt:lpstr>
      <vt:lpstr>Wind and Solar are Complimentary</vt:lpstr>
      <vt:lpstr>Plans for Offshore Wind Farms</vt:lpstr>
      <vt:lpstr>Offshore Turbine Structure</vt:lpstr>
      <vt:lpstr>The Bigger, The Better</vt:lpstr>
      <vt:lpstr>Causes Of Bird Deaths</vt:lpstr>
      <vt:lpstr>Public Sentiment</vt:lpstr>
      <vt:lpstr>Pitfalls of Wind Energy</vt:lpstr>
      <vt:lpstr>All States Blackout Map</vt:lpstr>
      <vt:lpstr>Wind Turbines Won’t Bail You Out</vt:lpstr>
      <vt:lpstr>Conclusions</vt:lpstr>
      <vt:lpstr>Recommendation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wesley Dufelmeier</dc:creator>
  <cp:lastModifiedBy>wesley Dufelmeier</cp:lastModifiedBy>
  <cp:revision>1</cp:revision>
  <dcterms:modified xsi:type="dcterms:W3CDTF">2024-10-15T18:18:07Z</dcterms:modified>
</cp:coreProperties>
</file>