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1"/>
  </p:notesMasterIdLst>
  <p:sldIdLst>
    <p:sldId id="256" r:id="rId2"/>
    <p:sldId id="260" r:id="rId3"/>
    <p:sldId id="262" r:id="rId4"/>
    <p:sldId id="265" r:id="rId5"/>
    <p:sldId id="263" r:id="rId6"/>
    <p:sldId id="259" r:id="rId7"/>
    <p:sldId id="267" r:id="rId8"/>
    <p:sldId id="266" r:id="rId9"/>
    <p:sldId id="264" r:id="rId10"/>
    <p:sldId id="278" r:id="rId11"/>
    <p:sldId id="279" r:id="rId12"/>
    <p:sldId id="280" r:id="rId13"/>
    <p:sldId id="275" r:id="rId14"/>
    <p:sldId id="276" r:id="rId15"/>
    <p:sldId id="277" r:id="rId16"/>
    <p:sldId id="271" r:id="rId17"/>
    <p:sldId id="273" r:id="rId18"/>
    <p:sldId id="274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ABBF4-555C-4B82-AC06-2B6DADFB494F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5D7E7-F7F9-43CB-9CA8-B094881F7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fld id="{A7667908-5728-43BC-B2A0-709B7DCF6F1A}" type="datetime1">
              <a:rPr lang="en-US"/>
              <a:pPr lvl="0"/>
              <a:t>5/11/2011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4B6D2"/>
          </a:solidFill>
          <a:ln w="19080">
            <a:solidFill>
              <a:srgbClr val="6B859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indent="-216000" hangingPunct="0"/>
            <a:endParaRPr lang="en-US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fld id="{A7667908-5728-43BC-B2A0-709B7DCF6F1A}" type="datetime1">
              <a:rPr lang="en-US"/>
              <a:pPr lvl="0"/>
              <a:t>5/11/2011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4B6D2"/>
          </a:solidFill>
          <a:ln w="19080">
            <a:solidFill>
              <a:srgbClr val="6B859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indent="-216000" hangingPunct="0"/>
            <a:endParaRPr lang="en-US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fld id="{A7667908-5728-43BC-B2A0-709B7DCF6F1A}" type="datetime1">
              <a:rPr lang="en-US"/>
              <a:pPr lvl="0"/>
              <a:t>5/11/2011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4B6D2"/>
          </a:solidFill>
          <a:ln w="19080">
            <a:solidFill>
              <a:srgbClr val="6B859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indent="-216000" hangingPunct="0"/>
            <a:endParaRPr lang="en-US" sz="2000">
              <a:latin typeface="Arial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8A9A4F6-E3A9-4EE0-960C-12860649C304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EAE6BB-9AD7-440C-806F-67E5CBE41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A4F6-E3A9-4EE0-960C-12860649C304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E6BB-9AD7-440C-806F-67E5CBE41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8A9A4F6-E3A9-4EE0-960C-12860649C304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4EAE6BB-9AD7-440C-806F-67E5CBE41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12720" y="228600"/>
            <a:ext cx="8153280" cy="99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ABB78C-4F88-4B95-9F70-F0E00981AC59}" type="datetime1">
              <a:rPr lang="en-US"/>
              <a:pPr lvl="0"/>
              <a:t>5/11/2011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7638B1-882A-4D7E-A716-DB9A6343F3C4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Content Placeholder 7"/>
          <p:cNvSpPr txBox="1">
            <a:spLocks noGrp="1"/>
          </p:cNvSpPr>
          <p:nvPr>
            <p:ph type="title" idx="4294967295"/>
          </p:nvPr>
        </p:nvSpPr>
        <p:spPr>
          <a:xfrm>
            <a:off x="612720" y="1600200"/>
            <a:ext cx="8153280" cy="4495680"/>
          </a:xfrm>
        </p:spPr>
        <p:txBody>
          <a:bodyPr anchor="t"/>
          <a:lstStyle>
            <a:lvl1pPr marL="32004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 sz="29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1604520"/>
            <a:ext cx="8229240" cy="4525920"/>
          </a:xfrm>
        </p:spPr>
        <p:txBody>
          <a:bodyPr lIns="0" tIns="0" rIns="0" bIns="0"/>
          <a:lstStyle>
            <a:lvl1pPr hangingPunct="0">
              <a:spcBef>
                <a:spcPts val="0"/>
              </a:spcBef>
              <a:spcAft>
                <a:spcPts val="1417"/>
              </a:spcAft>
              <a:defRPr sz="3200">
                <a:ln>
                  <a:noFill/>
                </a:ln>
                <a:latin typeface="Arial" pitchFamily="18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A4F6-E3A9-4EE0-960C-12860649C304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EAE6BB-9AD7-440C-806F-67E5CBE41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A4F6-E3A9-4EE0-960C-12860649C304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4EAE6BB-9AD7-440C-806F-67E5CBE41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A9A4F6-E3A9-4EE0-960C-12860649C304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4EAE6BB-9AD7-440C-806F-67E5CBE41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A9A4F6-E3A9-4EE0-960C-12860649C304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4EAE6BB-9AD7-440C-806F-67E5CBE41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A4F6-E3A9-4EE0-960C-12860649C304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EAE6BB-9AD7-440C-806F-67E5CBE41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A4F6-E3A9-4EE0-960C-12860649C304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EAE6BB-9AD7-440C-806F-67E5CBE41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A4F6-E3A9-4EE0-960C-12860649C304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EAE6BB-9AD7-440C-806F-67E5CBE41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8A9A4F6-E3A9-4EE0-960C-12860649C304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4EAE6BB-9AD7-440C-806F-67E5CBE41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A9A4F6-E3A9-4EE0-960C-12860649C304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4EAE6BB-9AD7-440C-806F-67E5CBE41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9144000" cy="914400"/>
          </a:xfrm>
        </p:spPr>
        <p:txBody>
          <a:bodyPr/>
          <a:lstStyle/>
          <a:p>
            <a:pPr algn="ctr"/>
            <a:r>
              <a:rPr lang="en-US" dirty="0" smtClean="0"/>
              <a:t>Throttle Copter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438400"/>
            <a:ext cx="25908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David </a:t>
            </a:r>
            <a:r>
              <a:rPr lang="en-US" dirty="0" err="1" smtClean="0"/>
              <a:t>DeTomaso</a:t>
            </a:r>
            <a:endParaRPr lang="en-US" dirty="0" smtClean="0"/>
          </a:p>
          <a:p>
            <a:r>
              <a:rPr lang="en-US" dirty="0" smtClean="0"/>
              <a:t>Gary Crum</a:t>
            </a:r>
          </a:p>
          <a:p>
            <a:r>
              <a:rPr lang="en-US" dirty="0" smtClean="0"/>
              <a:t>Justin McDowell</a:t>
            </a:r>
          </a:p>
          <a:p>
            <a:r>
              <a:rPr lang="en-US" dirty="0" smtClean="0"/>
              <a:t>Wes </a:t>
            </a:r>
            <a:r>
              <a:rPr lang="en-US" dirty="0" err="1" smtClean="0"/>
              <a:t>Edens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9288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total this will require 64 bits per column: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1700" dirty="0" smtClean="0"/>
              <a:t>Cave Top and Bottom have extra 12 bits of decimal precision so that arbitrary slopes can be represented in the lines that connection points on the ceiling and floor.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Generation - Storage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667000"/>
            <a:ext cx="662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1447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63…42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42824" y="2743200"/>
            <a:ext cx="1447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41…20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2743200"/>
            <a:ext cx="1524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19…10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49384" y="2743200"/>
            <a:ext cx="1143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9…0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590800" y="29718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419600" y="29718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248400" y="29718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35052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Cave</a:t>
            </a:r>
          </a:p>
          <a:p>
            <a:pPr algn="ctr"/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5576" y="3505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Cave</a:t>
            </a:r>
          </a:p>
          <a:p>
            <a:pPr algn="ctr"/>
            <a:r>
              <a:rPr lang="en-US" dirty="0" smtClean="0"/>
              <a:t>Bottom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81600" y="3505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 Top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39752" y="3505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</a:t>
            </a:r>
          </a:p>
          <a:p>
            <a:pPr algn="ctr"/>
            <a:r>
              <a:rPr lang="en-US" dirty="0" smtClean="0"/>
              <a:t>Bottom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Generation - Readout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23622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19400" y="2133600"/>
            <a:ext cx="914400" cy="1981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1828800"/>
            <a:ext cx="457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819400"/>
            <a:ext cx="457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3755258"/>
            <a:ext cx="457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4724400"/>
            <a:ext cx="457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>
            <a:off x="6400800" y="4267200"/>
            <a:ext cx="533400" cy="533400"/>
          </a:xfrm>
          <a:prstGeom prst="flowChartDela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91400" y="2971800"/>
            <a:ext cx="609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/>
          <p:nvPr/>
        </p:nvCxnSpPr>
        <p:spPr>
          <a:xfrm>
            <a:off x="914400" y="2590800"/>
            <a:ext cx="914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6"/>
          </p:cNvCxnSpPr>
          <p:nvPr/>
        </p:nvCxnSpPr>
        <p:spPr>
          <a:xfrm>
            <a:off x="2209800" y="2552700"/>
            <a:ext cx="609600" cy="266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3733800" y="2209800"/>
            <a:ext cx="1524000" cy="304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3733800" y="2971800"/>
            <a:ext cx="1524000" cy="228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3733800" y="3505200"/>
            <a:ext cx="1524000" cy="609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33800" y="3886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3505200" y="44958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14800" y="51054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1751860" y="2083294"/>
            <a:ext cx="545979" cy="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4400" y="2362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676400" y="1524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Offset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810000" y="22098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27432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Floor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810000" y="32766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Block Top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276600" y="4648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Block Bottom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6" idx="3"/>
          </p:cNvCxnSpPr>
          <p:nvPr/>
        </p:nvCxnSpPr>
        <p:spPr>
          <a:xfrm>
            <a:off x="5715000" y="2095500"/>
            <a:ext cx="1676400" cy="11049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7" idx="3"/>
          </p:cNvCxnSpPr>
          <p:nvPr/>
        </p:nvCxnSpPr>
        <p:spPr>
          <a:xfrm>
            <a:off x="5715000" y="3086100"/>
            <a:ext cx="1295400" cy="3429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9" idx="3"/>
          </p:cNvCxnSpPr>
          <p:nvPr/>
        </p:nvCxnSpPr>
        <p:spPr>
          <a:xfrm flipV="1">
            <a:off x="5715000" y="4648200"/>
            <a:ext cx="685800" cy="3429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8" idx="3"/>
          </p:cNvCxnSpPr>
          <p:nvPr/>
        </p:nvCxnSpPr>
        <p:spPr>
          <a:xfrm>
            <a:off x="5715000" y="4021958"/>
            <a:ext cx="685800" cy="397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3" idx="1"/>
          </p:cNvCxnSpPr>
          <p:nvPr/>
        </p:nvCxnSpPr>
        <p:spPr>
          <a:xfrm>
            <a:off x="7010400" y="3429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10" idx="3"/>
          </p:cNvCxnSpPr>
          <p:nvPr/>
        </p:nvCxnSpPr>
        <p:spPr>
          <a:xfrm flipV="1">
            <a:off x="6934200" y="3733800"/>
            <a:ext cx="228600" cy="800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162800" y="3733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3" idx="3"/>
          </p:cNvCxnSpPr>
          <p:nvPr/>
        </p:nvCxnSpPr>
        <p:spPr>
          <a:xfrm>
            <a:off x="8001000" y="3429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257800" y="1981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&lt;=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257800" y="2971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&gt;=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257800" y="3886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&gt;=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7800" y="4876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&lt;=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4676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724400" y="175260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Row</a:t>
            </a:r>
            <a:endParaRPr lang="en-US" sz="1100" dirty="0"/>
          </a:p>
        </p:txBody>
      </p:sp>
      <p:cxnSp>
        <p:nvCxnSpPr>
          <p:cNvPr id="74" name="Straight Connector 73"/>
          <p:cNvCxnSpPr/>
          <p:nvPr/>
        </p:nvCxnSpPr>
        <p:spPr>
          <a:xfrm rot="10800000">
            <a:off x="4800600" y="198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24400" y="274320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Row</a:t>
            </a:r>
            <a:endParaRPr lang="en-US" sz="1100" dirty="0"/>
          </a:p>
        </p:txBody>
      </p:sp>
      <p:cxnSp>
        <p:nvCxnSpPr>
          <p:cNvPr id="76" name="Straight Connector 75"/>
          <p:cNvCxnSpPr/>
          <p:nvPr/>
        </p:nvCxnSpPr>
        <p:spPr>
          <a:xfrm rot="10800000">
            <a:off x="4800600" y="2971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724400" y="365760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Row</a:t>
            </a:r>
            <a:endParaRPr lang="en-US" sz="1100" dirty="0"/>
          </a:p>
        </p:txBody>
      </p:sp>
      <p:cxnSp>
        <p:nvCxnSpPr>
          <p:cNvPr id="78" name="Straight Connector 77"/>
          <p:cNvCxnSpPr/>
          <p:nvPr/>
        </p:nvCxnSpPr>
        <p:spPr>
          <a:xfrm rot="10800000">
            <a:off x="4800600" y="3886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724400" y="464820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Row</a:t>
            </a:r>
            <a:endParaRPr lang="en-US" sz="1100" dirty="0"/>
          </a:p>
        </p:txBody>
      </p:sp>
      <p:cxnSp>
        <p:nvCxnSpPr>
          <p:cNvPr id="80" name="Straight Connector 79"/>
          <p:cNvCxnSpPr/>
          <p:nvPr/>
        </p:nvCxnSpPr>
        <p:spPr>
          <a:xfrm rot="10800000">
            <a:off x="4800600" y="4876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077200" y="3581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Pixel is Green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 machine handles the writing to block memory to add columns.</a:t>
            </a:r>
          </a:p>
          <a:p>
            <a:pPr lvl="1"/>
            <a:r>
              <a:rPr lang="en-US" dirty="0" smtClean="0"/>
              <a:t>Triggered by an update pulse between frames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Generation - Writing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00200" y="2971800"/>
            <a:ext cx="1143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05200" y="2971800"/>
            <a:ext cx="1143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5400" y="2971800"/>
            <a:ext cx="1143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29400" y="3810000"/>
            <a:ext cx="1143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155474" y="4497978"/>
            <a:ext cx="1143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29000" y="4495800"/>
            <a:ext cx="1143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600200" y="4572000"/>
            <a:ext cx="1143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4" idx="6"/>
            <a:endCxn id="25" idx="2"/>
          </p:cNvCxnSpPr>
          <p:nvPr/>
        </p:nvCxnSpPr>
        <p:spPr>
          <a:xfrm>
            <a:off x="2743200" y="35052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48200" y="35052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248400" y="37338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6248400" y="457200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4648200" y="50292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2819400" y="50292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743200" y="3886200"/>
            <a:ext cx="23622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590800" y="3962400"/>
            <a:ext cx="9144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76400" y="33528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PreStart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733800" y="3352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334000" y="3352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S2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34200" y="419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S3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410200" y="4876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S4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657600" y="4876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S5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49530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Waiting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3400" y="3886200"/>
            <a:ext cx="762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Game Control FSM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800600" y="1692720"/>
            <a:ext cx="4185719" cy="3421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612720" y="1888200"/>
            <a:ext cx="5102280" cy="4495680"/>
          </a:xfrm>
        </p:spPr>
        <p:txBody>
          <a:bodyPr lIns="91440" tIns="45720" rIns="91440" bIns="4572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600"/>
              <a:t>Seven States</a:t>
            </a:r>
          </a:p>
          <a:p>
            <a:pPr lvl="0"/>
            <a:r>
              <a:rPr lang="en-US" sz="2600"/>
              <a:t>Allows game setup after </a:t>
            </a:r>
            <a:br>
              <a:rPr lang="en-US" sz="2600"/>
            </a:br>
            <a:r>
              <a:rPr lang="en-US" sz="2600"/>
              <a:t>Reset and New Game</a:t>
            </a:r>
          </a:p>
          <a:p>
            <a:pPr lvl="0"/>
            <a:r>
              <a:rPr lang="en-US" sz="2600"/>
              <a:t>Starts and Stops other Modules</a:t>
            </a:r>
          </a:p>
          <a:p>
            <a:pPr lvl="0"/>
            <a:r>
              <a:rPr lang="en-US" sz="2600"/>
              <a:t>Provides 'safe' continuation </a:t>
            </a:r>
            <a:br>
              <a:rPr lang="en-US" sz="2600"/>
            </a:br>
            <a:r>
              <a:rPr lang="en-US" sz="2600"/>
              <a:t>for New Game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Copter Generation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27240" y="2743199"/>
            <a:ext cx="4629960" cy="39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612720" y="1600200"/>
            <a:ext cx="8153280" cy="4495680"/>
          </a:xfrm>
        </p:spPr>
        <p:txBody>
          <a:bodyPr lIns="91440" tIns="45720" rIns="91440" bIns="4572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Two Image Constants – Up and Down</a:t>
            </a:r>
          </a:p>
          <a:p>
            <a:pPr lvl="0"/>
            <a:r>
              <a:rPr lang="en-US" sz="2800"/>
              <a:t>Process Detects when Pixel is in Copter 'Box'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4492800" y="3786120"/>
            <a:ext cx="4422600" cy="147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VGA Mixer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12720" y="1924200"/>
            <a:ext cx="4873679" cy="4495680"/>
          </a:xfrm>
        </p:spPr>
        <p:txBody>
          <a:bodyPr lIns="91440" tIns="45720" rIns="91440" bIns="4572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Layers Graphics:</a:t>
            </a:r>
          </a:p>
          <a:p>
            <a:pPr lvl="1" hangingPunct="0"/>
            <a:r>
              <a:rPr lang="en-US"/>
              <a:t>0 – Implied Background</a:t>
            </a:r>
          </a:p>
          <a:p>
            <a:pPr lvl="1" hangingPunct="0"/>
            <a:r>
              <a:rPr lang="en-US"/>
              <a:t>1 – Scene/Obstacle</a:t>
            </a:r>
          </a:p>
          <a:p>
            <a:pPr lvl="1" hangingPunct="0"/>
            <a:r>
              <a:rPr lang="en-US"/>
              <a:t>2 – Copter</a:t>
            </a:r>
          </a:p>
          <a:p>
            <a:pPr lvl="1" hangingPunct="0"/>
            <a:r>
              <a:rPr lang="en-US"/>
              <a:t>3 - Score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943600" y="1639439"/>
            <a:ext cx="2412000" cy="476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775F55"/>
                </a:solidFill>
              </a:rPr>
              <a:t>Sound and LED's</a:t>
            </a:r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7500" indent="-317500"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</a:tabLst>
            </a:pPr>
            <a:r>
              <a:rPr lang="en-US" sz="3200">
                <a:solidFill>
                  <a:srgbClr val="000000"/>
                </a:solidFill>
              </a:rPr>
              <a:t>Features</a:t>
            </a:r>
          </a:p>
          <a:p>
            <a:pPr marL="457200" lvl="1" indent="0">
              <a:spcBef>
                <a:spcPts val="700"/>
              </a:spcBef>
              <a:buFont typeface="Tw Cen MT" pitchFamily="32" charset="0"/>
              <a:buChar char="•"/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</a:tabLst>
            </a:pPr>
            <a:r>
              <a:rPr lang="en-US" sz="3200">
                <a:solidFill>
                  <a:srgbClr val="000000"/>
                </a:solidFill>
              </a:rPr>
              <a:t> Jaws theme music during game play</a:t>
            </a:r>
          </a:p>
          <a:p>
            <a:pPr marL="457200" lvl="1" indent="0">
              <a:spcBef>
                <a:spcPts val="700"/>
              </a:spcBef>
              <a:buFont typeface="Tw Cen MT" pitchFamily="32" charset="0"/>
              <a:buChar char="•"/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</a:tabLst>
            </a:pPr>
            <a:r>
              <a:rPr lang="en-US" sz="3200">
                <a:solidFill>
                  <a:srgbClr val="000000"/>
                </a:solidFill>
              </a:rPr>
              <a:t> Scrolling LED's during game play</a:t>
            </a:r>
          </a:p>
          <a:p>
            <a:pPr marL="457200" lvl="1" indent="0">
              <a:spcBef>
                <a:spcPts val="700"/>
              </a:spcBef>
              <a:buFont typeface="Tw Cen MT" pitchFamily="32" charset="0"/>
              <a:buChar char="•"/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</a:tabLst>
            </a:pPr>
            <a:r>
              <a:rPr lang="en-US" sz="3200">
                <a:solidFill>
                  <a:srgbClr val="000000"/>
                </a:solidFill>
              </a:rPr>
              <a:t> “Game Over” sound triggered by crash</a:t>
            </a:r>
          </a:p>
          <a:p>
            <a:pPr marL="457200" lvl="1" indent="0">
              <a:spcBef>
                <a:spcPts val="700"/>
              </a:spcBef>
              <a:buFont typeface="Tw Cen MT" pitchFamily="32" charset="0"/>
              <a:buChar char="•"/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</a:tabLst>
            </a:pPr>
            <a:r>
              <a:rPr lang="en-US" sz="3200">
                <a:solidFill>
                  <a:srgbClr val="000000"/>
                </a:solidFill>
              </a:rPr>
              <a:t> All LED's flashing at end of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75F55"/>
                </a:solidFill>
              </a:rPr>
              <a:t>Sound and LED's</a:t>
            </a:r>
            <a:endParaRPr lang="en-US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7500" indent="-317500"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Components</a:t>
            </a:r>
          </a:p>
          <a:p>
            <a:pPr marL="457200" lvl="1" indent="0">
              <a:spcBef>
                <a:spcPts val="700"/>
              </a:spcBef>
              <a:buFont typeface="Tw Cen MT" pitchFamily="32" charset="0"/>
              <a:buChar char="•"/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 Digital Clock Manager</a:t>
            </a:r>
          </a:p>
          <a:p>
            <a:pPr marL="457200" lvl="1" indent="0">
              <a:spcBef>
                <a:spcPts val="700"/>
              </a:spcBef>
              <a:buFont typeface="Tw Cen MT" pitchFamily="32" charset="0"/>
              <a:buChar char="•"/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 Digital to Analog Converter</a:t>
            </a:r>
          </a:p>
          <a:p>
            <a:pPr marL="457200" lvl="1" indent="0">
              <a:spcBef>
                <a:spcPts val="700"/>
              </a:spcBef>
              <a:buFont typeface="Tw Cen MT" pitchFamily="32" charset="0"/>
              <a:buChar char="•"/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 Sine Lookup Table</a:t>
            </a:r>
          </a:p>
          <a:p>
            <a:pPr marL="457200" lvl="1" indent="0">
              <a:spcBef>
                <a:spcPts val="700"/>
              </a:spcBef>
              <a:buFont typeface="Tw Cen MT" pitchFamily="32" charset="0"/>
              <a:buChar char="•"/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Lowpass</a:t>
            </a:r>
            <a:r>
              <a:rPr lang="en-US" sz="3200" dirty="0">
                <a:solidFill>
                  <a:srgbClr val="000000"/>
                </a:solidFill>
              </a:rPr>
              <a:t>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75F55"/>
                </a:solidFill>
              </a:rPr>
              <a:t>Sound and LED's</a:t>
            </a:r>
            <a:endParaRPr lang="en-US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7500" indent="-317500"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Utilization</a:t>
            </a:r>
          </a:p>
          <a:p>
            <a:pPr marL="457200" lvl="1" indent="0">
              <a:spcBef>
                <a:spcPts val="700"/>
              </a:spcBef>
              <a:buFont typeface="Tw Cen MT" pitchFamily="32" charset="0"/>
              <a:buChar char="•"/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 One of four DCM's (25%)</a:t>
            </a:r>
          </a:p>
          <a:p>
            <a:pPr marL="457200" lvl="1" indent="0">
              <a:spcBef>
                <a:spcPts val="700"/>
              </a:spcBef>
              <a:buFont typeface="Tw Cen MT" pitchFamily="32" charset="0"/>
              <a:buChar char="•"/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 13 of 232 IOBs (5%)</a:t>
            </a:r>
          </a:p>
          <a:p>
            <a:pPr marL="457200" lvl="1" indent="0">
              <a:spcBef>
                <a:spcPts val="700"/>
              </a:spcBef>
              <a:buFont typeface="Tw Cen MT" pitchFamily="32" charset="0"/>
              <a:buChar char="•"/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 2 of 24 GCLKs (8%)</a:t>
            </a:r>
          </a:p>
          <a:p>
            <a:pPr marL="457200" lvl="1" indent="0">
              <a:spcBef>
                <a:spcPts val="700"/>
              </a:spcBef>
              <a:buFont typeface="Tw Cen MT" pitchFamily="32" charset="0"/>
              <a:buChar char="•"/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  <a:tab pos="6718300" algn="l"/>
                <a:tab pos="7632700" algn="l"/>
                <a:tab pos="8547100" algn="l"/>
                <a:tab pos="9461500" algn="l"/>
                <a:tab pos="10375900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 One six state FSM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981200"/>
            <a:ext cx="8150352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smtClean="0"/>
              <a:t>Helicopter Flying Arcade Game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smtClean="0"/>
              <a:t>Button Controls the ‘flight’ of the helicopter and causes it to fly higher, gravity (letting go of button) causes it to fall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smtClean="0"/>
              <a:t>If the user hits the floor/ceiling/obstacle, game over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smtClean="0"/>
              <a:t>Level will shrink as time goes on, making it harder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smtClean="0"/>
              <a:t>Sound during game play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smtClean="0"/>
              <a:t>Using VGA Monitor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pic>
        <p:nvPicPr>
          <p:cNvPr id="5" name="Picture 4" descr="BESTE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600200"/>
            <a:ext cx="67056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ock_diagram_resource_utiliz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7400" y="1521905"/>
            <a:ext cx="6803600" cy="51836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1676400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Number of Slices:</a:t>
            </a:r>
          </a:p>
          <a:p>
            <a:r>
              <a:rPr lang="en-US" dirty="0" smtClean="0"/>
              <a:t> 743 out of 4656   15%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Utilization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"/>
          </p:nvPr>
        </p:nvGraphicFramePr>
        <p:xfrm>
          <a:off x="381002" y="1676398"/>
          <a:ext cx="8534400" cy="4572006"/>
        </p:xfrm>
        <a:graphic>
          <a:graphicData uri="http://schemas.openxmlformats.org/drawingml/2006/table">
            <a:tbl>
              <a:tblPr/>
              <a:tblGrid>
                <a:gridCol w="1583605"/>
                <a:gridCol w="606891"/>
                <a:gridCol w="657465"/>
                <a:gridCol w="938784"/>
                <a:gridCol w="935622"/>
                <a:gridCol w="1318091"/>
                <a:gridCol w="1280160"/>
                <a:gridCol w="606891"/>
                <a:gridCol w="606891"/>
              </a:tblGrid>
              <a:tr h="361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ROMs</a:t>
                      </a:r>
                    </a:p>
                  </a:txBody>
                  <a:tcPr marL="9073" marR="9073" marT="9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Adder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Counters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Registers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Comparators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Multiplexers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Xors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FSM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VGA Controller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VGA Mixer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Debounce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Copter Gen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073" marR="9073" marT="9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Scene Gen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Collision Detect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Game Control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Score 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073" marR="9073" marT="9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Sound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Copter Position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1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73" marR="9073" marT="9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368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073" marR="9073" marT="9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David – </a:t>
            </a:r>
          </a:p>
          <a:p>
            <a:pPr lvl="1"/>
            <a:r>
              <a:rPr lang="en-US" dirty="0" smtClean="0"/>
              <a:t>Scene Generation</a:t>
            </a:r>
          </a:p>
          <a:p>
            <a:r>
              <a:rPr lang="en-US" dirty="0" smtClean="0"/>
              <a:t>Justin – </a:t>
            </a:r>
          </a:p>
          <a:p>
            <a:pPr lvl="1"/>
            <a:r>
              <a:rPr lang="en-US" dirty="0" smtClean="0"/>
              <a:t>Audio</a:t>
            </a:r>
          </a:p>
          <a:p>
            <a:r>
              <a:rPr lang="en-US" dirty="0" smtClean="0"/>
              <a:t>Gary –</a:t>
            </a:r>
          </a:p>
          <a:p>
            <a:pPr lvl="1"/>
            <a:r>
              <a:rPr lang="en-US" dirty="0" smtClean="0"/>
              <a:t>Game Logic</a:t>
            </a:r>
          </a:p>
          <a:p>
            <a:r>
              <a:rPr lang="en-US" dirty="0" smtClean="0"/>
              <a:t>Wes – </a:t>
            </a:r>
          </a:p>
          <a:p>
            <a:pPr lvl="1"/>
            <a:r>
              <a:rPr lang="en-US" dirty="0" smtClean="0"/>
              <a:t>Scorekeeping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Module that paints text on the screen</a:t>
            </a:r>
          </a:p>
          <a:p>
            <a:r>
              <a:rPr lang="en-US" dirty="0" smtClean="0"/>
              <a:t>Needs a position to place the text</a:t>
            </a:r>
          </a:p>
          <a:p>
            <a:r>
              <a:rPr lang="en-US" dirty="0" smtClean="0"/>
              <a:t>Needs a way of incrementing the numeric value</a:t>
            </a:r>
          </a:p>
          <a:p>
            <a:r>
              <a:rPr lang="en-US" dirty="0" smtClean="0"/>
              <a:t>Outputs the RGB value for a given </a:t>
            </a:r>
            <a:r>
              <a:rPr lang="en-US" dirty="0" err="1" smtClean="0"/>
              <a:t>x,y</a:t>
            </a:r>
            <a:r>
              <a:rPr lang="en-US" dirty="0" smtClean="0"/>
              <a:t> pixel location in the screen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Rom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711952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 text file of each of the letters to be used.</a:t>
            </a:r>
          </a:p>
          <a:p>
            <a:r>
              <a:rPr lang="en-US" dirty="0" smtClean="0"/>
              <a:t>Decide on a height/width of each char</a:t>
            </a:r>
          </a:p>
          <a:p>
            <a:r>
              <a:rPr lang="en-US" dirty="0" smtClean="0"/>
              <a:t>Create a mask for each character</a:t>
            </a:r>
          </a:p>
          <a:p>
            <a:pPr lvl="1"/>
            <a:r>
              <a:rPr lang="en-US" dirty="0" smtClean="0"/>
              <a:t>Blank space means 0</a:t>
            </a:r>
          </a:p>
          <a:p>
            <a:pPr lvl="1"/>
            <a:r>
              <a:rPr lang="en-US" dirty="0" smtClean="0"/>
              <a:t>Any other char mean 1</a:t>
            </a:r>
          </a:p>
          <a:p>
            <a:r>
              <a:rPr lang="en-US" dirty="0" smtClean="0"/>
              <a:t>Create a postscript font file from this file (c code)</a:t>
            </a:r>
          </a:p>
          <a:p>
            <a:r>
              <a:rPr lang="en-US" dirty="0" smtClean="0"/>
              <a:t>Perl script to create the .</a:t>
            </a:r>
            <a:r>
              <a:rPr lang="en-US" dirty="0" err="1" smtClean="0"/>
              <a:t>coe</a:t>
            </a:r>
            <a:r>
              <a:rPr lang="en-US" dirty="0" smtClean="0"/>
              <a:t> memory initialization file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t="12604" r="85847" b="9253"/>
          <a:stretch>
            <a:fillRect/>
          </a:stretch>
        </p:blipFill>
        <p:spPr bwMode="auto">
          <a:xfrm>
            <a:off x="6324600" y="1600200"/>
            <a:ext cx="2743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488668"/>
            <a:ext cx="4854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c code obtained at: http://nafe.sourceforge.net/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Module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8001000" cy="480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1812</TotalTime>
  <Words>529</Words>
  <Application>Microsoft Office PowerPoint</Application>
  <PresentationFormat>On-screen Show (4:3)</PresentationFormat>
  <Paragraphs>198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Throttle Copter</vt:lpstr>
      <vt:lpstr>Description</vt:lpstr>
      <vt:lpstr>Description</vt:lpstr>
      <vt:lpstr>System Diagram</vt:lpstr>
      <vt:lpstr>Resource Utilization</vt:lpstr>
      <vt:lpstr>Division of Work</vt:lpstr>
      <vt:lpstr>Score Module</vt:lpstr>
      <vt:lpstr>Font Rom Creation</vt:lpstr>
      <vt:lpstr>Score Module</vt:lpstr>
      <vt:lpstr>Scene Generation - Storage</vt:lpstr>
      <vt:lpstr>Scene Generation - Readout</vt:lpstr>
      <vt:lpstr>Scene Generation - Writing</vt:lpstr>
      <vt:lpstr>Game Control FSM</vt:lpstr>
      <vt:lpstr>Copter Generation</vt:lpstr>
      <vt:lpstr>VGA Mixer</vt:lpstr>
      <vt:lpstr>Sound and LED's</vt:lpstr>
      <vt:lpstr>Sound and LED's</vt:lpstr>
      <vt:lpstr>Sound and LED's</vt:lpstr>
      <vt:lpstr>Questions</vt:lpstr>
    </vt:vector>
  </TitlesOfParts>
  <Company>Johns Hopkins Applied Physics 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Throttle Copter</dc:title>
  <dc:creator>Wes Edens</dc:creator>
  <cp:lastModifiedBy>Wes Edens</cp:lastModifiedBy>
  <cp:revision>69</cp:revision>
  <dcterms:created xsi:type="dcterms:W3CDTF">2011-04-12T21:24:22Z</dcterms:created>
  <dcterms:modified xsi:type="dcterms:W3CDTF">2011-05-12T03:08:49Z</dcterms:modified>
</cp:coreProperties>
</file>