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88F7E-A550-4DFA-AB17-EC2DA0B327A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3C0A53B9-8AB1-4451-8330-3A051A6E898F}">
      <dgm:prSet phldrT="[Text]" custT="1"/>
      <dgm:spPr/>
      <dgm:t>
        <a:bodyPr/>
        <a:lstStyle/>
        <a:p>
          <a:r>
            <a:rPr lang="en-MY" sz="1200" dirty="0">
              <a:latin typeface="Arial" panose="020B0604020202020204" pitchFamily="34" charset="0"/>
              <a:cs typeface="Arial" panose="020B0604020202020204" pitchFamily="34" charset="0"/>
            </a:rPr>
            <a:t>Client swipe IMSURE Mobile App to purchase a coverage before starting the day</a:t>
          </a:r>
        </a:p>
      </dgm:t>
    </dgm:pt>
    <dgm:pt modelId="{B50C38AE-A846-49BC-BFF5-D192F421F018}" type="parTrans" cxnId="{3D1708DA-701D-4ED3-AA49-9FCA5D182D59}">
      <dgm:prSet/>
      <dgm:spPr/>
      <dgm:t>
        <a:bodyPr/>
        <a:lstStyle/>
        <a:p>
          <a:endParaRPr lang="en-MY"/>
        </a:p>
      </dgm:t>
    </dgm:pt>
    <dgm:pt modelId="{4FBFCD87-AA76-4B44-A159-45F3A9174ED1}" type="sibTrans" cxnId="{3D1708DA-701D-4ED3-AA49-9FCA5D182D59}">
      <dgm:prSet/>
      <dgm:spPr/>
      <dgm:t>
        <a:bodyPr/>
        <a:lstStyle/>
        <a:p>
          <a:endParaRPr lang="en-MY"/>
        </a:p>
      </dgm:t>
    </dgm:pt>
    <dgm:pt modelId="{349D8CDA-F3D9-45E2-BE45-C165D53A7149}">
      <dgm:prSet phldrT="[Text]" custT="1"/>
      <dgm:spPr/>
      <dgm:t>
        <a:bodyPr/>
        <a:lstStyle/>
        <a:p>
          <a:r>
            <a:rPr lang="en-MY" sz="1200" dirty="0">
              <a:latin typeface="Arial" panose="020B0604020202020204" pitchFamily="34" charset="0"/>
              <a:cs typeface="Arial" panose="020B0604020202020204" pitchFamily="34" charset="0"/>
            </a:rPr>
            <a:t>Commence on-spot daily Cognitive Risk Reasoning process </a:t>
          </a:r>
        </a:p>
      </dgm:t>
    </dgm:pt>
    <dgm:pt modelId="{82552BCB-8349-4F4D-A038-C81BE9B08FD3}" type="parTrans" cxnId="{7ECA03EE-E612-4840-B76E-68E1A9FF53EF}">
      <dgm:prSet/>
      <dgm:spPr/>
      <dgm:t>
        <a:bodyPr/>
        <a:lstStyle/>
        <a:p>
          <a:endParaRPr lang="en-MY"/>
        </a:p>
      </dgm:t>
    </dgm:pt>
    <dgm:pt modelId="{800492B9-829B-4798-8F91-BE91C17366BE}" type="sibTrans" cxnId="{7ECA03EE-E612-4840-B76E-68E1A9FF53EF}">
      <dgm:prSet/>
      <dgm:spPr/>
      <dgm:t>
        <a:bodyPr/>
        <a:lstStyle/>
        <a:p>
          <a:endParaRPr lang="en-MY"/>
        </a:p>
      </dgm:t>
    </dgm:pt>
    <dgm:pt modelId="{A2B38B68-8B84-442E-85EF-C659023A08B6}">
      <dgm:prSet phldrT="[Text]" custT="1"/>
      <dgm:spPr/>
      <dgm:t>
        <a:bodyPr/>
        <a:lstStyle/>
        <a:p>
          <a:r>
            <a:rPr lang="en-MY" sz="1200" dirty="0">
              <a:latin typeface="Arial" panose="020B0604020202020204" pitchFamily="34" charset="0"/>
              <a:cs typeface="Arial" panose="020B0604020202020204" pitchFamily="34" charset="0"/>
            </a:rPr>
            <a:t>Algorithm Insurance Products offering with daily premium calculated</a:t>
          </a:r>
        </a:p>
      </dgm:t>
    </dgm:pt>
    <dgm:pt modelId="{96A682F5-FAE6-42F8-9282-FF5EAF884633}" type="parTrans" cxnId="{0BD1A226-706F-4611-85FD-254356CA5FEF}">
      <dgm:prSet/>
      <dgm:spPr/>
      <dgm:t>
        <a:bodyPr/>
        <a:lstStyle/>
        <a:p>
          <a:endParaRPr lang="en-MY"/>
        </a:p>
      </dgm:t>
    </dgm:pt>
    <dgm:pt modelId="{B45B2703-AA0F-4CF2-852D-99F6760A4943}" type="sibTrans" cxnId="{0BD1A226-706F-4611-85FD-254356CA5FEF}">
      <dgm:prSet/>
      <dgm:spPr/>
      <dgm:t>
        <a:bodyPr/>
        <a:lstStyle/>
        <a:p>
          <a:endParaRPr lang="en-MY"/>
        </a:p>
      </dgm:t>
    </dgm:pt>
    <dgm:pt modelId="{E5C63208-891B-442F-9D30-517EC66EA1D6}">
      <dgm:prSet phldrT="[Text]" custT="1"/>
      <dgm:spPr/>
      <dgm:t>
        <a:bodyPr/>
        <a:lstStyle/>
        <a:p>
          <a:r>
            <a:rPr lang="en-MY" sz="1200" dirty="0">
              <a:latin typeface="Arial" panose="020B0604020202020204" pitchFamily="34" charset="0"/>
              <a:cs typeface="Arial" panose="020B0604020202020204" pitchFamily="34" charset="0"/>
            </a:rPr>
            <a:t>Purchase credit or top up to pay premium. Digital Contract done</a:t>
          </a:r>
        </a:p>
      </dgm:t>
    </dgm:pt>
    <dgm:pt modelId="{E991D53F-426B-4487-971B-5AF5CA62DD92}" type="parTrans" cxnId="{F167D267-D25B-48ED-9A19-DCD1C326D254}">
      <dgm:prSet/>
      <dgm:spPr/>
      <dgm:t>
        <a:bodyPr/>
        <a:lstStyle/>
        <a:p>
          <a:endParaRPr lang="en-MY"/>
        </a:p>
      </dgm:t>
    </dgm:pt>
    <dgm:pt modelId="{EF6EE2C2-8CE2-4AC8-AAE8-4A30BD78F8DF}" type="sibTrans" cxnId="{F167D267-D25B-48ED-9A19-DCD1C326D254}">
      <dgm:prSet/>
      <dgm:spPr/>
      <dgm:t>
        <a:bodyPr/>
        <a:lstStyle/>
        <a:p>
          <a:endParaRPr lang="en-MY"/>
        </a:p>
      </dgm:t>
    </dgm:pt>
    <dgm:pt modelId="{1B0EAB27-00FD-4D3B-A15B-A31418F889A0}">
      <dgm:prSet phldrT="[Text]" custT="1"/>
      <dgm:spPr/>
      <dgm:t>
        <a:bodyPr/>
        <a:lstStyle/>
        <a:p>
          <a:r>
            <a:rPr lang="en-MY" sz="1200" dirty="0">
              <a:latin typeface="Arial" panose="020B0604020202020204" pitchFamily="34" charset="0"/>
              <a:cs typeface="Arial" panose="020B0604020202020204" pitchFamily="34" charset="0"/>
            </a:rPr>
            <a:t>Virtual Timer &amp; Nudge System is activated. You are covered!</a:t>
          </a:r>
        </a:p>
      </dgm:t>
    </dgm:pt>
    <dgm:pt modelId="{0506AE29-4C4A-4097-86DE-83101B92B0C6}" type="parTrans" cxnId="{276458B0-17BB-41C7-9EFE-5DF0AF63B7B5}">
      <dgm:prSet/>
      <dgm:spPr/>
      <dgm:t>
        <a:bodyPr/>
        <a:lstStyle/>
        <a:p>
          <a:endParaRPr lang="en-MY"/>
        </a:p>
      </dgm:t>
    </dgm:pt>
    <dgm:pt modelId="{8CD2B356-1136-4CD0-BBBD-A6A3218F93AD}" type="sibTrans" cxnId="{276458B0-17BB-41C7-9EFE-5DF0AF63B7B5}">
      <dgm:prSet/>
      <dgm:spPr/>
      <dgm:t>
        <a:bodyPr/>
        <a:lstStyle/>
        <a:p>
          <a:endParaRPr lang="en-MY"/>
        </a:p>
      </dgm:t>
    </dgm:pt>
    <dgm:pt modelId="{9C9D7645-1855-4598-B2A4-BF55B4442268}">
      <dgm:prSet phldrT="[Text]" custT="1"/>
      <dgm:spPr/>
      <dgm:t>
        <a:bodyPr/>
        <a:lstStyle/>
        <a:p>
          <a:r>
            <a:rPr lang="en-MY" sz="1200" dirty="0">
              <a:latin typeface="Arial" panose="020B0604020202020204" pitchFamily="34" charset="0"/>
              <a:cs typeface="Arial" panose="020B0604020202020204" pitchFamily="34" charset="0"/>
            </a:rPr>
            <a:t>Client download IMSURE Mobile App &amp; go through simple onboarding &amp; guided products education  process</a:t>
          </a:r>
        </a:p>
      </dgm:t>
    </dgm:pt>
    <dgm:pt modelId="{C2AE050D-7412-4E68-8904-ECDBD51B2A9C}" type="parTrans" cxnId="{978D72BF-AC09-482A-A387-76A30E363BB8}">
      <dgm:prSet/>
      <dgm:spPr/>
      <dgm:t>
        <a:bodyPr/>
        <a:lstStyle/>
        <a:p>
          <a:endParaRPr lang="en-MY"/>
        </a:p>
      </dgm:t>
    </dgm:pt>
    <dgm:pt modelId="{6F96DDF5-7E28-415B-BD9D-0CD80B78F165}" type="sibTrans" cxnId="{978D72BF-AC09-482A-A387-76A30E363BB8}">
      <dgm:prSet/>
      <dgm:spPr/>
      <dgm:t>
        <a:bodyPr/>
        <a:lstStyle/>
        <a:p>
          <a:endParaRPr lang="en-MY"/>
        </a:p>
      </dgm:t>
    </dgm:pt>
    <dgm:pt modelId="{B9E9C18F-2D1A-471E-80E3-E6062BBDA849}">
      <dgm:prSet phldrT="[Text]" custT="1"/>
      <dgm:spPr/>
      <dgm:t>
        <a:bodyPr/>
        <a:lstStyle/>
        <a:p>
          <a:r>
            <a:rPr lang="en-MY" sz="1200" b="1" dirty="0">
              <a:latin typeface="Arial" panose="020B0604020202020204" pitchFamily="34" charset="0"/>
              <a:cs typeface="Arial" panose="020B0604020202020204" pitchFamily="34" charset="0"/>
            </a:rPr>
            <a:t>I-Guardian Service </a:t>
          </a:r>
          <a:r>
            <a:rPr lang="en-MY" sz="1200" dirty="0">
              <a:latin typeface="Arial" panose="020B0604020202020204" pitchFamily="34" charset="0"/>
              <a:cs typeface="Arial" panose="020B0604020202020204" pitchFamily="34" charset="0"/>
            </a:rPr>
            <a:t>-Client may swipe for instant assistant such as servicing, claims or any emergency assistant. I-Guardian will be on standby within 5km radius</a:t>
          </a:r>
        </a:p>
      </dgm:t>
    </dgm:pt>
    <dgm:pt modelId="{643D3DFE-4BE0-474C-8B71-E57C930CF037}" type="parTrans" cxnId="{9F427944-4D6F-4DC0-B05A-094E4CFF559E}">
      <dgm:prSet/>
      <dgm:spPr/>
      <dgm:t>
        <a:bodyPr/>
        <a:lstStyle/>
        <a:p>
          <a:endParaRPr lang="en-MY"/>
        </a:p>
      </dgm:t>
    </dgm:pt>
    <dgm:pt modelId="{1776872D-0060-45DD-A662-5D4A226291E4}" type="sibTrans" cxnId="{9F427944-4D6F-4DC0-B05A-094E4CFF559E}">
      <dgm:prSet/>
      <dgm:spPr/>
      <dgm:t>
        <a:bodyPr/>
        <a:lstStyle/>
        <a:p>
          <a:endParaRPr lang="en-MY"/>
        </a:p>
      </dgm:t>
    </dgm:pt>
    <dgm:pt modelId="{9379189D-298F-4AE5-A1D8-17FCEA96FED8}" type="pres">
      <dgm:prSet presAssocID="{A3188F7E-A550-4DFA-AB17-EC2DA0B327AE}" presName="cycle" presStyleCnt="0">
        <dgm:presLayoutVars>
          <dgm:dir/>
          <dgm:resizeHandles val="exact"/>
        </dgm:presLayoutVars>
      </dgm:prSet>
      <dgm:spPr/>
    </dgm:pt>
    <dgm:pt modelId="{A8615941-2DB1-4B38-9166-CBDB19E201AD}" type="pres">
      <dgm:prSet presAssocID="{3C0A53B9-8AB1-4451-8330-3A051A6E898F}" presName="dummy" presStyleCnt="0"/>
      <dgm:spPr/>
    </dgm:pt>
    <dgm:pt modelId="{AF3829DB-9688-4B6A-A857-7FE05483844A}" type="pres">
      <dgm:prSet presAssocID="{3C0A53B9-8AB1-4451-8330-3A051A6E898F}" presName="node" presStyleLbl="revTx" presStyleIdx="0" presStyleCnt="7">
        <dgm:presLayoutVars>
          <dgm:bulletEnabled val="1"/>
        </dgm:presLayoutVars>
      </dgm:prSet>
      <dgm:spPr/>
    </dgm:pt>
    <dgm:pt modelId="{3183D360-DC05-45AA-8C51-F1CDF30009D8}" type="pres">
      <dgm:prSet presAssocID="{4FBFCD87-AA76-4B44-A159-45F3A9174ED1}" presName="sibTrans" presStyleLbl="node1" presStyleIdx="0" presStyleCnt="7"/>
      <dgm:spPr/>
    </dgm:pt>
    <dgm:pt modelId="{48D005FD-8F28-4DB2-BFCA-BC9A5F4447B1}" type="pres">
      <dgm:prSet presAssocID="{349D8CDA-F3D9-45E2-BE45-C165D53A7149}" presName="dummy" presStyleCnt="0"/>
      <dgm:spPr/>
    </dgm:pt>
    <dgm:pt modelId="{19565E51-8433-46A2-9836-739D406576BF}" type="pres">
      <dgm:prSet presAssocID="{349D8CDA-F3D9-45E2-BE45-C165D53A7149}" presName="node" presStyleLbl="revTx" presStyleIdx="1" presStyleCnt="7">
        <dgm:presLayoutVars>
          <dgm:bulletEnabled val="1"/>
        </dgm:presLayoutVars>
      </dgm:prSet>
      <dgm:spPr/>
    </dgm:pt>
    <dgm:pt modelId="{D30531BD-D0AA-46FF-BFEA-0485513E163C}" type="pres">
      <dgm:prSet presAssocID="{800492B9-829B-4798-8F91-BE91C17366BE}" presName="sibTrans" presStyleLbl="node1" presStyleIdx="1" presStyleCnt="7"/>
      <dgm:spPr/>
    </dgm:pt>
    <dgm:pt modelId="{2CC04768-14A8-488F-AAEB-2B574D4DB6A7}" type="pres">
      <dgm:prSet presAssocID="{A2B38B68-8B84-442E-85EF-C659023A08B6}" presName="dummy" presStyleCnt="0"/>
      <dgm:spPr/>
    </dgm:pt>
    <dgm:pt modelId="{E5CCDE13-A620-4613-B359-3864BAB4CF42}" type="pres">
      <dgm:prSet presAssocID="{A2B38B68-8B84-442E-85EF-C659023A08B6}" presName="node" presStyleLbl="revTx" presStyleIdx="2" presStyleCnt="7" custScaleX="171466">
        <dgm:presLayoutVars>
          <dgm:bulletEnabled val="1"/>
        </dgm:presLayoutVars>
      </dgm:prSet>
      <dgm:spPr/>
    </dgm:pt>
    <dgm:pt modelId="{62DD11DE-D480-4859-B22B-79465E3423B3}" type="pres">
      <dgm:prSet presAssocID="{B45B2703-AA0F-4CF2-852D-99F6760A4943}" presName="sibTrans" presStyleLbl="node1" presStyleIdx="2" presStyleCnt="7"/>
      <dgm:spPr/>
    </dgm:pt>
    <dgm:pt modelId="{E7FDB4CD-607C-4A4A-B800-3547C0733901}" type="pres">
      <dgm:prSet presAssocID="{E5C63208-891B-442F-9D30-517EC66EA1D6}" presName="dummy" presStyleCnt="0"/>
      <dgm:spPr/>
    </dgm:pt>
    <dgm:pt modelId="{DAC3F92D-B10C-4C98-9FAE-AA89CCCF79D5}" type="pres">
      <dgm:prSet presAssocID="{E5C63208-891B-442F-9D30-517EC66EA1D6}" presName="node" presStyleLbl="revTx" presStyleIdx="3" presStyleCnt="7">
        <dgm:presLayoutVars>
          <dgm:bulletEnabled val="1"/>
        </dgm:presLayoutVars>
      </dgm:prSet>
      <dgm:spPr/>
    </dgm:pt>
    <dgm:pt modelId="{FD2781C6-8F33-4F26-B9C0-E1432A922FCE}" type="pres">
      <dgm:prSet presAssocID="{EF6EE2C2-8CE2-4AC8-AAE8-4A30BD78F8DF}" presName="sibTrans" presStyleLbl="node1" presStyleIdx="3" presStyleCnt="7"/>
      <dgm:spPr/>
    </dgm:pt>
    <dgm:pt modelId="{BB68757D-2A93-4886-B742-847CAB8D95AB}" type="pres">
      <dgm:prSet presAssocID="{1B0EAB27-00FD-4D3B-A15B-A31418F889A0}" presName="dummy" presStyleCnt="0"/>
      <dgm:spPr/>
    </dgm:pt>
    <dgm:pt modelId="{489FA307-3D77-4AA2-979A-4A35EF369F2D}" type="pres">
      <dgm:prSet presAssocID="{1B0EAB27-00FD-4D3B-A15B-A31418F889A0}" presName="node" presStyleLbl="revTx" presStyleIdx="4" presStyleCnt="7">
        <dgm:presLayoutVars>
          <dgm:bulletEnabled val="1"/>
        </dgm:presLayoutVars>
      </dgm:prSet>
      <dgm:spPr/>
    </dgm:pt>
    <dgm:pt modelId="{DBAC3259-11DF-4FFB-A147-14C0E753244F}" type="pres">
      <dgm:prSet presAssocID="{8CD2B356-1136-4CD0-BBBD-A6A3218F93AD}" presName="sibTrans" presStyleLbl="node1" presStyleIdx="4" presStyleCnt="7"/>
      <dgm:spPr/>
    </dgm:pt>
    <dgm:pt modelId="{9C24C221-B12F-424D-BA86-F578D7CF3248}" type="pres">
      <dgm:prSet presAssocID="{B9E9C18F-2D1A-471E-80E3-E6062BBDA849}" presName="dummy" presStyleCnt="0"/>
      <dgm:spPr/>
    </dgm:pt>
    <dgm:pt modelId="{99164739-C4BE-4C61-96D3-EE2F402E77EF}" type="pres">
      <dgm:prSet presAssocID="{B9E9C18F-2D1A-471E-80E3-E6062BBDA849}" presName="node" presStyleLbl="revTx" presStyleIdx="5" presStyleCnt="7" custScaleX="248448">
        <dgm:presLayoutVars>
          <dgm:bulletEnabled val="1"/>
        </dgm:presLayoutVars>
      </dgm:prSet>
      <dgm:spPr/>
    </dgm:pt>
    <dgm:pt modelId="{BA1450CA-A432-4F33-83F5-C76D47809BEA}" type="pres">
      <dgm:prSet presAssocID="{1776872D-0060-45DD-A662-5D4A226291E4}" presName="sibTrans" presStyleLbl="node1" presStyleIdx="5" presStyleCnt="7"/>
      <dgm:spPr/>
    </dgm:pt>
    <dgm:pt modelId="{AA0513E3-768B-4A49-9942-372FD1AF75C3}" type="pres">
      <dgm:prSet presAssocID="{9C9D7645-1855-4598-B2A4-BF55B4442268}" presName="dummy" presStyleCnt="0"/>
      <dgm:spPr/>
    </dgm:pt>
    <dgm:pt modelId="{12B286C6-70F6-48F8-8C5D-0D784E1CBA59}" type="pres">
      <dgm:prSet presAssocID="{9C9D7645-1855-4598-B2A4-BF55B4442268}" presName="node" presStyleLbl="revTx" presStyleIdx="6" presStyleCnt="7" custScaleX="118646">
        <dgm:presLayoutVars>
          <dgm:bulletEnabled val="1"/>
        </dgm:presLayoutVars>
      </dgm:prSet>
      <dgm:spPr/>
    </dgm:pt>
    <dgm:pt modelId="{9B1FFAC7-5407-4B8C-94EC-33F837BEF0FC}" type="pres">
      <dgm:prSet presAssocID="{6F96DDF5-7E28-415B-BD9D-0CD80B78F165}" presName="sibTrans" presStyleLbl="node1" presStyleIdx="6" presStyleCnt="7"/>
      <dgm:spPr/>
    </dgm:pt>
  </dgm:ptLst>
  <dgm:cxnLst>
    <dgm:cxn modelId="{F44C210C-0FDE-4AED-BE23-3BF4E511F961}" type="presOf" srcId="{8CD2B356-1136-4CD0-BBBD-A6A3218F93AD}" destId="{DBAC3259-11DF-4FFB-A147-14C0E753244F}" srcOrd="0" destOrd="0" presId="urn:microsoft.com/office/officeart/2005/8/layout/cycle1"/>
    <dgm:cxn modelId="{0BD1A226-706F-4611-85FD-254356CA5FEF}" srcId="{A3188F7E-A550-4DFA-AB17-EC2DA0B327AE}" destId="{A2B38B68-8B84-442E-85EF-C659023A08B6}" srcOrd="2" destOrd="0" parTransId="{96A682F5-FAE6-42F8-9282-FF5EAF884633}" sibTransId="{B45B2703-AA0F-4CF2-852D-99F6760A4943}"/>
    <dgm:cxn modelId="{73792632-5586-4E37-9338-BE2630923982}" type="presOf" srcId="{E5C63208-891B-442F-9D30-517EC66EA1D6}" destId="{DAC3F92D-B10C-4C98-9FAE-AA89CCCF79D5}" srcOrd="0" destOrd="0" presId="urn:microsoft.com/office/officeart/2005/8/layout/cycle1"/>
    <dgm:cxn modelId="{3C0BB75F-6E90-404D-951F-8A5676759AF6}" type="presOf" srcId="{6F96DDF5-7E28-415B-BD9D-0CD80B78F165}" destId="{9B1FFAC7-5407-4B8C-94EC-33F837BEF0FC}" srcOrd="0" destOrd="0" presId="urn:microsoft.com/office/officeart/2005/8/layout/cycle1"/>
    <dgm:cxn modelId="{7F4A0060-37B6-40A0-A644-730F6BBA22AE}" type="presOf" srcId="{EF6EE2C2-8CE2-4AC8-AAE8-4A30BD78F8DF}" destId="{FD2781C6-8F33-4F26-B9C0-E1432A922FCE}" srcOrd="0" destOrd="0" presId="urn:microsoft.com/office/officeart/2005/8/layout/cycle1"/>
    <dgm:cxn modelId="{9F427944-4D6F-4DC0-B05A-094E4CFF559E}" srcId="{A3188F7E-A550-4DFA-AB17-EC2DA0B327AE}" destId="{B9E9C18F-2D1A-471E-80E3-E6062BBDA849}" srcOrd="5" destOrd="0" parTransId="{643D3DFE-4BE0-474C-8B71-E57C930CF037}" sibTransId="{1776872D-0060-45DD-A662-5D4A226291E4}"/>
    <dgm:cxn modelId="{F167D267-D25B-48ED-9A19-DCD1C326D254}" srcId="{A3188F7E-A550-4DFA-AB17-EC2DA0B327AE}" destId="{E5C63208-891B-442F-9D30-517EC66EA1D6}" srcOrd="3" destOrd="0" parTransId="{E991D53F-426B-4487-971B-5AF5CA62DD92}" sibTransId="{EF6EE2C2-8CE2-4AC8-AAE8-4A30BD78F8DF}"/>
    <dgm:cxn modelId="{8161E06F-293E-4D87-A68D-41603E824639}" type="presOf" srcId="{A3188F7E-A550-4DFA-AB17-EC2DA0B327AE}" destId="{9379189D-298F-4AE5-A1D8-17FCEA96FED8}" srcOrd="0" destOrd="0" presId="urn:microsoft.com/office/officeart/2005/8/layout/cycle1"/>
    <dgm:cxn modelId="{3BD06550-1AB4-461C-A644-6E7CDF536988}" type="presOf" srcId="{A2B38B68-8B84-442E-85EF-C659023A08B6}" destId="{E5CCDE13-A620-4613-B359-3864BAB4CF42}" srcOrd="0" destOrd="0" presId="urn:microsoft.com/office/officeart/2005/8/layout/cycle1"/>
    <dgm:cxn modelId="{231ACC7B-60F8-475D-9B05-87109B0F1EA1}" type="presOf" srcId="{1B0EAB27-00FD-4D3B-A15B-A31418F889A0}" destId="{489FA307-3D77-4AA2-979A-4A35EF369F2D}" srcOrd="0" destOrd="0" presId="urn:microsoft.com/office/officeart/2005/8/layout/cycle1"/>
    <dgm:cxn modelId="{B78E9CAE-70E0-4BB9-8904-DE9DB24AFC4D}" type="presOf" srcId="{9C9D7645-1855-4598-B2A4-BF55B4442268}" destId="{12B286C6-70F6-48F8-8C5D-0D784E1CBA59}" srcOrd="0" destOrd="0" presId="urn:microsoft.com/office/officeart/2005/8/layout/cycle1"/>
    <dgm:cxn modelId="{276458B0-17BB-41C7-9EFE-5DF0AF63B7B5}" srcId="{A3188F7E-A550-4DFA-AB17-EC2DA0B327AE}" destId="{1B0EAB27-00FD-4D3B-A15B-A31418F889A0}" srcOrd="4" destOrd="0" parTransId="{0506AE29-4C4A-4097-86DE-83101B92B0C6}" sibTransId="{8CD2B356-1136-4CD0-BBBD-A6A3218F93AD}"/>
    <dgm:cxn modelId="{968AFDBE-8AB2-493C-BC45-AB0EA18DEE78}" type="presOf" srcId="{800492B9-829B-4798-8F91-BE91C17366BE}" destId="{D30531BD-D0AA-46FF-BFEA-0485513E163C}" srcOrd="0" destOrd="0" presId="urn:microsoft.com/office/officeart/2005/8/layout/cycle1"/>
    <dgm:cxn modelId="{978D72BF-AC09-482A-A387-76A30E363BB8}" srcId="{A3188F7E-A550-4DFA-AB17-EC2DA0B327AE}" destId="{9C9D7645-1855-4598-B2A4-BF55B4442268}" srcOrd="6" destOrd="0" parTransId="{C2AE050D-7412-4E68-8904-ECDBD51B2A9C}" sibTransId="{6F96DDF5-7E28-415B-BD9D-0CD80B78F165}"/>
    <dgm:cxn modelId="{C1E981C5-8257-430B-879D-F5E00DF7CF41}" type="presOf" srcId="{4FBFCD87-AA76-4B44-A159-45F3A9174ED1}" destId="{3183D360-DC05-45AA-8C51-F1CDF30009D8}" srcOrd="0" destOrd="0" presId="urn:microsoft.com/office/officeart/2005/8/layout/cycle1"/>
    <dgm:cxn modelId="{F7F760D0-2FAD-4E1F-8566-8BD332000A83}" type="presOf" srcId="{1776872D-0060-45DD-A662-5D4A226291E4}" destId="{BA1450CA-A432-4F33-83F5-C76D47809BEA}" srcOrd="0" destOrd="0" presId="urn:microsoft.com/office/officeart/2005/8/layout/cycle1"/>
    <dgm:cxn modelId="{DFEFDCD0-81B2-44DE-805D-ABE61AAE6734}" type="presOf" srcId="{B9E9C18F-2D1A-471E-80E3-E6062BBDA849}" destId="{99164739-C4BE-4C61-96D3-EE2F402E77EF}" srcOrd="0" destOrd="0" presId="urn:microsoft.com/office/officeart/2005/8/layout/cycle1"/>
    <dgm:cxn modelId="{ECA73DD2-ED39-4501-83E7-F259B9B83561}" type="presOf" srcId="{349D8CDA-F3D9-45E2-BE45-C165D53A7149}" destId="{19565E51-8433-46A2-9836-739D406576BF}" srcOrd="0" destOrd="0" presId="urn:microsoft.com/office/officeart/2005/8/layout/cycle1"/>
    <dgm:cxn modelId="{4A6569D3-F860-4A7D-9CE7-AA3872766533}" type="presOf" srcId="{B45B2703-AA0F-4CF2-852D-99F6760A4943}" destId="{62DD11DE-D480-4859-B22B-79465E3423B3}" srcOrd="0" destOrd="0" presId="urn:microsoft.com/office/officeart/2005/8/layout/cycle1"/>
    <dgm:cxn modelId="{3D1708DA-701D-4ED3-AA49-9FCA5D182D59}" srcId="{A3188F7E-A550-4DFA-AB17-EC2DA0B327AE}" destId="{3C0A53B9-8AB1-4451-8330-3A051A6E898F}" srcOrd="0" destOrd="0" parTransId="{B50C38AE-A846-49BC-BFF5-D192F421F018}" sibTransId="{4FBFCD87-AA76-4B44-A159-45F3A9174ED1}"/>
    <dgm:cxn modelId="{7ECA03EE-E612-4840-B76E-68E1A9FF53EF}" srcId="{A3188F7E-A550-4DFA-AB17-EC2DA0B327AE}" destId="{349D8CDA-F3D9-45E2-BE45-C165D53A7149}" srcOrd="1" destOrd="0" parTransId="{82552BCB-8349-4F4D-A038-C81BE9B08FD3}" sibTransId="{800492B9-829B-4798-8F91-BE91C17366BE}"/>
    <dgm:cxn modelId="{7E08ADFD-15FB-43AE-BC70-C97AD94E53BF}" type="presOf" srcId="{3C0A53B9-8AB1-4451-8330-3A051A6E898F}" destId="{AF3829DB-9688-4B6A-A857-7FE05483844A}" srcOrd="0" destOrd="0" presId="urn:microsoft.com/office/officeart/2005/8/layout/cycle1"/>
    <dgm:cxn modelId="{D2D6D724-78AC-4102-B2F0-266BECEC0150}" type="presParOf" srcId="{9379189D-298F-4AE5-A1D8-17FCEA96FED8}" destId="{A8615941-2DB1-4B38-9166-CBDB19E201AD}" srcOrd="0" destOrd="0" presId="urn:microsoft.com/office/officeart/2005/8/layout/cycle1"/>
    <dgm:cxn modelId="{950DB9CF-86B7-4EE5-B514-E846740D19DD}" type="presParOf" srcId="{9379189D-298F-4AE5-A1D8-17FCEA96FED8}" destId="{AF3829DB-9688-4B6A-A857-7FE05483844A}" srcOrd="1" destOrd="0" presId="urn:microsoft.com/office/officeart/2005/8/layout/cycle1"/>
    <dgm:cxn modelId="{6360B48F-D052-4DAA-B915-4419FFA6458F}" type="presParOf" srcId="{9379189D-298F-4AE5-A1D8-17FCEA96FED8}" destId="{3183D360-DC05-45AA-8C51-F1CDF30009D8}" srcOrd="2" destOrd="0" presId="urn:microsoft.com/office/officeart/2005/8/layout/cycle1"/>
    <dgm:cxn modelId="{096391BA-1338-4C04-8373-DB7496B8D411}" type="presParOf" srcId="{9379189D-298F-4AE5-A1D8-17FCEA96FED8}" destId="{48D005FD-8F28-4DB2-BFCA-BC9A5F4447B1}" srcOrd="3" destOrd="0" presId="urn:microsoft.com/office/officeart/2005/8/layout/cycle1"/>
    <dgm:cxn modelId="{E45E7904-8AE0-495A-BFB2-340D6DC03FB6}" type="presParOf" srcId="{9379189D-298F-4AE5-A1D8-17FCEA96FED8}" destId="{19565E51-8433-46A2-9836-739D406576BF}" srcOrd="4" destOrd="0" presId="urn:microsoft.com/office/officeart/2005/8/layout/cycle1"/>
    <dgm:cxn modelId="{B8A2F6D6-7DAC-46F2-9BD4-2F975D0EE691}" type="presParOf" srcId="{9379189D-298F-4AE5-A1D8-17FCEA96FED8}" destId="{D30531BD-D0AA-46FF-BFEA-0485513E163C}" srcOrd="5" destOrd="0" presId="urn:microsoft.com/office/officeart/2005/8/layout/cycle1"/>
    <dgm:cxn modelId="{4BDBCC6C-0BD5-4F14-8786-F2ADC17E5D31}" type="presParOf" srcId="{9379189D-298F-4AE5-A1D8-17FCEA96FED8}" destId="{2CC04768-14A8-488F-AAEB-2B574D4DB6A7}" srcOrd="6" destOrd="0" presId="urn:microsoft.com/office/officeart/2005/8/layout/cycle1"/>
    <dgm:cxn modelId="{29CBB855-EDCF-41D5-881B-67C553B70A53}" type="presParOf" srcId="{9379189D-298F-4AE5-A1D8-17FCEA96FED8}" destId="{E5CCDE13-A620-4613-B359-3864BAB4CF42}" srcOrd="7" destOrd="0" presId="urn:microsoft.com/office/officeart/2005/8/layout/cycle1"/>
    <dgm:cxn modelId="{AA117F8B-BA95-4978-BFCA-2B9765E81EEF}" type="presParOf" srcId="{9379189D-298F-4AE5-A1D8-17FCEA96FED8}" destId="{62DD11DE-D480-4859-B22B-79465E3423B3}" srcOrd="8" destOrd="0" presId="urn:microsoft.com/office/officeart/2005/8/layout/cycle1"/>
    <dgm:cxn modelId="{2BBF966C-4855-4B2F-8186-D9F6051FA63C}" type="presParOf" srcId="{9379189D-298F-4AE5-A1D8-17FCEA96FED8}" destId="{E7FDB4CD-607C-4A4A-B800-3547C0733901}" srcOrd="9" destOrd="0" presId="urn:microsoft.com/office/officeart/2005/8/layout/cycle1"/>
    <dgm:cxn modelId="{D4F8E8D1-0D1D-4961-8C8F-259C629A4BE6}" type="presParOf" srcId="{9379189D-298F-4AE5-A1D8-17FCEA96FED8}" destId="{DAC3F92D-B10C-4C98-9FAE-AA89CCCF79D5}" srcOrd="10" destOrd="0" presId="urn:microsoft.com/office/officeart/2005/8/layout/cycle1"/>
    <dgm:cxn modelId="{A49E4729-11B1-4321-AD12-FDF0EC2F37FF}" type="presParOf" srcId="{9379189D-298F-4AE5-A1D8-17FCEA96FED8}" destId="{FD2781C6-8F33-4F26-B9C0-E1432A922FCE}" srcOrd="11" destOrd="0" presId="urn:microsoft.com/office/officeart/2005/8/layout/cycle1"/>
    <dgm:cxn modelId="{8CD87419-B83E-4CC8-A34F-4E71B8369CD7}" type="presParOf" srcId="{9379189D-298F-4AE5-A1D8-17FCEA96FED8}" destId="{BB68757D-2A93-4886-B742-847CAB8D95AB}" srcOrd="12" destOrd="0" presId="urn:microsoft.com/office/officeart/2005/8/layout/cycle1"/>
    <dgm:cxn modelId="{6EEE0613-1435-44D8-9BC5-E705DBB0AA48}" type="presParOf" srcId="{9379189D-298F-4AE5-A1D8-17FCEA96FED8}" destId="{489FA307-3D77-4AA2-979A-4A35EF369F2D}" srcOrd="13" destOrd="0" presId="urn:microsoft.com/office/officeart/2005/8/layout/cycle1"/>
    <dgm:cxn modelId="{A5204388-FA8E-4DAD-928C-E959746B55EE}" type="presParOf" srcId="{9379189D-298F-4AE5-A1D8-17FCEA96FED8}" destId="{DBAC3259-11DF-4FFB-A147-14C0E753244F}" srcOrd="14" destOrd="0" presId="urn:microsoft.com/office/officeart/2005/8/layout/cycle1"/>
    <dgm:cxn modelId="{13DF2468-DCC0-43B5-BDF3-26D582F3354D}" type="presParOf" srcId="{9379189D-298F-4AE5-A1D8-17FCEA96FED8}" destId="{9C24C221-B12F-424D-BA86-F578D7CF3248}" srcOrd="15" destOrd="0" presId="urn:microsoft.com/office/officeart/2005/8/layout/cycle1"/>
    <dgm:cxn modelId="{ABB2C3BD-D318-4B38-BEC9-5CE53BD20960}" type="presParOf" srcId="{9379189D-298F-4AE5-A1D8-17FCEA96FED8}" destId="{99164739-C4BE-4C61-96D3-EE2F402E77EF}" srcOrd="16" destOrd="0" presId="urn:microsoft.com/office/officeart/2005/8/layout/cycle1"/>
    <dgm:cxn modelId="{1B9D5C7A-8DB7-4F1D-975F-BCC85040DF55}" type="presParOf" srcId="{9379189D-298F-4AE5-A1D8-17FCEA96FED8}" destId="{BA1450CA-A432-4F33-83F5-C76D47809BEA}" srcOrd="17" destOrd="0" presId="urn:microsoft.com/office/officeart/2005/8/layout/cycle1"/>
    <dgm:cxn modelId="{72925D03-0F66-41E8-8C90-455830CFD380}" type="presParOf" srcId="{9379189D-298F-4AE5-A1D8-17FCEA96FED8}" destId="{AA0513E3-768B-4A49-9942-372FD1AF75C3}" srcOrd="18" destOrd="0" presId="urn:microsoft.com/office/officeart/2005/8/layout/cycle1"/>
    <dgm:cxn modelId="{81E4AB71-EC83-4118-92C8-8A65437DF643}" type="presParOf" srcId="{9379189D-298F-4AE5-A1D8-17FCEA96FED8}" destId="{12B286C6-70F6-48F8-8C5D-0D784E1CBA59}" srcOrd="19" destOrd="0" presId="urn:microsoft.com/office/officeart/2005/8/layout/cycle1"/>
    <dgm:cxn modelId="{F9E1F24E-BF3B-4E69-B37A-0EE56E526C33}" type="presParOf" srcId="{9379189D-298F-4AE5-A1D8-17FCEA96FED8}" destId="{9B1FFAC7-5407-4B8C-94EC-33F837BEF0FC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23854-FFBE-463F-9E66-380C7E10475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0C18751-A0A1-4C29-BD0D-73E49B4CC889}">
      <dgm:prSet custT="1"/>
      <dgm:spPr/>
      <dgm:t>
        <a:bodyPr/>
        <a:lstStyle/>
        <a:p>
          <a:r>
            <a:rPr lang="en-MY" sz="1500" b="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To encourage rural &amp; hometown </a:t>
          </a:r>
          <a:r>
            <a:rPr lang="en-MY" sz="1500" b="1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folks at least get a minimal insurance coverage</a:t>
          </a:r>
          <a:endParaRPr lang="en-MY" sz="1500" b="1" dirty="0"/>
        </a:p>
      </dgm:t>
    </dgm:pt>
    <dgm:pt modelId="{DE245195-1B3D-4D9F-8695-249779F6CAE5}" type="parTrans" cxnId="{B1C52D91-F898-493B-8E1B-20B8A7DB74E0}">
      <dgm:prSet/>
      <dgm:spPr/>
      <dgm:t>
        <a:bodyPr/>
        <a:lstStyle/>
        <a:p>
          <a:endParaRPr lang="en-MY"/>
        </a:p>
      </dgm:t>
    </dgm:pt>
    <dgm:pt modelId="{452AF39D-E188-4A41-BE11-AABCB42021F8}" type="sibTrans" cxnId="{B1C52D91-F898-493B-8E1B-20B8A7DB74E0}">
      <dgm:prSet/>
      <dgm:spPr/>
      <dgm:t>
        <a:bodyPr/>
        <a:lstStyle/>
        <a:p>
          <a:endParaRPr lang="en-MY"/>
        </a:p>
      </dgm:t>
    </dgm:pt>
    <dgm:pt modelId="{2C4CEFEF-530B-4530-9E9A-E60A4DD0727B}">
      <dgm:prSet phldrT="[Text]" custT="1"/>
      <dgm:spPr/>
      <dgm:t>
        <a:bodyPr/>
        <a:lstStyle/>
        <a:p>
          <a:endParaRPr lang="en-MY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MY" sz="1400" dirty="0">
              <a:latin typeface="Arial" panose="020B0604020202020204" pitchFamily="34" charset="0"/>
              <a:cs typeface="Arial" panose="020B0604020202020204" pitchFamily="34" charset="0"/>
            </a:rPr>
            <a:t>To reduce cost of sales agencies and branches management so such savings can be converted into offering  cheaper insurance products or higher coverage </a:t>
          </a:r>
        </a:p>
      </dgm:t>
    </dgm:pt>
    <dgm:pt modelId="{F072BFD2-4551-4C06-BAA6-FF193E6BB2FC}" type="sibTrans" cxnId="{CB9F35D1-3547-41E6-99AC-16E2A9294263}">
      <dgm:prSet/>
      <dgm:spPr/>
      <dgm:t>
        <a:bodyPr/>
        <a:lstStyle/>
        <a:p>
          <a:endParaRPr lang="en-MY"/>
        </a:p>
      </dgm:t>
    </dgm:pt>
    <dgm:pt modelId="{55FE844C-BB88-40A0-B676-A4E23BB4E289}" type="parTrans" cxnId="{CB9F35D1-3547-41E6-99AC-16E2A9294263}">
      <dgm:prSet/>
      <dgm:spPr/>
      <dgm:t>
        <a:bodyPr/>
        <a:lstStyle/>
        <a:p>
          <a:endParaRPr lang="en-MY"/>
        </a:p>
      </dgm:t>
    </dgm:pt>
    <dgm:pt modelId="{B8F3CC03-04D6-484B-B228-56EB0513DA14}">
      <dgm:prSet phldrT="[Text]" custT="1"/>
      <dgm:spPr/>
      <dgm:t>
        <a:bodyPr/>
        <a:lstStyle/>
        <a:p>
          <a:r>
            <a:rPr lang="en-MY" sz="1500" dirty="0">
              <a:latin typeface="Arial" panose="020B0604020202020204" pitchFamily="34" charset="0"/>
              <a:cs typeface="Arial" panose="020B0604020202020204" pitchFamily="34" charset="0"/>
            </a:rPr>
            <a:t>To increase country’s life insurance penetration rate from around 54% to at least 90%</a:t>
          </a:r>
        </a:p>
      </dgm:t>
    </dgm:pt>
    <dgm:pt modelId="{E33710F5-B320-4AF9-98A2-F28F91F7DEBD}" type="sibTrans" cxnId="{99E50D57-E8BF-4511-8078-18584FCB6700}">
      <dgm:prSet/>
      <dgm:spPr/>
      <dgm:t>
        <a:bodyPr/>
        <a:lstStyle/>
        <a:p>
          <a:endParaRPr lang="en-MY"/>
        </a:p>
      </dgm:t>
    </dgm:pt>
    <dgm:pt modelId="{7DDA7849-98A1-4933-81A7-2379E087BE15}" type="parTrans" cxnId="{99E50D57-E8BF-4511-8078-18584FCB6700}">
      <dgm:prSet/>
      <dgm:spPr/>
      <dgm:t>
        <a:bodyPr/>
        <a:lstStyle/>
        <a:p>
          <a:endParaRPr lang="en-MY"/>
        </a:p>
      </dgm:t>
    </dgm:pt>
    <dgm:pt modelId="{F7991539-6FDF-4110-BD53-25055F964F76}">
      <dgm:prSet custT="1"/>
      <dgm:spPr/>
      <dgm:t>
        <a:bodyPr/>
        <a:lstStyle/>
        <a:p>
          <a:endParaRPr lang="en-MY" sz="1400" b="0" dirty="0">
            <a:effectLst/>
            <a:latin typeface="Arial" panose="020B0604020202020204" pitchFamily="34" charset="0"/>
            <a:ea typeface="Calibri" panose="020F0502020204030204" pitchFamily="34" charset="0"/>
          </a:endParaRPr>
        </a:p>
        <a:p>
          <a:r>
            <a:rPr lang="en-MY" sz="1400" b="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Creating Gig Economy jobs </a:t>
          </a:r>
          <a:r>
            <a:rPr lang="en-MY" sz="14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by offering able individuals an opportuning to become I-Guardians providing on-demand insurance related services </a:t>
          </a:r>
          <a:endParaRPr lang="en-MY" sz="1400" dirty="0"/>
        </a:p>
      </dgm:t>
    </dgm:pt>
    <dgm:pt modelId="{D11CBC75-4C58-4FE6-B15E-4D34CD070011}" type="parTrans" cxnId="{59AC103A-5667-4186-B645-33D0F12A3092}">
      <dgm:prSet/>
      <dgm:spPr/>
      <dgm:t>
        <a:bodyPr/>
        <a:lstStyle/>
        <a:p>
          <a:endParaRPr lang="en-MY"/>
        </a:p>
      </dgm:t>
    </dgm:pt>
    <dgm:pt modelId="{F97C829D-039C-452A-AF22-1EC954FCFF2C}" type="sibTrans" cxnId="{59AC103A-5667-4186-B645-33D0F12A3092}">
      <dgm:prSet/>
      <dgm:spPr/>
      <dgm:t>
        <a:bodyPr/>
        <a:lstStyle/>
        <a:p>
          <a:endParaRPr lang="en-MY"/>
        </a:p>
      </dgm:t>
    </dgm:pt>
    <dgm:pt modelId="{70059306-631B-4E38-94BD-DD66AB36B250}" type="pres">
      <dgm:prSet presAssocID="{B4223854-FFBE-463F-9E66-380C7E104754}" presName="compositeShape" presStyleCnt="0">
        <dgm:presLayoutVars>
          <dgm:chMax val="7"/>
          <dgm:dir/>
          <dgm:resizeHandles val="exact"/>
        </dgm:presLayoutVars>
      </dgm:prSet>
      <dgm:spPr/>
    </dgm:pt>
    <dgm:pt modelId="{7636861D-E835-4FF4-8911-F2E01995206B}" type="pres">
      <dgm:prSet presAssocID="{B4223854-FFBE-463F-9E66-380C7E104754}" presName="wedge1" presStyleLbl="node1" presStyleIdx="0" presStyleCnt="4"/>
      <dgm:spPr/>
    </dgm:pt>
    <dgm:pt modelId="{E856E5A8-D215-43F3-A713-3C8A72E6B8B3}" type="pres">
      <dgm:prSet presAssocID="{B4223854-FFBE-463F-9E66-380C7E104754}" presName="dummy1a" presStyleCnt="0"/>
      <dgm:spPr/>
    </dgm:pt>
    <dgm:pt modelId="{85376232-6433-46AF-8ED2-B7A4025B93EC}" type="pres">
      <dgm:prSet presAssocID="{B4223854-FFBE-463F-9E66-380C7E104754}" presName="dummy1b" presStyleCnt="0"/>
      <dgm:spPr/>
    </dgm:pt>
    <dgm:pt modelId="{FB1E53E2-98F3-4C3A-81AF-B9E07D3C3436}" type="pres">
      <dgm:prSet presAssocID="{B4223854-FFBE-463F-9E66-380C7E10475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AB54D0-6994-4E32-9D88-927DC727BACA}" type="pres">
      <dgm:prSet presAssocID="{B4223854-FFBE-463F-9E66-380C7E104754}" presName="wedge2" presStyleLbl="node1" presStyleIdx="1" presStyleCnt="4"/>
      <dgm:spPr/>
    </dgm:pt>
    <dgm:pt modelId="{CB3B953C-506A-47E2-A7A0-A5619C95BEC6}" type="pres">
      <dgm:prSet presAssocID="{B4223854-FFBE-463F-9E66-380C7E104754}" presName="dummy2a" presStyleCnt="0"/>
      <dgm:spPr/>
    </dgm:pt>
    <dgm:pt modelId="{73507352-3EBC-4E81-8A90-712FCBE7CCD9}" type="pres">
      <dgm:prSet presAssocID="{B4223854-FFBE-463F-9E66-380C7E104754}" presName="dummy2b" presStyleCnt="0"/>
      <dgm:spPr/>
    </dgm:pt>
    <dgm:pt modelId="{2C2B9E23-8F2D-4F70-8236-47C51F617F4E}" type="pres">
      <dgm:prSet presAssocID="{B4223854-FFBE-463F-9E66-380C7E10475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FCB9D1-6136-480C-B53C-B10472BE52D2}" type="pres">
      <dgm:prSet presAssocID="{B4223854-FFBE-463F-9E66-380C7E104754}" presName="wedge3" presStyleLbl="node1" presStyleIdx="2" presStyleCnt="4"/>
      <dgm:spPr/>
    </dgm:pt>
    <dgm:pt modelId="{C59D211D-A4AB-4324-9DFF-D89DC07BC032}" type="pres">
      <dgm:prSet presAssocID="{B4223854-FFBE-463F-9E66-380C7E104754}" presName="dummy3a" presStyleCnt="0"/>
      <dgm:spPr/>
    </dgm:pt>
    <dgm:pt modelId="{D30145A6-9491-4C35-93C1-37071908625D}" type="pres">
      <dgm:prSet presAssocID="{B4223854-FFBE-463F-9E66-380C7E104754}" presName="dummy3b" presStyleCnt="0"/>
      <dgm:spPr/>
    </dgm:pt>
    <dgm:pt modelId="{E0622A71-BC53-49CB-82F1-69655A172625}" type="pres">
      <dgm:prSet presAssocID="{B4223854-FFBE-463F-9E66-380C7E10475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2C6B3E-FCFD-4069-815A-52DE1156DA62}" type="pres">
      <dgm:prSet presAssocID="{B4223854-FFBE-463F-9E66-380C7E104754}" presName="wedge4" presStyleLbl="node1" presStyleIdx="3" presStyleCnt="4"/>
      <dgm:spPr/>
    </dgm:pt>
    <dgm:pt modelId="{BEA8C2EA-D469-4BB9-87A0-FB5B1276DAAB}" type="pres">
      <dgm:prSet presAssocID="{B4223854-FFBE-463F-9E66-380C7E104754}" presName="dummy4a" presStyleCnt="0"/>
      <dgm:spPr/>
    </dgm:pt>
    <dgm:pt modelId="{8BB9A64B-CE49-4AA3-A630-88E91027EEFA}" type="pres">
      <dgm:prSet presAssocID="{B4223854-FFBE-463F-9E66-380C7E104754}" presName="dummy4b" presStyleCnt="0"/>
      <dgm:spPr/>
    </dgm:pt>
    <dgm:pt modelId="{A7C86D36-A9DD-4009-AAE9-ABFF05E54CE0}" type="pres">
      <dgm:prSet presAssocID="{B4223854-FFBE-463F-9E66-380C7E10475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5C45A62-8FA1-40F4-A421-6ACC76A29765}" type="pres">
      <dgm:prSet presAssocID="{E33710F5-B320-4AF9-98A2-F28F91F7DEBD}" presName="arrowWedge1" presStyleLbl="fgSibTrans2D1" presStyleIdx="0" presStyleCnt="4"/>
      <dgm:spPr/>
    </dgm:pt>
    <dgm:pt modelId="{BF86DABF-8831-4B5B-98F0-1CE618B7ABA0}" type="pres">
      <dgm:prSet presAssocID="{F072BFD2-4551-4C06-BAA6-FF193E6BB2FC}" presName="arrowWedge2" presStyleLbl="fgSibTrans2D1" presStyleIdx="1" presStyleCnt="4"/>
      <dgm:spPr/>
    </dgm:pt>
    <dgm:pt modelId="{027B49F8-F0E5-448C-B962-2E553F5919A6}" type="pres">
      <dgm:prSet presAssocID="{F97C829D-039C-452A-AF22-1EC954FCFF2C}" presName="arrowWedge3" presStyleLbl="fgSibTrans2D1" presStyleIdx="2" presStyleCnt="4"/>
      <dgm:spPr/>
    </dgm:pt>
    <dgm:pt modelId="{8C9DE86A-A472-4C79-ACB5-D8DC137D4F23}" type="pres">
      <dgm:prSet presAssocID="{452AF39D-E188-4A41-BE11-AABCB42021F8}" presName="arrowWedge4" presStyleLbl="fgSibTrans2D1" presStyleIdx="3" presStyleCnt="4"/>
      <dgm:spPr/>
    </dgm:pt>
  </dgm:ptLst>
  <dgm:cxnLst>
    <dgm:cxn modelId="{220D9D08-D30B-40C7-9E6B-9C1FFB84CAF0}" type="presOf" srcId="{F7991539-6FDF-4110-BD53-25055F964F76}" destId="{09FCB9D1-6136-480C-B53C-B10472BE52D2}" srcOrd="0" destOrd="0" presId="urn:microsoft.com/office/officeart/2005/8/layout/cycle8"/>
    <dgm:cxn modelId="{B2FCBA2A-0893-44E8-9489-5B0CF128F6FD}" type="presOf" srcId="{B8F3CC03-04D6-484B-B228-56EB0513DA14}" destId="{FB1E53E2-98F3-4C3A-81AF-B9E07D3C3436}" srcOrd="1" destOrd="0" presId="urn:microsoft.com/office/officeart/2005/8/layout/cycle8"/>
    <dgm:cxn modelId="{59AC103A-5667-4186-B645-33D0F12A3092}" srcId="{B4223854-FFBE-463F-9E66-380C7E104754}" destId="{F7991539-6FDF-4110-BD53-25055F964F76}" srcOrd="2" destOrd="0" parTransId="{D11CBC75-4C58-4FE6-B15E-4D34CD070011}" sibTransId="{F97C829D-039C-452A-AF22-1EC954FCFF2C}"/>
    <dgm:cxn modelId="{4A081A75-7932-40DD-A308-366E6407EBA3}" type="presOf" srcId="{50C18751-A0A1-4C29-BD0D-73E49B4CC889}" destId="{A7C86D36-A9DD-4009-AAE9-ABFF05E54CE0}" srcOrd="1" destOrd="0" presId="urn:microsoft.com/office/officeart/2005/8/layout/cycle8"/>
    <dgm:cxn modelId="{99E50D57-E8BF-4511-8078-18584FCB6700}" srcId="{B4223854-FFBE-463F-9E66-380C7E104754}" destId="{B8F3CC03-04D6-484B-B228-56EB0513DA14}" srcOrd="0" destOrd="0" parTransId="{7DDA7849-98A1-4933-81A7-2379E087BE15}" sibTransId="{E33710F5-B320-4AF9-98A2-F28F91F7DEBD}"/>
    <dgm:cxn modelId="{61DBD98A-BF71-4805-82BE-AE022D197A6F}" type="presOf" srcId="{B4223854-FFBE-463F-9E66-380C7E104754}" destId="{70059306-631B-4E38-94BD-DD66AB36B250}" srcOrd="0" destOrd="0" presId="urn:microsoft.com/office/officeart/2005/8/layout/cycle8"/>
    <dgm:cxn modelId="{B1C52D91-F898-493B-8E1B-20B8A7DB74E0}" srcId="{B4223854-FFBE-463F-9E66-380C7E104754}" destId="{50C18751-A0A1-4C29-BD0D-73E49B4CC889}" srcOrd="3" destOrd="0" parTransId="{DE245195-1B3D-4D9F-8695-249779F6CAE5}" sibTransId="{452AF39D-E188-4A41-BE11-AABCB42021F8}"/>
    <dgm:cxn modelId="{011A4DC0-55E9-4FBB-9716-549723AD7E7E}" type="presOf" srcId="{2C4CEFEF-530B-4530-9E9A-E60A4DD0727B}" destId="{C2AB54D0-6994-4E32-9D88-927DC727BACA}" srcOrd="0" destOrd="0" presId="urn:microsoft.com/office/officeart/2005/8/layout/cycle8"/>
    <dgm:cxn modelId="{D65EEDC4-4AF8-49AE-87AD-E0DAEAFF2E42}" type="presOf" srcId="{2C4CEFEF-530B-4530-9E9A-E60A4DD0727B}" destId="{2C2B9E23-8F2D-4F70-8236-47C51F617F4E}" srcOrd="1" destOrd="0" presId="urn:microsoft.com/office/officeart/2005/8/layout/cycle8"/>
    <dgm:cxn modelId="{CB9F35D1-3547-41E6-99AC-16E2A9294263}" srcId="{B4223854-FFBE-463F-9E66-380C7E104754}" destId="{2C4CEFEF-530B-4530-9E9A-E60A4DD0727B}" srcOrd="1" destOrd="0" parTransId="{55FE844C-BB88-40A0-B676-A4E23BB4E289}" sibTransId="{F072BFD2-4551-4C06-BAA6-FF193E6BB2FC}"/>
    <dgm:cxn modelId="{57DF9AE9-742C-419B-A5EF-CB68020E6192}" type="presOf" srcId="{50C18751-A0A1-4C29-BD0D-73E49B4CC889}" destId="{602C6B3E-FCFD-4069-815A-52DE1156DA62}" srcOrd="0" destOrd="0" presId="urn:microsoft.com/office/officeart/2005/8/layout/cycle8"/>
    <dgm:cxn modelId="{9DDEF2F4-3CC6-4241-9048-CC9352F8BC29}" type="presOf" srcId="{F7991539-6FDF-4110-BD53-25055F964F76}" destId="{E0622A71-BC53-49CB-82F1-69655A172625}" srcOrd="1" destOrd="0" presId="urn:microsoft.com/office/officeart/2005/8/layout/cycle8"/>
    <dgm:cxn modelId="{531452F9-2FEB-4F3D-A82C-5D5B9E493E9B}" type="presOf" srcId="{B8F3CC03-04D6-484B-B228-56EB0513DA14}" destId="{7636861D-E835-4FF4-8911-F2E01995206B}" srcOrd="0" destOrd="0" presId="urn:microsoft.com/office/officeart/2005/8/layout/cycle8"/>
    <dgm:cxn modelId="{D33196AA-173D-41E3-9053-E98B5A1535B9}" type="presParOf" srcId="{70059306-631B-4E38-94BD-DD66AB36B250}" destId="{7636861D-E835-4FF4-8911-F2E01995206B}" srcOrd="0" destOrd="0" presId="urn:microsoft.com/office/officeart/2005/8/layout/cycle8"/>
    <dgm:cxn modelId="{0DB01B73-AD29-4F3A-A636-6F8A6A6FDA6D}" type="presParOf" srcId="{70059306-631B-4E38-94BD-DD66AB36B250}" destId="{E856E5A8-D215-43F3-A713-3C8A72E6B8B3}" srcOrd="1" destOrd="0" presId="urn:microsoft.com/office/officeart/2005/8/layout/cycle8"/>
    <dgm:cxn modelId="{88249BC3-14F2-4012-AA3C-04FD97B2AA1A}" type="presParOf" srcId="{70059306-631B-4E38-94BD-DD66AB36B250}" destId="{85376232-6433-46AF-8ED2-B7A4025B93EC}" srcOrd="2" destOrd="0" presId="urn:microsoft.com/office/officeart/2005/8/layout/cycle8"/>
    <dgm:cxn modelId="{9820AEE6-9013-4FE3-A27B-B9191765C726}" type="presParOf" srcId="{70059306-631B-4E38-94BD-DD66AB36B250}" destId="{FB1E53E2-98F3-4C3A-81AF-B9E07D3C3436}" srcOrd="3" destOrd="0" presId="urn:microsoft.com/office/officeart/2005/8/layout/cycle8"/>
    <dgm:cxn modelId="{8BE91D42-A4C5-483C-9176-94649C76BE19}" type="presParOf" srcId="{70059306-631B-4E38-94BD-DD66AB36B250}" destId="{C2AB54D0-6994-4E32-9D88-927DC727BACA}" srcOrd="4" destOrd="0" presId="urn:microsoft.com/office/officeart/2005/8/layout/cycle8"/>
    <dgm:cxn modelId="{2E3471D2-3005-4B72-915E-0F8E3ACF05B1}" type="presParOf" srcId="{70059306-631B-4E38-94BD-DD66AB36B250}" destId="{CB3B953C-506A-47E2-A7A0-A5619C95BEC6}" srcOrd="5" destOrd="0" presId="urn:microsoft.com/office/officeart/2005/8/layout/cycle8"/>
    <dgm:cxn modelId="{A5AC3EBF-9DC8-46C1-A1E5-7C70FF85EFF0}" type="presParOf" srcId="{70059306-631B-4E38-94BD-DD66AB36B250}" destId="{73507352-3EBC-4E81-8A90-712FCBE7CCD9}" srcOrd="6" destOrd="0" presId="urn:microsoft.com/office/officeart/2005/8/layout/cycle8"/>
    <dgm:cxn modelId="{FD2D592D-BF85-45A6-9B49-CC30898C8072}" type="presParOf" srcId="{70059306-631B-4E38-94BD-DD66AB36B250}" destId="{2C2B9E23-8F2D-4F70-8236-47C51F617F4E}" srcOrd="7" destOrd="0" presId="urn:microsoft.com/office/officeart/2005/8/layout/cycle8"/>
    <dgm:cxn modelId="{D8913A12-504B-48FE-A403-E1C751D2A733}" type="presParOf" srcId="{70059306-631B-4E38-94BD-DD66AB36B250}" destId="{09FCB9D1-6136-480C-B53C-B10472BE52D2}" srcOrd="8" destOrd="0" presId="urn:microsoft.com/office/officeart/2005/8/layout/cycle8"/>
    <dgm:cxn modelId="{C5D3E5DC-48E9-467B-94F8-37C359529D54}" type="presParOf" srcId="{70059306-631B-4E38-94BD-DD66AB36B250}" destId="{C59D211D-A4AB-4324-9DFF-D89DC07BC032}" srcOrd="9" destOrd="0" presId="urn:microsoft.com/office/officeart/2005/8/layout/cycle8"/>
    <dgm:cxn modelId="{E4DEC45E-8EB3-4C6E-864B-17C5C273BF26}" type="presParOf" srcId="{70059306-631B-4E38-94BD-DD66AB36B250}" destId="{D30145A6-9491-4C35-93C1-37071908625D}" srcOrd="10" destOrd="0" presId="urn:microsoft.com/office/officeart/2005/8/layout/cycle8"/>
    <dgm:cxn modelId="{8DEA89CA-C655-4014-937C-B9E60FAB4927}" type="presParOf" srcId="{70059306-631B-4E38-94BD-DD66AB36B250}" destId="{E0622A71-BC53-49CB-82F1-69655A172625}" srcOrd="11" destOrd="0" presId="urn:microsoft.com/office/officeart/2005/8/layout/cycle8"/>
    <dgm:cxn modelId="{AE25C326-0EE7-4E33-A59F-F52F7B905F7D}" type="presParOf" srcId="{70059306-631B-4E38-94BD-DD66AB36B250}" destId="{602C6B3E-FCFD-4069-815A-52DE1156DA62}" srcOrd="12" destOrd="0" presId="urn:microsoft.com/office/officeart/2005/8/layout/cycle8"/>
    <dgm:cxn modelId="{6D47F238-A9B2-4499-97C6-9EE30DEAC620}" type="presParOf" srcId="{70059306-631B-4E38-94BD-DD66AB36B250}" destId="{BEA8C2EA-D469-4BB9-87A0-FB5B1276DAAB}" srcOrd="13" destOrd="0" presId="urn:microsoft.com/office/officeart/2005/8/layout/cycle8"/>
    <dgm:cxn modelId="{CA088232-7BB3-485A-9990-94BD899DC295}" type="presParOf" srcId="{70059306-631B-4E38-94BD-DD66AB36B250}" destId="{8BB9A64B-CE49-4AA3-A630-88E91027EEFA}" srcOrd="14" destOrd="0" presId="urn:microsoft.com/office/officeart/2005/8/layout/cycle8"/>
    <dgm:cxn modelId="{D2424445-FCEB-41A9-8B54-F02E88B884E4}" type="presParOf" srcId="{70059306-631B-4E38-94BD-DD66AB36B250}" destId="{A7C86D36-A9DD-4009-AAE9-ABFF05E54CE0}" srcOrd="15" destOrd="0" presId="urn:microsoft.com/office/officeart/2005/8/layout/cycle8"/>
    <dgm:cxn modelId="{19570F55-3627-4AF8-A955-794DB720FBA4}" type="presParOf" srcId="{70059306-631B-4E38-94BD-DD66AB36B250}" destId="{85C45A62-8FA1-40F4-A421-6ACC76A29765}" srcOrd="16" destOrd="0" presId="urn:microsoft.com/office/officeart/2005/8/layout/cycle8"/>
    <dgm:cxn modelId="{420CA9AA-1887-47B2-B3BD-CB4EB8D27279}" type="presParOf" srcId="{70059306-631B-4E38-94BD-DD66AB36B250}" destId="{BF86DABF-8831-4B5B-98F0-1CE618B7ABA0}" srcOrd="17" destOrd="0" presId="urn:microsoft.com/office/officeart/2005/8/layout/cycle8"/>
    <dgm:cxn modelId="{23B37A94-EA3D-4F91-AB63-6248AFF32F37}" type="presParOf" srcId="{70059306-631B-4E38-94BD-DD66AB36B250}" destId="{027B49F8-F0E5-448C-B962-2E553F5919A6}" srcOrd="18" destOrd="0" presId="urn:microsoft.com/office/officeart/2005/8/layout/cycle8"/>
    <dgm:cxn modelId="{E0882690-B163-4701-95FF-4DC3381A3636}" type="presParOf" srcId="{70059306-631B-4E38-94BD-DD66AB36B250}" destId="{8C9DE86A-A472-4C79-ACB5-D8DC137D4F2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829DB-9688-4B6A-A857-7FE05483844A}">
      <dsp:nvSpPr>
        <dsp:cNvPr id="0" name=""/>
        <dsp:cNvSpPr/>
      </dsp:nvSpPr>
      <dsp:spPr>
        <a:xfrm>
          <a:off x="4976177" y="3099"/>
          <a:ext cx="957459" cy="95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>
              <a:latin typeface="Arial" panose="020B0604020202020204" pitchFamily="34" charset="0"/>
              <a:cs typeface="Arial" panose="020B0604020202020204" pitchFamily="34" charset="0"/>
            </a:rPr>
            <a:t>Client swipe IMSURE Mobile App to purchase a coverage before starting the day</a:t>
          </a:r>
        </a:p>
      </dsp:txBody>
      <dsp:txXfrm>
        <a:off x="4976177" y="3099"/>
        <a:ext cx="957459" cy="957459"/>
      </dsp:txXfrm>
    </dsp:sp>
    <dsp:sp modelId="{3183D360-DC05-45AA-8C51-F1CDF30009D8}">
      <dsp:nvSpPr>
        <dsp:cNvPr id="0" name=""/>
        <dsp:cNvSpPr/>
      </dsp:nvSpPr>
      <dsp:spPr>
        <a:xfrm>
          <a:off x="1985153" y="53896"/>
          <a:ext cx="4962066" cy="4962066"/>
        </a:xfrm>
        <a:prstGeom prst="circularArrow">
          <a:avLst>
            <a:gd name="adj1" fmla="val 3763"/>
            <a:gd name="adj2" fmla="val 234764"/>
            <a:gd name="adj3" fmla="val 19827262"/>
            <a:gd name="adj4" fmla="val 18605293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65E51-8433-46A2-9836-739D406576BF}">
      <dsp:nvSpPr>
        <dsp:cNvPr id="0" name=""/>
        <dsp:cNvSpPr/>
      </dsp:nvSpPr>
      <dsp:spPr>
        <a:xfrm>
          <a:off x="6209093" y="1549126"/>
          <a:ext cx="957459" cy="95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>
              <a:latin typeface="Arial" panose="020B0604020202020204" pitchFamily="34" charset="0"/>
              <a:cs typeface="Arial" panose="020B0604020202020204" pitchFamily="34" charset="0"/>
            </a:rPr>
            <a:t>Commence on-spot daily Cognitive Risk Reasoning process </a:t>
          </a:r>
        </a:p>
      </dsp:txBody>
      <dsp:txXfrm>
        <a:off x="6209093" y="1549126"/>
        <a:ext cx="957459" cy="957459"/>
      </dsp:txXfrm>
    </dsp:sp>
    <dsp:sp modelId="{D30531BD-D0AA-46FF-BFEA-0485513E163C}">
      <dsp:nvSpPr>
        <dsp:cNvPr id="0" name=""/>
        <dsp:cNvSpPr/>
      </dsp:nvSpPr>
      <dsp:spPr>
        <a:xfrm>
          <a:off x="1985153" y="53896"/>
          <a:ext cx="4962066" cy="4962066"/>
        </a:xfrm>
        <a:prstGeom prst="circularArrow">
          <a:avLst>
            <a:gd name="adj1" fmla="val 3763"/>
            <a:gd name="adj2" fmla="val 234764"/>
            <a:gd name="adj3" fmla="val 1230379"/>
            <a:gd name="adj4" fmla="val 21557239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CDE13-A620-4613-B359-3864BAB4CF42}">
      <dsp:nvSpPr>
        <dsp:cNvPr id="0" name=""/>
        <dsp:cNvSpPr/>
      </dsp:nvSpPr>
      <dsp:spPr>
        <a:xfrm>
          <a:off x="5426941" y="3476990"/>
          <a:ext cx="1641717" cy="95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>
              <a:latin typeface="Arial" panose="020B0604020202020204" pitchFamily="34" charset="0"/>
              <a:cs typeface="Arial" panose="020B0604020202020204" pitchFamily="34" charset="0"/>
            </a:rPr>
            <a:t>Algorithm Insurance Products offering with daily premium calculated</a:t>
          </a:r>
        </a:p>
      </dsp:txBody>
      <dsp:txXfrm>
        <a:off x="5426941" y="3476990"/>
        <a:ext cx="1641717" cy="957459"/>
      </dsp:txXfrm>
    </dsp:sp>
    <dsp:sp modelId="{62DD11DE-D480-4859-B22B-79465E3423B3}">
      <dsp:nvSpPr>
        <dsp:cNvPr id="0" name=""/>
        <dsp:cNvSpPr/>
      </dsp:nvSpPr>
      <dsp:spPr>
        <a:xfrm>
          <a:off x="1985153" y="53896"/>
          <a:ext cx="4962066" cy="4962066"/>
        </a:xfrm>
        <a:prstGeom prst="circularArrow">
          <a:avLst>
            <a:gd name="adj1" fmla="val 3763"/>
            <a:gd name="adj2" fmla="val 234764"/>
            <a:gd name="adj3" fmla="val 4437605"/>
            <a:gd name="adj4" fmla="val 3388048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F92D-B10C-4C98-9FAE-AA89CCCF79D5}">
      <dsp:nvSpPr>
        <dsp:cNvPr id="0" name=""/>
        <dsp:cNvSpPr/>
      </dsp:nvSpPr>
      <dsp:spPr>
        <a:xfrm>
          <a:off x="3987456" y="4334970"/>
          <a:ext cx="957459" cy="95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>
              <a:latin typeface="Arial" panose="020B0604020202020204" pitchFamily="34" charset="0"/>
              <a:cs typeface="Arial" panose="020B0604020202020204" pitchFamily="34" charset="0"/>
            </a:rPr>
            <a:t>Purchase credit or top up to pay premium. Digital Contract done</a:t>
          </a:r>
        </a:p>
      </dsp:txBody>
      <dsp:txXfrm>
        <a:off x="3987456" y="4334970"/>
        <a:ext cx="957459" cy="957459"/>
      </dsp:txXfrm>
    </dsp:sp>
    <dsp:sp modelId="{FD2781C6-8F33-4F26-B9C0-E1432A922FCE}">
      <dsp:nvSpPr>
        <dsp:cNvPr id="0" name=""/>
        <dsp:cNvSpPr/>
      </dsp:nvSpPr>
      <dsp:spPr>
        <a:xfrm>
          <a:off x="1985153" y="53896"/>
          <a:ext cx="4962066" cy="4962066"/>
        </a:xfrm>
        <a:prstGeom prst="circularArrow">
          <a:avLst>
            <a:gd name="adj1" fmla="val 3763"/>
            <a:gd name="adj2" fmla="val 234764"/>
            <a:gd name="adj3" fmla="val 7257572"/>
            <a:gd name="adj4" fmla="val 6127631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FA307-3D77-4AA2-979A-4A35EF369F2D}">
      <dsp:nvSpPr>
        <dsp:cNvPr id="0" name=""/>
        <dsp:cNvSpPr/>
      </dsp:nvSpPr>
      <dsp:spPr>
        <a:xfrm>
          <a:off x="2205842" y="3476990"/>
          <a:ext cx="957459" cy="95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>
              <a:latin typeface="Arial" panose="020B0604020202020204" pitchFamily="34" charset="0"/>
              <a:cs typeface="Arial" panose="020B0604020202020204" pitchFamily="34" charset="0"/>
            </a:rPr>
            <a:t>Virtual Timer &amp; Nudge System is activated. You are covered!</a:t>
          </a:r>
        </a:p>
      </dsp:txBody>
      <dsp:txXfrm>
        <a:off x="2205842" y="3476990"/>
        <a:ext cx="957459" cy="957459"/>
      </dsp:txXfrm>
    </dsp:sp>
    <dsp:sp modelId="{DBAC3259-11DF-4FFB-A147-14C0E753244F}">
      <dsp:nvSpPr>
        <dsp:cNvPr id="0" name=""/>
        <dsp:cNvSpPr/>
      </dsp:nvSpPr>
      <dsp:spPr>
        <a:xfrm>
          <a:off x="1985153" y="53896"/>
          <a:ext cx="4962066" cy="4962066"/>
        </a:xfrm>
        <a:prstGeom prst="circularArrow">
          <a:avLst>
            <a:gd name="adj1" fmla="val 3763"/>
            <a:gd name="adj2" fmla="val 234764"/>
            <a:gd name="adj3" fmla="val 10607997"/>
            <a:gd name="adj4" fmla="val 9334857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4739-C4BE-4C61-96D3-EE2F402E77EF}">
      <dsp:nvSpPr>
        <dsp:cNvPr id="0" name=""/>
        <dsp:cNvSpPr/>
      </dsp:nvSpPr>
      <dsp:spPr>
        <a:xfrm>
          <a:off x="1055155" y="1549126"/>
          <a:ext cx="2378789" cy="95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1" kern="1200" dirty="0">
              <a:latin typeface="Arial" panose="020B0604020202020204" pitchFamily="34" charset="0"/>
              <a:cs typeface="Arial" panose="020B0604020202020204" pitchFamily="34" charset="0"/>
            </a:rPr>
            <a:t>I-Guardian Service </a:t>
          </a:r>
          <a:r>
            <a:rPr lang="en-MY" sz="1200" kern="1200" dirty="0">
              <a:latin typeface="Arial" panose="020B0604020202020204" pitchFamily="34" charset="0"/>
              <a:cs typeface="Arial" panose="020B0604020202020204" pitchFamily="34" charset="0"/>
            </a:rPr>
            <a:t>-Client may swipe for instant assistant such as servicing, claims or any emergency assistant. I-Guardian will be on standby within 5km radius</a:t>
          </a:r>
        </a:p>
      </dsp:txBody>
      <dsp:txXfrm>
        <a:off x="1055155" y="1549126"/>
        <a:ext cx="2378789" cy="957459"/>
      </dsp:txXfrm>
    </dsp:sp>
    <dsp:sp modelId="{BA1450CA-A432-4F33-83F5-C76D47809BEA}">
      <dsp:nvSpPr>
        <dsp:cNvPr id="0" name=""/>
        <dsp:cNvSpPr/>
      </dsp:nvSpPr>
      <dsp:spPr>
        <a:xfrm>
          <a:off x="1985153" y="53896"/>
          <a:ext cx="4962066" cy="4962066"/>
        </a:xfrm>
        <a:prstGeom prst="circularArrow">
          <a:avLst>
            <a:gd name="adj1" fmla="val 3763"/>
            <a:gd name="adj2" fmla="val 234764"/>
            <a:gd name="adj3" fmla="val 13379874"/>
            <a:gd name="adj4" fmla="val 12337974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286C6-70F6-48F8-8C5D-0D784E1CBA59}">
      <dsp:nvSpPr>
        <dsp:cNvPr id="0" name=""/>
        <dsp:cNvSpPr/>
      </dsp:nvSpPr>
      <dsp:spPr>
        <a:xfrm>
          <a:off x="2909471" y="3099"/>
          <a:ext cx="1135987" cy="95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>
              <a:latin typeface="Arial" panose="020B0604020202020204" pitchFamily="34" charset="0"/>
              <a:cs typeface="Arial" panose="020B0604020202020204" pitchFamily="34" charset="0"/>
            </a:rPr>
            <a:t>Client download IMSURE Mobile App &amp; go through simple onboarding &amp; guided products education  process</a:t>
          </a:r>
        </a:p>
      </dsp:txBody>
      <dsp:txXfrm>
        <a:off x="2909471" y="3099"/>
        <a:ext cx="1135987" cy="957459"/>
      </dsp:txXfrm>
    </dsp:sp>
    <dsp:sp modelId="{9B1FFAC7-5407-4B8C-94EC-33F837BEF0FC}">
      <dsp:nvSpPr>
        <dsp:cNvPr id="0" name=""/>
        <dsp:cNvSpPr/>
      </dsp:nvSpPr>
      <dsp:spPr>
        <a:xfrm>
          <a:off x="1985153" y="53896"/>
          <a:ext cx="4962066" cy="4962066"/>
        </a:xfrm>
        <a:prstGeom prst="circularArrow">
          <a:avLst>
            <a:gd name="adj1" fmla="val 3763"/>
            <a:gd name="adj2" fmla="val 234764"/>
            <a:gd name="adj3" fmla="val 16741180"/>
            <a:gd name="adj4" fmla="val 15561629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6861D-E835-4FF4-8911-F2E01995206B}">
      <dsp:nvSpPr>
        <dsp:cNvPr id="0" name=""/>
        <dsp:cNvSpPr/>
      </dsp:nvSpPr>
      <dsp:spPr>
        <a:xfrm>
          <a:off x="1754500" y="371012"/>
          <a:ext cx="4958583" cy="4958583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>
              <a:latin typeface="Arial" panose="020B0604020202020204" pitchFamily="34" charset="0"/>
              <a:cs typeface="Arial" panose="020B0604020202020204" pitchFamily="34" charset="0"/>
            </a:rPr>
            <a:t>To increase country’s life insurance penetration rate from around 54% to at least 90%</a:t>
          </a:r>
        </a:p>
      </dsp:txBody>
      <dsp:txXfrm>
        <a:off x="4386682" y="1398738"/>
        <a:ext cx="1829953" cy="1357707"/>
      </dsp:txXfrm>
    </dsp:sp>
    <dsp:sp modelId="{C2AB54D0-6994-4E32-9D88-927DC727BACA}">
      <dsp:nvSpPr>
        <dsp:cNvPr id="0" name=""/>
        <dsp:cNvSpPr/>
      </dsp:nvSpPr>
      <dsp:spPr>
        <a:xfrm>
          <a:off x="1754500" y="537479"/>
          <a:ext cx="4958583" cy="4958583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>
              <a:latin typeface="Arial" panose="020B0604020202020204" pitchFamily="34" charset="0"/>
              <a:cs typeface="Arial" panose="020B0604020202020204" pitchFamily="34" charset="0"/>
            </a:rPr>
            <a:t>To reduce cost of sales agencies and branches management so such savings can be converted into offering  cheaper insurance products or higher coverage </a:t>
          </a:r>
        </a:p>
      </dsp:txBody>
      <dsp:txXfrm>
        <a:off x="4386682" y="3110630"/>
        <a:ext cx="1829953" cy="1357707"/>
      </dsp:txXfrm>
    </dsp:sp>
    <dsp:sp modelId="{09FCB9D1-6136-480C-B53C-B10472BE52D2}">
      <dsp:nvSpPr>
        <dsp:cNvPr id="0" name=""/>
        <dsp:cNvSpPr/>
      </dsp:nvSpPr>
      <dsp:spPr>
        <a:xfrm>
          <a:off x="1588033" y="537479"/>
          <a:ext cx="4958583" cy="4958583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b="0" kern="1200" dirty="0">
            <a:effectLst/>
            <a:latin typeface="Arial" panose="020B0604020202020204" pitchFamily="34" charset="0"/>
            <a:ea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Creating Gig Economy jobs </a:t>
          </a:r>
          <a:r>
            <a:rPr lang="en-MY" sz="14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by offering able individuals an opportuning to become I-Guardians providing on-demand insurance related services </a:t>
          </a:r>
          <a:endParaRPr lang="en-MY" sz="1400" kern="1200" dirty="0"/>
        </a:p>
      </dsp:txBody>
      <dsp:txXfrm>
        <a:off x="2084482" y="3110630"/>
        <a:ext cx="1829953" cy="1357707"/>
      </dsp:txXfrm>
    </dsp:sp>
    <dsp:sp modelId="{602C6B3E-FCFD-4069-815A-52DE1156DA62}">
      <dsp:nvSpPr>
        <dsp:cNvPr id="0" name=""/>
        <dsp:cNvSpPr/>
      </dsp:nvSpPr>
      <dsp:spPr>
        <a:xfrm>
          <a:off x="1588033" y="371012"/>
          <a:ext cx="4958583" cy="4958583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b="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To encourage rural &amp; hometown </a:t>
          </a:r>
          <a:r>
            <a:rPr lang="en-MY" sz="1500" b="1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folks at least get a minimal insurance coverage</a:t>
          </a:r>
          <a:endParaRPr lang="en-MY" sz="1500" b="1" kern="1200" dirty="0"/>
        </a:p>
      </dsp:txBody>
      <dsp:txXfrm>
        <a:off x="2084482" y="1398738"/>
        <a:ext cx="1829953" cy="1357707"/>
      </dsp:txXfrm>
    </dsp:sp>
    <dsp:sp modelId="{85C45A62-8FA1-40F4-A421-6ACC76A29765}">
      <dsp:nvSpPr>
        <dsp:cNvPr id="0" name=""/>
        <dsp:cNvSpPr/>
      </dsp:nvSpPr>
      <dsp:spPr>
        <a:xfrm>
          <a:off x="1447540" y="64052"/>
          <a:ext cx="5572503" cy="557250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6DABF-8831-4B5B-98F0-1CE618B7ABA0}">
      <dsp:nvSpPr>
        <dsp:cNvPr id="0" name=""/>
        <dsp:cNvSpPr/>
      </dsp:nvSpPr>
      <dsp:spPr>
        <a:xfrm>
          <a:off x="1447540" y="230519"/>
          <a:ext cx="5572503" cy="557250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B49F8-F0E5-448C-B962-2E553F5919A6}">
      <dsp:nvSpPr>
        <dsp:cNvPr id="0" name=""/>
        <dsp:cNvSpPr/>
      </dsp:nvSpPr>
      <dsp:spPr>
        <a:xfrm>
          <a:off x="1281073" y="230519"/>
          <a:ext cx="5572503" cy="557250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DE86A-A472-4C79-ACB5-D8DC137D4F23}">
      <dsp:nvSpPr>
        <dsp:cNvPr id="0" name=""/>
        <dsp:cNvSpPr/>
      </dsp:nvSpPr>
      <dsp:spPr>
        <a:xfrm>
          <a:off x="1281073" y="64052"/>
          <a:ext cx="5572503" cy="557250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388C-1655-4BC6-9C0C-705BA8900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F36DB-532E-4D68-8A9B-95CC9AC71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F1E0-4C72-4A3A-AB0B-C5AAB83F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9C393-D9A1-4523-83E5-C4C6E0ED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FE9A-D5CE-45C8-B735-EC85EC54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385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A6BF-F53D-4403-933F-56F2C160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1071-AD56-4F2E-9CE8-58A6DA15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0298-A6F2-466C-AD94-7BE1D92D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BC3F-B484-4C14-8D42-BCC26B53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C4C6-86F7-4909-BBBE-F47CE6CC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03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F3109-6F3A-458E-B8A9-7110CE86B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DE272-B640-4872-9067-01FE40400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E453-1ABC-4952-A635-4B1A4108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EAF8-68F9-4727-A2F0-30D9BB45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401F-ECEB-41B3-A877-7BA24A6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681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407E-E1FC-40F3-B606-BAE163A3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4923-EC98-4186-A78A-00ED34C5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3279-3C0A-416A-985D-AA2EE7DE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B312-E4FA-4A0F-9BEB-BD3AC4EF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63F-AB8B-4113-A5E2-CEC575BF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0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B1DA-7F14-42D7-B617-93422147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7A8A-9660-490E-98C3-280A24B9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1463-04DE-46F2-BB4A-99D8D97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F220-2738-4AE8-880C-3954C0B0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2D0C-3589-4A2B-97C1-886EED15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66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1BE-B71B-4D73-B3D0-07F54C58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557C-151D-4FCA-8926-D32731FA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A9CAC-A6AE-456A-A6C2-5D216877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9CE0B-2872-4E07-923D-D59AC349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D14B-8E9B-4FE7-87BC-877112E7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5C4D5-5F52-4382-B094-1562157E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39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3802-3838-442E-934C-A8BC7BBA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5276-FC02-4901-B619-18482C9B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37E-0526-42B4-9FF6-962D9A6AA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083D4-0CFC-4C50-A295-F296A85FD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79F2C-A443-41C8-9074-26A6C8AAB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D825A-E897-4075-BEE9-46E85DF9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1DFFF-F6F1-4B61-A898-B97BAF3D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8795D-6E35-4D09-B69D-DE3F640F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108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2CD1-3E89-4777-A1FB-CA8E8BD3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9D303-3A91-4502-A59A-26B95BCD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3542C-F83B-43BF-A5DD-9475E6F2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B82F3-253A-4F85-8107-07D1D5EC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2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1A95E-D5A2-4E0A-9671-041C142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12D14-6DF3-4E59-B939-45CF584D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08DA-D802-4DCC-ADC0-53476F56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95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F9FC-B2E1-41C7-9D5A-9C593DA0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D3D-9E58-4120-9ECA-C82E8C70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92A9-457C-4126-8161-AA24F50D9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0898-5B05-4BEC-A2E1-B97B45AF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985D4-97F2-456E-9CC1-5EF006D9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0EAD-A9AF-4FD4-9C44-13D3F981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37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BA84-F6DA-4420-B147-29B2F6E9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153EA-BE93-49B6-9873-34C88879A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E5783-8990-4329-8E78-B2AB7955D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0E094-2D92-4484-99D4-0EFEB862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39775-0C91-46BF-8F68-41530B7F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F326-992B-4F50-9C7A-62D4C5C7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651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3EC5-1E41-46DE-A0BB-1D695CAD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9CDAD-C12A-48E9-A478-619D9788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C297-9897-4509-99C0-7AC6D9C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7260-7A15-442F-83AC-97CDFA681022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125E-2196-40D3-9673-9049CE85E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F10F-94D7-4598-AEA7-7656AD9C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C003-511A-45D0-B65A-23A383743A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76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8E79FA18-80E8-48FB-8F92-88BF57898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3" b="1703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1CE6F-47D0-4DBB-9A81-F36891E7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43" y="2898134"/>
            <a:ext cx="4903096" cy="1640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CD8E7-A306-41C6-8237-6748C564F5A5}"/>
              </a:ext>
            </a:extLst>
          </p:cNvPr>
          <p:cNvSpPr txBox="1"/>
          <p:nvPr/>
        </p:nvSpPr>
        <p:spPr>
          <a:xfrm>
            <a:off x="401243" y="209911"/>
            <a:ext cx="30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Prepared by Vincent &amp; Sam</a:t>
            </a:r>
          </a:p>
        </p:txBody>
      </p:sp>
    </p:spTree>
    <p:extLst>
      <p:ext uri="{BB962C8B-B14F-4D97-AF65-F5344CB8AC3E}">
        <p14:creationId xmlns:p14="http://schemas.microsoft.com/office/powerpoint/2010/main" val="326569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46A52-A1E8-4B91-B15F-09F1B35B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94" y="564457"/>
            <a:ext cx="2785611" cy="3509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A3A81-F102-4669-B5F3-4D694DE9B07B}"/>
              </a:ext>
            </a:extLst>
          </p:cNvPr>
          <p:cNvSpPr txBox="1"/>
          <p:nvPr/>
        </p:nvSpPr>
        <p:spPr>
          <a:xfrm>
            <a:off x="705774" y="3550905"/>
            <a:ext cx="1078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 The Unwanted Into A Daily Need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EC4C-0729-4E5E-8FE7-C528C2CEF72B}"/>
              </a:ext>
            </a:extLst>
          </p:cNvPr>
          <p:cNvSpPr txBox="1"/>
          <p:nvPr/>
        </p:nvSpPr>
        <p:spPr>
          <a:xfrm>
            <a:off x="705774" y="4376692"/>
            <a:ext cx="1091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Overall Market Perception From INSURE To </a:t>
            </a:r>
            <a:r>
              <a:rPr lang="en-MY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IMSURE </a:t>
            </a:r>
            <a:r>
              <a:rPr lang="en-MY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(I’M SURE)</a:t>
            </a:r>
          </a:p>
          <a:p>
            <a:endParaRPr lang="en-MY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Super Insurance Mobile App/ Platform that comes with an </a:t>
            </a:r>
            <a:r>
              <a:rPr lang="en-MY" sz="1800" b="1" i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ACQUISITION TOOL, </a:t>
            </a:r>
          </a:p>
          <a:p>
            <a:r>
              <a:rPr lang="en-MY" sz="1800" b="1" i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PRODUCTS CUSTOMIZATION ALGORITHM &amp; REAL-TIME SERVICING MECHANISM</a:t>
            </a:r>
            <a:endParaRPr lang="en-MY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3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,142 Malaysia Fisherman Stock Photos, Pictures &amp; Royalty-Free Images -  iStock">
            <a:extLst>
              <a:ext uri="{FF2B5EF4-FFF2-40B4-BE49-F238E27FC236}">
                <a16:creationId xmlns:a16="http://schemas.microsoft.com/office/drawing/2014/main" id="{2773BC2F-E4F7-40AD-AEA3-6CE97F519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1" r="15560"/>
          <a:stretch/>
        </p:blipFill>
        <p:spPr bwMode="auto">
          <a:xfrm>
            <a:off x="0" y="11050"/>
            <a:ext cx="6206835" cy="684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are the main challenges parents face during the MCO? | The Star">
            <a:extLst>
              <a:ext uri="{FF2B5EF4-FFF2-40B4-BE49-F238E27FC236}">
                <a16:creationId xmlns:a16="http://schemas.microsoft.com/office/drawing/2014/main" id="{CB20FDFD-EC99-4B77-BDE5-3846D51272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1" r="29105"/>
          <a:stretch/>
        </p:blipFill>
        <p:spPr bwMode="auto">
          <a:xfrm>
            <a:off x="6056902" y="-11051"/>
            <a:ext cx="613509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853A0D-4168-4665-AB3B-96F3F1A3DC9A}"/>
              </a:ext>
            </a:extLst>
          </p:cNvPr>
          <p:cNvSpPr txBox="1"/>
          <p:nvPr/>
        </p:nvSpPr>
        <p:spPr>
          <a:xfrm>
            <a:off x="540170" y="337424"/>
            <a:ext cx="11033464" cy="584775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IMSURE IS CREATED FOR THESE TARGET SEGMENTS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6252E-75BA-4F56-9EC9-891688C7AB4C}"/>
              </a:ext>
            </a:extLst>
          </p:cNvPr>
          <p:cNvSpPr txBox="1"/>
          <p:nvPr/>
        </p:nvSpPr>
        <p:spPr>
          <a:xfrm>
            <a:off x="308612" y="3124939"/>
            <a:ext cx="4660776" cy="2920543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MY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Under-reached &amp; Under-served Rural, Hometown Market </a:t>
            </a:r>
            <a:r>
              <a:rPr lang="en-MY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MY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egment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while neglected due to perceived high acquisition &amp; servicing cost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risk prone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Bigger family siz</a:t>
            </a:r>
            <a:r>
              <a:rPr lang="en-MY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(More dependants)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MY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pandemic has pushed this segment to adopt technology such as smart phones and social media</a:t>
            </a:r>
            <a:endParaRPr lang="en-MY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2BCF0F-51FE-4F7E-B2C2-1C6BA143E3C2}"/>
              </a:ext>
            </a:extLst>
          </p:cNvPr>
          <p:cNvSpPr txBox="1"/>
          <p:nvPr/>
        </p:nvSpPr>
        <p:spPr>
          <a:xfrm>
            <a:off x="7294349" y="3240349"/>
            <a:ext cx="4660776" cy="2291012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MY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Rising Gig and Evening &amp; Night Economy Market </a:t>
            </a:r>
            <a:r>
              <a:rPr lang="en-MY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MY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egment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Gig Workers – Those who lost/quit their jobs &amp; fresh graduates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Unstable Income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soon rise to be an ultimate contributor to the </a:t>
            </a:r>
            <a:r>
              <a:rPr lang="en-MY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‘Evening &amp; Night-time Economy’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906AEB-84EC-4A0D-AA4C-3ECEEB9A9D10}"/>
              </a:ext>
            </a:extLst>
          </p:cNvPr>
          <p:cNvCxnSpPr/>
          <p:nvPr/>
        </p:nvCxnSpPr>
        <p:spPr>
          <a:xfrm flipH="1">
            <a:off x="4969388" y="922199"/>
            <a:ext cx="1087514" cy="22027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10558B-31DA-4B5D-B109-6382B8279675}"/>
              </a:ext>
            </a:extLst>
          </p:cNvPr>
          <p:cNvCxnSpPr/>
          <p:nvPr/>
        </p:nvCxnSpPr>
        <p:spPr>
          <a:xfrm>
            <a:off x="6056902" y="944300"/>
            <a:ext cx="1237447" cy="2296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0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1E02D-A7B1-4EC8-B210-C159ED556CD7}"/>
              </a:ext>
            </a:extLst>
          </p:cNvPr>
          <p:cNvSpPr txBox="1"/>
          <p:nvPr/>
        </p:nvSpPr>
        <p:spPr>
          <a:xfrm>
            <a:off x="0" y="319669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REAL-TIME DAILY RISK COVERAGE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1EC2FBD-4219-4E63-8AF7-536D4028F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485132"/>
              </p:ext>
            </p:extLst>
          </p:nvPr>
        </p:nvGraphicFramePr>
        <p:xfrm>
          <a:off x="2067511" y="1242801"/>
          <a:ext cx="8221708" cy="529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70BB617-F272-40BD-9BF9-08108DEE0353}"/>
              </a:ext>
            </a:extLst>
          </p:cNvPr>
          <p:cNvSpPr/>
          <p:nvPr/>
        </p:nvSpPr>
        <p:spPr>
          <a:xfrm>
            <a:off x="5659022" y="2896267"/>
            <a:ext cx="1736077" cy="1686758"/>
          </a:xfrm>
          <a:prstGeom prst="ellipse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360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Insurance Products Work Harder For You Everyday!</a:t>
            </a:r>
          </a:p>
        </p:txBody>
      </p:sp>
    </p:spTree>
    <p:extLst>
      <p:ext uri="{BB962C8B-B14F-4D97-AF65-F5344CB8AC3E}">
        <p14:creationId xmlns:p14="http://schemas.microsoft.com/office/powerpoint/2010/main" val="100195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65EEC-8D4E-49AE-903A-DBBE2DADCF30}"/>
              </a:ext>
            </a:extLst>
          </p:cNvPr>
          <p:cNvSpPr txBox="1"/>
          <p:nvPr/>
        </p:nvSpPr>
        <p:spPr>
          <a:xfrm>
            <a:off x="0" y="310792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OUR ULTIMATE AIM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D369960-BBF4-4D32-8EB0-0047E6D4F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752669"/>
              </p:ext>
            </p:extLst>
          </p:nvPr>
        </p:nvGraphicFramePr>
        <p:xfrm>
          <a:off x="2032000" y="719666"/>
          <a:ext cx="8337118" cy="590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96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320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Decruz Sam</dc:creator>
  <cp:lastModifiedBy>Decruz Sam</cp:lastModifiedBy>
  <cp:revision>29</cp:revision>
  <dcterms:created xsi:type="dcterms:W3CDTF">2022-04-07T11:56:08Z</dcterms:created>
  <dcterms:modified xsi:type="dcterms:W3CDTF">2022-04-08T09:12:51Z</dcterms:modified>
</cp:coreProperties>
</file>