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9CF48C9-749A-4ADB-BCC6-33B61DB050DB}" type="datetimeFigureOut">
              <a:rPr lang="sr-Latn-RS" smtClean="0"/>
              <a:t>5.2.2019.</a:t>
            </a:fld>
            <a:endParaRPr lang="sr-Latn-RS"/>
          </a:p>
        </p:txBody>
      </p:sp>
      <p:sp>
        <p:nvSpPr>
          <p:cNvPr id="5" name="Footer Placeholder 4"/>
          <p:cNvSpPr>
            <a:spLocks noGrp="1"/>
          </p:cNvSpPr>
          <p:nvPr>
            <p:ph type="ftr" sz="quarter" idx="11"/>
          </p:nvPr>
        </p:nvSpPr>
        <p:spPr>
          <a:xfrm>
            <a:off x="1876424" y="5410201"/>
            <a:ext cx="5124886" cy="365125"/>
          </a:xfrm>
        </p:spPr>
        <p:txBody>
          <a:bodyPr/>
          <a:lstStyle/>
          <a:p>
            <a:endParaRPr lang="sr-Latn-RS"/>
          </a:p>
        </p:txBody>
      </p:sp>
      <p:sp>
        <p:nvSpPr>
          <p:cNvPr id="6" name="Slide Number Placeholder 5"/>
          <p:cNvSpPr>
            <a:spLocks noGrp="1"/>
          </p:cNvSpPr>
          <p:nvPr>
            <p:ph type="sldNum" sz="quarter" idx="12"/>
          </p:nvPr>
        </p:nvSpPr>
        <p:spPr>
          <a:xfrm>
            <a:off x="9896911" y="5410199"/>
            <a:ext cx="771089" cy="365125"/>
          </a:xfrm>
        </p:spPr>
        <p:txBody>
          <a:bodyPr/>
          <a:lstStyle/>
          <a:p>
            <a:fld id="{F364F8A6-7606-4CEC-A6A8-A0A132C1DC0F}" type="slidenum">
              <a:rPr lang="sr-Latn-RS" smtClean="0"/>
              <a:t>‹#›</a:t>
            </a:fld>
            <a:endParaRPr lang="sr-Latn-RS"/>
          </a:p>
        </p:txBody>
      </p:sp>
    </p:spTree>
    <p:extLst>
      <p:ext uri="{BB962C8B-B14F-4D97-AF65-F5344CB8AC3E}">
        <p14:creationId xmlns:p14="http://schemas.microsoft.com/office/powerpoint/2010/main" val="353906016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F48C9-749A-4ADB-BCC6-33B61DB050DB}" type="datetimeFigureOut">
              <a:rPr lang="sr-Latn-RS" smtClean="0"/>
              <a:t>5.2.2019.</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F364F8A6-7606-4CEC-A6A8-A0A132C1DC0F}" type="slidenum">
              <a:rPr lang="sr-Latn-RS" smtClean="0"/>
              <a:t>‹#›</a:t>
            </a:fld>
            <a:endParaRPr lang="sr-Latn-RS"/>
          </a:p>
        </p:txBody>
      </p:sp>
    </p:spTree>
    <p:extLst>
      <p:ext uri="{BB962C8B-B14F-4D97-AF65-F5344CB8AC3E}">
        <p14:creationId xmlns:p14="http://schemas.microsoft.com/office/powerpoint/2010/main" val="307572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F48C9-749A-4ADB-BCC6-33B61DB050DB}" type="datetimeFigureOut">
              <a:rPr lang="sr-Latn-RS" smtClean="0"/>
              <a:t>5.2.2019.</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F364F8A6-7606-4CEC-A6A8-A0A132C1DC0F}" type="slidenum">
              <a:rPr lang="sr-Latn-RS" smtClean="0"/>
              <a:t>‹#›</a:t>
            </a:fld>
            <a:endParaRPr lang="sr-Latn-RS"/>
          </a:p>
        </p:txBody>
      </p:sp>
    </p:spTree>
    <p:extLst>
      <p:ext uri="{BB962C8B-B14F-4D97-AF65-F5344CB8AC3E}">
        <p14:creationId xmlns:p14="http://schemas.microsoft.com/office/powerpoint/2010/main" val="3556942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F48C9-749A-4ADB-BCC6-33B61DB050DB}" type="datetimeFigureOut">
              <a:rPr lang="sr-Latn-RS" smtClean="0"/>
              <a:t>5.2.2019.</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F364F8A6-7606-4CEC-A6A8-A0A132C1DC0F}" type="slidenum">
              <a:rPr lang="sr-Latn-RS" smtClean="0"/>
              <a:t>‹#›</a:t>
            </a:fld>
            <a:endParaRPr lang="sr-Latn-R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07171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F48C9-749A-4ADB-BCC6-33B61DB050DB}" type="datetimeFigureOut">
              <a:rPr lang="sr-Latn-RS" smtClean="0"/>
              <a:t>5.2.2019.</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F364F8A6-7606-4CEC-A6A8-A0A132C1DC0F}" type="slidenum">
              <a:rPr lang="sr-Latn-RS" smtClean="0"/>
              <a:t>‹#›</a:t>
            </a:fld>
            <a:endParaRPr lang="sr-Latn-RS"/>
          </a:p>
        </p:txBody>
      </p:sp>
    </p:spTree>
    <p:extLst>
      <p:ext uri="{BB962C8B-B14F-4D97-AF65-F5344CB8AC3E}">
        <p14:creationId xmlns:p14="http://schemas.microsoft.com/office/powerpoint/2010/main" val="3910696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CF48C9-749A-4ADB-BCC6-33B61DB050DB}" type="datetimeFigureOut">
              <a:rPr lang="sr-Latn-RS" smtClean="0"/>
              <a:t>5.2.2019.</a:t>
            </a:fld>
            <a:endParaRPr lang="sr-Latn-RS"/>
          </a:p>
        </p:txBody>
      </p:sp>
      <p:sp>
        <p:nvSpPr>
          <p:cNvPr id="4" name="Footer Placeholder 3"/>
          <p:cNvSpPr>
            <a:spLocks noGrp="1"/>
          </p:cNvSpPr>
          <p:nvPr>
            <p:ph type="ftr" sz="quarter" idx="11"/>
          </p:nvPr>
        </p:nvSpPr>
        <p:spPr/>
        <p:txBody>
          <a:bodyPr/>
          <a:lstStyle/>
          <a:p>
            <a:endParaRPr lang="sr-Latn-RS"/>
          </a:p>
        </p:txBody>
      </p:sp>
      <p:sp>
        <p:nvSpPr>
          <p:cNvPr id="5" name="Slide Number Placeholder 4"/>
          <p:cNvSpPr>
            <a:spLocks noGrp="1"/>
          </p:cNvSpPr>
          <p:nvPr>
            <p:ph type="sldNum" sz="quarter" idx="12"/>
          </p:nvPr>
        </p:nvSpPr>
        <p:spPr/>
        <p:txBody>
          <a:bodyPr/>
          <a:lstStyle/>
          <a:p>
            <a:fld id="{F364F8A6-7606-4CEC-A6A8-A0A132C1DC0F}" type="slidenum">
              <a:rPr lang="sr-Latn-RS" smtClean="0"/>
              <a:t>‹#›</a:t>
            </a:fld>
            <a:endParaRPr lang="sr-Latn-RS"/>
          </a:p>
        </p:txBody>
      </p:sp>
    </p:spTree>
    <p:extLst>
      <p:ext uri="{BB962C8B-B14F-4D97-AF65-F5344CB8AC3E}">
        <p14:creationId xmlns:p14="http://schemas.microsoft.com/office/powerpoint/2010/main" val="2463135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CF48C9-749A-4ADB-BCC6-33B61DB050DB}" type="datetimeFigureOut">
              <a:rPr lang="sr-Latn-RS" smtClean="0"/>
              <a:t>5.2.2019.</a:t>
            </a:fld>
            <a:endParaRPr lang="sr-Latn-RS"/>
          </a:p>
        </p:txBody>
      </p:sp>
      <p:sp>
        <p:nvSpPr>
          <p:cNvPr id="4" name="Footer Placeholder 3"/>
          <p:cNvSpPr>
            <a:spLocks noGrp="1"/>
          </p:cNvSpPr>
          <p:nvPr>
            <p:ph type="ftr" sz="quarter" idx="11"/>
          </p:nvPr>
        </p:nvSpPr>
        <p:spPr/>
        <p:txBody>
          <a:bodyPr/>
          <a:lstStyle/>
          <a:p>
            <a:endParaRPr lang="sr-Latn-RS"/>
          </a:p>
        </p:txBody>
      </p:sp>
      <p:sp>
        <p:nvSpPr>
          <p:cNvPr id="5" name="Slide Number Placeholder 4"/>
          <p:cNvSpPr>
            <a:spLocks noGrp="1"/>
          </p:cNvSpPr>
          <p:nvPr>
            <p:ph type="sldNum" sz="quarter" idx="12"/>
          </p:nvPr>
        </p:nvSpPr>
        <p:spPr/>
        <p:txBody>
          <a:bodyPr/>
          <a:lstStyle/>
          <a:p>
            <a:fld id="{F364F8A6-7606-4CEC-A6A8-A0A132C1DC0F}" type="slidenum">
              <a:rPr lang="sr-Latn-RS" smtClean="0"/>
              <a:t>‹#›</a:t>
            </a:fld>
            <a:endParaRPr lang="sr-Latn-RS"/>
          </a:p>
        </p:txBody>
      </p:sp>
    </p:spTree>
    <p:extLst>
      <p:ext uri="{BB962C8B-B14F-4D97-AF65-F5344CB8AC3E}">
        <p14:creationId xmlns:p14="http://schemas.microsoft.com/office/powerpoint/2010/main" val="3478053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F48C9-749A-4ADB-BCC6-33B61DB050DB}" type="datetimeFigureOut">
              <a:rPr lang="sr-Latn-RS" smtClean="0"/>
              <a:t>5.2.2019.</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F364F8A6-7606-4CEC-A6A8-A0A132C1DC0F}" type="slidenum">
              <a:rPr lang="sr-Latn-RS" smtClean="0"/>
              <a:t>‹#›</a:t>
            </a:fld>
            <a:endParaRPr lang="sr-Latn-RS"/>
          </a:p>
        </p:txBody>
      </p:sp>
    </p:spTree>
    <p:extLst>
      <p:ext uri="{BB962C8B-B14F-4D97-AF65-F5344CB8AC3E}">
        <p14:creationId xmlns:p14="http://schemas.microsoft.com/office/powerpoint/2010/main" val="98398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F48C9-749A-4ADB-BCC6-33B61DB050DB}" type="datetimeFigureOut">
              <a:rPr lang="sr-Latn-RS" smtClean="0"/>
              <a:t>5.2.2019.</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F364F8A6-7606-4CEC-A6A8-A0A132C1DC0F}" type="slidenum">
              <a:rPr lang="sr-Latn-RS" smtClean="0"/>
              <a:t>‹#›</a:t>
            </a:fld>
            <a:endParaRPr lang="sr-Latn-RS"/>
          </a:p>
        </p:txBody>
      </p:sp>
    </p:spTree>
    <p:extLst>
      <p:ext uri="{BB962C8B-B14F-4D97-AF65-F5344CB8AC3E}">
        <p14:creationId xmlns:p14="http://schemas.microsoft.com/office/powerpoint/2010/main" val="779273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F48C9-749A-4ADB-BCC6-33B61DB050DB}" type="datetimeFigureOut">
              <a:rPr lang="sr-Latn-RS" smtClean="0"/>
              <a:t>5.2.2019.</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F364F8A6-7606-4CEC-A6A8-A0A132C1DC0F}" type="slidenum">
              <a:rPr lang="sr-Latn-RS" smtClean="0"/>
              <a:t>‹#›</a:t>
            </a:fld>
            <a:endParaRPr lang="sr-Latn-RS"/>
          </a:p>
        </p:txBody>
      </p:sp>
    </p:spTree>
    <p:extLst>
      <p:ext uri="{BB962C8B-B14F-4D97-AF65-F5344CB8AC3E}">
        <p14:creationId xmlns:p14="http://schemas.microsoft.com/office/powerpoint/2010/main" val="199848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F48C9-749A-4ADB-BCC6-33B61DB050DB}" type="datetimeFigureOut">
              <a:rPr lang="sr-Latn-RS" smtClean="0"/>
              <a:t>5.2.2019.</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F364F8A6-7606-4CEC-A6A8-A0A132C1DC0F}" type="slidenum">
              <a:rPr lang="sr-Latn-RS" smtClean="0"/>
              <a:t>‹#›</a:t>
            </a:fld>
            <a:endParaRPr lang="sr-Latn-RS"/>
          </a:p>
        </p:txBody>
      </p:sp>
    </p:spTree>
    <p:extLst>
      <p:ext uri="{BB962C8B-B14F-4D97-AF65-F5344CB8AC3E}">
        <p14:creationId xmlns:p14="http://schemas.microsoft.com/office/powerpoint/2010/main" val="267610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CF48C9-749A-4ADB-BCC6-33B61DB050DB}" type="datetimeFigureOut">
              <a:rPr lang="sr-Latn-RS" smtClean="0"/>
              <a:t>5.2.2019.</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F364F8A6-7606-4CEC-A6A8-A0A132C1DC0F}" type="slidenum">
              <a:rPr lang="sr-Latn-RS" smtClean="0"/>
              <a:t>‹#›</a:t>
            </a:fld>
            <a:endParaRPr lang="sr-Latn-RS"/>
          </a:p>
        </p:txBody>
      </p:sp>
    </p:spTree>
    <p:extLst>
      <p:ext uri="{BB962C8B-B14F-4D97-AF65-F5344CB8AC3E}">
        <p14:creationId xmlns:p14="http://schemas.microsoft.com/office/powerpoint/2010/main" val="178075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CF48C9-749A-4ADB-BCC6-33B61DB050DB}" type="datetimeFigureOut">
              <a:rPr lang="sr-Latn-RS" smtClean="0"/>
              <a:t>5.2.2019.</a:t>
            </a:fld>
            <a:endParaRPr lang="sr-Latn-RS"/>
          </a:p>
        </p:txBody>
      </p:sp>
      <p:sp>
        <p:nvSpPr>
          <p:cNvPr id="8" name="Footer Placeholder 7"/>
          <p:cNvSpPr>
            <a:spLocks noGrp="1"/>
          </p:cNvSpPr>
          <p:nvPr>
            <p:ph type="ftr" sz="quarter" idx="11"/>
          </p:nvPr>
        </p:nvSpPr>
        <p:spPr/>
        <p:txBody>
          <a:bodyPr/>
          <a:lstStyle/>
          <a:p>
            <a:endParaRPr lang="sr-Latn-RS"/>
          </a:p>
        </p:txBody>
      </p:sp>
      <p:sp>
        <p:nvSpPr>
          <p:cNvPr id="9" name="Slide Number Placeholder 8"/>
          <p:cNvSpPr>
            <a:spLocks noGrp="1"/>
          </p:cNvSpPr>
          <p:nvPr>
            <p:ph type="sldNum" sz="quarter" idx="12"/>
          </p:nvPr>
        </p:nvSpPr>
        <p:spPr/>
        <p:txBody>
          <a:bodyPr/>
          <a:lstStyle/>
          <a:p>
            <a:fld id="{F364F8A6-7606-4CEC-A6A8-A0A132C1DC0F}" type="slidenum">
              <a:rPr lang="sr-Latn-RS" smtClean="0"/>
              <a:t>‹#›</a:t>
            </a:fld>
            <a:endParaRPr lang="sr-Latn-RS"/>
          </a:p>
        </p:txBody>
      </p:sp>
    </p:spTree>
    <p:extLst>
      <p:ext uri="{BB962C8B-B14F-4D97-AF65-F5344CB8AC3E}">
        <p14:creationId xmlns:p14="http://schemas.microsoft.com/office/powerpoint/2010/main" val="2928498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CF48C9-749A-4ADB-BCC6-33B61DB050DB}" type="datetimeFigureOut">
              <a:rPr lang="sr-Latn-RS" smtClean="0"/>
              <a:t>5.2.2019.</a:t>
            </a:fld>
            <a:endParaRPr lang="sr-Latn-RS"/>
          </a:p>
        </p:txBody>
      </p:sp>
      <p:sp>
        <p:nvSpPr>
          <p:cNvPr id="4" name="Footer Placeholder 3"/>
          <p:cNvSpPr>
            <a:spLocks noGrp="1"/>
          </p:cNvSpPr>
          <p:nvPr>
            <p:ph type="ftr" sz="quarter" idx="11"/>
          </p:nvPr>
        </p:nvSpPr>
        <p:spPr/>
        <p:txBody>
          <a:bodyPr/>
          <a:lstStyle/>
          <a:p>
            <a:endParaRPr lang="sr-Latn-RS"/>
          </a:p>
        </p:txBody>
      </p:sp>
      <p:sp>
        <p:nvSpPr>
          <p:cNvPr id="5" name="Slide Number Placeholder 4"/>
          <p:cNvSpPr>
            <a:spLocks noGrp="1"/>
          </p:cNvSpPr>
          <p:nvPr>
            <p:ph type="sldNum" sz="quarter" idx="12"/>
          </p:nvPr>
        </p:nvSpPr>
        <p:spPr/>
        <p:txBody>
          <a:bodyPr/>
          <a:lstStyle/>
          <a:p>
            <a:fld id="{F364F8A6-7606-4CEC-A6A8-A0A132C1DC0F}" type="slidenum">
              <a:rPr lang="sr-Latn-RS" smtClean="0"/>
              <a:t>‹#›</a:t>
            </a:fld>
            <a:endParaRPr lang="sr-Latn-RS"/>
          </a:p>
        </p:txBody>
      </p:sp>
    </p:spTree>
    <p:extLst>
      <p:ext uri="{BB962C8B-B14F-4D97-AF65-F5344CB8AC3E}">
        <p14:creationId xmlns:p14="http://schemas.microsoft.com/office/powerpoint/2010/main" val="211347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F48C9-749A-4ADB-BCC6-33B61DB050DB}" type="datetimeFigureOut">
              <a:rPr lang="sr-Latn-RS" smtClean="0"/>
              <a:t>5.2.2019.</a:t>
            </a:fld>
            <a:endParaRPr lang="sr-Latn-RS"/>
          </a:p>
        </p:txBody>
      </p:sp>
      <p:sp>
        <p:nvSpPr>
          <p:cNvPr id="3" name="Footer Placeholder 2"/>
          <p:cNvSpPr>
            <a:spLocks noGrp="1"/>
          </p:cNvSpPr>
          <p:nvPr>
            <p:ph type="ftr" sz="quarter" idx="11"/>
          </p:nvPr>
        </p:nvSpPr>
        <p:spPr/>
        <p:txBody>
          <a:bodyPr/>
          <a:lstStyle/>
          <a:p>
            <a:endParaRPr lang="sr-Latn-RS"/>
          </a:p>
        </p:txBody>
      </p:sp>
      <p:sp>
        <p:nvSpPr>
          <p:cNvPr id="4" name="Slide Number Placeholder 3"/>
          <p:cNvSpPr>
            <a:spLocks noGrp="1"/>
          </p:cNvSpPr>
          <p:nvPr>
            <p:ph type="sldNum" sz="quarter" idx="12"/>
          </p:nvPr>
        </p:nvSpPr>
        <p:spPr/>
        <p:txBody>
          <a:bodyPr/>
          <a:lstStyle/>
          <a:p>
            <a:fld id="{F364F8A6-7606-4CEC-A6A8-A0A132C1DC0F}" type="slidenum">
              <a:rPr lang="sr-Latn-RS" smtClean="0"/>
              <a:t>‹#›</a:t>
            </a:fld>
            <a:endParaRPr lang="sr-Latn-RS"/>
          </a:p>
        </p:txBody>
      </p:sp>
    </p:spTree>
    <p:extLst>
      <p:ext uri="{BB962C8B-B14F-4D97-AF65-F5344CB8AC3E}">
        <p14:creationId xmlns:p14="http://schemas.microsoft.com/office/powerpoint/2010/main" val="129036665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F48C9-749A-4ADB-BCC6-33B61DB050DB}" type="datetimeFigureOut">
              <a:rPr lang="sr-Latn-RS" smtClean="0"/>
              <a:t>5.2.2019.</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F364F8A6-7606-4CEC-A6A8-A0A132C1DC0F}" type="slidenum">
              <a:rPr lang="sr-Latn-RS" smtClean="0"/>
              <a:t>‹#›</a:t>
            </a:fld>
            <a:endParaRPr lang="sr-Latn-RS"/>
          </a:p>
        </p:txBody>
      </p:sp>
    </p:spTree>
    <p:extLst>
      <p:ext uri="{BB962C8B-B14F-4D97-AF65-F5344CB8AC3E}">
        <p14:creationId xmlns:p14="http://schemas.microsoft.com/office/powerpoint/2010/main" val="29021568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F48C9-749A-4ADB-BCC6-33B61DB050DB}" type="datetimeFigureOut">
              <a:rPr lang="sr-Latn-RS" smtClean="0"/>
              <a:t>5.2.2019.</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F364F8A6-7606-4CEC-A6A8-A0A132C1DC0F}" type="slidenum">
              <a:rPr lang="sr-Latn-RS" smtClean="0"/>
              <a:t>‹#›</a:t>
            </a:fld>
            <a:endParaRPr lang="sr-Latn-RS"/>
          </a:p>
        </p:txBody>
      </p:sp>
    </p:spTree>
    <p:extLst>
      <p:ext uri="{BB962C8B-B14F-4D97-AF65-F5344CB8AC3E}">
        <p14:creationId xmlns:p14="http://schemas.microsoft.com/office/powerpoint/2010/main" val="507522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CF48C9-749A-4ADB-BCC6-33B61DB050DB}" type="datetimeFigureOut">
              <a:rPr lang="sr-Latn-RS" smtClean="0"/>
              <a:t>5.2.2019.</a:t>
            </a:fld>
            <a:endParaRPr lang="sr-Latn-R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sr-Latn-R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364F8A6-7606-4CEC-A6A8-A0A132C1DC0F}" type="slidenum">
              <a:rPr lang="sr-Latn-RS" smtClean="0"/>
              <a:t>‹#›</a:t>
            </a:fld>
            <a:endParaRPr lang="sr-Latn-RS"/>
          </a:p>
        </p:txBody>
      </p:sp>
    </p:spTree>
    <p:extLst>
      <p:ext uri="{BB962C8B-B14F-4D97-AF65-F5344CB8AC3E}">
        <p14:creationId xmlns:p14="http://schemas.microsoft.com/office/powerpoint/2010/main" val="60410944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sr-Latn-RS" dirty="0">
                <a:effectLst>
                  <a:reflection blurRad="6350" stA="53000" endA="300" endPos="35500" dir="5400000" sy="-90000" algn="bl"/>
                </a:effectLst>
              </a:rPr>
              <a:t> Igranje 2D</a:t>
            </a:r>
            <a:r>
              <a:rPr lang="en-US" dirty="0">
                <a:effectLst>
                  <a:reflection blurRad="6350" stA="53000" endA="300" endPos="35500" dir="5400000" sy="-90000" algn="bl"/>
                </a:effectLst>
              </a:rPr>
              <a:t>/3D </a:t>
            </a:r>
            <a:r>
              <a:rPr lang="en-US" dirty="0" err="1">
                <a:effectLst>
                  <a:reflection blurRad="6350" stA="53000" endA="300" endPos="35500" dir="5400000" sy="-90000" algn="bl"/>
                </a:effectLst>
              </a:rPr>
              <a:t>igrica</a:t>
            </a:r>
            <a:r>
              <a:rPr lang="en-US" dirty="0">
                <a:effectLst>
                  <a:reflection blurRad="6350" stA="53000" endA="300" endPos="35500" dir="5400000" sy="-90000" algn="bl"/>
                </a:effectLst>
              </a:rPr>
              <a:t> </a:t>
            </a:r>
            <a:r>
              <a:rPr lang="en-US" dirty="0" err="1">
                <a:effectLst>
                  <a:reflection blurRad="6350" stA="53000" endA="300" endPos="35500" dir="5400000" sy="-90000" algn="bl"/>
                </a:effectLst>
              </a:rPr>
              <a:t>upotrebom</a:t>
            </a:r>
            <a:br>
              <a:rPr lang="sr-Latn-RS" dirty="0"/>
            </a:br>
            <a:r>
              <a:rPr lang="en-US" dirty="0" err="1">
                <a:effectLst>
                  <a:reflection blurRad="6350" stA="53000" endA="300" endPos="35500" dir="5400000" sy="-90000" algn="bl"/>
                </a:effectLst>
              </a:rPr>
              <a:t>neuronskih</a:t>
            </a:r>
            <a:r>
              <a:rPr lang="en-US" dirty="0">
                <a:effectLst>
                  <a:reflection blurRad="6350" stA="53000" endA="300" endPos="35500" dir="5400000" sy="-90000" algn="bl"/>
                </a:effectLst>
              </a:rPr>
              <a:t> </a:t>
            </a:r>
            <a:r>
              <a:rPr lang="en-US" dirty="0" err="1">
                <a:effectLst>
                  <a:reflection blurRad="6350" stA="53000" endA="300" endPos="35500" dir="5400000" sy="-90000" algn="bl"/>
                </a:effectLst>
              </a:rPr>
              <a:t>mre</a:t>
            </a:r>
            <a:r>
              <a:rPr lang="sr-Latn-RS" dirty="0">
                <a:effectLst>
                  <a:reflection blurRad="6350" stA="53000" endA="300" endPos="35500" dir="5400000" sy="-90000" algn="bl"/>
                </a:effectLst>
              </a:rPr>
              <a:t>ž</a:t>
            </a:r>
            <a:r>
              <a:rPr lang="en-US" dirty="0">
                <a:effectLst>
                  <a:reflection blurRad="6350" stA="53000" endA="300" endPos="35500" dir="5400000" sy="-90000" algn="bl"/>
                </a:effectLst>
              </a:rPr>
              <a:t>a</a:t>
            </a:r>
            <a:endParaRPr lang="sr-Latn-R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073" y="3898425"/>
            <a:ext cx="6772275" cy="24955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044954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9525" y="693642"/>
            <a:ext cx="9905999" cy="5038418"/>
          </a:xfrm>
        </p:spPr>
        <p:txBody>
          <a:bodyPr>
            <a:noAutofit/>
          </a:bodyPr>
          <a:lstStyle/>
          <a:p>
            <a:r>
              <a:rPr lang="sr-Latn-RS" dirty="0"/>
              <a:t>Optimizacioni algoritmi pripadaju grupi algoritama pretrage</a:t>
            </a:r>
          </a:p>
          <a:p>
            <a:r>
              <a:rPr lang="sr-Latn-RS" dirty="0"/>
              <a:t>Cilj je pronaći rešenje problema :</a:t>
            </a:r>
          </a:p>
          <a:p>
            <a:pPr lvl="1"/>
            <a:r>
              <a:rPr lang="sr-Latn-RS" sz="2400" dirty="0"/>
              <a:t>Neka ciljna funkcija (maksimalna</a:t>
            </a:r>
            <a:r>
              <a:rPr lang="en-US" sz="2400" dirty="0"/>
              <a:t>/</a:t>
            </a:r>
            <a:r>
              <a:rPr lang="en-US" sz="2400" dirty="0" err="1"/>
              <a:t>minimalna</a:t>
            </a:r>
            <a:r>
              <a:rPr lang="sr-Latn-RS" sz="2400" dirty="0"/>
              <a:t>)</a:t>
            </a:r>
            <a:endParaRPr lang="en-US" sz="2400" dirty="0"/>
          </a:p>
          <a:p>
            <a:pPr lvl="1"/>
            <a:r>
              <a:rPr lang="sr-Latn-RS" sz="2400" dirty="0"/>
              <a:t>Neki skup ograničenja zadovoljen </a:t>
            </a:r>
          </a:p>
          <a:p>
            <a:r>
              <a:rPr lang="sr-Latn-RS" dirty="0"/>
              <a:t> Izazovi: </a:t>
            </a:r>
          </a:p>
          <a:p>
            <a:pPr lvl="1"/>
            <a:r>
              <a:rPr lang="sr-Latn-RS" sz="2400" dirty="0"/>
              <a:t> Rešenje može biti predstavljeno kao kombinacija vrednosti iz različitih domena</a:t>
            </a:r>
          </a:p>
          <a:p>
            <a:pPr lvl="1"/>
            <a:r>
              <a:rPr lang="sr-Latn-RS" sz="2400" dirty="0"/>
              <a:t> Ograničenja mogu biti nelinearna</a:t>
            </a:r>
          </a:p>
          <a:p>
            <a:pPr lvl="1"/>
            <a:r>
              <a:rPr lang="sr-Latn-RS" sz="2400" dirty="0"/>
              <a:t> Karakteristike problema mogu varirati tokom vremena</a:t>
            </a:r>
          </a:p>
          <a:p>
            <a:pPr lvl="1"/>
            <a:r>
              <a:rPr lang="sr-Latn-RS" sz="2400" dirty="0"/>
              <a:t> Funkcija cilja može biti u „konfliktu“ sa ograničenjima</a:t>
            </a:r>
          </a:p>
        </p:txBody>
      </p:sp>
    </p:spTree>
    <p:extLst>
      <p:ext uri="{BB962C8B-B14F-4D97-AF65-F5344CB8AC3E}">
        <p14:creationId xmlns:p14="http://schemas.microsoft.com/office/powerpoint/2010/main" val="334251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Eksperimentalni rezultati</a:t>
            </a:r>
          </a:p>
        </p:txBody>
      </p:sp>
      <p:pic>
        <p:nvPicPr>
          <p:cNvPr id="4" name="Content Placeholder 3"/>
          <p:cNvPicPr>
            <a:picLocks noGrp="1" noChangeAspect="1"/>
          </p:cNvPicPr>
          <p:nvPr>
            <p:ph idx="1"/>
          </p:nvPr>
        </p:nvPicPr>
        <p:blipFill>
          <a:blip r:embed="rId2"/>
          <a:stretch>
            <a:fillRect/>
          </a:stretch>
        </p:blipFill>
        <p:spPr>
          <a:xfrm>
            <a:off x="2969894" y="2097088"/>
            <a:ext cx="5499069" cy="32128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a:stretch>
            <a:fillRect/>
          </a:stretch>
        </p:blipFill>
        <p:spPr>
          <a:xfrm>
            <a:off x="2969894" y="2116738"/>
            <a:ext cx="5499069" cy="32128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4"/>
          <a:stretch>
            <a:fillRect/>
          </a:stretch>
        </p:blipFill>
        <p:spPr>
          <a:xfrm>
            <a:off x="2969894" y="2106913"/>
            <a:ext cx="5499069" cy="32128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5"/>
          <a:stretch>
            <a:fillRect/>
          </a:stretch>
        </p:blipFill>
        <p:spPr>
          <a:xfrm>
            <a:off x="2969894" y="2111910"/>
            <a:ext cx="5499069" cy="32128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6415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1000"/>
                                  </p:stCondLst>
                                  <p:childTnLst>
                                    <p:animEffect transition="out" filter="fade">
                                      <p:cBhvr>
                                        <p:cTn id="13" dur="1000"/>
                                        <p:tgtEl>
                                          <p:spTgt spid="4"/>
                                        </p:tgtEl>
                                      </p:cBhvr>
                                    </p:animEffect>
                                    <p:set>
                                      <p:cBhvr>
                                        <p:cTn id="14" dur="1" fill="hold">
                                          <p:stCondLst>
                                            <p:cond delay="9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xit" presetSubtype="4" fill="hold" nodeType="clickEffect">
                                  <p:stCondLst>
                                    <p:cond delay="0"/>
                                  </p:stCondLst>
                                  <p:childTnLst>
                                    <p:anim calcmode="lin" valueType="num">
                                      <p:cBhvr additive="base">
                                        <p:cTn id="25" dur="2000"/>
                                        <p:tgtEl>
                                          <p:spTgt spid="5"/>
                                        </p:tgtEl>
                                        <p:attrNameLst>
                                          <p:attrName>ppt_x</p:attrName>
                                        </p:attrNameLst>
                                      </p:cBhvr>
                                      <p:tavLst>
                                        <p:tav tm="0">
                                          <p:val>
                                            <p:strVal val="ppt_x"/>
                                          </p:val>
                                        </p:tav>
                                        <p:tav tm="100000">
                                          <p:val>
                                            <p:strVal val="ppt_x"/>
                                          </p:val>
                                        </p:tav>
                                      </p:tavLst>
                                    </p:anim>
                                    <p:anim calcmode="lin" valueType="num">
                                      <p:cBhvr additive="base">
                                        <p:cTn id="26" dur="2000"/>
                                        <p:tgtEl>
                                          <p:spTgt spid="5"/>
                                        </p:tgtEl>
                                        <p:attrNameLst>
                                          <p:attrName>ppt_y</p:attrName>
                                        </p:attrNameLst>
                                      </p:cBhvr>
                                      <p:tavLst>
                                        <p:tav tm="0">
                                          <p:val>
                                            <p:strVal val="ppt_y"/>
                                          </p:val>
                                        </p:tav>
                                        <p:tav tm="100000">
                                          <p:val>
                                            <p:strVal val="1+ppt_h/2"/>
                                          </p:val>
                                        </p:tav>
                                      </p:tavLst>
                                    </p:anim>
                                    <p:set>
                                      <p:cBhvr>
                                        <p:cTn id="27" dur="1" fill="hold">
                                          <p:stCondLst>
                                            <p:cond delay="1999"/>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inVertical)">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xit" presetSubtype="21" fill="hold" nodeType="clickEffect">
                                  <p:stCondLst>
                                    <p:cond delay="0"/>
                                  </p:stCondLst>
                                  <p:childTnLst>
                                    <p:animEffect transition="out" filter="barn(inVertical)">
                                      <p:cBhvr>
                                        <p:cTn id="36" dur="1000"/>
                                        <p:tgtEl>
                                          <p:spTgt spid="6"/>
                                        </p:tgtEl>
                                      </p:cBhvr>
                                    </p:animEffect>
                                    <p:set>
                                      <p:cBhvr>
                                        <p:cTn id="37" dur="1" fill="hold">
                                          <p:stCondLst>
                                            <p:cond delay="999"/>
                                          </p:stCondLst>
                                        </p:cTn>
                                        <p:tgtEl>
                                          <p:spTgt spid="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circle(in)">
                                      <p:cBhvr>
                                        <p:cTn id="42" dur="20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45" presetClass="exit" presetSubtype="0" fill="hold" nodeType="clickEffect">
                                  <p:stCondLst>
                                    <p:cond delay="0"/>
                                  </p:stCondLst>
                                  <p:childTnLst>
                                    <p:animEffect transition="out" filter="fade">
                                      <p:cBhvr>
                                        <p:cTn id="46" dur="2000"/>
                                        <p:tgtEl>
                                          <p:spTgt spid="7"/>
                                        </p:tgtEl>
                                      </p:cBhvr>
                                    </p:animEffect>
                                    <p:anim calcmode="lin" valueType="num">
                                      <p:cBhvr>
                                        <p:cTn id="47" dur="2000"/>
                                        <p:tgtEl>
                                          <p:spTgt spid="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8" dur="2000"/>
                                        <p:tgtEl>
                                          <p:spTgt spid="7"/>
                                        </p:tgtEl>
                                        <p:attrNameLst>
                                          <p:attrName>ppt_h</p:attrName>
                                        </p:attrNameLst>
                                      </p:cBhvr>
                                      <p:tavLst>
                                        <p:tav tm="0">
                                          <p:val>
                                            <p:strVal val="ppt_h"/>
                                          </p:val>
                                        </p:tav>
                                        <p:tav tm="100000">
                                          <p:val>
                                            <p:strVal val="ppt_h"/>
                                          </p:val>
                                        </p:tav>
                                      </p:tavLst>
                                    </p:anim>
                                    <p:set>
                                      <p:cBhvr>
                                        <p:cTn id="49"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86362" y="1331245"/>
            <a:ext cx="5499069" cy="321287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2886362" y="1331245"/>
            <a:ext cx="5499069" cy="321287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2886362" y="1331245"/>
            <a:ext cx="5499069" cy="3212870"/>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2886361" y="1331245"/>
            <a:ext cx="5499069" cy="321287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563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xit" presetSubtype="0" fill="hold" nodeType="clickEffect">
                                  <p:stCondLst>
                                    <p:cond delay="0"/>
                                  </p:stCondLst>
                                  <p:childTnLst>
                                    <p:animEffect transition="out" filter="wipe(down)">
                                      <p:cBhvr>
                                        <p:cTn id="12" dur="180" accel="50000">
                                          <p:stCondLst>
                                            <p:cond delay="1820"/>
                                          </p:stCondLst>
                                        </p:cTn>
                                        <p:tgtEl>
                                          <p:spTgt spid="4"/>
                                        </p:tgtEl>
                                      </p:cBhvr>
                                    </p:animEffect>
                                    <p:anim calcmode="lin" valueType="num">
                                      <p:cBhvr>
                                        <p:cTn id="13" dur="1822" tmFilter="0,0; 0.14,0.31; 0.43,0.73; 0.71,0.91; 1.0,1.0">
                                          <p:stCondLst>
                                            <p:cond delay="0"/>
                                          </p:stCondLst>
                                        </p:cTn>
                                        <p:tgtEl>
                                          <p:spTgt spid="4"/>
                                        </p:tgtEl>
                                        <p:attrNameLst>
                                          <p:attrName>ppt_x</p:attrName>
                                        </p:attrNameLst>
                                      </p:cBhvr>
                                      <p:tavLst>
                                        <p:tav tm="0">
                                          <p:val>
                                            <p:strVal val="ppt_x"/>
                                          </p:val>
                                        </p:tav>
                                        <p:tav tm="100000">
                                          <p:val>
                                            <p:strVal val="#ppt_x+0.25"/>
                                          </p:val>
                                        </p:tav>
                                      </p:tavLst>
                                    </p:anim>
                                    <p:anim calcmode="lin" valueType="num">
                                      <p:cBhvr>
                                        <p:cTn id="14" dur="178">
                                          <p:stCondLst>
                                            <p:cond delay="1822"/>
                                          </p:stCondLst>
                                        </p:cTn>
                                        <p:tgtEl>
                                          <p:spTgt spid="4"/>
                                        </p:tgtEl>
                                        <p:attrNameLst>
                                          <p:attrName>ppt_x</p:attrName>
                                        </p:attrNameLst>
                                      </p:cBhvr>
                                      <p:tavLst>
                                        <p:tav tm="0">
                                          <p:val>
                                            <p:strVal val="ppt_x"/>
                                          </p:val>
                                        </p:tav>
                                        <p:tav tm="100000">
                                          <p:val>
                                            <p:strVal val="ppt_x"/>
                                          </p:val>
                                        </p:tav>
                                      </p:tavLst>
                                    </p:anim>
                                    <p:anim calcmode="lin" valueType="num">
                                      <p:cBhvr>
                                        <p:cTn id="15" dur="664" tmFilter="0.0,0.0;0.25,0.07;0.50,0.2;0.75,0.467;1.0,1.0">
                                          <p:stCondLst>
                                            <p:cond delay="0"/>
                                          </p:stCondLst>
                                        </p:cTn>
                                        <p:tgtEl>
                                          <p:spTgt spid="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6" dur="664" tmFilter="0, 0; 0.125,0.2665; 0.25,0.4; 0.375,0.465; 0.5,0.5;  0.625,0.535; 0.75,0.6; 0.875,0.7335; 1,1">
                                          <p:stCondLst>
                                            <p:cond delay="664"/>
                                          </p:stCondLst>
                                        </p:cTn>
                                        <p:tgtEl>
                                          <p:spTgt spid="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7" dur="332" tmFilter="0, 0; 0.125,0.2665; 0.25,0.4; 0.375,0.465; 0.5,0.5;  0.625,0.535; 0.75,0.6; 0.875,0.7335; 1,1">
                                          <p:stCondLst>
                                            <p:cond delay="1324"/>
                                          </p:stCondLst>
                                        </p:cTn>
                                        <p:tgtEl>
                                          <p:spTgt spid="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8" dur="164" tmFilter="0, 0; 0.125,0.2665; 0.25,0.4; 0.375,0.465; 0.5,0.5;  0.625,0.535; 0.75,0.6; 0.875,0.7335; 1,1">
                                          <p:stCondLst>
                                            <p:cond delay="1656"/>
                                          </p:stCondLst>
                                        </p:cTn>
                                        <p:tgtEl>
                                          <p:spTgt spid="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9" dur="180" accel="50000">
                                          <p:stCondLst>
                                            <p:cond delay="1820"/>
                                          </p:stCondLst>
                                        </p:cTn>
                                        <p:tgtEl>
                                          <p:spTgt spid="4"/>
                                        </p:tgtEl>
                                        <p:attrNameLst>
                                          <p:attrName>ppt_y</p:attrName>
                                        </p:attrNameLst>
                                      </p:cBhvr>
                                      <p:tavLst>
                                        <p:tav tm="0">
                                          <p:val>
                                            <p:strVal val="ppt_y"/>
                                          </p:val>
                                        </p:tav>
                                        <p:tav tm="100000">
                                          <p:val>
                                            <p:strVal val="ppt_y+ppt_h"/>
                                          </p:val>
                                        </p:tav>
                                      </p:tavLst>
                                    </p:anim>
                                    <p:animScale>
                                      <p:cBhvr>
                                        <p:cTn id="20" dur="26">
                                          <p:stCondLst>
                                            <p:cond delay="620"/>
                                          </p:stCondLst>
                                        </p:cTn>
                                        <p:tgtEl>
                                          <p:spTgt spid="4"/>
                                        </p:tgtEl>
                                      </p:cBhvr>
                                      <p:to x="100000" y="60000"/>
                                    </p:animScale>
                                    <p:animScale>
                                      <p:cBhvr>
                                        <p:cTn id="21" dur="166" decel="50000">
                                          <p:stCondLst>
                                            <p:cond delay="646"/>
                                          </p:stCondLst>
                                        </p:cTn>
                                        <p:tgtEl>
                                          <p:spTgt spid="4"/>
                                        </p:tgtEl>
                                      </p:cBhvr>
                                      <p:to x="100000" y="100000"/>
                                    </p:animScale>
                                    <p:animScale>
                                      <p:cBhvr>
                                        <p:cTn id="22" dur="26">
                                          <p:stCondLst>
                                            <p:cond delay="1312"/>
                                          </p:stCondLst>
                                        </p:cTn>
                                        <p:tgtEl>
                                          <p:spTgt spid="4"/>
                                        </p:tgtEl>
                                      </p:cBhvr>
                                      <p:to x="100000" y="80000"/>
                                    </p:animScale>
                                    <p:animScale>
                                      <p:cBhvr>
                                        <p:cTn id="23" dur="166" decel="50000">
                                          <p:stCondLst>
                                            <p:cond delay="1338"/>
                                          </p:stCondLst>
                                        </p:cTn>
                                        <p:tgtEl>
                                          <p:spTgt spid="4"/>
                                        </p:tgtEl>
                                      </p:cBhvr>
                                      <p:to x="100000" y="100000"/>
                                    </p:animScale>
                                    <p:animScale>
                                      <p:cBhvr>
                                        <p:cTn id="24" dur="26">
                                          <p:stCondLst>
                                            <p:cond delay="1642"/>
                                          </p:stCondLst>
                                        </p:cTn>
                                        <p:tgtEl>
                                          <p:spTgt spid="4"/>
                                        </p:tgtEl>
                                      </p:cBhvr>
                                      <p:to x="100000" y="90000"/>
                                    </p:animScale>
                                    <p:animScale>
                                      <p:cBhvr>
                                        <p:cTn id="25" dur="166" decel="50000">
                                          <p:stCondLst>
                                            <p:cond delay="1668"/>
                                          </p:stCondLst>
                                        </p:cTn>
                                        <p:tgtEl>
                                          <p:spTgt spid="4"/>
                                        </p:tgtEl>
                                      </p:cBhvr>
                                      <p:to x="100000" y="100000"/>
                                    </p:animScale>
                                    <p:animScale>
                                      <p:cBhvr>
                                        <p:cTn id="26" dur="26">
                                          <p:stCondLst>
                                            <p:cond delay="1808"/>
                                          </p:stCondLst>
                                        </p:cTn>
                                        <p:tgtEl>
                                          <p:spTgt spid="4"/>
                                        </p:tgtEl>
                                      </p:cBhvr>
                                      <p:to x="100000" y="95000"/>
                                    </p:animScale>
                                    <p:animScale>
                                      <p:cBhvr>
                                        <p:cTn id="27" dur="166" decel="50000">
                                          <p:stCondLst>
                                            <p:cond delay="1834"/>
                                          </p:stCondLst>
                                        </p:cTn>
                                        <p:tgtEl>
                                          <p:spTgt spid="4"/>
                                        </p:tgtEl>
                                      </p:cBhvr>
                                      <p:to x="100000" y="100000"/>
                                    </p:animScale>
                                    <p:set>
                                      <p:cBhvr>
                                        <p:cTn id="28" dur="1" fill="hold">
                                          <p:stCondLst>
                                            <p:cond delay="1999"/>
                                          </p:stCondLst>
                                        </p:cTn>
                                        <p:tgtEl>
                                          <p:spTgt spid="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circle(in)">
                                      <p:cBhvr>
                                        <p:cTn id="33" dur="20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45" presetClass="exit" presetSubtype="0" fill="hold" nodeType="clickEffect">
                                  <p:stCondLst>
                                    <p:cond delay="0"/>
                                  </p:stCondLst>
                                  <p:childTnLst>
                                    <p:animEffect transition="out" filter="fade">
                                      <p:cBhvr>
                                        <p:cTn id="37" dur="2000"/>
                                        <p:tgtEl>
                                          <p:spTgt spid="5"/>
                                        </p:tgtEl>
                                      </p:cBhvr>
                                    </p:animEffect>
                                    <p:anim calcmode="lin" valueType="num">
                                      <p:cBhvr>
                                        <p:cTn id="38" dur="2000"/>
                                        <p:tgtEl>
                                          <p:spTgt spid="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9" dur="2000"/>
                                        <p:tgtEl>
                                          <p:spTgt spid="5"/>
                                        </p:tgtEl>
                                        <p:attrNameLst>
                                          <p:attrName>ppt_h</p:attrName>
                                        </p:attrNameLst>
                                      </p:cBhvr>
                                      <p:tavLst>
                                        <p:tav tm="0">
                                          <p:val>
                                            <p:strVal val="ppt_h"/>
                                          </p:val>
                                        </p:tav>
                                        <p:tav tm="100000">
                                          <p:val>
                                            <p:strVal val="ppt_h"/>
                                          </p:val>
                                        </p:tav>
                                      </p:tavLst>
                                    </p:anim>
                                    <p:set>
                                      <p:cBhvr>
                                        <p:cTn id="40" dur="1" fill="hold">
                                          <p:stCondLst>
                                            <p:cond delay="1999"/>
                                          </p:stCondLst>
                                        </p:cTn>
                                        <p:tgtEl>
                                          <p:spTgt spid="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1000"/>
                                        <p:tgtEl>
                                          <p:spTgt spid="6"/>
                                        </p:tgtEl>
                                      </p:cBhvr>
                                    </p:animEffect>
                                    <p:anim calcmode="lin" valueType="num">
                                      <p:cBhvr>
                                        <p:cTn id="46" dur="1000" fill="hold"/>
                                        <p:tgtEl>
                                          <p:spTgt spid="6"/>
                                        </p:tgtEl>
                                        <p:attrNameLst>
                                          <p:attrName>ppt_x</p:attrName>
                                        </p:attrNameLst>
                                      </p:cBhvr>
                                      <p:tavLst>
                                        <p:tav tm="0">
                                          <p:val>
                                            <p:strVal val="#ppt_x"/>
                                          </p:val>
                                        </p:tav>
                                        <p:tav tm="100000">
                                          <p:val>
                                            <p:strVal val="#ppt_x"/>
                                          </p:val>
                                        </p:tav>
                                      </p:tavLst>
                                    </p:anim>
                                    <p:anim calcmode="lin" valueType="num">
                                      <p:cBhvr>
                                        <p:cTn id="4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nodeType="clickEffect">
                                  <p:stCondLst>
                                    <p:cond delay="0"/>
                                  </p:stCondLst>
                                  <p:childTnLst>
                                    <p:animEffect transition="out" filter="wipe(down)">
                                      <p:cBhvr>
                                        <p:cTn id="51" dur="500"/>
                                        <p:tgtEl>
                                          <p:spTgt spid="6"/>
                                        </p:tgtEl>
                                      </p:cBhvr>
                                    </p:animEffect>
                                    <p:set>
                                      <p:cBhvr>
                                        <p:cTn id="52" dur="1" fill="hold">
                                          <p:stCondLst>
                                            <p:cond delay="499"/>
                                          </p:stCondLst>
                                        </p:cTn>
                                        <p:tgtEl>
                                          <p:spTgt spid="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down)">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xit" presetSubtype="32" fill="hold" nodeType="clickEffect">
                                  <p:stCondLst>
                                    <p:cond delay="0"/>
                                  </p:stCondLst>
                                  <p:childTnLst>
                                    <p:anim calcmode="lin" valueType="num">
                                      <p:cBhvr>
                                        <p:cTn id="61" dur="500"/>
                                        <p:tgtEl>
                                          <p:spTgt spid="7"/>
                                        </p:tgtEl>
                                        <p:attrNameLst>
                                          <p:attrName>ppt_w</p:attrName>
                                        </p:attrNameLst>
                                      </p:cBhvr>
                                      <p:tavLst>
                                        <p:tav tm="0">
                                          <p:val>
                                            <p:strVal val="ppt_w"/>
                                          </p:val>
                                        </p:tav>
                                        <p:tav tm="100000">
                                          <p:val>
                                            <p:fltVal val="0"/>
                                          </p:val>
                                        </p:tav>
                                      </p:tavLst>
                                    </p:anim>
                                    <p:anim calcmode="lin" valueType="num">
                                      <p:cBhvr>
                                        <p:cTn id="62" dur="500"/>
                                        <p:tgtEl>
                                          <p:spTgt spid="7"/>
                                        </p:tgtEl>
                                        <p:attrNameLst>
                                          <p:attrName>ppt_h</p:attrName>
                                        </p:attrNameLst>
                                      </p:cBhvr>
                                      <p:tavLst>
                                        <p:tav tm="0">
                                          <p:val>
                                            <p:strVal val="ppt_h"/>
                                          </p:val>
                                        </p:tav>
                                        <p:tav tm="100000">
                                          <p:val>
                                            <p:fltVal val="0"/>
                                          </p:val>
                                        </p:tav>
                                      </p:tavLst>
                                    </p:anim>
                                    <p:animEffect transition="out" filter="fade">
                                      <p:cBhvr>
                                        <p:cTn id="63" dur="500"/>
                                        <p:tgtEl>
                                          <p:spTgt spid="7"/>
                                        </p:tgtEl>
                                      </p:cBhvr>
                                    </p:animEffect>
                                    <p:set>
                                      <p:cBhvr>
                                        <p:cTn id="6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50029"/>
            <a:ext cx="9905998" cy="1478570"/>
          </a:xfrm>
        </p:spPr>
        <p:txBody>
          <a:bodyPr/>
          <a:lstStyle/>
          <a:p>
            <a:r>
              <a:rPr lang="sr-Latn-RS" dirty="0"/>
              <a:t>ZAKLJUČAK	</a:t>
            </a:r>
          </a:p>
        </p:txBody>
      </p:sp>
      <p:sp>
        <p:nvSpPr>
          <p:cNvPr id="3" name="Content Placeholder 2"/>
          <p:cNvSpPr>
            <a:spLocks noGrp="1"/>
          </p:cNvSpPr>
          <p:nvPr>
            <p:ph idx="1"/>
          </p:nvPr>
        </p:nvSpPr>
        <p:spPr>
          <a:xfrm>
            <a:off x="1141411" y="1551178"/>
            <a:ext cx="9905999" cy="4941061"/>
          </a:xfrm>
        </p:spPr>
        <p:txBody>
          <a:bodyPr>
            <a:normAutofit lnSpcReduction="10000"/>
          </a:bodyPr>
          <a:lstStyle/>
          <a:p>
            <a:r>
              <a:rPr lang="sr-Latn-RS" dirty="0"/>
              <a:t>Efikasnost pečuraka raste s vremenom što podiže težinu igre.</a:t>
            </a:r>
          </a:p>
          <a:p>
            <a:r>
              <a:rPr lang="sr-Latn-RS" dirty="0"/>
              <a:t>Kao potvrdu hipoteze spominjemo i Ellan Muskov OpenAI koji je naučio da igra </a:t>
            </a:r>
            <a:r>
              <a:rPr lang="sr-Latn-RS" dirty="0" err="1"/>
              <a:t>Dotu</a:t>
            </a:r>
            <a:r>
              <a:rPr lang="sr-Latn-RS" dirty="0"/>
              <a:t> bolje od profesionalnih igrača, baziran je na ANN.</a:t>
            </a:r>
          </a:p>
          <a:p>
            <a:r>
              <a:rPr lang="sr-Latn-RS" dirty="0"/>
              <a:t>Princip učenja - nema pravila igre, samo „gledanje“ (ulazni podaci koje bi i igrači imali) i kroz pokušaje, i kontrolu fitnes funkcije, uči šta treba kad raditi. </a:t>
            </a:r>
          </a:p>
          <a:p>
            <a:r>
              <a:rPr lang="sr-Latn-RS" dirty="0"/>
              <a:t>Korisnost ugradnje VNM kao trener ili kontroler botove i u složenijim 2D i 3D igricama.</a:t>
            </a:r>
          </a:p>
          <a:p>
            <a:r>
              <a:rPr lang="sr-Latn-RS" dirty="0"/>
              <a:t>Igracima je potreban izazov, i na današnjem tržištu jedine igrice koje pružaju porporcionalan izazov veštini igraca jesu multyplayer igrice sa ranking sistemima. </a:t>
            </a:r>
          </a:p>
        </p:txBody>
      </p:sp>
    </p:spTree>
    <p:extLst>
      <p:ext uri="{BB962C8B-B14F-4D97-AF65-F5344CB8AC3E}">
        <p14:creationId xmlns:p14="http://schemas.microsoft.com/office/powerpoint/2010/main" val="4269279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9651" y="584459"/>
            <a:ext cx="9905999" cy="5775397"/>
          </a:xfrm>
        </p:spPr>
        <p:txBody>
          <a:bodyPr/>
          <a:lstStyle/>
          <a:p>
            <a:r>
              <a:rPr lang="sr-Latn-RS" dirty="0"/>
              <a:t>Ubacivanjem VNM kao kontrolera za botove omogucava se ostvarivanje baš tog efekta i primena je raznovrsna i u multiplayer i singleplayer, 3D i 2D igircama.</a:t>
            </a:r>
          </a:p>
          <a:p>
            <a:r>
              <a:rPr lang="sr-Latn-RS" dirty="0"/>
              <a:t>Bitan dizajn VNM, jer u zavisnosti od složenosti VNM, brzina učenja i generalno ponašanje botova je znatno drugačije, što mozemo videti iz D i X-Y eksperimenta. Te su botovi brže učili i adaptirali se u X-Y verziji.</a:t>
            </a:r>
          </a:p>
          <a:p>
            <a:r>
              <a:rPr lang="sr-Latn-RS" dirty="0"/>
              <a:t>Oni koji su imali detaljnije informacije pokazivali su agresivnije ponašanje, dok su se botovi  sa manje informacija, opreznije kretali kako bi nadmašili taj isti nedostatak informacija, baš zbog toga su učili i nalazili nove načine da interpretiraju date infromacije kako bi došli do cilja.</a:t>
            </a:r>
          </a:p>
        </p:txBody>
      </p:sp>
    </p:spTree>
    <p:extLst>
      <p:ext uri="{BB962C8B-B14F-4D97-AF65-F5344CB8AC3E}">
        <p14:creationId xmlns:p14="http://schemas.microsoft.com/office/powerpoint/2010/main" val="3784431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573206"/>
            <a:ext cx="9905999" cy="5217995"/>
          </a:xfrm>
        </p:spPr>
        <p:txBody>
          <a:bodyPr>
            <a:normAutofit/>
          </a:bodyPr>
          <a:lstStyle/>
          <a:p>
            <a:pPr marL="0" indent="0" algn="ctr">
              <a:buNone/>
            </a:pPr>
            <a:r>
              <a:rPr lang="sr-Latn-RS" sz="3600" dirty="0"/>
              <a:t>Hvala na pažnji</a:t>
            </a:r>
            <a:r>
              <a:rPr lang="en-US" sz="3600" dirty="0"/>
              <a:t>!</a:t>
            </a:r>
            <a:endParaRPr lang="sr-Latn-RS" sz="3600" dirty="0"/>
          </a:p>
          <a:p>
            <a:pPr marL="0" indent="0" algn="ctr">
              <a:buNone/>
            </a:pPr>
            <a:r>
              <a:rPr lang="en-US" sz="3600" dirty="0"/>
              <a:t>	</a:t>
            </a:r>
            <a:r>
              <a:rPr lang="sr-Latn-RS" sz="3600" dirty="0"/>
              <a:t>Nikola Veselinović 200</a:t>
            </a:r>
            <a:r>
              <a:rPr lang="en-US" sz="3600" dirty="0"/>
              <a:t>/2015		</a:t>
            </a:r>
          </a:p>
          <a:p>
            <a:pPr marL="0" indent="0" algn="ctr">
              <a:buNone/>
            </a:pPr>
            <a:r>
              <a:rPr lang="en-US" sz="3600" dirty="0"/>
              <a:t>Aleksandra </a:t>
            </a:r>
            <a:r>
              <a:rPr lang="en-US" sz="3600" dirty="0" err="1"/>
              <a:t>Te</a:t>
            </a:r>
            <a:r>
              <a:rPr lang="sr-Latn-RS" sz="3600" dirty="0"/>
              <a:t>šić 316</a:t>
            </a:r>
            <a:r>
              <a:rPr lang="en-US" sz="3600" dirty="0"/>
              <a:t>/2017</a:t>
            </a:r>
            <a:endParaRPr lang="sr-Latn-R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7830" y="3182203"/>
            <a:ext cx="3302000" cy="33020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744932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765" y="154495"/>
            <a:ext cx="9905998" cy="1478570"/>
          </a:xfrm>
        </p:spPr>
        <p:txBody>
          <a:bodyPr/>
          <a:lstStyle/>
          <a:p>
            <a:r>
              <a:rPr lang="sr-Latn-RS" dirty="0"/>
              <a:t>Uvod	</a:t>
            </a:r>
          </a:p>
        </p:txBody>
      </p:sp>
      <p:sp>
        <p:nvSpPr>
          <p:cNvPr id="3" name="Content Placeholder 2"/>
          <p:cNvSpPr>
            <a:spLocks noGrp="1"/>
          </p:cNvSpPr>
          <p:nvPr>
            <p:ph idx="1"/>
          </p:nvPr>
        </p:nvSpPr>
        <p:spPr>
          <a:xfrm>
            <a:off x="923048" y="1280496"/>
            <a:ext cx="9905999" cy="5120304"/>
          </a:xfrm>
        </p:spPr>
        <p:txBody>
          <a:bodyPr>
            <a:normAutofit/>
          </a:bodyPr>
          <a:lstStyle/>
          <a:p>
            <a:r>
              <a:rPr lang="sr-Latn-RS" dirty="0"/>
              <a:t>Vestacka neuronska mreza (ANN) - oblik implementacije veštacke inteligencije preko sistema međusobno povezanih neurona.</a:t>
            </a:r>
          </a:p>
          <a:p>
            <a:r>
              <a:rPr lang="sr-Latn-RS" dirty="0"/>
              <a:t>Arhitektura – povezanost pojedinačnih neurona, raspoređenih po slojevima, u jednu celinu.  </a:t>
            </a:r>
          </a:p>
          <a:p>
            <a:r>
              <a:rPr lang="sr-Latn-RS" dirty="0"/>
              <a:t>Prvi sloj se naziva ulazni, a poslednji izlazni, dok se slojevi između nazivaju skriveni slojevi.</a:t>
            </a:r>
          </a:p>
          <a:p>
            <a:r>
              <a:rPr lang="sr-Latn-RS" dirty="0"/>
              <a:t>Komunikacija – izlaz neurona jednog sloja šalje signal ulazu neurona u sledećem sloju. </a:t>
            </a:r>
          </a:p>
        </p:txBody>
      </p:sp>
    </p:spTree>
    <p:extLst>
      <p:ext uri="{BB962C8B-B14F-4D97-AF65-F5344CB8AC3E}">
        <p14:creationId xmlns:p14="http://schemas.microsoft.com/office/powerpoint/2010/main" val="191726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8708" y="532263"/>
            <a:ext cx="9905999" cy="5518246"/>
          </a:xfrm>
        </p:spPr>
        <p:txBody>
          <a:bodyPr/>
          <a:lstStyle/>
          <a:p>
            <a:pPr algn="just"/>
            <a:r>
              <a:rPr lang="sr-Latn-RS" sz="2800" dirty="0"/>
              <a:t>Učenje NM (Neuronska Mreža) – svodi se na učenje iz primera kojih bi trebalo da bude što više da bi mreža mogla da se ponaša preciznije u kasnijoj eksploataciji</a:t>
            </a:r>
          </a:p>
          <a:p>
            <a:pPr algn="just"/>
            <a:r>
              <a:rPr lang="sr-Latn-RS" sz="2800" dirty="0"/>
              <a:t>Proces učenja dovodi do korigovanja sinaptičkih težina.</a:t>
            </a:r>
          </a:p>
          <a:p>
            <a:pPr algn="just"/>
            <a:r>
              <a:rPr lang="sr-Latn-RS" sz="2800" dirty="0"/>
              <a:t>Postoji tri tipa obučavanja:</a:t>
            </a:r>
          </a:p>
          <a:p>
            <a:pPr lvl="1" algn="just"/>
            <a:r>
              <a:rPr lang="sr-Latn-RS" sz="2800" dirty="0"/>
              <a:t>Nadgledano obučavanje</a:t>
            </a:r>
          </a:p>
          <a:p>
            <a:pPr lvl="1" algn="just"/>
            <a:r>
              <a:rPr lang="sr-Latn-RS" sz="2800" dirty="0"/>
              <a:t>Obučavanje ocenjivanjem</a:t>
            </a:r>
          </a:p>
          <a:p>
            <a:pPr lvl="1" algn="just"/>
            <a:r>
              <a:rPr lang="sr-Latn-RS" sz="2800" dirty="0"/>
              <a:t>Samoorganizacija</a:t>
            </a:r>
          </a:p>
          <a:p>
            <a:endParaRPr lang="sr-Latn-R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7485" y="3152632"/>
            <a:ext cx="4414923" cy="245580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81479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68740"/>
            <a:ext cx="9905999" cy="5122461"/>
          </a:xfrm>
        </p:spPr>
        <p:txBody>
          <a:bodyPr>
            <a:normAutofit/>
          </a:bodyPr>
          <a:lstStyle/>
          <a:p>
            <a:r>
              <a:rPr lang="sr-Latn-RS" sz="2800" dirty="0"/>
              <a:t>Kako bi neuronska mreža naučila da prepoznaje i klasifikuje pojmove, mora da postoji povratna informacija.</a:t>
            </a:r>
          </a:p>
          <a:p>
            <a:r>
              <a:rPr lang="sr-Latn-RS" sz="2800" dirty="0"/>
              <a:t>U ovom slučaju, mozak igrača koji prvi put igra igricu posmatra način kretanja neprijatelja i stvara sliku o tome koji bi bio najjednostavniji način da se stigne do cilja. Evidentira dobre i pogrešne poteze. Sledeći put kad igra, mozak se seća šta je pogrešno uradio i to ispravlja, u nadi da će postići bolje rezultate. </a:t>
            </a:r>
          </a:p>
          <a:p>
            <a:r>
              <a:rPr lang="sr-Latn-RS" sz="2800" dirty="0"/>
              <a:t>Povratna informacija se koristi kako bi se poredio željeni ishod sa ishodom koji se stvarno desio. </a:t>
            </a:r>
          </a:p>
          <a:p>
            <a:endParaRPr lang="sr-Latn-RS" dirty="0"/>
          </a:p>
        </p:txBody>
      </p:sp>
    </p:spTree>
    <p:extLst>
      <p:ext uri="{BB962C8B-B14F-4D97-AF65-F5344CB8AC3E}">
        <p14:creationId xmlns:p14="http://schemas.microsoft.com/office/powerpoint/2010/main" val="329257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181" y="3475790"/>
            <a:ext cx="4283211" cy="3122902"/>
          </a:xfrm>
          <a:prstGeom prst="rect">
            <a:avLst/>
          </a:prstGeom>
          <a:ln>
            <a:noFill/>
          </a:ln>
          <a:effectLst>
            <a:softEdge rad="112500"/>
          </a:effectLst>
        </p:spPr>
      </p:pic>
      <p:sp>
        <p:nvSpPr>
          <p:cNvPr id="3" name="Content Placeholder 2"/>
          <p:cNvSpPr>
            <a:spLocks noGrp="1"/>
          </p:cNvSpPr>
          <p:nvPr>
            <p:ph idx="1"/>
          </p:nvPr>
        </p:nvSpPr>
        <p:spPr>
          <a:xfrm>
            <a:off x="1141412" y="450376"/>
            <a:ext cx="9905999" cy="5340825"/>
          </a:xfrm>
        </p:spPr>
        <p:txBody>
          <a:bodyPr/>
          <a:lstStyle/>
          <a:p>
            <a:r>
              <a:rPr lang="sr-Latn-RS" dirty="0"/>
              <a:t>Očekuje se da će igrica Mario funkcionisati na tom principu, tako što će unaprediti aplikaciju održavanjem kvaliteta igre na nivou odluke igrača, bez narušavanja balansa i osnovnih principa funkcionalnosti AI.</a:t>
            </a:r>
          </a:p>
          <a:p>
            <a:r>
              <a:rPr lang="sr-Latn-RS" dirty="0"/>
              <a:t>Razlog za unapređivanje - iskusnijim igračima koji su naučili mehaniku igre će i dalje biti proporcionalno zanimljivo. </a:t>
            </a:r>
          </a:p>
          <a:p>
            <a:r>
              <a:rPr lang="sr-Latn-RS" dirty="0"/>
              <a:t>Jednostavno mehanničko ponašanje će promeniti i adaptirati, ubacujući element iznenađenja.</a:t>
            </a:r>
          </a:p>
        </p:txBody>
      </p:sp>
    </p:spTree>
    <p:extLst>
      <p:ext uri="{BB962C8B-B14F-4D97-AF65-F5344CB8AC3E}">
        <p14:creationId xmlns:p14="http://schemas.microsoft.com/office/powerpoint/2010/main" val="836581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27199"/>
            <a:ext cx="9905998" cy="1478570"/>
          </a:xfrm>
        </p:spPr>
        <p:txBody>
          <a:bodyPr/>
          <a:lstStyle/>
          <a:p>
            <a:r>
              <a:rPr lang="sr-Latn-RS" dirty="0"/>
              <a:t>Opis rešenja </a:t>
            </a:r>
          </a:p>
        </p:txBody>
      </p:sp>
      <p:sp>
        <p:nvSpPr>
          <p:cNvPr id="3" name="Content Placeholder 2"/>
          <p:cNvSpPr>
            <a:spLocks noGrp="1"/>
          </p:cNvSpPr>
          <p:nvPr>
            <p:ph idx="1"/>
          </p:nvPr>
        </p:nvSpPr>
        <p:spPr>
          <a:xfrm>
            <a:off x="1141411" y="1430621"/>
            <a:ext cx="9905999" cy="4437916"/>
          </a:xfrm>
        </p:spPr>
        <p:txBody>
          <a:bodyPr>
            <a:noAutofit/>
          </a:bodyPr>
          <a:lstStyle/>
          <a:p>
            <a:r>
              <a:rPr lang="en-US" sz="2800" dirty="0"/>
              <a:t>U </a:t>
            </a:r>
            <a:r>
              <a:rPr lang="sr-Latn-RS" sz="2800" dirty="0" err="1"/>
              <a:t>NeuralNetwork.cs</a:t>
            </a:r>
            <a:r>
              <a:rPr lang="sr-Latn-RS" sz="2800" dirty="0"/>
              <a:t> se nalazi opsti algoritam po kom funkcionisu svi posebni delovi kad se spoje u jednu celinu. </a:t>
            </a:r>
          </a:p>
          <a:p>
            <a:r>
              <a:rPr lang="sr-Latn-RS" sz="2800" dirty="0"/>
              <a:t>Glavni cilj ovog projekta je pronalaženje </a:t>
            </a:r>
            <a:r>
              <a:rPr lang="en-US" sz="2800" dirty="0" err="1"/>
              <a:t>na</a:t>
            </a:r>
            <a:r>
              <a:rPr lang="sr-Latn-RS" sz="2800" dirty="0"/>
              <a:t>čina da </a:t>
            </a:r>
            <a:r>
              <a:rPr lang="sr-Latn-RS" sz="2800" dirty="0" err="1"/>
              <a:t>igrica</a:t>
            </a:r>
            <a:r>
              <a:rPr lang="sr-Latn-RS" sz="2800" dirty="0"/>
              <a:t> ostane zanimljiva bez obzira na to koliko se igrač izvestio u njoj.</a:t>
            </a:r>
          </a:p>
          <a:p>
            <a:r>
              <a:rPr lang="sr-Latn-RS" sz="2800" dirty="0"/>
              <a:t>Rešenje koje istražujemo: zameniti AI neprijatelja u </a:t>
            </a:r>
            <a:r>
              <a:rPr lang="sr-Latn-RS" sz="2800" dirty="0" err="1"/>
              <a:t>igricama</a:t>
            </a:r>
            <a:r>
              <a:rPr lang="sr-Latn-RS" sz="2800" dirty="0"/>
              <a:t> sa AI koji može da adaptira težinu </a:t>
            </a:r>
            <a:r>
              <a:rPr lang="sr-Latn-RS" sz="2800"/>
              <a:t>igre veštini </a:t>
            </a:r>
            <a:r>
              <a:rPr lang="sr-Latn-RS" sz="2800" dirty="0"/>
              <a:t>igrača.</a:t>
            </a:r>
          </a:p>
        </p:txBody>
      </p:sp>
    </p:spTree>
    <p:extLst>
      <p:ext uri="{BB962C8B-B14F-4D97-AF65-F5344CB8AC3E}">
        <p14:creationId xmlns:p14="http://schemas.microsoft.com/office/powerpoint/2010/main" val="3729674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9526" y="393391"/>
            <a:ext cx="9905999" cy="5352316"/>
          </a:xfrm>
        </p:spPr>
        <p:txBody>
          <a:bodyPr/>
          <a:lstStyle/>
          <a:p>
            <a:r>
              <a:rPr lang="sr-Latn-RS" sz="2800" dirty="0"/>
              <a:t>NM, prema smeru prostiranja informacija, koju koristimo je </a:t>
            </a:r>
            <a:r>
              <a:rPr lang="sr-Latn-RS" sz="2800" b="1" dirty="0"/>
              <a:t>FeedForward</a:t>
            </a:r>
            <a:r>
              <a:rPr lang="sr-Latn-RS" sz="2800" dirty="0"/>
              <a:t> </a:t>
            </a:r>
            <a:r>
              <a:rPr lang="en-US" sz="2800" dirty="0"/>
              <a:t>-</a:t>
            </a:r>
            <a:r>
              <a:rPr lang="sr-Latn-RS" sz="2800" dirty="0"/>
              <a:t> Viši slojevi ne vraćaju informaciju u niže slojeve.</a:t>
            </a:r>
          </a:p>
          <a:p>
            <a:r>
              <a:rPr lang="sr-Latn-RS" sz="2800" dirty="0"/>
              <a:t>Dva tipa feed forward neuronskih mreža su:</a:t>
            </a:r>
          </a:p>
          <a:p>
            <a:pPr lvl="1"/>
            <a:r>
              <a:rPr lang="sr-Latn-RS" sz="2800" dirty="0"/>
              <a:t>Jednoslojna neuronska meža sa prostiranjem signala unapred</a:t>
            </a:r>
          </a:p>
          <a:p>
            <a:pPr lvl="1"/>
            <a:r>
              <a:rPr lang="sr-Latn-RS" sz="2800" dirty="0"/>
              <a:t>Višeslojna neuronska mreža sa prostiranjem signala unapred</a:t>
            </a:r>
          </a:p>
          <a:p>
            <a:r>
              <a:rPr lang="sr-Latn-RS" sz="3200" dirty="0"/>
              <a:t>Ovde koristimo višeslojnu NM.</a:t>
            </a:r>
          </a:p>
          <a:p>
            <a:endParaRPr lang="sr-Latn-RS" sz="2800" dirty="0"/>
          </a:p>
          <a:p>
            <a:endParaRPr lang="sr-Latn-R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171" y="904547"/>
            <a:ext cx="8602707" cy="4841160"/>
          </a:xfrm>
          <a:prstGeom prst="rect">
            <a:avLst/>
          </a:prstGeom>
        </p:spPr>
      </p:pic>
    </p:spTree>
    <p:extLst>
      <p:ext uri="{BB962C8B-B14F-4D97-AF65-F5344CB8AC3E}">
        <p14:creationId xmlns:p14="http://schemas.microsoft.com/office/powerpoint/2010/main" val="202057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1" nodeType="clickEffect">
                                  <p:stCondLst>
                                    <p:cond delay="0"/>
                                  </p:stCondLst>
                                  <p:childTnLst>
                                    <p:anim calcmode="lin" valueType="num">
                                      <p:cBhvr additive="base">
                                        <p:cTn id="32"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3" dur="500"/>
                                        <p:tgtEl>
                                          <p:spTgt spid="3">
                                            <p:txEl>
                                              <p:pRg st="0" end="0"/>
                                            </p:txEl>
                                          </p:spTgt>
                                        </p:tgtEl>
                                        <p:attrNameLst>
                                          <p:attrName>ppt_y</p:attrName>
                                        </p:attrNameLst>
                                      </p:cBhvr>
                                      <p:tavLst>
                                        <p:tav tm="0">
                                          <p:val>
                                            <p:strVal val="ppt_y"/>
                                          </p:val>
                                        </p:tav>
                                        <p:tav tm="100000">
                                          <p:val>
                                            <p:strVal val="1+ppt_h/2"/>
                                          </p:val>
                                        </p:tav>
                                      </p:tavLst>
                                    </p:anim>
                                    <p:set>
                                      <p:cBhvr>
                                        <p:cTn id="34"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grpId="1" nodeType="clickEffect">
                                  <p:stCondLst>
                                    <p:cond delay="0"/>
                                  </p:stCondLst>
                                  <p:childTnLst>
                                    <p:anim calcmode="lin" valueType="num">
                                      <p:cBhvr additive="base">
                                        <p:cTn id="38"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9" dur="500"/>
                                        <p:tgtEl>
                                          <p:spTgt spid="3">
                                            <p:txEl>
                                              <p:pRg st="1" end="1"/>
                                            </p:txEl>
                                          </p:spTgt>
                                        </p:tgtEl>
                                        <p:attrNameLst>
                                          <p:attrName>ppt_y</p:attrName>
                                        </p:attrNameLst>
                                      </p:cBhvr>
                                      <p:tavLst>
                                        <p:tav tm="0">
                                          <p:val>
                                            <p:strVal val="ppt_y"/>
                                          </p:val>
                                        </p:tav>
                                        <p:tav tm="100000">
                                          <p:val>
                                            <p:strVal val="1+ppt_h/2"/>
                                          </p:val>
                                        </p:tav>
                                      </p:tavLst>
                                    </p:anim>
                                    <p:set>
                                      <p:cBhvr>
                                        <p:cTn id="40" dur="1" fill="hold">
                                          <p:stCondLst>
                                            <p:cond delay="499"/>
                                          </p:stCondLst>
                                        </p:cTn>
                                        <p:tgtEl>
                                          <p:spTgt spid="3">
                                            <p:txEl>
                                              <p:pRg st="1" end="1"/>
                                            </p:txEl>
                                          </p:spTgt>
                                        </p:tgtEl>
                                        <p:attrNameLst>
                                          <p:attrName>style.visibility</p:attrName>
                                        </p:attrNameLst>
                                      </p:cBhvr>
                                      <p:to>
                                        <p:strVal val="hidden"/>
                                      </p:to>
                                    </p:set>
                                  </p:childTnLst>
                                </p:cTn>
                              </p:par>
                              <p:par>
                                <p:cTn id="41" presetID="2" presetClass="exit" presetSubtype="4" fill="hold" grpId="1" nodeType="withEffect">
                                  <p:stCondLst>
                                    <p:cond delay="0"/>
                                  </p:stCondLst>
                                  <p:childTnLst>
                                    <p:anim calcmode="lin" valueType="num">
                                      <p:cBhvr additive="base">
                                        <p:cTn id="42"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3" dur="500"/>
                                        <p:tgtEl>
                                          <p:spTgt spid="3">
                                            <p:txEl>
                                              <p:pRg st="2" end="2"/>
                                            </p:txEl>
                                          </p:spTgt>
                                        </p:tgtEl>
                                        <p:attrNameLst>
                                          <p:attrName>ppt_y</p:attrName>
                                        </p:attrNameLst>
                                      </p:cBhvr>
                                      <p:tavLst>
                                        <p:tav tm="0">
                                          <p:val>
                                            <p:strVal val="ppt_y"/>
                                          </p:val>
                                        </p:tav>
                                        <p:tav tm="100000">
                                          <p:val>
                                            <p:strVal val="1+ppt_h/2"/>
                                          </p:val>
                                        </p:tav>
                                      </p:tavLst>
                                    </p:anim>
                                    <p:set>
                                      <p:cBhvr>
                                        <p:cTn id="44" dur="1" fill="hold">
                                          <p:stCondLst>
                                            <p:cond delay="499"/>
                                          </p:stCondLst>
                                        </p:cTn>
                                        <p:tgtEl>
                                          <p:spTgt spid="3">
                                            <p:txEl>
                                              <p:pRg st="2" end="2"/>
                                            </p:txEl>
                                          </p:spTgt>
                                        </p:tgtEl>
                                        <p:attrNameLst>
                                          <p:attrName>style.visibility</p:attrName>
                                        </p:attrNameLst>
                                      </p:cBhvr>
                                      <p:to>
                                        <p:strVal val="hidden"/>
                                      </p:to>
                                    </p:set>
                                  </p:childTnLst>
                                </p:cTn>
                              </p:par>
                              <p:par>
                                <p:cTn id="45" presetID="2" presetClass="exit" presetSubtype="4" fill="hold" grpId="1" nodeType="withEffect">
                                  <p:stCondLst>
                                    <p:cond delay="0"/>
                                  </p:stCondLst>
                                  <p:childTnLst>
                                    <p:anim calcmode="lin" valueType="num">
                                      <p:cBhvr additive="base">
                                        <p:cTn id="46"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7" dur="500"/>
                                        <p:tgtEl>
                                          <p:spTgt spid="3">
                                            <p:txEl>
                                              <p:pRg st="3" end="3"/>
                                            </p:txEl>
                                          </p:spTgt>
                                        </p:tgtEl>
                                        <p:attrNameLst>
                                          <p:attrName>ppt_y</p:attrName>
                                        </p:attrNameLst>
                                      </p:cBhvr>
                                      <p:tavLst>
                                        <p:tav tm="0">
                                          <p:val>
                                            <p:strVal val="ppt_y"/>
                                          </p:val>
                                        </p:tav>
                                        <p:tav tm="100000">
                                          <p:val>
                                            <p:strVal val="1+ppt_h/2"/>
                                          </p:val>
                                        </p:tav>
                                      </p:tavLst>
                                    </p:anim>
                                    <p:set>
                                      <p:cBhvr>
                                        <p:cTn id="48"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 presetClass="exit" presetSubtype="4" fill="hold" grpId="1" nodeType="clickEffect">
                                  <p:stCondLst>
                                    <p:cond delay="0"/>
                                  </p:stCondLst>
                                  <p:childTnLst>
                                    <p:anim calcmode="lin" valueType="num">
                                      <p:cBhvr additive="base">
                                        <p:cTn id="52"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3" dur="500"/>
                                        <p:tgtEl>
                                          <p:spTgt spid="3">
                                            <p:txEl>
                                              <p:pRg st="4" end="4"/>
                                            </p:txEl>
                                          </p:spTgt>
                                        </p:tgtEl>
                                        <p:attrNameLst>
                                          <p:attrName>ppt_y</p:attrName>
                                        </p:attrNameLst>
                                      </p:cBhvr>
                                      <p:tavLst>
                                        <p:tav tm="0">
                                          <p:val>
                                            <p:strVal val="ppt_y"/>
                                          </p:val>
                                        </p:tav>
                                        <p:tav tm="100000">
                                          <p:val>
                                            <p:strVal val="1+ppt_h/2"/>
                                          </p:val>
                                        </p:tav>
                                      </p:tavLst>
                                    </p:anim>
                                    <p:set>
                                      <p:cBhvr>
                                        <p:cTn id="54"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fade">
                                      <p:cBhvr>
                                        <p:cTn id="59" dur="1000"/>
                                        <p:tgtEl>
                                          <p:spTgt spid="4"/>
                                        </p:tgtEl>
                                      </p:cBhvr>
                                    </p:animEffect>
                                    <p:anim calcmode="lin" valueType="num">
                                      <p:cBhvr>
                                        <p:cTn id="60" dur="1000" fill="hold"/>
                                        <p:tgtEl>
                                          <p:spTgt spid="4"/>
                                        </p:tgtEl>
                                        <p:attrNameLst>
                                          <p:attrName>ppt_x</p:attrName>
                                        </p:attrNameLst>
                                      </p:cBhvr>
                                      <p:tavLst>
                                        <p:tav tm="0">
                                          <p:val>
                                            <p:strVal val="#ppt_x"/>
                                          </p:val>
                                        </p:tav>
                                        <p:tav tm="100000">
                                          <p:val>
                                            <p:strVal val="#ppt_x"/>
                                          </p:val>
                                        </p:tav>
                                      </p:tavLst>
                                    </p:anim>
                                    <p:anim calcmode="lin" valueType="num">
                                      <p:cBhvr>
                                        <p:cTn id="6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xit" presetSubtype="0" fill="hold" nodeType="clickEffect">
                                  <p:stCondLst>
                                    <p:cond delay="0"/>
                                  </p:stCondLst>
                                  <p:childTnLst>
                                    <p:animEffect transition="out" filter="fade">
                                      <p:cBhvr>
                                        <p:cTn id="65" dur="1000"/>
                                        <p:tgtEl>
                                          <p:spTgt spid="4"/>
                                        </p:tgtEl>
                                      </p:cBhvr>
                                    </p:animEffect>
                                    <p:anim calcmode="lin" valueType="num">
                                      <p:cBhvr>
                                        <p:cTn id="66" dur="1000"/>
                                        <p:tgtEl>
                                          <p:spTgt spid="4"/>
                                        </p:tgtEl>
                                        <p:attrNameLst>
                                          <p:attrName>ppt_x</p:attrName>
                                        </p:attrNameLst>
                                      </p:cBhvr>
                                      <p:tavLst>
                                        <p:tav tm="0">
                                          <p:val>
                                            <p:strVal val="ppt_x"/>
                                          </p:val>
                                        </p:tav>
                                        <p:tav tm="100000">
                                          <p:val>
                                            <p:strVal val="ppt_x"/>
                                          </p:val>
                                        </p:tav>
                                      </p:tavLst>
                                    </p:anim>
                                    <p:anim calcmode="lin" valueType="num">
                                      <p:cBhvr>
                                        <p:cTn id="67" dur="1000"/>
                                        <p:tgtEl>
                                          <p:spTgt spid="4"/>
                                        </p:tgtEl>
                                        <p:attrNameLst>
                                          <p:attrName>ppt_y</p:attrName>
                                        </p:attrNameLst>
                                      </p:cBhvr>
                                      <p:tavLst>
                                        <p:tav tm="0">
                                          <p:val>
                                            <p:strVal val="ppt_y"/>
                                          </p:val>
                                        </p:tav>
                                        <p:tav tm="100000">
                                          <p:val>
                                            <p:strVal val="ppt_y+.1"/>
                                          </p:val>
                                        </p:tav>
                                      </p:tavLst>
                                    </p:anim>
                                    <p:set>
                                      <p:cBhvr>
                                        <p:cTn id="68"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2230" y="584460"/>
            <a:ext cx="9905999" cy="5365964"/>
          </a:xfrm>
        </p:spPr>
        <p:txBody>
          <a:bodyPr>
            <a:normAutofit fontScale="92500" lnSpcReduction="20000"/>
          </a:bodyPr>
          <a:lstStyle/>
          <a:p>
            <a:r>
              <a:rPr lang="sr-Latn-RS" sz="3600" dirty="0"/>
              <a:t>Mutacija – koristi se da bi se generisale promene u vidu odstupanja, poboljšavaju dejstvo algoritma</a:t>
            </a:r>
          </a:p>
          <a:p>
            <a:r>
              <a:rPr lang="sr-Latn-RS" sz="3600" dirty="0"/>
              <a:t>Operator </a:t>
            </a:r>
            <a:r>
              <a:rPr lang="sr-Latn-RS" sz="3600" b="1" dirty="0"/>
              <a:t>mutacije</a:t>
            </a:r>
            <a:r>
              <a:rPr lang="sr-Latn-RS" sz="3600" dirty="0"/>
              <a:t> sprečava zaustavljanje napretka učenje u slučaju pronalaženja lokalnog optimuma.</a:t>
            </a:r>
          </a:p>
          <a:p>
            <a:r>
              <a:rPr lang="sr-Latn-RS" sz="3600" dirty="0"/>
              <a:t>Neki od mogućih mutacijskih operatora :</a:t>
            </a:r>
          </a:p>
          <a:p>
            <a:pPr lvl="1"/>
            <a:r>
              <a:rPr lang="sr-Latn-RS" sz="3600" dirty="0"/>
              <a:t>Promena bit-a</a:t>
            </a:r>
          </a:p>
          <a:p>
            <a:pPr lvl="1"/>
            <a:r>
              <a:rPr lang="sr-Latn-RS" sz="3600" dirty="0"/>
              <a:t>Granična mutacija</a:t>
            </a:r>
          </a:p>
          <a:p>
            <a:pPr lvl="1"/>
            <a:r>
              <a:rPr lang="sr-Latn-RS" sz="3600" dirty="0"/>
              <a:t>Uniformna</a:t>
            </a:r>
          </a:p>
          <a:p>
            <a:pPr lvl="1"/>
            <a:r>
              <a:rPr lang="sr-Latn-RS" sz="3600" dirty="0"/>
              <a:t>Gaussova </a:t>
            </a:r>
          </a:p>
          <a:p>
            <a:endParaRPr lang="sr-Latn-R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5213" y="292230"/>
            <a:ext cx="5460032" cy="443767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5213" y="4437672"/>
            <a:ext cx="5460032" cy="2420328"/>
          </a:xfrm>
          <a:prstGeom prst="rect">
            <a:avLst/>
          </a:prstGeom>
        </p:spPr>
      </p:pic>
    </p:spTree>
    <p:extLst>
      <p:ext uri="{BB962C8B-B14F-4D97-AF65-F5344CB8AC3E}">
        <p14:creationId xmlns:p14="http://schemas.microsoft.com/office/powerpoint/2010/main" val="22154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xit" presetSubtype="21" fill="hold" grpId="1" nodeType="clickEffect">
                                  <p:stCondLst>
                                    <p:cond delay="0"/>
                                  </p:stCondLst>
                                  <p:childTnLst>
                                    <p:animEffect transition="out" filter="barn(inVertical)">
                                      <p:cBhvr>
                                        <p:cTn id="33" dur="500"/>
                                        <p:tgtEl>
                                          <p:spTgt spid="3">
                                            <p:txEl>
                                              <p:pRg st="0" end="0"/>
                                            </p:txEl>
                                          </p:spTgt>
                                        </p:tgtEl>
                                      </p:cBhvr>
                                    </p:animEffect>
                                    <p:set>
                                      <p:cBhvr>
                                        <p:cTn id="34"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6" presetClass="exit" presetSubtype="21" fill="hold" grpId="1" nodeType="clickEffect">
                                  <p:stCondLst>
                                    <p:cond delay="0"/>
                                  </p:stCondLst>
                                  <p:childTnLst>
                                    <p:animEffect transition="out" filter="barn(inVertical)">
                                      <p:cBhvr>
                                        <p:cTn id="38" dur="500"/>
                                        <p:tgtEl>
                                          <p:spTgt spid="3">
                                            <p:txEl>
                                              <p:pRg st="1" end="1"/>
                                            </p:txEl>
                                          </p:spTgt>
                                        </p:tgtEl>
                                      </p:cBhvr>
                                    </p:animEffect>
                                    <p:set>
                                      <p:cBhvr>
                                        <p:cTn id="39"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6" presetClass="exit" presetSubtype="21" fill="hold" grpId="1" nodeType="clickEffect">
                                  <p:stCondLst>
                                    <p:cond delay="0"/>
                                  </p:stCondLst>
                                  <p:childTnLst>
                                    <p:animEffect transition="out" filter="barn(inVertical)">
                                      <p:cBhvr>
                                        <p:cTn id="43" dur="500"/>
                                        <p:tgtEl>
                                          <p:spTgt spid="3">
                                            <p:txEl>
                                              <p:pRg st="2" end="2"/>
                                            </p:txEl>
                                          </p:spTgt>
                                        </p:tgtEl>
                                      </p:cBhvr>
                                    </p:animEffect>
                                    <p:set>
                                      <p:cBhvr>
                                        <p:cTn id="44" dur="1" fill="hold">
                                          <p:stCondLst>
                                            <p:cond delay="499"/>
                                          </p:stCondLst>
                                        </p:cTn>
                                        <p:tgtEl>
                                          <p:spTgt spid="3">
                                            <p:txEl>
                                              <p:pRg st="2" end="2"/>
                                            </p:txEl>
                                          </p:spTgt>
                                        </p:tgtEl>
                                        <p:attrNameLst>
                                          <p:attrName>style.visibility</p:attrName>
                                        </p:attrNameLst>
                                      </p:cBhvr>
                                      <p:to>
                                        <p:strVal val="hidden"/>
                                      </p:to>
                                    </p:set>
                                  </p:childTnLst>
                                </p:cTn>
                              </p:par>
                              <p:par>
                                <p:cTn id="45" presetID="16" presetClass="exit" presetSubtype="21" fill="hold" grpId="1" nodeType="withEffect">
                                  <p:stCondLst>
                                    <p:cond delay="0"/>
                                  </p:stCondLst>
                                  <p:childTnLst>
                                    <p:animEffect transition="out" filter="barn(inVertical)">
                                      <p:cBhvr>
                                        <p:cTn id="46" dur="500"/>
                                        <p:tgtEl>
                                          <p:spTgt spid="3">
                                            <p:txEl>
                                              <p:pRg st="3" end="3"/>
                                            </p:txEl>
                                          </p:spTgt>
                                        </p:tgtEl>
                                      </p:cBhvr>
                                    </p:animEffect>
                                    <p:set>
                                      <p:cBhvr>
                                        <p:cTn id="47" dur="1" fill="hold">
                                          <p:stCondLst>
                                            <p:cond delay="499"/>
                                          </p:stCondLst>
                                        </p:cTn>
                                        <p:tgtEl>
                                          <p:spTgt spid="3">
                                            <p:txEl>
                                              <p:pRg st="3" end="3"/>
                                            </p:txEl>
                                          </p:spTgt>
                                        </p:tgtEl>
                                        <p:attrNameLst>
                                          <p:attrName>style.visibility</p:attrName>
                                        </p:attrNameLst>
                                      </p:cBhvr>
                                      <p:to>
                                        <p:strVal val="hidden"/>
                                      </p:to>
                                    </p:set>
                                  </p:childTnLst>
                                </p:cTn>
                              </p:par>
                              <p:par>
                                <p:cTn id="48" presetID="16" presetClass="exit" presetSubtype="21" fill="hold" grpId="1" nodeType="withEffect">
                                  <p:stCondLst>
                                    <p:cond delay="0"/>
                                  </p:stCondLst>
                                  <p:childTnLst>
                                    <p:animEffect transition="out" filter="barn(inVertical)">
                                      <p:cBhvr>
                                        <p:cTn id="49" dur="500"/>
                                        <p:tgtEl>
                                          <p:spTgt spid="3">
                                            <p:txEl>
                                              <p:pRg st="4" end="4"/>
                                            </p:txEl>
                                          </p:spTgt>
                                        </p:tgtEl>
                                      </p:cBhvr>
                                    </p:animEffect>
                                    <p:set>
                                      <p:cBhvr>
                                        <p:cTn id="50" dur="1" fill="hold">
                                          <p:stCondLst>
                                            <p:cond delay="499"/>
                                          </p:stCondLst>
                                        </p:cTn>
                                        <p:tgtEl>
                                          <p:spTgt spid="3">
                                            <p:txEl>
                                              <p:pRg st="4" end="4"/>
                                            </p:txEl>
                                          </p:spTgt>
                                        </p:tgtEl>
                                        <p:attrNameLst>
                                          <p:attrName>style.visibility</p:attrName>
                                        </p:attrNameLst>
                                      </p:cBhvr>
                                      <p:to>
                                        <p:strVal val="hidden"/>
                                      </p:to>
                                    </p:set>
                                  </p:childTnLst>
                                </p:cTn>
                              </p:par>
                              <p:par>
                                <p:cTn id="51" presetID="16" presetClass="exit" presetSubtype="21" fill="hold" grpId="1" nodeType="withEffect">
                                  <p:stCondLst>
                                    <p:cond delay="0"/>
                                  </p:stCondLst>
                                  <p:childTnLst>
                                    <p:animEffect transition="out" filter="barn(inVertical)">
                                      <p:cBhvr>
                                        <p:cTn id="52" dur="500"/>
                                        <p:tgtEl>
                                          <p:spTgt spid="3">
                                            <p:txEl>
                                              <p:pRg st="5" end="5"/>
                                            </p:txEl>
                                          </p:spTgt>
                                        </p:tgtEl>
                                      </p:cBhvr>
                                    </p:animEffect>
                                    <p:set>
                                      <p:cBhvr>
                                        <p:cTn id="53" dur="1" fill="hold">
                                          <p:stCondLst>
                                            <p:cond delay="499"/>
                                          </p:stCondLst>
                                        </p:cTn>
                                        <p:tgtEl>
                                          <p:spTgt spid="3">
                                            <p:txEl>
                                              <p:pRg st="5" end="5"/>
                                            </p:txEl>
                                          </p:spTgt>
                                        </p:tgtEl>
                                        <p:attrNameLst>
                                          <p:attrName>style.visibility</p:attrName>
                                        </p:attrNameLst>
                                      </p:cBhvr>
                                      <p:to>
                                        <p:strVal val="hidden"/>
                                      </p:to>
                                    </p:set>
                                  </p:childTnLst>
                                </p:cTn>
                              </p:par>
                              <p:par>
                                <p:cTn id="54" presetID="16" presetClass="exit" presetSubtype="21" fill="hold" grpId="1" nodeType="withEffect">
                                  <p:stCondLst>
                                    <p:cond delay="0"/>
                                  </p:stCondLst>
                                  <p:childTnLst>
                                    <p:animEffect transition="out" filter="barn(inVertical)">
                                      <p:cBhvr>
                                        <p:cTn id="55" dur="500"/>
                                        <p:tgtEl>
                                          <p:spTgt spid="3">
                                            <p:txEl>
                                              <p:pRg st="6" end="6"/>
                                            </p:txEl>
                                          </p:spTgt>
                                        </p:tgtEl>
                                      </p:cBhvr>
                                    </p:animEffect>
                                    <p:set>
                                      <p:cBhvr>
                                        <p:cTn id="56"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circle(in)">
                                      <p:cBhvr>
                                        <p:cTn id="61" dur="2000"/>
                                        <p:tgtEl>
                                          <p:spTgt spid="4"/>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circle(in)">
                                      <p:cBhvr>
                                        <p:cTn id="66" dur="2000"/>
                                        <p:tgtEl>
                                          <p:spTgt spid="5"/>
                                        </p:tgtEl>
                                      </p:cBhvr>
                                    </p:animEffect>
                                  </p:childTnLst>
                                </p:cTn>
                              </p:par>
                            </p:childTnLst>
                          </p:cTn>
                        </p:par>
                      </p:childTnLst>
                    </p:cTn>
                  </p:par>
                  <p:par>
                    <p:cTn id="67" fill="hold">
                      <p:stCondLst>
                        <p:cond delay="indefinite"/>
                      </p:stCondLst>
                      <p:childTnLst>
                        <p:par>
                          <p:cTn id="68" fill="hold">
                            <p:stCondLst>
                              <p:cond delay="0"/>
                            </p:stCondLst>
                            <p:childTnLst>
                              <p:par>
                                <p:cTn id="69" presetID="6" presetClass="exit" presetSubtype="32" fill="hold" nodeType="clickEffect">
                                  <p:stCondLst>
                                    <p:cond delay="0"/>
                                  </p:stCondLst>
                                  <p:childTnLst>
                                    <p:animEffect transition="out" filter="circle(out)">
                                      <p:cBhvr>
                                        <p:cTn id="70" dur="2000"/>
                                        <p:tgtEl>
                                          <p:spTgt spid="4"/>
                                        </p:tgtEl>
                                      </p:cBhvr>
                                    </p:animEffect>
                                    <p:set>
                                      <p:cBhvr>
                                        <p:cTn id="71" dur="1" fill="hold">
                                          <p:stCondLst>
                                            <p:cond delay="1999"/>
                                          </p:stCondLst>
                                        </p:cTn>
                                        <p:tgtEl>
                                          <p:spTgt spid="4"/>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6" presetClass="exit" presetSubtype="32" fill="hold" nodeType="clickEffect">
                                  <p:stCondLst>
                                    <p:cond delay="0"/>
                                  </p:stCondLst>
                                  <p:childTnLst>
                                    <p:animEffect transition="out" filter="circle(out)">
                                      <p:cBhvr>
                                        <p:cTn id="75" dur="2000"/>
                                        <p:tgtEl>
                                          <p:spTgt spid="5"/>
                                        </p:tgtEl>
                                      </p:cBhvr>
                                    </p:animEffect>
                                    <p:set>
                                      <p:cBhvr>
                                        <p:cTn id="76"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9525" y="598107"/>
            <a:ext cx="9905999" cy="4942883"/>
          </a:xfrm>
        </p:spPr>
        <p:txBody>
          <a:bodyPr/>
          <a:lstStyle/>
          <a:p>
            <a:r>
              <a:rPr lang="sr-Latn-RS" sz="2800" dirty="0"/>
              <a:t> „Mozak“ programa se nalazi u Manager.cs.</a:t>
            </a:r>
          </a:p>
          <a:p>
            <a:r>
              <a:rPr lang="sr-Latn-RS" sz="2800" dirty="0"/>
              <a:t>Tu je postavljeno:</a:t>
            </a:r>
          </a:p>
          <a:p>
            <a:pPr lvl="1"/>
            <a:r>
              <a:rPr lang="sr-Latn-RS" sz="2800" dirty="0"/>
              <a:t> Upravljanje kretnje Maria</a:t>
            </a:r>
          </a:p>
          <a:p>
            <a:pPr lvl="1"/>
            <a:r>
              <a:rPr lang="sr-Latn-RS" sz="2800" dirty="0"/>
              <a:t>Njegova početna pozicija</a:t>
            </a:r>
          </a:p>
          <a:p>
            <a:pPr lvl="1"/>
            <a:r>
              <a:rPr lang="sr-Latn-RS" sz="2800" dirty="0"/>
              <a:t>Njegova koordinacija u prostoru</a:t>
            </a:r>
          </a:p>
          <a:p>
            <a:pPr lvl="1"/>
            <a:r>
              <a:rPr lang="sr-Latn-RS" sz="2800" dirty="0"/>
              <a:t>Stvaranje pečurke</a:t>
            </a:r>
          </a:p>
          <a:p>
            <a:pPr lvl="1"/>
            <a:r>
              <a:rPr lang="sr-Latn-RS" sz="2800" dirty="0"/>
              <a:t>Timer</a:t>
            </a:r>
          </a:p>
          <a:p>
            <a:endParaRPr lang="sr-Latn-R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844" y="4020677"/>
            <a:ext cx="5591000" cy="2239216"/>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5315" y="765169"/>
            <a:ext cx="6878010" cy="5182323"/>
          </a:xfrm>
          <a:prstGeom prst="rect">
            <a:avLst/>
          </a:prstGeom>
        </p:spPr>
      </p:pic>
    </p:spTree>
    <p:extLst>
      <p:ext uri="{BB962C8B-B14F-4D97-AF65-F5344CB8AC3E}">
        <p14:creationId xmlns:p14="http://schemas.microsoft.com/office/powerpoint/2010/main" val="366119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arn(inVertic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1" nodeType="clickEffect">
                                  <p:stCondLst>
                                    <p:cond delay="0"/>
                                  </p:stCondLst>
                                  <p:childTnLst>
                                    <p:animEffect transition="out" filter="wipe(down)">
                                      <p:cBhvr>
                                        <p:cTn id="36" dur="500"/>
                                        <p:tgtEl>
                                          <p:spTgt spid="3">
                                            <p:txEl>
                                              <p:pRg st="0" end="0"/>
                                            </p:txEl>
                                          </p:spTgt>
                                        </p:tgtEl>
                                      </p:cBhvr>
                                    </p:animEffect>
                                    <p:set>
                                      <p:cBhvr>
                                        <p:cTn id="3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grpId="1" nodeType="clickEffect">
                                  <p:stCondLst>
                                    <p:cond delay="0"/>
                                  </p:stCondLst>
                                  <p:childTnLst>
                                    <p:animEffect transition="out" filter="wipe(down)">
                                      <p:cBhvr>
                                        <p:cTn id="41" dur="500"/>
                                        <p:tgtEl>
                                          <p:spTgt spid="3">
                                            <p:txEl>
                                              <p:pRg st="1" end="1"/>
                                            </p:txEl>
                                          </p:spTgt>
                                        </p:tgtEl>
                                      </p:cBhvr>
                                    </p:animEffect>
                                    <p:set>
                                      <p:cBhvr>
                                        <p:cTn id="42" dur="1" fill="hold">
                                          <p:stCondLst>
                                            <p:cond delay="499"/>
                                          </p:stCondLst>
                                        </p:cTn>
                                        <p:tgtEl>
                                          <p:spTgt spid="3">
                                            <p:txEl>
                                              <p:pRg st="1" end="1"/>
                                            </p:txEl>
                                          </p:spTgt>
                                        </p:tgtEl>
                                        <p:attrNameLst>
                                          <p:attrName>style.visibility</p:attrName>
                                        </p:attrNameLst>
                                      </p:cBhvr>
                                      <p:to>
                                        <p:strVal val="hidden"/>
                                      </p:to>
                                    </p:set>
                                  </p:childTnLst>
                                </p:cTn>
                              </p:par>
                              <p:par>
                                <p:cTn id="43" presetID="22" presetClass="exit" presetSubtype="4" fill="hold" grpId="1" nodeType="withEffect">
                                  <p:stCondLst>
                                    <p:cond delay="0"/>
                                  </p:stCondLst>
                                  <p:childTnLst>
                                    <p:animEffect transition="out" filter="wipe(down)">
                                      <p:cBhvr>
                                        <p:cTn id="44" dur="500"/>
                                        <p:tgtEl>
                                          <p:spTgt spid="3">
                                            <p:txEl>
                                              <p:pRg st="2" end="2"/>
                                            </p:txEl>
                                          </p:spTgt>
                                        </p:tgtEl>
                                      </p:cBhvr>
                                    </p:animEffect>
                                    <p:set>
                                      <p:cBhvr>
                                        <p:cTn id="45" dur="1" fill="hold">
                                          <p:stCondLst>
                                            <p:cond delay="499"/>
                                          </p:stCondLst>
                                        </p:cTn>
                                        <p:tgtEl>
                                          <p:spTgt spid="3">
                                            <p:txEl>
                                              <p:pRg st="2" end="2"/>
                                            </p:txEl>
                                          </p:spTgt>
                                        </p:tgtEl>
                                        <p:attrNameLst>
                                          <p:attrName>style.visibility</p:attrName>
                                        </p:attrNameLst>
                                      </p:cBhvr>
                                      <p:to>
                                        <p:strVal val="hidden"/>
                                      </p:to>
                                    </p:set>
                                  </p:childTnLst>
                                </p:cTn>
                              </p:par>
                              <p:par>
                                <p:cTn id="46" presetID="22" presetClass="exit" presetSubtype="4" fill="hold" grpId="1" nodeType="withEffect">
                                  <p:stCondLst>
                                    <p:cond delay="0"/>
                                  </p:stCondLst>
                                  <p:childTnLst>
                                    <p:animEffect transition="out" filter="wipe(down)">
                                      <p:cBhvr>
                                        <p:cTn id="47" dur="500"/>
                                        <p:tgtEl>
                                          <p:spTgt spid="3">
                                            <p:txEl>
                                              <p:pRg st="3" end="3"/>
                                            </p:txEl>
                                          </p:spTgt>
                                        </p:tgtEl>
                                      </p:cBhvr>
                                    </p:animEffect>
                                    <p:set>
                                      <p:cBhvr>
                                        <p:cTn id="48" dur="1" fill="hold">
                                          <p:stCondLst>
                                            <p:cond delay="499"/>
                                          </p:stCondLst>
                                        </p:cTn>
                                        <p:tgtEl>
                                          <p:spTgt spid="3">
                                            <p:txEl>
                                              <p:pRg st="3" end="3"/>
                                            </p:txEl>
                                          </p:spTgt>
                                        </p:tgtEl>
                                        <p:attrNameLst>
                                          <p:attrName>style.visibility</p:attrName>
                                        </p:attrNameLst>
                                      </p:cBhvr>
                                      <p:to>
                                        <p:strVal val="hidden"/>
                                      </p:to>
                                    </p:set>
                                  </p:childTnLst>
                                </p:cTn>
                              </p:par>
                              <p:par>
                                <p:cTn id="49" presetID="22" presetClass="exit" presetSubtype="4" fill="hold" grpId="1" nodeType="withEffect">
                                  <p:stCondLst>
                                    <p:cond delay="0"/>
                                  </p:stCondLst>
                                  <p:childTnLst>
                                    <p:animEffect transition="out" filter="wipe(down)">
                                      <p:cBhvr>
                                        <p:cTn id="50" dur="500"/>
                                        <p:tgtEl>
                                          <p:spTgt spid="3">
                                            <p:txEl>
                                              <p:pRg st="4" end="4"/>
                                            </p:txEl>
                                          </p:spTgt>
                                        </p:tgtEl>
                                      </p:cBhvr>
                                    </p:animEffect>
                                    <p:set>
                                      <p:cBhvr>
                                        <p:cTn id="51" dur="1" fill="hold">
                                          <p:stCondLst>
                                            <p:cond delay="499"/>
                                          </p:stCondLst>
                                        </p:cTn>
                                        <p:tgtEl>
                                          <p:spTgt spid="3">
                                            <p:txEl>
                                              <p:pRg st="4" end="4"/>
                                            </p:txEl>
                                          </p:spTgt>
                                        </p:tgtEl>
                                        <p:attrNameLst>
                                          <p:attrName>style.visibility</p:attrName>
                                        </p:attrNameLst>
                                      </p:cBhvr>
                                      <p:to>
                                        <p:strVal val="hidden"/>
                                      </p:to>
                                    </p:set>
                                  </p:childTnLst>
                                </p:cTn>
                              </p:par>
                              <p:par>
                                <p:cTn id="52" presetID="22" presetClass="exit" presetSubtype="4" fill="hold" grpId="1" nodeType="withEffect">
                                  <p:stCondLst>
                                    <p:cond delay="0"/>
                                  </p:stCondLst>
                                  <p:childTnLst>
                                    <p:animEffect transition="out" filter="wipe(down)">
                                      <p:cBhvr>
                                        <p:cTn id="53" dur="500"/>
                                        <p:tgtEl>
                                          <p:spTgt spid="3">
                                            <p:txEl>
                                              <p:pRg st="5" end="5"/>
                                            </p:txEl>
                                          </p:spTgt>
                                        </p:tgtEl>
                                      </p:cBhvr>
                                    </p:animEffect>
                                    <p:set>
                                      <p:cBhvr>
                                        <p:cTn id="54" dur="1" fill="hold">
                                          <p:stCondLst>
                                            <p:cond delay="499"/>
                                          </p:stCondLst>
                                        </p:cTn>
                                        <p:tgtEl>
                                          <p:spTgt spid="3">
                                            <p:txEl>
                                              <p:pRg st="5" end="5"/>
                                            </p:txEl>
                                          </p:spTgt>
                                        </p:tgtEl>
                                        <p:attrNameLst>
                                          <p:attrName>style.visibility</p:attrName>
                                        </p:attrNameLst>
                                      </p:cBhvr>
                                      <p:to>
                                        <p:strVal val="hidden"/>
                                      </p:to>
                                    </p:set>
                                  </p:childTnLst>
                                </p:cTn>
                              </p:par>
                              <p:par>
                                <p:cTn id="55" presetID="22" presetClass="exit" presetSubtype="4" fill="hold" grpId="1" nodeType="withEffect">
                                  <p:stCondLst>
                                    <p:cond delay="0"/>
                                  </p:stCondLst>
                                  <p:childTnLst>
                                    <p:animEffect transition="out" filter="wipe(down)">
                                      <p:cBhvr>
                                        <p:cTn id="56" dur="500"/>
                                        <p:tgtEl>
                                          <p:spTgt spid="3">
                                            <p:txEl>
                                              <p:pRg st="6" end="6"/>
                                            </p:txEl>
                                          </p:spTgt>
                                        </p:tgtEl>
                                      </p:cBhvr>
                                    </p:animEffect>
                                    <p:set>
                                      <p:cBhvr>
                                        <p:cTn id="57"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6" presetClass="exit" presetSubtype="21" fill="hold" nodeType="clickEffect">
                                  <p:stCondLst>
                                    <p:cond delay="0"/>
                                  </p:stCondLst>
                                  <p:childTnLst>
                                    <p:animEffect transition="out" filter="barn(inVertical)">
                                      <p:cBhvr>
                                        <p:cTn id="61" dur="500"/>
                                        <p:tgtEl>
                                          <p:spTgt spid="4"/>
                                        </p:tgtEl>
                                      </p:cBhvr>
                                    </p:animEffect>
                                    <p:set>
                                      <p:cBhvr>
                                        <p:cTn id="62" dur="1" fill="hold">
                                          <p:stCondLst>
                                            <p:cond delay="499"/>
                                          </p:stCondLst>
                                        </p:cTn>
                                        <p:tgtEl>
                                          <p:spTgt spid="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ppt_x"/>
                                          </p:val>
                                        </p:tav>
                                        <p:tav tm="100000">
                                          <p:val>
                                            <p:strVal val="#ppt_x"/>
                                          </p:val>
                                        </p:tav>
                                      </p:tavLst>
                                    </p:anim>
                                    <p:anim calcmode="lin" valueType="num">
                                      <p:cBhvr additive="base">
                                        <p:cTn id="6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nodeType="clickEffect">
                                  <p:stCondLst>
                                    <p:cond delay="0"/>
                                  </p:stCondLst>
                                  <p:childTnLst>
                                    <p:anim calcmode="lin" valueType="num">
                                      <p:cBhvr additive="base">
                                        <p:cTn id="72" dur="500"/>
                                        <p:tgtEl>
                                          <p:spTgt spid="5"/>
                                        </p:tgtEl>
                                        <p:attrNameLst>
                                          <p:attrName>ppt_x</p:attrName>
                                        </p:attrNameLst>
                                      </p:cBhvr>
                                      <p:tavLst>
                                        <p:tav tm="0">
                                          <p:val>
                                            <p:strVal val="ppt_x"/>
                                          </p:val>
                                        </p:tav>
                                        <p:tav tm="100000">
                                          <p:val>
                                            <p:strVal val="ppt_x"/>
                                          </p:val>
                                        </p:tav>
                                      </p:tavLst>
                                    </p:anim>
                                    <p:anim calcmode="lin" valueType="num">
                                      <p:cBhvr additive="base">
                                        <p:cTn id="73" dur="500"/>
                                        <p:tgtEl>
                                          <p:spTgt spid="5"/>
                                        </p:tgtEl>
                                        <p:attrNameLst>
                                          <p:attrName>ppt_y</p:attrName>
                                        </p:attrNameLst>
                                      </p:cBhvr>
                                      <p:tavLst>
                                        <p:tav tm="0">
                                          <p:val>
                                            <p:strVal val="ppt_y"/>
                                          </p:val>
                                        </p:tav>
                                        <p:tav tm="100000">
                                          <p:val>
                                            <p:strVal val="1+ppt_h/2"/>
                                          </p:val>
                                        </p:tav>
                                      </p:tavLst>
                                    </p:anim>
                                    <p:set>
                                      <p:cBhvr>
                                        <p:cTn id="7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4600</TotalTime>
  <Words>722</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Circuit</vt:lpstr>
      <vt:lpstr> Igranje 2D/3D igrica upotrebom neuronskih mreža</vt:lpstr>
      <vt:lpstr>Uvod </vt:lpstr>
      <vt:lpstr>PowerPoint Presentation</vt:lpstr>
      <vt:lpstr>PowerPoint Presentation</vt:lpstr>
      <vt:lpstr>PowerPoint Presentation</vt:lpstr>
      <vt:lpstr>Opis rešenja </vt:lpstr>
      <vt:lpstr>PowerPoint Presentation</vt:lpstr>
      <vt:lpstr>PowerPoint Presentation</vt:lpstr>
      <vt:lpstr>PowerPoint Presentation</vt:lpstr>
      <vt:lpstr>PowerPoint Presentation</vt:lpstr>
      <vt:lpstr>Eksperimentalni rezultati</vt:lpstr>
      <vt:lpstr>PowerPoint Presentation</vt:lpstr>
      <vt:lpstr>ZAKLJUČAK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Aleksandra</dc:creator>
  <cp:lastModifiedBy>Nikola Veselinović</cp:lastModifiedBy>
  <cp:revision>34</cp:revision>
  <dcterms:created xsi:type="dcterms:W3CDTF">2019-01-31T12:08:57Z</dcterms:created>
  <dcterms:modified xsi:type="dcterms:W3CDTF">2019-02-05T13:25:04Z</dcterms:modified>
</cp:coreProperties>
</file>