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8229600" cx="14630400"/>
  <p:notesSz cx="8229600" cy="14630400"/>
  <p:embeddedFontLst>
    <p:embeddedFont>
      <p:font typeface="Lexend SemiBold"/>
      <p:regular r:id="rId17"/>
      <p:bold r:id="rId18"/>
    </p:embeddedFont>
    <p:embeddedFont>
      <p:font typeface="Heebo"/>
      <p:regular r:id="rId19"/>
      <p:bold r:id="rId20"/>
    </p:embeddedFont>
    <p:embeddedFont>
      <p:font typeface="Heebo SemiBold"/>
      <p:regular r:id="rId21"/>
      <p:bold r:id="rId22"/>
    </p:embeddedFont>
    <p:embeddedFont>
      <p:font typeface="Lexend Medium"/>
      <p:regular r:id="rId23"/>
      <p:bold r:id="rId24"/>
    </p:embeddedFont>
    <p:embeddedFont>
      <p:font typeface="Heebo Medium"/>
      <p:regular r:id="rId25"/>
      <p:bold r:id="rId26"/>
    </p:embeddedFont>
    <p:embeddedFont>
      <p:font typeface="Crimson Pro SemiBold"/>
      <p:regular r:id="rId27"/>
      <p:bold r:id="rId28"/>
      <p:italic r:id="rId29"/>
      <p:boldItalic r:id="rId30"/>
    </p:embeddedFont>
    <p:embeddedFont>
      <p:font typeface="Crimson Pr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E2D58C-00D7-449C-9B8B-10D8716DE808}">
  <a:tblStyle styleId="{63E2D58C-00D7-449C-9B8B-10D8716DE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ebo-bold.fntdata"/><Relationship Id="rId22" Type="http://schemas.openxmlformats.org/officeDocument/2006/relationships/font" Target="fonts/HeeboSemiBold-bold.fntdata"/><Relationship Id="rId21" Type="http://schemas.openxmlformats.org/officeDocument/2006/relationships/font" Target="fonts/HeeboSemiBold-regular.fntdata"/><Relationship Id="rId24" Type="http://schemas.openxmlformats.org/officeDocument/2006/relationships/font" Target="fonts/LexendMedium-bold.fntdata"/><Relationship Id="rId23" Type="http://schemas.openxmlformats.org/officeDocument/2006/relationships/font" Target="fonts/Lexen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eboMedium-bold.fntdata"/><Relationship Id="rId25" Type="http://schemas.openxmlformats.org/officeDocument/2006/relationships/font" Target="fonts/HeeboMedium-regular.fntdata"/><Relationship Id="rId28" Type="http://schemas.openxmlformats.org/officeDocument/2006/relationships/font" Target="fonts/CrimsonProSemiBold-bold.fntdata"/><Relationship Id="rId27" Type="http://schemas.openxmlformats.org/officeDocument/2006/relationships/font" Target="fonts/CrimsonPr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rimsonPro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rimsonProExtraBold-bold.fntdata"/><Relationship Id="rId30" Type="http://schemas.openxmlformats.org/officeDocument/2006/relationships/font" Target="fonts/CrimsonPro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rimsonPro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Heebo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475cbc6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475cbc6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67475cbc6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7475cbc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7475cbc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7475cbc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766e7b7f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766e7b7f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6766e7b7f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766e7b7f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766e7b7f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6766e7b7f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7475cbc6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7475cbc6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67475cbc6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426271f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426271f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69426271f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426271f2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426271f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9426271f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426271f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9426271f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69426271f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426271f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9426271f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69426271f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7475cbc6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7475cbc6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7475cbc6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315200" y="40"/>
            <a:ext cx="73152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  <a:defRPr>
                <a:solidFill>
                  <a:schemeClr val="dk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Char char="●"/>
              <a:defRPr sz="2900">
                <a:solidFill>
                  <a:schemeClr val="lt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lt2"/>
                </a:solidFill>
              </a:defRPr>
            </a:lvl1pPr>
            <a:lvl2pPr lvl="1" algn="r">
              <a:buNone/>
              <a:defRPr sz="1600">
                <a:solidFill>
                  <a:schemeClr val="lt2"/>
                </a:solidFill>
              </a:defRPr>
            </a:lvl2pPr>
            <a:lvl3pPr lvl="2" algn="r">
              <a:buNone/>
              <a:defRPr sz="1600">
                <a:solidFill>
                  <a:schemeClr val="lt2"/>
                </a:solidFill>
              </a:defRPr>
            </a:lvl3pPr>
            <a:lvl4pPr lvl="3" algn="r">
              <a:buNone/>
              <a:defRPr sz="1600">
                <a:solidFill>
                  <a:schemeClr val="lt2"/>
                </a:solidFill>
              </a:defRPr>
            </a:lvl4pPr>
            <a:lvl5pPr lvl="4" algn="r">
              <a:buNone/>
              <a:defRPr sz="1600">
                <a:solidFill>
                  <a:schemeClr val="lt2"/>
                </a:solidFill>
              </a:defRPr>
            </a:lvl5pPr>
            <a:lvl6pPr lvl="5" algn="r">
              <a:buNone/>
              <a:defRPr sz="1600">
                <a:solidFill>
                  <a:schemeClr val="lt2"/>
                </a:solidFill>
              </a:defRPr>
            </a:lvl6pPr>
            <a:lvl7pPr lvl="6" algn="r">
              <a:buNone/>
              <a:defRPr sz="1600">
                <a:solidFill>
                  <a:schemeClr val="lt2"/>
                </a:solidFill>
              </a:defRPr>
            </a:lvl7pPr>
            <a:lvl8pPr lvl="7" algn="r">
              <a:buNone/>
              <a:defRPr sz="1600">
                <a:solidFill>
                  <a:schemeClr val="lt2"/>
                </a:solidFill>
              </a:defRPr>
            </a:lvl8pPr>
            <a:lvl9pPr lvl="8" algn="r">
              <a:buNone/>
              <a:defRPr sz="16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EDF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7434375" y="2133975"/>
            <a:ext cx="68799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lang="en-US" sz="5650">
                <a:solidFill>
                  <a:srgbClr val="6FA8DC"/>
                </a:solidFill>
                <a:latin typeface="Crimson Pro ExtraBold"/>
                <a:ea typeface="Crimson Pro ExtraBold"/>
                <a:cs typeface="Crimson Pro ExtraBold"/>
                <a:sym typeface="Crimson Pro ExtraBold"/>
              </a:rPr>
              <a:t>Team Dark Mode only</a:t>
            </a:r>
            <a:endParaRPr i="0" sz="5650" u="none" cap="none" strike="noStrike">
              <a:solidFill>
                <a:srgbClr val="6FA8DC"/>
              </a:solidFill>
              <a:latin typeface="Crimson Pro ExtraBold"/>
              <a:ea typeface="Crimson Pro ExtraBold"/>
              <a:cs typeface="Crimson Pro ExtraBold"/>
              <a:sym typeface="Crimson Pro ExtraBold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1771800"/>
            <a:ext cx="7133801" cy="5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/>
        </p:nvSpPr>
        <p:spPr>
          <a:xfrm>
            <a:off x="7861700" y="3825950"/>
            <a:ext cx="5871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152D47"/>
                </a:solidFill>
              </a:rPr>
              <a:t>Expense Tracker App</a:t>
            </a:r>
            <a:endParaRPr b="1" sz="3100">
              <a:solidFill>
                <a:srgbClr val="152D47"/>
              </a:solidFill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7796325" y="4617900"/>
            <a:ext cx="61560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Track and manage your expenses on the go. With features like customizable categories and detailed reports, stay in control of your finances anytime, anywhere. 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4375800" y="365413"/>
            <a:ext cx="10396200" cy="7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Technical Edge</a:t>
            </a:r>
            <a:endParaRPr b="1" sz="25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Local Storage with SharedPreferences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Stores user data such as income, expenses, and preferences directly on the device — </a:t>
            </a: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C4C4D"/>
                </a:solidFill>
              </a:rPr>
              <a:t>ensuring speed, simplicity, and offline access.</a:t>
            </a:r>
            <a:br>
              <a:rPr lang="en-US" sz="1700">
                <a:solidFill>
                  <a:srgbClr val="4C4C4D"/>
                </a:solidFill>
              </a:rPr>
            </a:b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Dynamic Balance Tracking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Every income or expense update immediately reflects in the calculated balance, improving responsiveness and user clarity.</a:t>
            </a:r>
            <a:br>
              <a:rPr lang="en-US" sz="1700">
                <a:solidFill>
                  <a:srgbClr val="4C4C4D"/>
                </a:solidFill>
              </a:rPr>
            </a:b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Modular Architecture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Organized codebase with separate components for screens (Activities), logic, and UI — improving scalability and readability.</a:t>
            </a:r>
            <a:br>
              <a:rPr lang="en-US" sz="1700">
                <a:solidFill>
                  <a:srgbClr val="4C4C4D"/>
                </a:solidFill>
              </a:rPr>
            </a:b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Month- and Category-Based Filtering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Allows users to view transactions specific to a time period or category for better budgeting insights.</a:t>
            </a:r>
            <a:br>
              <a:rPr lang="en-US" sz="1700">
                <a:solidFill>
                  <a:srgbClr val="4C4C4D"/>
                </a:solidFill>
              </a:rPr>
            </a:b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Bottom Navigation Menu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Implements intuitive screen switching between Home, Records, and Profile, offering a smooth app experience.</a:t>
            </a:r>
            <a:br>
              <a:rPr lang="en-US" sz="1700">
                <a:solidFill>
                  <a:srgbClr val="4C4C4D"/>
                </a:solidFill>
              </a:rPr>
            </a:b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</a:rPr>
              <a:t>Lightweight, Internet-Free Operation</a:t>
            </a:r>
            <a:br>
              <a:rPr b="1" lang="en-US" sz="1700">
                <a:solidFill>
                  <a:srgbClr val="4C4C4D"/>
                </a:solidFill>
              </a:rPr>
            </a:br>
            <a:r>
              <a:rPr lang="en-US" sz="1700">
                <a:solidFill>
                  <a:srgbClr val="4C4C4D"/>
                </a:solidFill>
              </a:rPr>
              <a:t> No backend dependency — runs fully offline, ideal for quick local usage without connectivity barriers.</a:t>
            </a:r>
            <a:endParaRPr sz="1700">
              <a:solidFill>
                <a:srgbClr val="4C4C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950" y="1773650"/>
            <a:ext cx="4535025" cy="45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4151150" y="623625"/>
            <a:ext cx="9865200" cy="6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t/>
            </a:r>
            <a:endParaRPr b="1" sz="13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Future Scope</a:t>
            </a:r>
            <a:endParaRPr b="1" sz="24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52D47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SMS-Powered Expense DetectionPowered Expense Detection</a:t>
            </a:r>
            <a:endParaRPr sz="1800">
              <a:solidFill>
                <a:srgbClr val="152D47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Your transactions, instantly tracked.</a:t>
            </a:r>
            <a:endParaRPr sz="18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Auto-suggest expenses fr</a:t>
            </a:r>
            <a:r>
              <a:rPr b="1" lang="en-US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om SMS</a:t>
            </a:r>
            <a:br>
              <a:rPr b="1" lang="en-US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The app reads SMS alerts from banks and detects transaction patterns (e.g., </a:t>
            </a:r>
            <a:r>
              <a:rPr i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“Rs. 1,500 debited”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).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One-Tap Expense Logging</a:t>
            </a:r>
            <a:b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Instead of typing everything manually, users get a quick prompt with pre-filled details.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Privacy-First Design</a:t>
            </a:r>
            <a:b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Only reads </a:t>
            </a: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transactional messages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and processes them securely on-device.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Integrated with Budgeting &amp; Analytics</a:t>
            </a:r>
            <a:b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Suggested expenses feed into the user's budgets and visual spending reports — keeping their finances up-to-date in real time.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5" y="2689625"/>
            <a:ext cx="3168525" cy="31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90500" y="329025"/>
            <a:ext cx="7639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Team - DARK MODE ONLY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382925" y="1614450"/>
            <a:ext cx="4762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C4C4D"/>
                </a:solidFill>
              </a:rPr>
              <a:t>Team members</a:t>
            </a:r>
            <a:endParaRPr sz="2900">
              <a:solidFill>
                <a:srgbClr val="4C4C4D"/>
              </a:solidFill>
            </a:endParaRPr>
          </a:p>
        </p:txBody>
      </p:sp>
      <p:graphicFrame>
        <p:nvGraphicFramePr>
          <p:cNvPr id="82" name="Google Shape;82;p18"/>
          <p:cNvGraphicFramePr/>
          <p:nvPr/>
        </p:nvGraphicFramePr>
        <p:xfrm>
          <a:off x="779313" y="26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{63E2D58C-00D7-449C-9B8B-10D8716DE808}</a:tableStyleId>
              </a:tblPr>
              <a:tblGrid>
                <a:gridCol w="2749425"/>
                <a:gridCol w="2351125"/>
                <a:gridCol w="2229850"/>
                <a:gridCol w="3667300"/>
                <a:gridCol w="1900850"/>
              </a:tblGrid>
              <a:tr h="1044625">
                <a:tc>
                  <a:txBody>
                    <a:bodyPr/>
                    <a:lstStyle/>
                    <a:p>
                      <a:pPr indent="0" lvl="0" marL="2743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E2EDF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Name</a:t>
                      </a:r>
                      <a:endParaRPr sz="2300">
                        <a:solidFill>
                          <a:srgbClr val="E2EDF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43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E2EDF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Reg No</a:t>
                      </a:r>
                      <a:endParaRPr sz="2300">
                        <a:solidFill>
                          <a:srgbClr val="E2EDF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43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E2EDF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Batch </a:t>
                      </a:r>
                      <a:endParaRPr sz="2300">
                        <a:solidFill>
                          <a:srgbClr val="E2EDF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43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E2EDF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Branch</a:t>
                      </a:r>
                      <a:endParaRPr sz="2300">
                        <a:solidFill>
                          <a:srgbClr val="E2EDF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432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E2EDF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Year</a:t>
                      </a:r>
                      <a:endParaRPr sz="2300">
                        <a:solidFill>
                          <a:srgbClr val="E2EDF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0B5394"/>
                    </a:solidFill>
                  </a:tcPr>
                </a:tc>
              </a:tr>
              <a:tr h="1317875"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Anwesha Singh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22BDS0052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1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CSE with Data Science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3rd Year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</a:tr>
              <a:tr h="1317875"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Geetha Madhuri.P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22BDS0255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1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CSE with Data Science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52D47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3rd Year</a:t>
                      </a:r>
                      <a:endParaRPr sz="2000">
                        <a:solidFill>
                          <a:srgbClr val="152D47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365750" marB="274300" marR="91425" marL="91425">
                    <a:solidFill>
                      <a:srgbClr val="E2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570075" y="503100"/>
            <a:ext cx="4958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52D47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Contribution</a:t>
            </a:r>
            <a:endParaRPr sz="3000">
              <a:solidFill>
                <a:srgbClr val="152D47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</p:txBody>
      </p:sp>
      <p:graphicFrame>
        <p:nvGraphicFramePr>
          <p:cNvPr id="89" name="Google Shape;89;p19"/>
          <p:cNvGraphicFramePr/>
          <p:nvPr/>
        </p:nvGraphicFramePr>
        <p:xfrm>
          <a:off x="81637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{63E2D58C-00D7-449C-9B8B-10D8716DE808}</a:tableStyleId>
              </a:tblPr>
              <a:tblGrid>
                <a:gridCol w="3155375"/>
                <a:gridCol w="10064625"/>
              </a:tblGrid>
              <a:tr h="1226025"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                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sz="2700">
                          <a:solidFill>
                            <a:schemeClr val="dk1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Name</a:t>
                      </a:r>
                      <a:endParaRPr sz="2700">
                        <a:solidFill>
                          <a:schemeClr val="dk1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Contributions</a:t>
                      </a:r>
                      <a:endParaRPr sz="1600"/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2511325"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C4C4D"/>
                          </a:solidFill>
                          <a:latin typeface="Heebo Medium"/>
                          <a:ea typeface="Heebo Medium"/>
                          <a:cs typeface="Heebo Medium"/>
                          <a:sym typeface="Heebo Medium"/>
                        </a:rPr>
                        <a:t>Anwesha Singh</a:t>
                      </a:r>
                      <a:endParaRPr sz="2400">
                        <a:solidFill>
                          <a:srgbClr val="4C4C4D"/>
                        </a:solidFill>
                        <a:latin typeface="Heebo Medium"/>
                        <a:ea typeface="Heebo Medium"/>
                        <a:cs typeface="Heebo Medium"/>
                        <a:sym typeface="Heebo Medium"/>
                      </a:endParaRPr>
                    </a:p>
                  </a:txBody>
                  <a:tcPr marT="274300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4C4D"/>
                        </a:buClr>
                        <a:buSzPts val="2100"/>
                        <a:buFont typeface="Heebo SemiBold"/>
                        <a:buChar char="●"/>
                      </a:pPr>
                      <a:r>
                        <a:rPr lang="en-US" sz="2100">
                          <a:solidFill>
                            <a:srgbClr val="4C4C4D"/>
                          </a:solidFill>
                          <a:latin typeface="Heebo SemiBold"/>
                          <a:ea typeface="Heebo SemiBold"/>
                          <a:cs typeface="Heebo SemiBold"/>
                          <a:sym typeface="Heebo SemiBold"/>
                        </a:rPr>
                        <a:t>Designed and developed the Home, Profile, and Track (Records) screens.</a:t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4C4D"/>
                        </a:buClr>
                        <a:buSzPts val="2100"/>
                        <a:buFont typeface="Heebo SemiBold"/>
                        <a:buChar char="●"/>
                      </a:pPr>
                      <a:r>
                        <a:rPr lang="en-US" sz="2100">
                          <a:solidFill>
                            <a:srgbClr val="4C4C4D"/>
                          </a:solidFill>
                          <a:latin typeface="Heebo SemiBold"/>
                          <a:ea typeface="Heebo SemiBold"/>
                          <a:cs typeface="Heebo SemiBold"/>
                          <a:sym typeface="Heebo SemiBold"/>
                        </a:rPr>
                        <a:t>Implemented the bottom navigation menu and handled screen integration for seamless flow across the app.</a:t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DF7"/>
                    </a:solidFill>
                  </a:tcPr>
                </a:tc>
              </a:tr>
              <a:tr h="2441700"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C4C4D"/>
                          </a:solidFill>
                          <a:latin typeface="Heebo Medium"/>
                          <a:ea typeface="Heebo Medium"/>
                          <a:cs typeface="Heebo Medium"/>
                          <a:sym typeface="Heebo Medium"/>
                        </a:rPr>
                        <a:t>Geetha Madhuri.P</a:t>
                      </a:r>
                      <a:endParaRPr sz="2400">
                        <a:solidFill>
                          <a:srgbClr val="4C4C4D"/>
                        </a:solidFill>
                        <a:latin typeface="Heebo Medium"/>
                        <a:ea typeface="Heebo Medium"/>
                        <a:cs typeface="Heebo Medium"/>
                        <a:sym typeface="Heebo Medium"/>
                      </a:endParaRPr>
                    </a:p>
                  </a:txBody>
                  <a:tcPr marT="274300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DF7"/>
                    </a:solidFill>
                  </a:tcPr>
                </a:tc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4C4D"/>
                        </a:buClr>
                        <a:buSzPts val="2100"/>
                        <a:buFont typeface="Heebo SemiBold"/>
                        <a:buChar char="●"/>
                      </a:pPr>
                      <a:r>
                        <a:rPr lang="en-US" sz="2100">
                          <a:solidFill>
                            <a:srgbClr val="4C4C4D"/>
                          </a:solidFill>
                          <a:latin typeface="Heebo SemiBold"/>
                          <a:ea typeface="Heebo SemiBold"/>
                          <a:cs typeface="Heebo SemiBold"/>
                          <a:sym typeface="Heebo SemiBold"/>
                        </a:rPr>
                        <a:t>Built the Login and Sign-Up screens with input validation and </a:t>
                      </a:r>
                      <a:r>
                        <a:rPr lang="en-US" sz="2100">
                          <a:solidFill>
                            <a:srgbClr val="4C4C4D"/>
                          </a:solidFill>
                          <a:latin typeface="Heebo SemiBold"/>
                          <a:ea typeface="Heebo SemiBold"/>
                          <a:cs typeface="Heebo SemiBold"/>
                          <a:sym typeface="Heebo SemiBold"/>
                        </a:rPr>
                        <a:t> UI/UX design </a:t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4C4D"/>
                        </a:buClr>
                        <a:buSzPts val="2100"/>
                        <a:buFont typeface="Heebo SemiBold"/>
                        <a:buChar char="●"/>
                      </a:pPr>
                      <a:r>
                        <a:rPr lang="en-US" sz="2100">
                          <a:solidFill>
                            <a:srgbClr val="4C4C4D"/>
                          </a:solidFill>
                          <a:latin typeface="Heebo SemiBold"/>
                          <a:ea typeface="Heebo SemiBold"/>
                          <a:cs typeface="Heebo SemiBold"/>
                          <a:sym typeface="Heebo SemiBold"/>
                        </a:rPr>
                        <a:t>Implemented local data storage using SharedPreferences to manage expenses, income, and balance.</a:t>
                      </a:r>
                      <a:endParaRPr sz="21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C4C4D"/>
                        </a:solidFill>
                        <a:latin typeface="Heebo SemiBold"/>
                        <a:ea typeface="Heebo SemiBold"/>
                        <a:cs typeface="Heebo SemiBold"/>
                        <a:sym typeface="Heebo SemiBold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690900" y="558025"/>
            <a:ext cx="13248600" cy="7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Technical Implementation</a:t>
            </a:r>
            <a:endParaRPr b="1" sz="18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Heebo"/>
              <a:buChar char="●"/>
            </a:pPr>
            <a:r>
              <a:rPr b="1" lang="en-US" sz="23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Layouts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Used ConstraintLayout, LinearLayout, and RecyclerView with custom adapters for clean, responsive, and structured user interfaces</a:t>
            </a:r>
            <a:r>
              <a:rPr lang="en-US" sz="2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sz="21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ebo"/>
              <a:buChar char="●"/>
            </a:pPr>
            <a:r>
              <a:rPr b="1" lang="en-US" sz="23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View Binding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Implemented View Binding for type-safe and direct access to views, reducing boilerplate and improving readability.</a:t>
            </a:r>
            <a:endParaRPr sz="20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ebo"/>
              <a:buChar char="●"/>
            </a:pPr>
            <a:r>
              <a:rPr b="1" lang="en-US" sz="23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Local Storage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Used SharedPreferences for lightweight, on-device storage of user data such as income, expenses, budget, and current balance.</a:t>
            </a:r>
            <a:endParaRPr sz="20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ebo"/>
              <a:buChar char="●"/>
            </a:pPr>
            <a:r>
              <a:rPr b="1" lang="en-US" sz="23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Navigation Structure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Implemented a Bottom Navigation Bar to switch between key sections — Home, Records, and Profile — ensuring smooth user experience.</a:t>
            </a:r>
            <a:endParaRPr sz="20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ebo"/>
              <a:buChar char="●"/>
            </a:pPr>
            <a:r>
              <a:rPr b="1" lang="en-US" sz="23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Records Filtering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Built a filtering system to display transactions by selected month and category for better tracking.</a:t>
            </a:r>
            <a:endParaRPr sz="20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300">
                <a:solidFill>
                  <a:srgbClr val="152D47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Additional Components</a:t>
            </a:r>
            <a:br>
              <a:rPr lang="en-US" sz="2100">
                <a:latin typeface="Heebo"/>
                <a:ea typeface="Heebo"/>
                <a:cs typeface="Heebo"/>
                <a:sym typeface="Heebo"/>
              </a:rPr>
            </a:br>
            <a:r>
              <a:rPr lang="en-US" sz="2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Utilized Android Jetpack tools like Activities, Intents, and Lifecycle-aware components to manage navigation and app behavior effectively.</a:t>
            </a:r>
            <a:endParaRPr sz="20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793800" y="850225"/>
            <a:ext cx="567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b="1" i="0" lang="en-US" sz="445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Problem Overview</a:t>
            </a:r>
            <a:endParaRPr b="0" i="0" sz="4450" u="none" cap="none" strike="noStrike"/>
          </a:p>
        </p:txBody>
      </p:sp>
      <p:sp>
        <p:nvSpPr>
          <p:cNvPr id="102" name="Google Shape;102;p21"/>
          <p:cNvSpPr txBox="1"/>
          <p:nvPr/>
        </p:nvSpPr>
        <p:spPr>
          <a:xfrm>
            <a:off x="707800" y="1570525"/>
            <a:ext cx="8229600" cy="6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52D47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Problem Identification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Traditional methods like notebooks or spreadsheets are time-consuming and inefficient.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leads to overspending, missed budgets, and limited financial awareness.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52D47"/>
                </a:solidFill>
                <a:latin typeface="Lexend Medium"/>
                <a:ea typeface="Lexend Medium"/>
                <a:cs typeface="Lexend Medium"/>
                <a:sym typeface="Lexend Medium"/>
              </a:rPr>
              <a:t>Scope &amp; Pain Points:</a:t>
            </a:r>
            <a:endParaRPr sz="1800">
              <a:solidFill>
                <a:srgbClr val="152D47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No simple way to track daily expenses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Hard to visualize where money goes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Lack of budgeting and goal tracking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Poor insights into spending habits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075" y="2921550"/>
            <a:ext cx="5130750" cy="2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466775" y="525150"/>
            <a:ext cx="9675900" cy="7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2D47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52D47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Market Gap Analysis</a:t>
            </a:r>
            <a:endParaRPr sz="2600">
              <a:solidFill>
                <a:srgbClr val="152D47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While there are several expense tracking apps available, many fail to fully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meet user needs due to: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Complex interfaces that overwhelm users, especially beginners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Limited customization for categories, budgets, or financial goals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Lack of real-time insights and notifications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Poor integration with local spending habits or currencies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ebo"/>
              <a:buChar char="●"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High costs or ads in many feature-rich apps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Our app aims to fill this gap by offering an intuitive, customizable, and 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accessible solution for everyday financial management.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575" y="2293676"/>
            <a:ext cx="6744425" cy="3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311825" y="365375"/>
            <a:ext cx="39255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518425" y="503100"/>
            <a:ext cx="11535300" cy="6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52D47"/>
              </a:solidFill>
              <a:latin typeface="Heebo SemiBold"/>
              <a:ea typeface="Heebo SemiBold"/>
              <a:cs typeface="Heebo SemiBold"/>
              <a:sym typeface="Heeb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52D47"/>
                </a:solidFill>
                <a:latin typeface="Heebo SemiBold"/>
                <a:ea typeface="Heebo SemiBold"/>
                <a:cs typeface="Heebo SemiBold"/>
                <a:sym typeface="Heebo SemiBold"/>
              </a:rPr>
              <a:t>User Impact</a:t>
            </a:r>
            <a:endParaRPr b="1" sz="2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Our Expense Tracker app significantly improves the way users manage their finances by: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Increasing financial awareness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through clear tracking of income and expenses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Helping users stick to budgets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and achieve savings goals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Reducing stress and uncertainty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related to money management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Providing personalized insights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into spending patterns for better decision-making</a:t>
            </a:r>
            <a:b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Saving time and effort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with an intuitive and automated tracking system</a:t>
            </a:r>
            <a:br>
              <a:rPr lang="en-US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</a:b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Overall, the app empowers users to take control of their finances with confidence 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and ease.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850" y="1515112"/>
            <a:ext cx="5199375" cy="5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415125" y="158775"/>
            <a:ext cx="10089000" cy="7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Problem Validation</a:t>
            </a:r>
            <a:endParaRPr b="1" sz="24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The need for effective personal finance management tools is backed by: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User Feedback: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Many users report difficulty in tracking daily expenses 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Market Trends:</a:t>
            </a: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A growing number of individuals are seeking digital solutions to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 manage their finances, especially among students and young professionals.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These findings confirm that users are actively seeking a better, simpler, and more efficient 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rPr>
              <a:t>way to manage their money—validating the need for our solution.</a:t>
            </a:r>
            <a:endParaRPr sz="1800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025" y="1570550"/>
            <a:ext cx="4941225" cy="4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4547125" y="399825"/>
            <a:ext cx="9796200" cy="7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152D47"/>
                </a:solidFill>
                <a:latin typeface="Heebo"/>
                <a:ea typeface="Heebo"/>
                <a:cs typeface="Heebo"/>
                <a:sym typeface="Heebo"/>
              </a:rPr>
              <a:t>Key Benefits</a:t>
            </a:r>
            <a:endParaRPr b="1" sz="26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Simple Expense Entry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Users can easily add income and expenses with amount, category, and notes.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endParaRPr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Live Balance Updates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Automatically updates the current balance after every transaction.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endParaRPr b="1"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Monthly Budget Tracking</a:t>
            </a:r>
            <a:b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Users can set budget limits and track their spending against it in real time.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endParaRPr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Organized Transaction Records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Filter and view transactions by month and category in a dedicated records page.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endParaRPr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Offline Functionality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Fully functional without internet — all data is stored locally using SharedPreferences.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endParaRPr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User-Friendly Interface</a:t>
            </a:r>
            <a:b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Clean design with bottom navigation bar for seamless movement between Home, Records, and Profile pages.</a:t>
            </a:r>
            <a:endParaRPr sz="17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52D47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3300" y="2018200"/>
            <a:ext cx="5931825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