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6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CBC1C18-307B-4F68-A007-B5B542270E8D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971"/>
          </a:xfrm>
        </p:spPr>
        <p:txBody>
          <a:bodyPr>
            <a:normAutofit fontScale="90000"/>
          </a:bodyPr>
          <a:lstStyle/>
          <a:p>
            <a:r>
              <a:rPr lang="ru-RU" b="1" i="1" dirty="0">
                <a:solidFill>
                  <a:schemeClr val="accent5">
                    <a:lumMod val="50000"/>
                  </a:schemeClr>
                </a:solidFill>
              </a:rPr>
              <a:t>Задание</a:t>
            </a:r>
            <a:r>
              <a:rPr lang="en-US" b="1" i="1" dirty="0">
                <a:solidFill>
                  <a:schemeClr val="accent5">
                    <a:lumMod val="50000"/>
                  </a:schemeClr>
                </a:solidFill>
              </a:rPr>
              <a:t> 3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1939"/>
            <a:ext cx="6182486" cy="41400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321" y="1111940"/>
            <a:ext cx="4548394" cy="31825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t="19811" r="2790"/>
          <a:stretch/>
        </p:blipFill>
        <p:spPr>
          <a:xfrm>
            <a:off x="6262235" y="4442372"/>
            <a:ext cx="5943747" cy="159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1594" y="415459"/>
            <a:ext cx="6323062" cy="5126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>
                <a:solidFill>
                  <a:schemeClr val="accent5">
                    <a:lumMod val="50000"/>
                  </a:schemeClr>
                </a:solidFill>
              </a:rPr>
              <a:t>Открыть файл: </a:t>
            </a:r>
            <a:r>
              <a:rPr lang="ru-RU" sz="3200" dirty="0" smtClean="0">
                <a:solidFill>
                  <a:srgbClr val="FF0000"/>
                </a:solidFill>
              </a:rPr>
              <a:t>Задание 3</a:t>
            </a:r>
            <a:r>
              <a:rPr lang="en-US" sz="3200" dirty="0" smtClean="0">
                <a:solidFill>
                  <a:srgbClr val="FF0000"/>
                </a:solidFill>
              </a:rPr>
              <a:t>.</a:t>
            </a:r>
            <a:r>
              <a:rPr lang="en-US" sz="3200" dirty="0" err="1" smtClean="0">
                <a:solidFill>
                  <a:srgbClr val="FF0000"/>
                </a:solidFill>
              </a:rPr>
              <a:t>xls</a:t>
            </a:r>
            <a:endParaRPr lang="ru-RU" sz="3200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605" y="1296791"/>
            <a:ext cx="7261452" cy="4197733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2678226" y="5746515"/>
            <a:ext cx="5066211" cy="5126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В файле содержится </a:t>
            </a:r>
            <a:r>
              <a:rPr lang="ru-RU" dirty="0" smtClean="0">
                <a:solidFill>
                  <a:srgbClr val="FF0000"/>
                </a:solidFill>
              </a:rPr>
              <a:t>три</a:t>
            </a:r>
            <a:r>
              <a:rPr lang="ru-RU" dirty="0" smtClean="0"/>
              <a:t> таблицы</a:t>
            </a:r>
            <a:endParaRPr lang="ru-RU" dirty="0" smtClean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15708" y="5116744"/>
            <a:ext cx="2371725" cy="1905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384112" y="307708"/>
            <a:ext cx="539620" cy="62037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ru-RU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Объект 2"/>
          <p:cNvSpPr txBox="1">
            <a:spLocks/>
          </p:cNvSpPr>
          <p:nvPr/>
        </p:nvSpPr>
        <p:spPr>
          <a:xfrm>
            <a:off x="1462071" y="6115221"/>
            <a:ext cx="9840251" cy="512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Перенесем нужную нам информацию </a:t>
            </a:r>
            <a:r>
              <a:rPr lang="ru-RU" dirty="0" smtClean="0">
                <a:solidFill>
                  <a:srgbClr val="FF0000"/>
                </a:solidFill>
              </a:rPr>
              <a:t>в одну</a:t>
            </a:r>
            <a:r>
              <a:rPr lang="ru-RU" dirty="0" smtClean="0"/>
              <a:t> таблицу</a:t>
            </a:r>
            <a:endParaRPr lang="ru-RU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19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26017" y="246770"/>
            <a:ext cx="8863372" cy="3379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>
                <a:solidFill>
                  <a:schemeClr val="accent5">
                    <a:lumMod val="50000"/>
                  </a:schemeClr>
                </a:solidFill>
              </a:rPr>
              <a:t>В таблицу </a:t>
            </a:r>
            <a:r>
              <a:rPr lang="ru-RU" sz="3200" b="1" dirty="0">
                <a:solidFill>
                  <a:srgbClr val="416529"/>
                </a:solidFill>
              </a:rPr>
              <a:t>Д</a:t>
            </a:r>
            <a:r>
              <a:rPr lang="ru-RU" sz="3200" b="1" dirty="0" smtClean="0">
                <a:solidFill>
                  <a:srgbClr val="416529"/>
                </a:solidFill>
              </a:rPr>
              <a:t>вижение </a:t>
            </a:r>
            <a:r>
              <a:rPr lang="ru-RU" sz="3200" b="1" dirty="0">
                <a:solidFill>
                  <a:srgbClr val="416529"/>
                </a:solidFill>
              </a:rPr>
              <a:t>товаров</a:t>
            </a:r>
            <a:r>
              <a:rPr lang="ru-RU" sz="3200" b="1" dirty="0" smtClean="0">
                <a:solidFill>
                  <a:srgbClr val="416529"/>
                </a:solidFill>
              </a:rPr>
              <a:t> </a:t>
            </a:r>
            <a:r>
              <a:rPr lang="ru-RU" sz="3200" dirty="0" smtClean="0">
                <a:solidFill>
                  <a:schemeClr val="accent5">
                    <a:lumMod val="50000"/>
                  </a:schemeClr>
                </a:solidFill>
              </a:rPr>
              <a:t>добавим</a:t>
            </a:r>
            <a:r>
              <a:rPr lang="ru-RU" sz="3200" dirty="0" smtClean="0"/>
              <a:t> </a:t>
            </a:r>
            <a:r>
              <a:rPr lang="ru-RU" sz="3200" dirty="0" smtClean="0">
                <a:solidFill>
                  <a:schemeClr val="accent5">
                    <a:lumMod val="50000"/>
                  </a:schemeClr>
                </a:solidFill>
              </a:rPr>
              <a:t>два </a:t>
            </a:r>
            <a:r>
              <a:rPr lang="ru-RU" sz="3200" u="sng" dirty="0" smtClean="0">
                <a:solidFill>
                  <a:schemeClr val="accent5">
                    <a:lumMod val="50000"/>
                  </a:schemeClr>
                </a:solidFill>
              </a:rPr>
              <a:t>поля</a:t>
            </a:r>
            <a:r>
              <a:rPr lang="ru-RU" sz="3200" dirty="0" smtClean="0"/>
              <a:t>: </a:t>
            </a:r>
            <a:r>
              <a:rPr lang="ru-RU" sz="3200" b="1" dirty="0" smtClean="0">
                <a:solidFill>
                  <a:schemeClr val="accent5">
                    <a:lumMod val="50000"/>
                  </a:schemeClr>
                </a:solidFill>
              </a:rPr>
              <a:t>Название товара </a:t>
            </a:r>
            <a:r>
              <a:rPr lang="ru-RU" sz="3200" dirty="0">
                <a:solidFill>
                  <a:schemeClr val="accent5">
                    <a:lumMod val="50000"/>
                  </a:schemeClr>
                </a:solidFill>
              </a:rPr>
              <a:t>и</a:t>
            </a:r>
            <a:r>
              <a:rPr lang="ru-RU" sz="3200" b="1" dirty="0">
                <a:solidFill>
                  <a:schemeClr val="accent5">
                    <a:lumMod val="50000"/>
                  </a:schemeClr>
                </a:solidFill>
              </a:rPr>
              <a:t> Район 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76" y="1343233"/>
            <a:ext cx="6213301" cy="3546456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046725" y="4724400"/>
            <a:ext cx="988264" cy="1652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382440" y="2558689"/>
            <a:ext cx="1278337" cy="2831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384112" y="307708"/>
            <a:ext cx="539620" cy="62037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1335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74" y="3576641"/>
            <a:ext cx="4528916" cy="2096962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6480" y="120669"/>
            <a:ext cx="10916193" cy="9944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000" b="1" dirty="0" smtClean="0">
                <a:solidFill>
                  <a:schemeClr val="accent5">
                    <a:lumMod val="50000"/>
                  </a:schemeClr>
                </a:solidFill>
              </a:rPr>
              <a:t>Установим взаимосвязь </a:t>
            </a:r>
            <a:r>
              <a:rPr lang="ru-RU" sz="3000" dirty="0" smtClean="0">
                <a:solidFill>
                  <a:schemeClr val="accent5">
                    <a:lumMod val="50000"/>
                  </a:schemeClr>
                </a:solidFill>
              </a:rPr>
              <a:t>таблиц </a:t>
            </a:r>
            <a:r>
              <a:rPr lang="ru-RU" sz="3000" b="1" dirty="0" smtClean="0">
                <a:solidFill>
                  <a:srgbClr val="416529"/>
                </a:solidFill>
              </a:rPr>
              <a:t>Движение то</a:t>
            </a:r>
            <a:r>
              <a:rPr lang="ru-RU" sz="3200" b="1" dirty="0">
                <a:solidFill>
                  <a:srgbClr val="416529"/>
                </a:solidFill>
              </a:rPr>
              <a:t>вар</a:t>
            </a:r>
            <a:r>
              <a:rPr lang="ru-RU" sz="3000" b="1" dirty="0" smtClean="0">
                <a:solidFill>
                  <a:srgbClr val="416529"/>
                </a:solidFill>
              </a:rPr>
              <a:t>ов </a:t>
            </a:r>
            <a:r>
              <a:rPr lang="ru-RU" sz="3000" dirty="0" smtClean="0"/>
              <a:t>и </a:t>
            </a:r>
            <a:r>
              <a:rPr lang="ru-RU" sz="3000" b="1" dirty="0">
                <a:solidFill>
                  <a:srgbClr val="416529"/>
                </a:solidFill>
              </a:rPr>
              <a:t>Товар</a:t>
            </a:r>
            <a:r>
              <a:rPr lang="ru-RU" sz="3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000" dirty="0" smtClean="0">
                <a:solidFill>
                  <a:schemeClr val="accent5">
                    <a:lumMod val="50000"/>
                  </a:schemeClr>
                </a:solidFill>
              </a:rPr>
              <a:t>по полю</a:t>
            </a:r>
            <a:r>
              <a:rPr lang="ru-RU" sz="3000" b="1" dirty="0" smtClean="0">
                <a:solidFill>
                  <a:schemeClr val="accent5">
                    <a:lumMod val="50000"/>
                  </a:schemeClr>
                </a:solidFill>
              </a:rPr>
              <a:t> Артикул</a:t>
            </a:r>
            <a:r>
              <a:rPr lang="ru-RU" sz="3000" dirty="0" smtClean="0"/>
              <a:t> </a:t>
            </a:r>
            <a:r>
              <a:rPr lang="ru-RU" sz="3000" dirty="0">
                <a:solidFill>
                  <a:schemeClr val="accent5">
                    <a:lumMod val="50000"/>
                  </a:schemeClr>
                </a:solidFill>
              </a:rPr>
              <a:t>,</a:t>
            </a:r>
            <a:r>
              <a:rPr lang="ru-RU" sz="30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3000" dirty="0">
                <a:solidFill>
                  <a:schemeClr val="accent5">
                    <a:lumMod val="50000"/>
                  </a:schemeClr>
                </a:solidFill>
              </a:rPr>
              <a:t>используя функцию</a:t>
            </a:r>
            <a:r>
              <a:rPr lang="ru-RU" sz="3000" b="1" dirty="0" smtClean="0">
                <a:solidFill>
                  <a:schemeClr val="accent5">
                    <a:lumMod val="50000"/>
                  </a:schemeClr>
                </a:solidFill>
              </a:rPr>
              <a:t> ВПР</a:t>
            </a:r>
            <a:endParaRPr lang="ru-RU" sz="3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24350" b="36014"/>
          <a:stretch/>
        </p:blipFill>
        <p:spPr>
          <a:xfrm>
            <a:off x="6173821" y="4182556"/>
            <a:ext cx="4471554" cy="983232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1019810" y="5545020"/>
            <a:ext cx="751840" cy="792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422400" y="5702964"/>
            <a:ext cx="4597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а</a:t>
            </a:r>
            <a:r>
              <a:rPr lang="ru-RU" dirty="0" smtClean="0"/>
              <a:t>) В таблице </a:t>
            </a:r>
            <a:r>
              <a:rPr lang="ru-RU" b="1" dirty="0" smtClean="0">
                <a:solidFill>
                  <a:srgbClr val="416529"/>
                </a:solidFill>
              </a:rPr>
              <a:t>Движение товаров </a:t>
            </a:r>
            <a:r>
              <a:rPr lang="ru-RU" dirty="0" smtClean="0"/>
              <a:t>в ячейку </a:t>
            </a:r>
            <a:r>
              <a:rPr lang="en-US" dirty="0" smtClean="0">
                <a:solidFill>
                  <a:srgbClr val="FF0000"/>
                </a:solidFill>
              </a:rPr>
              <a:t>H2</a:t>
            </a:r>
            <a:r>
              <a:rPr lang="en-US" dirty="0" smtClean="0">
                <a:solidFill>
                  <a:srgbClr val="416529"/>
                </a:solidFill>
              </a:rPr>
              <a:t> </a:t>
            </a:r>
            <a:r>
              <a:rPr lang="ru-RU" dirty="0" smtClean="0"/>
              <a:t>печатаем формулу </a:t>
            </a:r>
            <a:r>
              <a:rPr lang="ru-RU" dirty="0" smtClean="0">
                <a:solidFill>
                  <a:srgbClr val="FF0000"/>
                </a:solidFill>
              </a:rPr>
              <a:t>=ВПР(</a:t>
            </a:r>
            <a:r>
              <a:rPr lang="en-US" dirty="0" smtClean="0">
                <a:solidFill>
                  <a:srgbClr val="FF0000"/>
                </a:solidFill>
              </a:rPr>
              <a:t>D2;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21" name="Прямая со стрелкой 20"/>
          <p:cNvCxnSpPr/>
          <p:nvPr/>
        </p:nvCxnSpPr>
        <p:spPr>
          <a:xfrm flipH="1" flipV="1">
            <a:off x="1809004" y="5686270"/>
            <a:ext cx="609600" cy="20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 flipV="1">
            <a:off x="4083544" y="4262006"/>
            <a:ext cx="210326" cy="603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22587" y="3369830"/>
            <a:ext cx="6187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6">
                    <a:lumMod val="50000"/>
                  </a:schemeClr>
                </a:solidFill>
              </a:rPr>
              <a:t>б</a:t>
            </a:r>
            <a:r>
              <a:rPr lang="ru-RU" sz="1600" dirty="0" smtClean="0"/>
              <a:t>) Щелчком мыши переходим в таблицу </a:t>
            </a:r>
            <a:r>
              <a:rPr lang="ru-RU" sz="1600" b="1" dirty="0" smtClean="0">
                <a:solidFill>
                  <a:srgbClr val="416529"/>
                </a:solidFill>
              </a:rPr>
              <a:t>Товар</a:t>
            </a:r>
            <a:r>
              <a:rPr lang="ru-RU" sz="1600" dirty="0" smtClean="0"/>
              <a:t>,</a:t>
            </a:r>
            <a:r>
              <a:rPr lang="ru-RU" sz="1600" b="1" dirty="0" smtClean="0">
                <a:solidFill>
                  <a:srgbClr val="416529"/>
                </a:solidFill>
              </a:rPr>
              <a:t> </a:t>
            </a:r>
            <a:r>
              <a:rPr lang="ru-RU" sz="1600" dirty="0" smtClean="0"/>
              <a:t>выделяем все столбцы этой таблицы (</a:t>
            </a:r>
            <a:r>
              <a:rPr lang="en-US" sz="1600" dirty="0" smtClean="0"/>
              <a:t>A-F </a:t>
            </a:r>
            <a:r>
              <a:rPr lang="ru-RU" sz="1600" dirty="0" smtClean="0"/>
              <a:t>)получим в формуле  </a:t>
            </a:r>
            <a:r>
              <a:rPr lang="ru-RU" sz="1600" dirty="0" smtClean="0">
                <a:solidFill>
                  <a:srgbClr val="FF0000"/>
                </a:solidFill>
              </a:rPr>
              <a:t>=ВПР(</a:t>
            </a:r>
            <a:r>
              <a:rPr lang="en-US" sz="1600" dirty="0" smtClean="0">
                <a:solidFill>
                  <a:srgbClr val="FF0000"/>
                </a:solidFill>
              </a:rPr>
              <a:t>D2;</a:t>
            </a:r>
            <a:r>
              <a:rPr lang="ru-RU" sz="1600" dirty="0" smtClean="0">
                <a:solidFill>
                  <a:srgbClr val="FF0000"/>
                </a:solidFill>
              </a:rPr>
              <a:t>Товар!</a:t>
            </a:r>
            <a:r>
              <a:rPr lang="en-US" sz="1600" dirty="0" smtClean="0">
                <a:solidFill>
                  <a:srgbClr val="FF0000"/>
                </a:solidFill>
              </a:rPr>
              <a:t>A:F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384112" y="307708"/>
            <a:ext cx="539620" cy="62037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89981" y="5360354"/>
            <a:ext cx="591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в</a:t>
            </a:r>
            <a:r>
              <a:rPr lang="ru-RU" dirty="0" smtClean="0"/>
              <a:t>) Далее </a:t>
            </a:r>
            <a:r>
              <a:rPr lang="ru-RU" dirty="0" smtClean="0">
                <a:solidFill>
                  <a:srgbClr val="FF0000"/>
                </a:solidFill>
              </a:rPr>
              <a:t>допечатаем</a:t>
            </a:r>
            <a:r>
              <a:rPr lang="ru-RU" dirty="0" smtClean="0"/>
              <a:t> в формулу	 =ВПР(</a:t>
            </a:r>
            <a:r>
              <a:rPr lang="en-US" dirty="0" smtClean="0"/>
              <a:t>D2;</a:t>
            </a:r>
            <a:r>
              <a:rPr lang="ru-RU" dirty="0"/>
              <a:t> Товар!</a:t>
            </a:r>
            <a:r>
              <a:rPr lang="en-US" dirty="0" smtClean="0"/>
              <a:t>A:F</a:t>
            </a:r>
            <a:r>
              <a:rPr lang="ru-RU" dirty="0" smtClean="0">
                <a:solidFill>
                  <a:srgbClr val="FF0000"/>
                </a:solidFill>
              </a:rPr>
              <a:t>;3;0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6189980" y="5925206"/>
            <a:ext cx="600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г</a:t>
            </a:r>
            <a:r>
              <a:rPr lang="ru-RU" dirty="0" smtClean="0"/>
              <a:t>) Копируем полученную формулу на весь интервал ниже</a:t>
            </a:r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 rotWithShape="1">
          <a:blip r:embed="rId4"/>
          <a:srcRect r="24494"/>
          <a:stretch/>
        </p:blipFill>
        <p:spPr>
          <a:xfrm>
            <a:off x="6340075" y="1115122"/>
            <a:ext cx="4305300" cy="2198801"/>
          </a:xfrm>
          <a:prstGeom prst="rect">
            <a:avLst/>
          </a:prstGeom>
        </p:spPr>
      </p:pic>
      <p:sp>
        <p:nvSpPr>
          <p:cNvPr id="33" name="Прямоугольник 32"/>
          <p:cNvSpPr/>
          <p:nvPr/>
        </p:nvSpPr>
        <p:spPr>
          <a:xfrm>
            <a:off x="7613902" y="3154613"/>
            <a:ext cx="387772" cy="1252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5" name="Рисунок 34"/>
          <p:cNvPicPr>
            <a:picLocks noChangeAspect="1"/>
          </p:cNvPicPr>
          <p:nvPr/>
        </p:nvPicPr>
        <p:blipFill rotWithShape="1">
          <a:blip r:embed="rId5"/>
          <a:srcRect l="17469" t="8497" r="2314" b="6999"/>
          <a:stretch/>
        </p:blipFill>
        <p:spPr>
          <a:xfrm>
            <a:off x="803052" y="1256825"/>
            <a:ext cx="2744570" cy="20230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6" name="Объект 2"/>
          <p:cNvSpPr txBox="1">
            <a:spLocks/>
          </p:cNvSpPr>
          <p:nvPr/>
        </p:nvSpPr>
        <p:spPr>
          <a:xfrm>
            <a:off x="3720139" y="1345813"/>
            <a:ext cx="1869026" cy="14257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600" dirty="0" smtClean="0"/>
              <a:t>Таблицы </a:t>
            </a:r>
            <a:r>
              <a:rPr lang="ru-RU" sz="1600" b="1" dirty="0" smtClean="0">
                <a:solidFill>
                  <a:srgbClr val="416529"/>
                </a:solidFill>
              </a:rPr>
              <a:t>Движение товаров </a:t>
            </a:r>
            <a:r>
              <a:rPr lang="ru-RU" sz="1600" dirty="0" smtClean="0"/>
              <a:t>и </a:t>
            </a:r>
            <a:r>
              <a:rPr lang="ru-RU" sz="1600" b="1" dirty="0" smtClean="0">
                <a:solidFill>
                  <a:srgbClr val="416529"/>
                </a:solidFill>
              </a:rPr>
              <a:t>Товар</a:t>
            </a:r>
            <a:r>
              <a:rPr lang="ru-RU" sz="1600" dirty="0" smtClean="0"/>
              <a:t> связаны полем </a:t>
            </a:r>
            <a:r>
              <a:rPr lang="ru-RU" sz="1600" b="1" dirty="0" smtClean="0"/>
              <a:t>Артикул</a:t>
            </a:r>
            <a:endParaRPr lang="ru-RU" sz="1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9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71" y="3818834"/>
            <a:ext cx="4832535" cy="2235166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6480" y="262372"/>
            <a:ext cx="10916193" cy="9944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 smtClean="0">
                <a:solidFill>
                  <a:schemeClr val="accent5">
                    <a:lumMod val="50000"/>
                  </a:schemeClr>
                </a:solidFill>
              </a:rPr>
              <a:t>Для поиска района добавим в таблицу </a:t>
            </a:r>
            <a:r>
              <a:rPr lang="ru-RU" sz="2200" b="1" dirty="0" smtClean="0">
                <a:solidFill>
                  <a:srgbClr val="416529"/>
                </a:solidFill>
              </a:rPr>
              <a:t>Движение то</a:t>
            </a:r>
            <a:r>
              <a:rPr lang="ru-RU" sz="2200" b="1" dirty="0">
                <a:solidFill>
                  <a:srgbClr val="416529"/>
                </a:solidFill>
              </a:rPr>
              <a:t>вар</a:t>
            </a:r>
            <a:r>
              <a:rPr lang="ru-RU" sz="2200" b="1" dirty="0" smtClean="0">
                <a:solidFill>
                  <a:srgbClr val="416529"/>
                </a:solidFill>
              </a:rPr>
              <a:t>ов </a:t>
            </a:r>
            <a:r>
              <a:rPr lang="ru-RU" sz="2200" dirty="0" smtClean="0"/>
              <a:t> </a:t>
            </a:r>
            <a:r>
              <a:rPr lang="ru-RU" sz="2200" dirty="0" smtClean="0">
                <a:solidFill>
                  <a:schemeClr val="accent5">
                    <a:lumMod val="50000"/>
                  </a:schemeClr>
                </a:solidFill>
              </a:rPr>
              <a:t>поле</a:t>
            </a:r>
            <a:r>
              <a:rPr lang="ru-RU" sz="2200" b="1" dirty="0" smtClean="0">
                <a:solidFill>
                  <a:schemeClr val="accent5">
                    <a:lumMod val="50000"/>
                  </a:schemeClr>
                </a:solidFill>
              </a:rPr>
              <a:t> Район</a:t>
            </a:r>
            <a:r>
              <a:rPr lang="ru-RU" sz="22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2200" dirty="0">
                <a:solidFill>
                  <a:schemeClr val="accent5">
                    <a:lumMod val="50000"/>
                  </a:schemeClr>
                </a:solidFill>
              </a:rPr>
              <a:t>,</a:t>
            </a:r>
            <a:r>
              <a:rPr lang="ru-RU" sz="22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2200" dirty="0">
                <a:solidFill>
                  <a:schemeClr val="accent5">
                    <a:lumMod val="50000"/>
                  </a:schemeClr>
                </a:solidFill>
              </a:rPr>
              <a:t>у</a:t>
            </a:r>
            <a:r>
              <a:rPr lang="ru-RU" sz="2200" dirty="0" smtClean="0">
                <a:solidFill>
                  <a:schemeClr val="accent5">
                    <a:lumMod val="50000"/>
                  </a:schemeClr>
                </a:solidFill>
              </a:rPr>
              <a:t>становим взаимосвязь таблиц </a:t>
            </a:r>
            <a:r>
              <a:rPr lang="ru-RU" sz="2200" b="1" dirty="0" smtClean="0">
                <a:solidFill>
                  <a:srgbClr val="416529"/>
                </a:solidFill>
              </a:rPr>
              <a:t>Движение то</a:t>
            </a:r>
            <a:r>
              <a:rPr lang="ru-RU" sz="2200" b="1" dirty="0">
                <a:solidFill>
                  <a:srgbClr val="416529"/>
                </a:solidFill>
              </a:rPr>
              <a:t>варо</a:t>
            </a:r>
            <a:r>
              <a:rPr lang="ru-RU" sz="2200" b="1" dirty="0" smtClean="0">
                <a:solidFill>
                  <a:srgbClr val="416529"/>
                </a:solidFill>
              </a:rPr>
              <a:t>в </a:t>
            </a:r>
            <a:r>
              <a:rPr lang="ru-RU" sz="2200" dirty="0" smtClean="0">
                <a:solidFill>
                  <a:schemeClr val="accent5">
                    <a:lumMod val="50000"/>
                  </a:schemeClr>
                </a:solidFill>
              </a:rPr>
              <a:t>и</a:t>
            </a:r>
            <a:r>
              <a:rPr lang="ru-RU" sz="2200" dirty="0" smtClean="0"/>
              <a:t> </a:t>
            </a:r>
            <a:r>
              <a:rPr lang="ru-RU" sz="2200" b="1" dirty="0">
                <a:solidFill>
                  <a:srgbClr val="416529"/>
                </a:solidFill>
              </a:rPr>
              <a:t>Магазины</a:t>
            </a:r>
            <a:r>
              <a:rPr lang="ru-RU" sz="22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200" dirty="0" smtClean="0">
                <a:solidFill>
                  <a:schemeClr val="accent5">
                    <a:lumMod val="50000"/>
                  </a:schemeClr>
                </a:solidFill>
              </a:rPr>
              <a:t>используя</a:t>
            </a:r>
            <a:r>
              <a:rPr lang="ru-RU" sz="2200" dirty="0" smtClean="0"/>
              <a:t> </a:t>
            </a:r>
            <a:r>
              <a:rPr lang="ru-RU" sz="2200" dirty="0">
                <a:solidFill>
                  <a:schemeClr val="accent5">
                    <a:lumMod val="50000"/>
                  </a:schemeClr>
                </a:solidFill>
              </a:rPr>
              <a:t>функцию</a:t>
            </a:r>
            <a:r>
              <a:rPr lang="ru-RU" sz="22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2200" b="1" dirty="0" smtClean="0">
                <a:solidFill>
                  <a:schemeClr val="accent6">
                    <a:lumMod val="50000"/>
                  </a:schemeClr>
                </a:solidFill>
              </a:rPr>
              <a:t>ВПР</a:t>
            </a:r>
            <a:endParaRPr lang="ru-RU" sz="2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76829" y="5906991"/>
            <a:ext cx="1056821" cy="1548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3403947" y="3030881"/>
            <a:ext cx="369293" cy="1323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235612" y="6054000"/>
            <a:ext cx="5567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а</a:t>
            </a:r>
            <a:r>
              <a:rPr lang="ru-RU" dirty="0" smtClean="0"/>
              <a:t>) В таблице </a:t>
            </a:r>
            <a:r>
              <a:rPr lang="ru-RU" b="1" dirty="0" smtClean="0">
                <a:solidFill>
                  <a:srgbClr val="416529"/>
                </a:solidFill>
              </a:rPr>
              <a:t>Движение товаров </a:t>
            </a:r>
            <a:r>
              <a:rPr lang="ru-RU" dirty="0" smtClean="0"/>
              <a:t>в ячейку </a:t>
            </a:r>
            <a:r>
              <a:rPr lang="en-US" dirty="0" smtClean="0">
                <a:solidFill>
                  <a:srgbClr val="FF0000"/>
                </a:solidFill>
              </a:rPr>
              <a:t>I1</a:t>
            </a:r>
            <a:r>
              <a:rPr lang="en-US" dirty="0" smtClean="0">
                <a:solidFill>
                  <a:srgbClr val="416529"/>
                </a:solidFill>
              </a:rPr>
              <a:t> </a:t>
            </a:r>
            <a:r>
              <a:rPr lang="ru-RU" dirty="0" smtClean="0"/>
              <a:t>добавим поле </a:t>
            </a:r>
            <a:r>
              <a:rPr lang="ru-RU" b="1" dirty="0">
                <a:solidFill>
                  <a:srgbClr val="416529"/>
                </a:solidFill>
              </a:rPr>
              <a:t>Район</a:t>
            </a:r>
          </a:p>
        </p:txBody>
      </p:sp>
      <p:cxnSp>
        <p:nvCxnSpPr>
          <p:cNvPr id="21" name="Прямая со стрелкой 20"/>
          <p:cNvCxnSpPr/>
          <p:nvPr/>
        </p:nvCxnSpPr>
        <p:spPr>
          <a:xfrm flipH="1" flipV="1">
            <a:off x="1733650" y="6078522"/>
            <a:ext cx="609600" cy="20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4467701" y="4489939"/>
            <a:ext cx="280146" cy="1588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96667" y="3570922"/>
            <a:ext cx="6195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accent6">
                    <a:lumMod val="50000"/>
                  </a:schemeClr>
                </a:solidFill>
              </a:rPr>
              <a:t>б</a:t>
            </a:r>
            <a:r>
              <a:rPr lang="ru-RU" sz="1600" dirty="0" smtClean="0"/>
              <a:t>) </a:t>
            </a:r>
            <a:r>
              <a:rPr lang="ru-RU" sz="1600" dirty="0"/>
              <a:t>установим взаимосвязь таблиц </a:t>
            </a:r>
            <a:r>
              <a:rPr lang="ru-RU" sz="1600" b="1" dirty="0">
                <a:solidFill>
                  <a:srgbClr val="416529"/>
                </a:solidFill>
              </a:rPr>
              <a:t>Движение то</a:t>
            </a:r>
            <a:r>
              <a:rPr lang="ru-RU" sz="1600" b="1" dirty="0">
                <a:solidFill>
                  <a:schemeClr val="accent6">
                    <a:lumMod val="50000"/>
                  </a:schemeClr>
                </a:solidFill>
              </a:rPr>
              <a:t>вар</a:t>
            </a:r>
            <a:r>
              <a:rPr lang="ru-RU" sz="1600" b="1" dirty="0">
                <a:solidFill>
                  <a:srgbClr val="416529"/>
                </a:solidFill>
              </a:rPr>
              <a:t>ов </a:t>
            </a:r>
            <a:r>
              <a:rPr lang="ru-RU" sz="1600" dirty="0"/>
              <a:t>и </a:t>
            </a:r>
            <a:r>
              <a:rPr lang="ru-RU" sz="1600" b="1" dirty="0">
                <a:solidFill>
                  <a:schemeClr val="accent6">
                    <a:lumMod val="50000"/>
                  </a:schemeClr>
                </a:solidFill>
              </a:rPr>
              <a:t>Магазины </a:t>
            </a:r>
            <a:r>
              <a:rPr lang="ru-RU" sz="1600" dirty="0"/>
              <a:t>используя функцию</a:t>
            </a:r>
            <a:r>
              <a:rPr lang="ru-RU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1600" dirty="0" smtClean="0">
                <a:solidFill>
                  <a:srgbClr val="FF0000"/>
                </a:solidFill>
              </a:rPr>
              <a:t>=ВПР(</a:t>
            </a:r>
            <a:r>
              <a:rPr lang="en-US" sz="1600" dirty="0">
                <a:solidFill>
                  <a:srgbClr val="FF0000"/>
                </a:solidFill>
              </a:rPr>
              <a:t>C</a:t>
            </a:r>
            <a:r>
              <a:rPr lang="en-US" sz="1600" dirty="0" smtClean="0">
                <a:solidFill>
                  <a:srgbClr val="FF0000"/>
                </a:solidFill>
              </a:rPr>
              <a:t>2;</a:t>
            </a:r>
            <a:r>
              <a:rPr lang="ru-RU" sz="1600" dirty="0" smtClean="0">
                <a:solidFill>
                  <a:srgbClr val="FF0000"/>
                </a:solidFill>
              </a:rPr>
              <a:t>Магазин!</a:t>
            </a:r>
            <a:r>
              <a:rPr lang="en-US" sz="1600" dirty="0" smtClean="0">
                <a:solidFill>
                  <a:srgbClr val="FF0000"/>
                </a:solidFill>
              </a:rPr>
              <a:t>A:</a:t>
            </a:r>
            <a:r>
              <a:rPr lang="ru-RU" sz="1600" dirty="0" smtClean="0">
                <a:solidFill>
                  <a:srgbClr val="FF0000"/>
                </a:solidFill>
              </a:rPr>
              <a:t>С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384112" y="307708"/>
            <a:ext cx="539620" cy="62037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endParaRPr lang="ru-RU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47326" y="5680258"/>
            <a:ext cx="65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в</a:t>
            </a:r>
            <a:r>
              <a:rPr lang="ru-RU" dirty="0" smtClean="0"/>
              <a:t>) Далее </a:t>
            </a:r>
            <a:r>
              <a:rPr lang="ru-RU" dirty="0" smtClean="0">
                <a:solidFill>
                  <a:srgbClr val="FF0000"/>
                </a:solidFill>
              </a:rPr>
              <a:t>допечатаем</a:t>
            </a:r>
            <a:r>
              <a:rPr lang="ru-RU" dirty="0" smtClean="0"/>
              <a:t> в формулу </a:t>
            </a:r>
            <a:r>
              <a:rPr lang="ru-RU" dirty="0">
                <a:solidFill>
                  <a:srgbClr val="416529"/>
                </a:solidFill>
              </a:rPr>
              <a:t>=</a:t>
            </a:r>
            <a:r>
              <a:rPr lang="ru-RU" dirty="0" smtClean="0">
                <a:solidFill>
                  <a:srgbClr val="416529"/>
                </a:solidFill>
              </a:rPr>
              <a:t>ВПР(</a:t>
            </a:r>
            <a:r>
              <a:rPr lang="en-US" dirty="0" smtClean="0">
                <a:solidFill>
                  <a:srgbClr val="416529"/>
                </a:solidFill>
              </a:rPr>
              <a:t>C2;</a:t>
            </a:r>
            <a:r>
              <a:rPr lang="ru-RU" dirty="0">
                <a:solidFill>
                  <a:srgbClr val="416529"/>
                </a:solidFill>
              </a:rPr>
              <a:t>Магазин!</a:t>
            </a:r>
            <a:r>
              <a:rPr lang="en-US" dirty="0">
                <a:solidFill>
                  <a:srgbClr val="416529"/>
                </a:solidFill>
              </a:rPr>
              <a:t>A:</a:t>
            </a:r>
            <a:r>
              <a:rPr lang="ru-RU" dirty="0" smtClean="0">
                <a:solidFill>
                  <a:srgbClr val="416529"/>
                </a:solidFill>
              </a:rPr>
              <a:t>С</a:t>
            </a:r>
            <a:r>
              <a:rPr lang="ru-RU" dirty="0" smtClean="0">
                <a:solidFill>
                  <a:srgbClr val="FF0000"/>
                </a:solidFill>
              </a:rPr>
              <a:t>;2;0)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703" y="1224916"/>
            <a:ext cx="2961968" cy="2162149"/>
          </a:xfrm>
          <a:prstGeom prst="rect">
            <a:avLst/>
          </a:prstGeom>
        </p:spPr>
      </p:pic>
      <p:sp>
        <p:nvSpPr>
          <p:cNvPr id="33" name="Прямоугольник 32"/>
          <p:cNvSpPr/>
          <p:nvPr/>
        </p:nvSpPr>
        <p:spPr>
          <a:xfrm>
            <a:off x="7872288" y="3224088"/>
            <a:ext cx="423511" cy="1150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703" y="4187468"/>
            <a:ext cx="2785039" cy="1305723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5"/>
          <a:srcRect l="17469" t="8497" r="2314" b="6999"/>
          <a:stretch/>
        </p:blipFill>
        <p:spPr>
          <a:xfrm>
            <a:off x="663702" y="1504118"/>
            <a:ext cx="2744570" cy="20230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8" name="Объект 2"/>
          <p:cNvSpPr txBox="1">
            <a:spLocks/>
          </p:cNvSpPr>
          <p:nvPr/>
        </p:nvSpPr>
        <p:spPr>
          <a:xfrm>
            <a:off x="3580789" y="1593106"/>
            <a:ext cx="1869026" cy="14257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600" dirty="0" smtClean="0"/>
              <a:t>Таблицы </a:t>
            </a:r>
            <a:r>
              <a:rPr lang="ru-RU" sz="1600" b="1" dirty="0" smtClean="0">
                <a:solidFill>
                  <a:srgbClr val="416529"/>
                </a:solidFill>
              </a:rPr>
              <a:t>Движение товаров </a:t>
            </a:r>
            <a:r>
              <a:rPr lang="ru-RU" sz="1600" dirty="0" smtClean="0"/>
              <a:t>и </a:t>
            </a:r>
            <a:r>
              <a:rPr lang="ru-RU" sz="1600" b="1" dirty="0" smtClean="0">
                <a:solidFill>
                  <a:srgbClr val="416529"/>
                </a:solidFill>
              </a:rPr>
              <a:t>Магазин</a:t>
            </a:r>
            <a:r>
              <a:rPr lang="ru-RU" sz="1600" dirty="0" smtClean="0"/>
              <a:t> связаны полем </a:t>
            </a:r>
            <a:r>
              <a:rPr lang="en-US" sz="1600" b="1" dirty="0" smtClean="0"/>
              <a:t>ID </a:t>
            </a:r>
            <a:r>
              <a:rPr lang="ru-RU" sz="1600" b="1" dirty="0" smtClean="0"/>
              <a:t>магазина</a:t>
            </a:r>
            <a:endParaRPr lang="ru-RU" sz="1600" b="1" dirty="0" smtClean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9728" y="6098576"/>
            <a:ext cx="659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г</a:t>
            </a:r>
            <a:r>
              <a:rPr lang="ru-RU" dirty="0" smtClean="0"/>
              <a:t>) Копируем полученную формулу на весь интервал ниже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9930204" y="4758320"/>
            <a:ext cx="205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Район – это </a:t>
            </a:r>
            <a:r>
              <a:rPr lang="ru-RU" sz="1400" b="1" dirty="0" smtClean="0"/>
              <a:t>второе</a:t>
            </a:r>
            <a:r>
              <a:rPr lang="ru-RU" sz="1400" dirty="0" smtClean="0"/>
              <a:t> поле в таблице Магазин</a:t>
            </a:r>
            <a:endParaRPr lang="ru-RU" sz="1400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>
            <a:off x="11105966" y="4936417"/>
            <a:ext cx="381739" cy="69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 flipV="1">
            <a:off x="7246958" y="1504119"/>
            <a:ext cx="3859008" cy="3395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24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22400" y="474134"/>
            <a:ext cx="10024533" cy="59266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Для нахождения ответов на вопросы задачи </a:t>
            </a: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  <a:t>включаем фильтры</a:t>
            </a:r>
            <a:endParaRPr lang="ru-RU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291" b="50576"/>
          <a:stretch/>
        </p:blipFill>
        <p:spPr>
          <a:xfrm>
            <a:off x="1422400" y="1558505"/>
            <a:ext cx="9499600" cy="2675492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84112" y="307708"/>
            <a:ext cx="539620" cy="62037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5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9596887" y="900768"/>
            <a:ext cx="500332" cy="1968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9644332" y="905427"/>
            <a:ext cx="405442" cy="1121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93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4198" y="829734"/>
            <a:ext cx="3556001" cy="1019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а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) яйцо диетическое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9905" t="17815" r="36665" b="25717"/>
          <a:stretch/>
        </p:blipFill>
        <p:spPr>
          <a:xfrm>
            <a:off x="315114" y="1611841"/>
            <a:ext cx="3437468" cy="32660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39813" t="15839" r="31480" b="26870"/>
          <a:stretch/>
        </p:blipFill>
        <p:spPr>
          <a:xfrm>
            <a:off x="4294449" y="1847056"/>
            <a:ext cx="3731948" cy="4189412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4682066" y="829735"/>
            <a:ext cx="3555999" cy="1019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б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) район Заречный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8414014" y="592666"/>
            <a:ext cx="3555999" cy="1019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в) дата –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с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 1 по 10 июня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384112" y="307708"/>
            <a:ext cx="539620" cy="62037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6</a:t>
            </a:r>
            <a:endParaRPr lang="ru-RU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/>
          <a:srcRect t="18474" r="76301" b="27692"/>
          <a:stretch/>
        </p:blipFill>
        <p:spPr>
          <a:xfrm>
            <a:off x="8418160" y="1847056"/>
            <a:ext cx="3551853" cy="453813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427327" y="2033731"/>
            <a:ext cx="1056821" cy="1548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718781" y="4116123"/>
            <a:ext cx="1084140" cy="2660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033833" y="2449902"/>
            <a:ext cx="1056821" cy="2993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076283" y="4382219"/>
            <a:ext cx="1084140" cy="1884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9493025" y="2380891"/>
            <a:ext cx="850047" cy="3683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638992" y="4562051"/>
            <a:ext cx="1177868" cy="9933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05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4198" y="829734"/>
            <a:ext cx="3556001" cy="101917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а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) поступление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384112" y="307708"/>
            <a:ext cx="539620" cy="62037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7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4533" t="20778" r="62960" b="25388"/>
          <a:stretch/>
        </p:blipFill>
        <p:spPr>
          <a:xfrm>
            <a:off x="467516" y="1450111"/>
            <a:ext cx="3043436" cy="409469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30553" b="51235"/>
          <a:stretch/>
        </p:blipFill>
        <p:spPr>
          <a:xfrm>
            <a:off x="4256882" y="1450111"/>
            <a:ext cx="7580776" cy="299429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37426" t="87401" r="3725" b="4669"/>
          <a:stretch/>
        </p:blipFill>
        <p:spPr>
          <a:xfrm>
            <a:off x="4011283" y="5031548"/>
            <a:ext cx="7904086" cy="599153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9353823" y="5410257"/>
            <a:ext cx="618313" cy="2690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7332453" y="4235570"/>
            <a:ext cx="2191109" cy="10955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27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4198" y="829734"/>
            <a:ext cx="3556001" cy="101917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б) продажа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384112" y="307708"/>
            <a:ext cx="539620" cy="62037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8</a:t>
            </a:r>
            <a:endParaRPr lang="ru-RU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4963" t="17907" r="62634" b="27508"/>
          <a:stretch/>
        </p:blipFill>
        <p:spPr>
          <a:xfrm>
            <a:off x="299147" y="1450111"/>
            <a:ext cx="3131856" cy="429232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54075" t="85251" r="1020" b="4792"/>
          <a:stretch/>
        </p:blipFill>
        <p:spPr>
          <a:xfrm>
            <a:off x="3816097" y="4874672"/>
            <a:ext cx="8211311" cy="102412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16155" t="21559" r="65074" b="52287"/>
          <a:stretch/>
        </p:blipFill>
        <p:spPr>
          <a:xfrm>
            <a:off x="4140199" y="1577008"/>
            <a:ext cx="3824358" cy="2997469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>
          <a:xfrm>
            <a:off x="6453809" y="4412974"/>
            <a:ext cx="1685453" cy="1044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8089301" y="5607888"/>
            <a:ext cx="829412" cy="2909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8354748" y="846668"/>
            <a:ext cx="3555999" cy="1019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в) разность</a:t>
            </a: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4007" y="1360656"/>
            <a:ext cx="2246038" cy="2098272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5996" y="2120401"/>
            <a:ext cx="18288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8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260</TotalTime>
  <Words>240</Words>
  <Application>Microsoft Office PowerPoint</Application>
  <PresentationFormat>Широкоэкранный</PresentationFormat>
  <Paragraphs>34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Courier New</vt:lpstr>
      <vt:lpstr>Palatino Linotype</vt:lpstr>
      <vt:lpstr>Исполнительная</vt:lpstr>
      <vt:lpstr>Задание 3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 3  ЕГЭ ИНФОРМАТИКА 2022</dc:title>
  <dc:creator>np</dc:creator>
  <cp:lastModifiedBy>Ленка Шумноя</cp:lastModifiedBy>
  <cp:revision>30</cp:revision>
  <dcterms:created xsi:type="dcterms:W3CDTF">2022-02-02T09:07:36Z</dcterms:created>
  <dcterms:modified xsi:type="dcterms:W3CDTF">2022-06-13T16:27:02Z</dcterms:modified>
</cp:coreProperties>
</file>