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2"/>
  </p:notesMasterIdLst>
  <p:sldIdLst>
    <p:sldId id="256" r:id="rId2"/>
    <p:sldId id="263" r:id="rId3"/>
    <p:sldId id="264" r:id="rId4"/>
    <p:sldId id="259" r:id="rId5"/>
    <p:sldId id="262" r:id="rId6"/>
    <p:sldId id="260" r:id="rId7"/>
    <p:sldId id="265" r:id="rId8"/>
    <p:sldId id="279" r:id="rId9"/>
    <p:sldId id="266" r:id="rId10"/>
    <p:sldId id="268" r:id="rId11"/>
    <p:sldId id="270" r:id="rId12"/>
    <p:sldId id="269" r:id="rId13"/>
    <p:sldId id="271" r:id="rId14"/>
    <p:sldId id="267" r:id="rId15"/>
    <p:sldId id="274" r:id="rId16"/>
    <p:sldId id="272" r:id="rId17"/>
    <p:sldId id="290" r:id="rId18"/>
    <p:sldId id="275" r:id="rId19"/>
    <p:sldId id="291" r:id="rId20"/>
    <p:sldId id="276" r:id="rId21"/>
    <p:sldId id="278" r:id="rId22"/>
    <p:sldId id="277" r:id="rId23"/>
    <p:sldId id="292" r:id="rId24"/>
    <p:sldId id="293" r:id="rId25"/>
    <p:sldId id="294" r:id="rId26"/>
    <p:sldId id="295" r:id="rId27"/>
    <p:sldId id="296" r:id="rId28"/>
    <p:sldId id="308" r:id="rId29"/>
    <p:sldId id="280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9" r:id="rId42"/>
    <p:sldId id="310" r:id="rId43"/>
    <p:sldId id="257" r:id="rId44"/>
    <p:sldId id="258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261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9" autoAdjust="0"/>
  </p:normalViewPr>
  <p:slideViewPr>
    <p:cSldViewPr snapToGrid="0">
      <p:cViewPr>
        <p:scale>
          <a:sx n="82" d="100"/>
          <a:sy n="82" d="100"/>
        </p:scale>
        <p:origin x="4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4C63-E1C2-4BB2-AB71-D78FD5AE452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65E8-7A76-456C-B94B-697AEEAEA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0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65E8-7A76-456C-B94B-697AEEAEA49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65E8-7A76-456C-B94B-697AEEAEA49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8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95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6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0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1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1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1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52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5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8F3220-723C-46BE-B416-70B57884E66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F3BBCE-A209-4EDE-8A75-7D785FF52A6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760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CA3A-81EB-4BD8-A0D7-2FD79A95F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ЕГЭ-2022</a:t>
            </a:r>
            <a:br>
              <a:rPr lang="ru-RU" dirty="0"/>
            </a:br>
            <a:r>
              <a:rPr lang="ru-RU" dirty="0"/>
              <a:t>Разбор задания 4 Информатика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A4C6DC-7448-49AD-990B-D162F1FA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Кодирование и декодирование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69292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0F16F6D-3C98-4B22-8BEB-E91F7CAB3B1D}"/>
              </a:ext>
            </a:extLst>
          </p:cNvPr>
          <p:cNvSpPr/>
          <p:nvPr/>
        </p:nvSpPr>
        <p:spPr>
          <a:xfrm>
            <a:off x="2224216" y="3880022"/>
            <a:ext cx="4522573" cy="205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Вырастим две ветки</a:t>
            </a:r>
          </a:p>
          <a:p>
            <a:pPr algn="ctr"/>
            <a:r>
              <a:rPr lang="ru-RU" dirty="0">
                <a:ln w="0"/>
                <a:solidFill>
                  <a:schemeClr val="accent3">
                    <a:lumMod val="50000"/>
                  </a:schemeClr>
                </a:solidFill>
              </a:rPr>
              <a:t>* Из одного корня могу выходить только две ветки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9C7FF2BE-02D2-4467-BE80-11C524210F1D}"/>
              </a:ext>
            </a:extLst>
          </p:cNvPr>
          <p:cNvSpPr/>
          <p:nvPr/>
        </p:nvSpPr>
        <p:spPr>
          <a:xfrm rot="12600000">
            <a:off x="5502543" y="1965183"/>
            <a:ext cx="319736" cy="1369291"/>
          </a:xfrm>
          <a:prstGeom prst="downArrow">
            <a:avLst>
              <a:gd name="adj1" fmla="val 28351"/>
              <a:gd name="adj2" fmla="val 93298"/>
            </a:avLst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C60CD352-F931-485D-8D22-ACD10599D49E}"/>
              </a:ext>
            </a:extLst>
          </p:cNvPr>
          <p:cNvSpPr/>
          <p:nvPr/>
        </p:nvSpPr>
        <p:spPr>
          <a:xfrm rot="9000000">
            <a:off x="3467198" y="1995635"/>
            <a:ext cx="319736" cy="1369291"/>
          </a:xfrm>
          <a:prstGeom prst="downArrow">
            <a:avLst>
              <a:gd name="adj1" fmla="val 28351"/>
              <a:gd name="adj2" fmla="val 93298"/>
            </a:avLst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05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A5122-D065-4626-9864-005C5ADD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21B8A-CE31-4538-B5B9-BFC7DB76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Учебник для 11 класса : в 2 ч. Ч. 1 / К. Ю. Поляков, Е. А. Ере- мин. — М. : БИНОМ. Лаборатория знаний, 2020</a:t>
            </a:r>
          </a:p>
          <a:p>
            <a:r>
              <a:rPr lang="ru-RU" dirty="0"/>
              <a:t>2. Богомолова О.Б., Усенков Д.Ю. </a:t>
            </a:r>
            <a:r>
              <a:rPr lang="ru-RU" dirty="0" err="1"/>
              <a:t>Фано</a:t>
            </a:r>
            <a:r>
              <a:rPr lang="ru-RU" dirty="0"/>
              <a:t> и его «коллеги»: растим дерево. // компьютерные инструменты в школе – 2017 – Выпуск №2 - С. 26-31. Режим доступа:  </a:t>
            </a:r>
            <a:r>
              <a:rPr lang="en-US" dirty="0"/>
              <a:t>http://ipo.spb.ru/journal/index.php?article/1873/</a:t>
            </a:r>
            <a:r>
              <a:rPr lang="ru-RU" dirty="0"/>
              <a:t>, свободный.</a:t>
            </a:r>
          </a:p>
          <a:p>
            <a:r>
              <a:rPr lang="ru-RU" dirty="0"/>
              <a:t>3. Задачи для подготовки ЕГЭ  </a:t>
            </a:r>
            <a:r>
              <a:rPr lang="en-US" dirty="0"/>
              <a:t>https://kpolyakov.spb.ru/school/ege/generate.htm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6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0F16F6D-3C98-4B22-8BEB-E91F7CAB3B1D}"/>
              </a:ext>
            </a:extLst>
          </p:cNvPr>
          <p:cNvSpPr/>
          <p:nvPr/>
        </p:nvSpPr>
        <p:spPr>
          <a:xfrm>
            <a:off x="2224216" y="3880022"/>
            <a:ext cx="4522573" cy="205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Пронумеруем ветки двоичным кодом слева → направо </a:t>
            </a:r>
            <a:endParaRPr lang="ru-RU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3AD96-D419-4EEC-9794-73C9F1F66AF7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6A472-13BD-47D8-9842-7443F56A8E28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166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70B869-4BC6-4C8E-B574-3FD155B99A77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00DBF-FC78-4033-A6DA-D618CB37B932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10E6139-ACCB-4EE0-BB11-4190A20D35FA}"/>
              </a:ext>
            </a:extLst>
          </p:cNvPr>
          <p:cNvSpPr/>
          <p:nvPr/>
        </p:nvSpPr>
        <p:spPr>
          <a:xfrm>
            <a:off x="2403748" y="4107773"/>
            <a:ext cx="4522573" cy="2201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Вырастим два листика.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В дереве появилось два места для двух букв. </a:t>
            </a:r>
            <a:endParaRPr lang="ru-RU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8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70B869-4BC6-4C8E-B574-3FD155B99A77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00DBF-FC78-4033-A6DA-D618CB37B932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10E6139-ACCB-4EE0-BB11-4190A20D35FA}"/>
              </a:ext>
            </a:extLst>
          </p:cNvPr>
          <p:cNvSpPr/>
          <p:nvPr/>
        </p:nvSpPr>
        <p:spPr>
          <a:xfrm>
            <a:off x="2134206" y="4107773"/>
            <a:ext cx="5041557" cy="2201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Как мы видим место больше нет что бы добавить листик дерева.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В этом случаем листик превращаем в узел и растим ещё две ветки.</a:t>
            </a:r>
            <a:endParaRPr lang="ru-RU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1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BB1620CB-7A8C-476A-B9CB-5C031874F156}"/>
              </a:ext>
            </a:extLst>
          </p:cNvPr>
          <p:cNvSpPr/>
          <p:nvPr/>
        </p:nvSpPr>
        <p:spPr>
          <a:xfrm>
            <a:off x="5359576" y="4419767"/>
            <a:ext cx="3242282" cy="2001795"/>
          </a:xfrm>
          <a:prstGeom prst="wedgeRoundRectCallout">
            <a:avLst>
              <a:gd name="adj1" fmla="val -81600"/>
              <a:gd name="adj2" fmla="val -22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Левый </a:t>
            </a:r>
            <a:r>
              <a:rPr lang="ru-RU" sz="2400" b="1" dirty="0">
                <a:ln w="0"/>
                <a:solidFill>
                  <a:schemeClr val="accent3">
                    <a:lumMod val="50000"/>
                  </a:schemeClr>
                </a:solidFill>
              </a:rPr>
              <a:t>лист</a:t>
            </a:r>
            <a:r>
              <a:rPr lang="ru-RU" sz="2400" b="1" dirty="0">
                <a:ln w="0"/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>
                <a:ln w="0"/>
                <a:solidFill>
                  <a:schemeClr val="tx1"/>
                </a:solidFill>
              </a:rPr>
              <a:t>превращён в </a:t>
            </a:r>
            <a:r>
              <a:rPr lang="ru-RU" sz="2400" b="1" dirty="0">
                <a:ln w="0"/>
                <a:solidFill>
                  <a:schemeClr val="accent3">
                    <a:lumMod val="50000"/>
                  </a:schemeClr>
                </a:solidFill>
              </a:rPr>
              <a:t>узел</a:t>
            </a:r>
            <a:r>
              <a:rPr lang="ru-RU" sz="2400" dirty="0">
                <a:ln w="0"/>
                <a:solidFill>
                  <a:schemeClr val="tx1"/>
                </a:solidFill>
              </a:rPr>
              <a:t> и теперь он имеет двух потомков</a:t>
            </a:r>
            <a:endParaRPr lang="ru-RU" sz="2400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4C45B-A15D-442E-A55D-5EF17A3EA9D4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00994-FCC0-4EFD-839B-298E17F74618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915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BB1620CB-7A8C-476A-B9CB-5C031874F156}"/>
              </a:ext>
            </a:extLst>
          </p:cNvPr>
          <p:cNvSpPr/>
          <p:nvPr/>
        </p:nvSpPr>
        <p:spPr>
          <a:xfrm>
            <a:off x="5359576" y="4419767"/>
            <a:ext cx="3242282" cy="2001795"/>
          </a:xfrm>
          <a:prstGeom prst="wedgeRoundRectCallout">
            <a:avLst>
              <a:gd name="adj1" fmla="val -81600"/>
              <a:gd name="adj2" fmla="val -22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 пронумерую ветки двоичным кодом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слева → направо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4C45B-A15D-442E-A55D-5EF17A3EA9D4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00994-FCC0-4EFD-839B-298E17F74618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C9AEE-B969-4875-ABE8-C05C56827731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C9BB4-5209-4F3A-A1AC-FC27FF2FEC0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902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7535EC41-76AF-4543-B3D9-1A1FC9A7D6E2}"/>
              </a:ext>
            </a:extLst>
          </p:cNvPr>
          <p:cNvSpPr/>
          <p:nvPr/>
        </p:nvSpPr>
        <p:spPr>
          <a:xfrm>
            <a:off x="4845223" y="4107773"/>
            <a:ext cx="3769215" cy="2201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Теперь есть место для трёх букв.</a:t>
            </a:r>
            <a:endParaRPr lang="ru-RU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BBB77C69-6E1A-4749-ADF7-5AE0C087C7AE}"/>
              </a:ext>
            </a:extLst>
          </p:cNvPr>
          <p:cNvSpPr/>
          <p:nvPr/>
        </p:nvSpPr>
        <p:spPr>
          <a:xfrm>
            <a:off x="6284130" y="333993"/>
            <a:ext cx="2600378" cy="1168116"/>
          </a:xfrm>
          <a:prstGeom prst="wedgeRoundRectCallout">
            <a:avLst>
              <a:gd name="adj1" fmla="val -80647"/>
              <a:gd name="adj2" fmla="val -206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Это корень сюда букву ставить нельзя</a:t>
            </a:r>
          </a:p>
        </p:txBody>
      </p:sp>
      <p:sp>
        <p:nvSpPr>
          <p:cNvPr id="27" name="Облачко с текстом: прямоугольное со скругленными углами 26">
            <a:extLst>
              <a:ext uri="{FF2B5EF4-FFF2-40B4-BE49-F238E27FC236}">
                <a16:creationId xmlns:a16="http://schemas.microsoft.com/office/drawing/2014/main" id="{A4674DD5-8B59-47F2-ADE0-36F1DA503EA5}"/>
              </a:ext>
            </a:extLst>
          </p:cNvPr>
          <p:cNvSpPr/>
          <p:nvPr/>
        </p:nvSpPr>
        <p:spPr>
          <a:xfrm>
            <a:off x="97615" y="220731"/>
            <a:ext cx="2461363" cy="1168116"/>
          </a:xfrm>
          <a:prstGeom prst="wedgeRoundRectCallout">
            <a:avLst>
              <a:gd name="adj1" fmla="val 39219"/>
              <a:gd name="adj2" fmla="val 110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Это узел сюда букву ставить нельзя</a:t>
            </a:r>
          </a:p>
        </p:txBody>
      </p:sp>
      <p:sp>
        <p:nvSpPr>
          <p:cNvPr id="25" name="Облачко с текстом: прямоугольное со скругленными углами 24">
            <a:extLst>
              <a:ext uri="{FF2B5EF4-FFF2-40B4-BE49-F238E27FC236}">
                <a16:creationId xmlns:a16="http://schemas.microsoft.com/office/drawing/2014/main" id="{3394AB50-E95B-4FA8-A17F-C274DC2023F0}"/>
              </a:ext>
            </a:extLst>
          </p:cNvPr>
          <p:cNvSpPr/>
          <p:nvPr/>
        </p:nvSpPr>
        <p:spPr>
          <a:xfrm>
            <a:off x="5672811" y="4351354"/>
            <a:ext cx="2461363" cy="1168116"/>
          </a:xfrm>
          <a:prstGeom prst="wedgeRoundRectCallout">
            <a:avLst>
              <a:gd name="adj1" fmla="val -40603"/>
              <a:gd name="adj2" fmla="val -16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Это листик сюда можно поставить букву</a:t>
            </a:r>
          </a:p>
        </p:txBody>
      </p:sp>
      <p:sp>
        <p:nvSpPr>
          <p:cNvPr id="2" name="Стрелка: изогнутая вниз 1">
            <a:extLst>
              <a:ext uri="{FF2B5EF4-FFF2-40B4-BE49-F238E27FC236}">
                <a16:creationId xmlns:a16="http://schemas.microsoft.com/office/drawing/2014/main" id="{E3CA904A-27D9-4E82-B50A-BC74E54F3DC1}"/>
              </a:ext>
            </a:extLst>
          </p:cNvPr>
          <p:cNvSpPr/>
          <p:nvPr/>
        </p:nvSpPr>
        <p:spPr>
          <a:xfrm flipH="1" flipV="1">
            <a:off x="1617791" y="5619119"/>
            <a:ext cx="4666337" cy="1168117"/>
          </a:xfrm>
          <a:prstGeom prst="curvedDownArrow">
            <a:avLst>
              <a:gd name="adj1" fmla="val 20964"/>
              <a:gd name="adj2" fmla="val 47113"/>
              <a:gd name="adj3" fmla="val 352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FB329E3-A7D9-4DDE-A459-AB6FA5D10E06}"/>
              </a:ext>
            </a:extLst>
          </p:cNvPr>
          <p:cNvSpPr/>
          <p:nvPr/>
        </p:nvSpPr>
        <p:spPr>
          <a:xfrm rot="10800000">
            <a:off x="4271636" y="4828833"/>
            <a:ext cx="1338649" cy="309441"/>
          </a:xfrm>
          <a:prstGeom prst="rightArrow">
            <a:avLst>
              <a:gd name="adj1" fmla="val 50000"/>
              <a:gd name="adj2" fmla="val 899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F85BC888-A9B8-49B0-BBA1-460EAE1AD31F}"/>
              </a:ext>
            </a:extLst>
          </p:cNvPr>
          <p:cNvSpPr/>
          <p:nvPr/>
        </p:nvSpPr>
        <p:spPr>
          <a:xfrm rot="16200000">
            <a:off x="6056807" y="3653903"/>
            <a:ext cx="841879" cy="309441"/>
          </a:xfrm>
          <a:prstGeom prst="rightArrow">
            <a:avLst>
              <a:gd name="adj1" fmla="val 50000"/>
              <a:gd name="adj2" fmla="val 899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698752" y="3100763"/>
            <a:ext cx="325735" cy="128991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821802" y="3100763"/>
            <a:ext cx="567868" cy="131900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7FE875DC-BA90-42D9-8D68-FC5C8AD48508}"/>
              </a:ext>
            </a:extLst>
          </p:cNvPr>
          <p:cNvSpPr/>
          <p:nvPr/>
        </p:nvSpPr>
        <p:spPr>
          <a:xfrm>
            <a:off x="4704075" y="5338962"/>
            <a:ext cx="3946395" cy="128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Места всё ещё не хватает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Правый лист превращу в узел и выращу две ветки.</a:t>
            </a:r>
            <a:endParaRPr lang="ru-RU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5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698752" y="3100763"/>
            <a:ext cx="325735" cy="128991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821802" y="3100763"/>
            <a:ext cx="567868" cy="131900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7FE875DC-BA90-42D9-8D68-FC5C8AD48508}"/>
              </a:ext>
            </a:extLst>
          </p:cNvPr>
          <p:cNvSpPr/>
          <p:nvPr/>
        </p:nvSpPr>
        <p:spPr>
          <a:xfrm>
            <a:off x="4704075" y="5338962"/>
            <a:ext cx="3946395" cy="128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Пронумеруем ветки двоичным кодом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слева → направо </a:t>
            </a:r>
            <a:endParaRPr lang="ru-RU" sz="2400" dirty="0">
              <a:ln w="0"/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DB53B-D889-44C4-94A5-078802FD9B4C}"/>
              </a:ext>
            </a:extLst>
          </p:cNvPr>
          <p:cNvSpPr txBox="1"/>
          <p:nvPr/>
        </p:nvSpPr>
        <p:spPr>
          <a:xfrm>
            <a:off x="5416860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8DCBDB-7260-4B42-B196-12EFEA74504E}"/>
              </a:ext>
            </a:extLst>
          </p:cNvPr>
          <p:cNvSpPr txBox="1"/>
          <p:nvPr/>
        </p:nvSpPr>
        <p:spPr>
          <a:xfrm>
            <a:off x="7106986" y="339673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404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EAB10-362D-4549-ACF6-0AD55D21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74B88-96E8-4C7A-B5DA-9EF32563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2800" dirty="0"/>
              <a:t>В данном уроке мы рассмотрим такие понятия как «Условие </a:t>
            </a:r>
            <a:r>
              <a:rPr lang="ru-RU" sz="2800" dirty="0" err="1"/>
              <a:t>Фано</a:t>
            </a:r>
            <a:r>
              <a:rPr lang="ru-RU" sz="2800" dirty="0"/>
              <a:t>» и «Префиксный код» , научимся строить бинарные деревья, а так же рассмотрим разные типы задач на тему «Кодирование и декодирование информации».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6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CD4B83-9CFA-4A1B-8A49-5CEC8434307E}"/>
              </a:ext>
            </a:extLst>
          </p:cNvPr>
          <p:cNvSpPr/>
          <p:nvPr/>
        </p:nvSpPr>
        <p:spPr>
          <a:xfrm>
            <a:off x="5134964" y="4390674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84AD93-2152-4DE5-949D-0B22484F3A84}"/>
              </a:ext>
            </a:extLst>
          </p:cNvPr>
          <p:cNvSpPr/>
          <p:nvPr/>
        </p:nvSpPr>
        <p:spPr>
          <a:xfrm>
            <a:off x="6825882" y="441976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698752" y="3100763"/>
            <a:ext cx="325735" cy="128991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6821802" y="3100763"/>
            <a:ext cx="567868" cy="131900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блачко с текстом: прямоугольное со скругленными углами 27">
            <a:extLst>
              <a:ext uri="{FF2B5EF4-FFF2-40B4-BE49-F238E27FC236}">
                <a16:creationId xmlns:a16="http://schemas.microsoft.com/office/drawing/2014/main" id="{8AF1E820-97CE-46A0-84C4-E3519F00C14A}"/>
              </a:ext>
            </a:extLst>
          </p:cNvPr>
          <p:cNvSpPr/>
          <p:nvPr/>
        </p:nvSpPr>
        <p:spPr>
          <a:xfrm>
            <a:off x="1024096" y="4748003"/>
            <a:ext cx="3242282" cy="2001795"/>
          </a:xfrm>
          <a:prstGeom prst="wedgeRoundRectCallout">
            <a:avLst>
              <a:gd name="adj1" fmla="val 69702"/>
              <a:gd name="adj2" fmla="val 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Выращу два листа</a:t>
            </a:r>
          </a:p>
        </p:txBody>
      </p:sp>
    </p:spTree>
    <p:extLst>
      <p:ext uri="{BB962C8B-B14F-4D97-AF65-F5344CB8AC3E}">
        <p14:creationId xmlns:p14="http://schemas.microsoft.com/office/powerpoint/2010/main" val="212612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134206" y="213831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859357" y="213831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282310" y="4419768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2973673" y="4419767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CD4B83-9CFA-4A1B-8A49-5CEC8434307E}"/>
              </a:ext>
            </a:extLst>
          </p:cNvPr>
          <p:cNvSpPr/>
          <p:nvPr/>
        </p:nvSpPr>
        <p:spPr>
          <a:xfrm>
            <a:off x="5134964" y="4390674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84AD93-2152-4DE5-949D-0B22484F3A84}"/>
              </a:ext>
            </a:extLst>
          </p:cNvPr>
          <p:cNvSpPr/>
          <p:nvPr/>
        </p:nvSpPr>
        <p:spPr>
          <a:xfrm>
            <a:off x="6825882" y="4419769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1846098" y="3100764"/>
            <a:ext cx="453238" cy="131900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096651" y="3100764"/>
            <a:ext cx="440810" cy="131900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698752" y="3100763"/>
            <a:ext cx="325735" cy="128991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6821802" y="3100763"/>
            <a:ext cx="567868" cy="131900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2697994" y="1296438"/>
            <a:ext cx="1568384" cy="84188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063693" y="1296438"/>
            <a:ext cx="1359452" cy="84188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2879124" y="1136822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950497" y="1132777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1617793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634902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блачко с текстом: прямоугольное со скругленными углами 27">
            <a:extLst>
              <a:ext uri="{FF2B5EF4-FFF2-40B4-BE49-F238E27FC236}">
                <a16:creationId xmlns:a16="http://schemas.microsoft.com/office/drawing/2014/main" id="{8AF1E820-97CE-46A0-84C4-E3519F00C14A}"/>
              </a:ext>
            </a:extLst>
          </p:cNvPr>
          <p:cNvSpPr/>
          <p:nvPr/>
        </p:nvSpPr>
        <p:spPr>
          <a:xfrm>
            <a:off x="916247" y="4790302"/>
            <a:ext cx="3242282" cy="2001795"/>
          </a:xfrm>
          <a:prstGeom prst="wedgeRoundRectCallout">
            <a:avLst>
              <a:gd name="adj1" fmla="val 85709"/>
              <a:gd name="adj2" fmla="val -37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Пронумерую двоичным кодом ветки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слева → направо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3ECDCD-2B9D-498F-AABD-71081EF82FD3}"/>
              </a:ext>
            </a:extLst>
          </p:cNvPr>
          <p:cNvSpPr txBox="1"/>
          <p:nvPr/>
        </p:nvSpPr>
        <p:spPr>
          <a:xfrm>
            <a:off x="5397975" y="339093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BE0DFF-3720-4473-AFEE-2BB2C7242C78}"/>
              </a:ext>
            </a:extLst>
          </p:cNvPr>
          <p:cNvSpPr txBox="1"/>
          <p:nvPr/>
        </p:nvSpPr>
        <p:spPr>
          <a:xfrm>
            <a:off x="7120026" y="3429000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61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1893E77-088B-4DD0-B9DE-46C6E3454601}"/>
              </a:ext>
            </a:extLst>
          </p:cNvPr>
          <p:cNvSpPr/>
          <p:nvPr/>
        </p:nvSpPr>
        <p:spPr>
          <a:xfrm>
            <a:off x="249598" y="5791199"/>
            <a:ext cx="8634910" cy="98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Место хватает для 4 букв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EC489F3-CB07-4E25-ADBA-BABC5544A7BC}"/>
              </a:ext>
            </a:extLst>
          </p:cNvPr>
          <p:cNvGrpSpPr/>
          <p:nvPr/>
        </p:nvGrpSpPr>
        <p:grpSpPr>
          <a:xfrm>
            <a:off x="1282310" y="333993"/>
            <a:ext cx="6671147" cy="5213351"/>
            <a:chOff x="1282310" y="333993"/>
            <a:chExt cx="6671147" cy="521335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712760D-6E79-44F3-8E50-B2DE8DC75F94}"/>
                </a:ext>
              </a:extLst>
            </p:cNvPr>
            <p:cNvSpPr/>
            <p:nvPr/>
          </p:nvSpPr>
          <p:spPr>
            <a:xfrm>
              <a:off x="4101248" y="333993"/>
              <a:ext cx="1127575" cy="112757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2176C342-3CC1-4403-9DA7-65FFD590426F}"/>
                </a:ext>
              </a:extLst>
            </p:cNvPr>
            <p:cNvSpPr/>
            <p:nvPr/>
          </p:nvSpPr>
          <p:spPr>
            <a:xfrm>
              <a:off x="2134206" y="2138319"/>
              <a:ext cx="1127575" cy="112757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0DE407A-CFD3-44C2-9FD4-858408F37E26}"/>
                </a:ext>
              </a:extLst>
            </p:cNvPr>
            <p:cNvSpPr/>
            <p:nvPr/>
          </p:nvSpPr>
          <p:spPr>
            <a:xfrm>
              <a:off x="5859357" y="2138318"/>
              <a:ext cx="1127575" cy="112757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CF04D4F-3544-4925-ACD2-66C38F7A22FB}"/>
                </a:ext>
              </a:extLst>
            </p:cNvPr>
            <p:cNvSpPr/>
            <p:nvPr/>
          </p:nvSpPr>
          <p:spPr>
            <a:xfrm>
              <a:off x="1282310" y="4419768"/>
              <a:ext cx="1127575" cy="11275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1B600F8-C457-4192-A185-83A5A5DE1AA7}"/>
                </a:ext>
              </a:extLst>
            </p:cNvPr>
            <p:cNvSpPr/>
            <p:nvPr/>
          </p:nvSpPr>
          <p:spPr>
            <a:xfrm>
              <a:off x="2973673" y="4419767"/>
              <a:ext cx="1127575" cy="11275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0CD4B83-9CFA-4A1B-8A49-5CEC8434307E}"/>
                </a:ext>
              </a:extLst>
            </p:cNvPr>
            <p:cNvSpPr/>
            <p:nvPr/>
          </p:nvSpPr>
          <p:spPr>
            <a:xfrm>
              <a:off x="5134964" y="4390674"/>
              <a:ext cx="1127575" cy="11275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2184AD93-2152-4DE5-949D-0B22484F3A84}"/>
                </a:ext>
              </a:extLst>
            </p:cNvPr>
            <p:cNvSpPr/>
            <p:nvPr/>
          </p:nvSpPr>
          <p:spPr>
            <a:xfrm>
              <a:off x="6825882" y="4419769"/>
              <a:ext cx="1127575" cy="11275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75CC96FF-1012-48F4-B755-8D57866E9050}"/>
                </a:ext>
              </a:extLst>
            </p:cNvPr>
            <p:cNvCxnSpPr>
              <a:stCxn id="8" idx="3"/>
              <a:endCxn id="16" idx="0"/>
            </p:cNvCxnSpPr>
            <p:nvPr/>
          </p:nvCxnSpPr>
          <p:spPr>
            <a:xfrm flipH="1">
              <a:off x="1846098" y="3100764"/>
              <a:ext cx="453238" cy="131900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E89D16A-6D50-490B-8EF4-4E95F8C16479}"/>
                </a:ext>
              </a:extLst>
            </p:cNvPr>
            <p:cNvCxnSpPr>
              <a:stCxn id="8" idx="5"/>
              <a:endCxn id="17" idx="0"/>
            </p:cNvCxnSpPr>
            <p:nvPr/>
          </p:nvCxnSpPr>
          <p:spPr>
            <a:xfrm>
              <a:off x="3096651" y="3100764"/>
              <a:ext cx="440810" cy="1319003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1BDEDF9-5AC4-4667-A682-1A6AB1BB164E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5698752" y="3100763"/>
              <a:ext cx="325735" cy="1289911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F17652-A79E-4536-AFA5-2CE84DFD8E6E}"/>
                </a:ext>
              </a:extLst>
            </p:cNvPr>
            <p:cNvCxnSpPr>
              <a:cxnSpLocks/>
              <a:stCxn id="9" idx="5"/>
              <a:endCxn id="19" idx="0"/>
            </p:cNvCxnSpPr>
            <p:nvPr/>
          </p:nvCxnSpPr>
          <p:spPr>
            <a:xfrm>
              <a:off x="6821802" y="3100763"/>
              <a:ext cx="567868" cy="131900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BA70DE3E-B487-44F9-8320-5AF6C9F317A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2697994" y="1296438"/>
              <a:ext cx="1568384" cy="841881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8CDA28B7-84AE-4393-B848-E1E7001B2200}"/>
                </a:ext>
              </a:extLst>
            </p:cNvPr>
            <p:cNvCxnSpPr>
              <a:stCxn id="7" idx="5"/>
              <a:endCxn id="9" idx="0"/>
            </p:cNvCxnSpPr>
            <p:nvPr/>
          </p:nvCxnSpPr>
          <p:spPr>
            <a:xfrm>
              <a:off x="5063693" y="1296438"/>
              <a:ext cx="1359452" cy="841880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FD230C-6788-4ECD-94E3-64AF1B1A6042}"/>
                </a:ext>
              </a:extLst>
            </p:cNvPr>
            <p:cNvSpPr txBox="1"/>
            <p:nvPr/>
          </p:nvSpPr>
          <p:spPr>
            <a:xfrm>
              <a:off x="2879124" y="1136822"/>
              <a:ext cx="33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02AF65-1BF0-486E-9628-62482A9A0263}"/>
                </a:ext>
              </a:extLst>
            </p:cNvPr>
            <p:cNvSpPr txBox="1"/>
            <p:nvPr/>
          </p:nvSpPr>
          <p:spPr>
            <a:xfrm>
              <a:off x="5950497" y="1132777"/>
              <a:ext cx="33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5D7145-C2A5-4C16-889C-33980D74D9E7}"/>
                </a:ext>
              </a:extLst>
            </p:cNvPr>
            <p:cNvSpPr txBox="1"/>
            <p:nvPr/>
          </p:nvSpPr>
          <p:spPr>
            <a:xfrm>
              <a:off x="1617793" y="3429000"/>
              <a:ext cx="33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28B1AC-72A7-442C-BAFB-8E03554677C8}"/>
                </a:ext>
              </a:extLst>
            </p:cNvPr>
            <p:cNvSpPr txBox="1"/>
            <p:nvPr/>
          </p:nvSpPr>
          <p:spPr>
            <a:xfrm>
              <a:off x="3634902" y="3390933"/>
              <a:ext cx="33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27B7A-E441-4645-86D8-F8BFA1A375FC}"/>
                </a:ext>
              </a:extLst>
            </p:cNvPr>
            <p:cNvSpPr txBox="1"/>
            <p:nvPr/>
          </p:nvSpPr>
          <p:spPr>
            <a:xfrm>
              <a:off x="5397975" y="3390933"/>
              <a:ext cx="33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A165A3-BDBA-4602-B023-A81DDFD34067}"/>
                </a:ext>
              </a:extLst>
            </p:cNvPr>
            <p:cNvSpPr txBox="1"/>
            <p:nvPr/>
          </p:nvSpPr>
          <p:spPr>
            <a:xfrm>
              <a:off x="7120026" y="3429000"/>
              <a:ext cx="33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978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582812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513917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60356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3382746" y="3548851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CD4B83-9CFA-4A1B-8A49-5CEC8434307E}"/>
              </a:ext>
            </a:extLst>
          </p:cNvPr>
          <p:cNvSpPr/>
          <p:nvPr/>
        </p:nvSpPr>
        <p:spPr>
          <a:xfrm>
            <a:off x="4825372" y="3525960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84AD93-2152-4DE5-949D-0B22484F3A84}"/>
              </a:ext>
            </a:extLst>
          </p:cNvPr>
          <p:cNvSpPr/>
          <p:nvPr/>
        </p:nvSpPr>
        <p:spPr>
          <a:xfrm>
            <a:off x="6339573" y="354885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2047175" y="2511004"/>
            <a:ext cx="665568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340104" y="2511004"/>
            <a:ext cx="486254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268984" y="2511004"/>
            <a:ext cx="374864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6271209" y="2511004"/>
            <a:ext cx="511976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3026424" y="1091285"/>
            <a:ext cx="1234070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887856" y="1091285"/>
            <a:ext cx="1069674" cy="66242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3168945" y="965692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585630" y="962510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2176477" y="276927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3763623" y="273932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F27B7A-E441-4645-86D8-F8BFA1A375FC}"/>
              </a:ext>
            </a:extLst>
          </p:cNvPr>
          <p:cNvSpPr txBox="1"/>
          <p:nvPr/>
        </p:nvSpPr>
        <p:spPr>
          <a:xfrm>
            <a:off x="5150883" y="273932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165A3-BDBA-4602-B023-A81DDFD34067}"/>
              </a:ext>
            </a:extLst>
          </p:cNvPr>
          <p:cNvSpPr txBox="1"/>
          <p:nvPr/>
        </p:nvSpPr>
        <p:spPr>
          <a:xfrm>
            <a:off x="6505865" y="276927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3B521A47-352C-4324-8C8D-123EF033C38A}"/>
              </a:ext>
            </a:extLst>
          </p:cNvPr>
          <p:cNvSpPr/>
          <p:nvPr/>
        </p:nvSpPr>
        <p:spPr>
          <a:xfrm>
            <a:off x="4294310" y="5262082"/>
            <a:ext cx="3918303" cy="1266815"/>
          </a:xfrm>
          <a:prstGeom prst="wedgeRoundRectCallout">
            <a:avLst>
              <a:gd name="adj1" fmla="val -88320"/>
              <a:gd name="adj2" fmla="val -7600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003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</a:rPr>
              <a:t>Места всё ещё не хватает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</a:rPr>
              <a:t>Правый лист превращу в узел и выращу две ветки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485081-15A6-4160-916C-78B7908A49FC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1265017" y="4306144"/>
            <a:ext cx="468477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543683-E4FA-4508-9BF3-85B17BF0EBF7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360855" y="4306144"/>
            <a:ext cx="406058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87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582812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513917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60356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3382746" y="3548851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CD4B83-9CFA-4A1B-8A49-5CEC8434307E}"/>
              </a:ext>
            </a:extLst>
          </p:cNvPr>
          <p:cNvSpPr/>
          <p:nvPr/>
        </p:nvSpPr>
        <p:spPr>
          <a:xfrm>
            <a:off x="4825372" y="3525960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84AD93-2152-4DE5-949D-0B22484F3A84}"/>
              </a:ext>
            </a:extLst>
          </p:cNvPr>
          <p:cNvSpPr/>
          <p:nvPr/>
        </p:nvSpPr>
        <p:spPr>
          <a:xfrm>
            <a:off x="6339573" y="354885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2047175" y="2511004"/>
            <a:ext cx="665568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340104" y="2511004"/>
            <a:ext cx="486254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268984" y="2511004"/>
            <a:ext cx="374864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6271209" y="2511004"/>
            <a:ext cx="511976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3026424" y="1091285"/>
            <a:ext cx="1234070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887856" y="1091285"/>
            <a:ext cx="1069674" cy="66242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3168945" y="965692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585630" y="962510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2113242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2769566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F27B7A-E441-4645-86D8-F8BFA1A375FC}"/>
              </a:ext>
            </a:extLst>
          </p:cNvPr>
          <p:cNvSpPr txBox="1"/>
          <p:nvPr/>
        </p:nvSpPr>
        <p:spPr>
          <a:xfrm>
            <a:off x="5150883" y="273932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165A3-BDBA-4602-B023-A81DDFD34067}"/>
              </a:ext>
            </a:extLst>
          </p:cNvPr>
          <p:cNvSpPr txBox="1"/>
          <p:nvPr/>
        </p:nvSpPr>
        <p:spPr>
          <a:xfrm>
            <a:off x="6505865" y="276927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3B521A47-352C-4324-8C8D-123EF033C38A}"/>
              </a:ext>
            </a:extLst>
          </p:cNvPr>
          <p:cNvSpPr/>
          <p:nvPr/>
        </p:nvSpPr>
        <p:spPr>
          <a:xfrm>
            <a:off x="4294310" y="5262082"/>
            <a:ext cx="3918303" cy="1266815"/>
          </a:xfrm>
          <a:prstGeom prst="wedgeRoundRectCallout">
            <a:avLst>
              <a:gd name="adj1" fmla="val -75391"/>
              <a:gd name="adj2" fmla="val -6235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003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Пронумерую двоичным кодом ветки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</a:rPr>
              <a:t>слева → направо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4573600-725A-433B-85DA-386611D7BECD}"/>
              </a:ext>
            </a:extLst>
          </p:cNvPr>
          <p:cNvSpPr/>
          <p:nvPr/>
        </p:nvSpPr>
        <p:spPr>
          <a:xfrm>
            <a:off x="821405" y="520315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1FFB8CF-5671-499E-AA2F-05988B335C36}"/>
              </a:ext>
            </a:extLst>
          </p:cNvPr>
          <p:cNvSpPr/>
          <p:nvPr/>
        </p:nvSpPr>
        <p:spPr>
          <a:xfrm>
            <a:off x="2323301" y="52031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485081-15A6-4160-916C-78B7908A49FC}"/>
              </a:ext>
            </a:extLst>
          </p:cNvPr>
          <p:cNvCxnSpPr>
            <a:stCxn id="16" idx="3"/>
            <a:endCxn id="32" idx="0"/>
          </p:cNvCxnSpPr>
          <p:nvPr/>
        </p:nvCxnSpPr>
        <p:spPr>
          <a:xfrm flipH="1">
            <a:off x="1265017" y="4306144"/>
            <a:ext cx="468477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543683-E4FA-4508-9BF3-85B17BF0EBF7}"/>
              </a:ext>
            </a:extLst>
          </p:cNvPr>
          <p:cNvCxnSpPr>
            <a:stCxn id="16" idx="5"/>
            <a:endCxn id="33" idx="0"/>
          </p:cNvCxnSpPr>
          <p:nvPr/>
        </p:nvCxnSpPr>
        <p:spPr>
          <a:xfrm>
            <a:off x="2360855" y="4306144"/>
            <a:ext cx="406058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A12718-D975-4891-A0C5-549733066E21}"/>
              </a:ext>
            </a:extLst>
          </p:cNvPr>
          <p:cNvSpPr txBox="1"/>
          <p:nvPr/>
        </p:nvSpPr>
        <p:spPr>
          <a:xfrm>
            <a:off x="1133758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44CACC-A62D-4621-8843-5513E5A05BD7}"/>
              </a:ext>
            </a:extLst>
          </p:cNvPr>
          <p:cNvSpPr txBox="1"/>
          <p:nvPr/>
        </p:nvSpPr>
        <p:spPr>
          <a:xfrm>
            <a:off x="3695099" y="273429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43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582812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513917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60356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3382746" y="3548851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CD4B83-9CFA-4A1B-8A49-5CEC8434307E}"/>
              </a:ext>
            </a:extLst>
          </p:cNvPr>
          <p:cNvSpPr/>
          <p:nvPr/>
        </p:nvSpPr>
        <p:spPr>
          <a:xfrm>
            <a:off x="4825372" y="3525960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84AD93-2152-4DE5-949D-0B22484F3A84}"/>
              </a:ext>
            </a:extLst>
          </p:cNvPr>
          <p:cNvSpPr/>
          <p:nvPr/>
        </p:nvSpPr>
        <p:spPr>
          <a:xfrm>
            <a:off x="6339573" y="3548853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2047175" y="2511004"/>
            <a:ext cx="665568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340104" y="2511004"/>
            <a:ext cx="486254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268984" y="2511004"/>
            <a:ext cx="374864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6271209" y="2511004"/>
            <a:ext cx="511976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3026424" y="1091285"/>
            <a:ext cx="1234070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887856" y="1091285"/>
            <a:ext cx="1069674" cy="66242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3168945" y="965692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585630" y="962510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2113242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2769566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F27B7A-E441-4645-86D8-F8BFA1A375FC}"/>
              </a:ext>
            </a:extLst>
          </p:cNvPr>
          <p:cNvSpPr txBox="1"/>
          <p:nvPr/>
        </p:nvSpPr>
        <p:spPr>
          <a:xfrm>
            <a:off x="5150883" y="273932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165A3-BDBA-4602-B023-A81DDFD34067}"/>
              </a:ext>
            </a:extLst>
          </p:cNvPr>
          <p:cNvSpPr txBox="1"/>
          <p:nvPr/>
        </p:nvSpPr>
        <p:spPr>
          <a:xfrm>
            <a:off x="6505865" y="276927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4573600-725A-433B-85DA-386611D7BECD}"/>
              </a:ext>
            </a:extLst>
          </p:cNvPr>
          <p:cNvSpPr/>
          <p:nvPr/>
        </p:nvSpPr>
        <p:spPr>
          <a:xfrm>
            <a:off x="821405" y="5203153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1FFB8CF-5671-499E-AA2F-05988B335C36}"/>
              </a:ext>
            </a:extLst>
          </p:cNvPr>
          <p:cNvSpPr/>
          <p:nvPr/>
        </p:nvSpPr>
        <p:spPr>
          <a:xfrm>
            <a:off x="2323301" y="5203152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485081-15A6-4160-916C-78B7908A49FC}"/>
              </a:ext>
            </a:extLst>
          </p:cNvPr>
          <p:cNvCxnSpPr>
            <a:stCxn id="16" idx="3"/>
            <a:endCxn id="32" idx="0"/>
          </p:cNvCxnSpPr>
          <p:nvPr/>
        </p:nvCxnSpPr>
        <p:spPr>
          <a:xfrm flipH="1">
            <a:off x="1265017" y="4306144"/>
            <a:ext cx="468477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543683-E4FA-4508-9BF3-85B17BF0EBF7}"/>
              </a:ext>
            </a:extLst>
          </p:cNvPr>
          <p:cNvCxnSpPr>
            <a:stCxn id="16" idx="5"/>
            <a:endCxn id="33" idx="0"/>
          </p:cNvCxnSpPr>
          <p:nvPr/>
        </p:nvCxnSpPr>
        <p:spPr>
          <a:xfrm>
            <a:off x="2360855" y="4306144"/>
            <a:ext cx="406058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A12718-D975-4891-A0C5-549733066E21}"/>
              </a:ext>
            </a:extLst>
          </p:cNvPr>
          <p:cNvSpPr txBox="1"/>
          <p:nvPr/>
        </p:nvSpPr>
        <p:spPr>
          <a:xfrm>
            <a:off x="1133758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F0EAE79-BA16-435A-86D3-5E23ED58CE2F}"/>
              </a:ext>
            </a:extLst>
          </p:cNvPr>
          <p:cNvSpPr/>
          <p:nvPr/>
        </p:nvSpPr>
        <p:spPr>
          <a:xfrm>
            <a:off x="3778232" y="4802177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Место есть для пяти букв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D5467D-0455-4BDB-8F6E-02505AC6BFB7}"/>
              </a:ext>
            </a:extLst>
          </p:cNvPr>
          <p:cNvSpPr txBox="1"/>
          <p:nvPr/>
        </p:nvSpPr>
        <p:spPr>
          <a:xfrm>
            <a:off x="3695099" y="2745740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446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76C342-3CC1-4403-9DA7-65FFD590426F}"/>
              </a:ext>
            </a:extLst>
          </p:cNvPr>
          <p:cNvSpPr/>
          <p:nvPr/>
        </p:nvSpPr>
        <p:spPr>
          <a:xfrm>
            <a:off x="2582812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407A-CFD3-44C2-9FD4-858408F37E26}"/>
              </a:ext>
            </a:extLst>
          </p:cNvPr>
          <p:cNvSpPr/>
          <p:nvPr/>
        </p:nvSpPr>
        <p:spPr>
          <a:xfrm>
            <a:off x="5513917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CF04D4F-3544-4925-ACD2-66C38F7A22FB}"/>
              </a:ext>
            </a:extLst>
          </p:cNvPr>
          <p:cNvSpPr/>
          <p:nvPr/>
        </p:nvSpPr>
        <p:spPr>
          <a:xfrm>
            <a:off x="160356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1B600F8-C457-4192-A185-83A5A5DE1AA7}"/>
              </a:ext>
            </a:extLst>
          </p:cNvPr>
          <p:cNvSpPr/>
          <p:nvPr/>
        </p:nvSpPr>
        <p:spPr>
          <a:xfrm>
            <a:off x="3382746" y="3548851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CD4B83-9CFA-4A1B-8A49-5CEC8434307E}"/>
              </a:ext>
            </a:extLst>
          </p:cNvPr>
          <p:cNvSpPr/>
          <p:nvPr/>
        </p:nvSpPr>
        <p:spPr>
          <a:xfrm>
            <a:off x="4825372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84AD93-2152-4DE5-949D-0B22484F3A84}"/>
              </a:ext>
            </a:extLst>
          </p:cNvPr>
          <p:cNvSpPr/>
          <p:nvPr/>
        </p:nvSpPr>
        <p:spPr>
          <a:xfrm>
            <a:off x="6339573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CC96FF-1012-48F4-B755-8D57866E9050}"/>
              </a:ext>
            </a:extLst>
          </p:cNvPr>
          <p:cNvCxnSpPr>
            <a:stCxn id="8" idx="3"/>
            <a:endCxn id="16" idx="0"/>
          </p:cNvCxnSpPr>
          <p:nvPr/>
        </p:nvCxnSpPr>
        <p:spPr>
          <a:xfrm flipH="1">
            <a:off x="2047175" y="2511004"/>
            <a:ext cx="665568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E89D16A-6D50-490B-8EF4-4E95F8C16479}"/>
              </a:ext>
            </a:extLst>
          </p:cNvPr>
          <p:cNvCxnSpPr>
            <a:stCxn id="8" idx="5"/>
            <a:endCxn id="17" idx="0"/>
          </p:cNvCxnSpPr>
          <p:nvPr/>
        </p:nvCxnSpPr>
        <p:spPr>
          <a:xfrm>
            <a:off x="3340104" y="2511004"/>
            <a:ext cx="486254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1BDEDF9-5AC4-4667-A682-1A6AB1BB164E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268984" y="2511004"/>
            <a:ext cx="374864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6F17652-A79E-4536-AFA5-2CE84DFD8E6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6271209" y="2511004"/>
            <a:ext cx="511976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70DE3E-B487-44F9-8320-5AF6C9F317A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3026424" y="1091285"/>
            <a:ext cx="1234070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CDA28B7-84AE-4393-B848-E1E7001B2200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887856" y="1091285"/>
            <a:ext cx="1069674" cy="66242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FD230C-6788-4ECD-94E3-64AF1B1A6042}"/>
              </a:ext>
            </a:extLst>
          </p:cNvPr>
          <p:cNvSpPr txBox="1"/>
          <p:nvPr/>
        </p:nvSpPr>
        <p:spPr>
          <a:xfrm>
            <a:off x="3168945" y="965692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AF65-1BF0-486E-9628-62482A9A0263}"/>
              </a:ext>
            </a:extLst>
          </p:cNvPr>
          <p:cNvSpPr txBox="1"/>
          <p:nvPr/>
        </p:nvSpPr>
        <p:spPr>
          <a:xfrm>
            <a:off x="5585630" y="962510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D7145-C2A5-4C16-889C-33980D74D9E7}"/>
              </a:ext>
            </a:extLst>
          </p:cNvPr>
          <p:cNvSpPr txBox="1"/>
          <p:nvPr/>
        </p:nvSpPr>
        <p:spPr>
          <a:xfrm>
            <a:off x="2113242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8B1AC-72A7-442C-BAFB-8E03554677C8}"/>
              </a:ext>
            </a:extLst>
          </p:cNvPr>
          <p:cNvSpPr txBox="1"/>
          <p:nvPr/>
        </p:nvSpPr>
        <p:spPr>
          <a:xfrm>
            <a:off x="2769566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F27B7A-E441-4645-86D8-F8BFA1A375FC}"/>
              </a:ext>
            </a:extLst>
          </p:cNvPr>
          <p:cNvSpPr txBox="1"/>
          <p:nvPr/>
        </p:nvSpPr>
        <p:spPr>
          <a:xfrm>
            <a:off x="5150883" y="273932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165A3-BDBA-4602-B023-A81DDFD34067}"/>
              </a:ext>
            </a:extLst>
          </p:cNvPr>
          <p:cNvSpPr txBox="1"/>
          <p:nvPr/>
        </p:nvSpPr>
        <p:spPr>
          <a:xfrm>
            <a:off x="6505865" y="276927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4573600-725A-433B-85DA-386611D7BECD}"/>
              </a:ext>
            </a:extLst>
          </p:cNvPr>
          <p:cNvSpPr/>
          <p:nvPr/>
        </p:nvSpPr>
        <p:spPr>
          <a:xfrm>
            <a:off x="821405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1FFB8CF-5671-499E-AA2F-05988B335C36}"/>
              </a:ext>
            </a:extLst>
          </p:cNvPr>
          <p:cNvSpPr/>
          <p:nvPr/>
        </p:nvSpPr>
        <p:spPr>
          <a:xfrm>
            <a:off x="2323301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485081-15A6-4160-916C-78B7908A49FC}"/>
              </a:ext>
            </a:extLst>
          </p:cNvPr>
          <p:cNvCxnSpPr>
            <a:stCxn id="16" idx="3"/>
            <a:endCxn id="32" idx="0"/>
          </p:cNvCxnSpPr>
          <p:nvPr/>
        </p:nvCxnSpPr>
        <p:spPr>
          <a:xfrm flipH="1">
            <a:off x="1265017" y="4306144"/>
            <a:ext cx="468477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543683-E4FA-4508-9BF3-85B17BF0EBF7}"/>
              </a:ext>
            </a:extLst>
          </p:cNvPr>
          <p:cNvCxnSpPr>
            <a:stCxn id="16" idx="5"/>
            <a:endCxn id="33" idx="0"/>
          </p:cNvCxnSpPr>
          <p:nvPr/>
        </p:nvCxnSpPr>
        <p:spPr>
          <a:xfrm>
            <a:off x="2360855" y="4306144"/>
            <a:ext cx="406058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A12718-D975-4891-A0C5-549733066E21}"/>
              </a:ext>
            </a:extLst>
          </p:cNvPr>
          <p:cNvSpPr txBox="1"/>
          <p:nvPr/>
        </p:nvSpPr>
        <p:spPr>
          <a:xfrm>
            <a:off x="1133758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F0EAE79-BA16-435A-86D3-5E23ED58CE2F}"/>
              </a:ext>
            </a:extLst>
          </p:cNvPr>
          <p:cNvSpPr/>
          <p:nvPr/>
        </p:nvSpPr>
        <p:spPr>
          <a:xfrm>
            <a:off x="3778232" y="4802177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Заполню листья буквами 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А, Б, В, Г, 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D5467D-0455-4BDB-8F6E-02505AC6BFB7}"/>
              </a:ext>
            </a:extLst>
          </p:cNvPr>
          <p:cNvSpPr txBox="1"/>
          <p:nvPr/>
        </p:nvSpPr>
        <p:spPr>
          <a:xfrm>
            <a:off x="3695099" y="2745740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0068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F0EAE79-BA16-435A-86D3-5E23ED58CE2F}"/>
              </a:ext>
            </a:extLst>
          </p:cNvPr>
          <p:cNvSpPr/>
          <p:nvPr/>
        </p:nvSpPr>
        <p:spPr>
          <a:xfrm>
            <a:off x="3778232" y="4802177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Бинарное дерево закончено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6DB3F64-5209-4D98-8D24-DEA069D8D9FF}"/>
              </a:ext>
            </a:extLst>
          </p:cNvPr>
          <p:cNvGrpSpPr/>
          <p:nvPr/>
        </p:nvGrpSpPr>
        <p:grpSpPr>
          <a:xfrm>
            <a:off x="821405" y="333993"/>
            <a:ext cx="6405391" cy="5756383"/>
            <a:chOff x="821405" y="333993"/>
            <a:chExt cx="6405391" cy="575638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712760D-6E79-44F3-8E50-B2DE8DC75F9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2176C342-3CC1-4403-9DA7-65FFD590426F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0DE407A-CFD3-44C2-9FD4-858408F37E26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CF04D4F-3544-4925-ACD2-66C38F7A22FB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1B600F8-C457-4192-A185-83A5A5DE1AA7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В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0CD4B83-9CFA-4A1B-8A49-5CEC8434307E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Г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2184AD93-2152-4DE5-949D-0B22484F3A84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Д</a:t>
              </a: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75CC96FF-1012-48F4-B755-8D57866E9050}"/>
                </a:ext>
              </a:extLst>
            </p:cNvPr>
            <p:cNvCxnSpPr>
              <a:stCxn id="8" idx="3"/>
              <a:endCxn id="16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E89D16A-6D50-490B-8EF4-4E95F8C16479}"/>
                </a:ext>
              </a:extLst>
            </p:cNvPr>
            <p:cNvCxnSpPr>
              <a:stCxn id="8" idx="5"/>
              <a:endCxn id="17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1BDEDF9-5AC4-4667-A682-1A6AB1BB164E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F17652-A79E-4536-AFA5-2CE84DFD8E6E}"/>
                </a:ext>
              </a:extLst>
            </p:cNvPr>
            <p:cNvCxnSpPr>
              <a:cxnSpLocks/>
              <a:stCxn id="9" idx="5"/>
              <a:endCxn id="19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BA70DE3E-B487-44F9-8320-5AF6C9F317A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8CDA28B7-84AE-4393-B848-E1E7001B2200}"/>
                </a:ext>
              </a:extLst>
            </p:cNvPr>
            <p:cNvCxnSpPr>
              <a:stCxn id="7" idx="5"/>
              <a:endCxn id="9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FD230C-6788-4ECD-94E3-64AF1B1A6042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02AF65-1BF0-486E-9628-62482A9A0263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5D7145-C2A5-4C16-889C-33980D74D9E7}"/>
                </a:ext>
              </a:extLst>
            </p:cNvPr>
            <p:cNvSpPr txBox="1"/>
            <p:nvPr/>
          </p:nvSpPr>
          <p:spPr>
            <a:xfrm>
              <a:off x="2113242" y="2727876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28B1AC-72A7-442C-BAFB-8E03554677C8}"/>
                </a:ext>
              </a:extLst>
            </p:cNvPr>
            <p:cNvSpPr txBox="1"/>
            <p:nvPr/>
          </p:nvSpPr>
          <p:spPr>
            <a:xfrm>
              <a:off x="2769566" y="460934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27B7A-E441-4645-86D8-F8BFA1A375FC}"/>
                </a:ext>
              </a:extLst>
            </p:cNvPr>
            <p:cNvSpPr txBox="1"/>
            <p:nvPr/>
          </p:nvSpPr>
          <p:spPr>
            <a:xfrm>
              <a:off x="5150883" y="2739321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A165A3-BDBA-4602-B023-A81DDFD34067}"/>
                </a:ext>
              </a:extLst>
            </p:cNvPr>
            <p:cNvSpPr txBox="1"/>
            <p:nvPr/>
          </p:nvSpPr>
          <p:spPr>
            <a:xfrm>
              <a:off x="6505865" y="276927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4573600-725A-433B-85DA-386611D7BECD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А</a:t>
              </a: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61FFB8CF-5671-499E-AA2F-05988B335C36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Б</a:t>
              </a: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6485081-15A6-4160-916C-78B7908A49FC}"/>
                </a:ext>
              </a:extLst>
            </p:cNvPr>
            <p:cNvCxnSpPr>
              <a:stCxn id="16" idx="3"/>
              <a:endCxn id="32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0543683-E4FA-4508-9BF3-85B17BF0EBF7}"/>
                </a:ext>
              </a:extLst>
            </p:cNvPr>
            <p:cNvCxnSpPr>
              <a:stCxn id="16" idx="5"/>
              <a:endCxn id="33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A12718-D975-4891-A0C5-549733066E21}"/>
                </a:ext>
              </a:extLst>
            </p:cNvPr>
            <p:cNvSpPr txBox="1"/>
            <p:nvPr/>
          </p:nvSpPr>
          <p:spPr>
            <a:xfrm>
              <a:off x="1133758" y="4529008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D5467D-0455-4BDB-8F6E-02505AC6BFB7}"/>
                </a:ext>
              </a:extLst>
            </p:cNvPr>
            <p:cNvSpPr txBox="1"/>
            <p:nvPr/>
          </p:nvSpPr>
          <p:spPr>
            <a:xfrm>
              <a:off x="3695099" y="274574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0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2C44D05-5FB3-42EF-8FD7-02C15F3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Найти Код символа с помощью бинарного дерева</a:t>
            </a:r>
            <a:endParaRPr lang="ru-RU" sz="4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A26EF19-DF05-4E4D-9173-FD0996F72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1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2FBE9C-0B02-4BCA-A95A-EAB97928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84068973-5EF6-47A6-BBC7-CCABAAE3FBA1}"/>
              </a:ext>
            </a:extLst>
          </p:cNvPr>
          <p:cNvSpPr/>
          <p:nvPr/>
        </p:nvSpPr>
        <p:spPr>
          <a:xfrm>
            <a:off x="1350222" y="3269201"/>
            <a:ext cx="4105911" cy="2384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accent3">
                    <a:lumMod val="50000"/>
                  </a:schemeClr>
                </a:solidFill>
              </a:rPr>
              <a:t>Для того что бы найти код символа посмотрим на наш корень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FA769AF-1DF6-4E56-B539-243B871C148F}"/>
              </a:ext>
            </a:extLst>
          </p:cNvPr>
          <p:cNvGrpSpPr/>
          <p:nvPr/>
        </p:nvGrpSpPr>
        <p:grpSpPr>
          <a:xfrm>
            <a:off x="6673557" y="2162267"/>
            <a:ext cx="4105912" cy="3689892"/>
            <a:chOff x="821405" y="333993"/>
            <a:chExt cx="6405391" cy="5756383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892989B-767C-45C2-9D68-2C968156F71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324F8268-A3CA-4F0C-9411-8312ECF1085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1A18BCEB-BDDE-48A8-BF07-FEA8D4F84211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2868AB6-1B44-47FE-9E4D-FA1C69B9202D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B24DB144-5177-40C1-A52A-73C1196C6A50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44951557-5CA7-4F7D-9832-5441A83D66EA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54BD7364-C9D8-45AB-B41A-98007F348426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EFC9A9A9-28F3-49BB-936A-21AEB09FC8CA}"/>
                </a:ext>
              </a:extLst>
            </p:cNvPr>
            <p:cNvCxnSpPr>
              <a:stCxn id="30" idx="3"/>
              <a:endCxn id="32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2F008C72-0BDB-4CDC-8A39-8465AFF303BB}"/>
                </a:ext>
              </a:extLst>
            </p:cNvPr>
            <p:cNvCxnSpPr>
              <a:stCxn id="30" idx="5"/>
              <a:endCxn id="33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4EC0D93A-8F96-41B8-B334-4EC76135947D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0685A58B-14D1-4297-8EF8-47CC6E678471}"/>
                </a:ext>
              </a:extLst>
            </p:cNvPr>
            <p:cNvCxnSpPr>
              <a:cxnSpLocks/>
              <a:stCxn id="31" idx="5"/>
              <a:endCxn id="35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5249D27A-CEE5-4B47-BF1D-12472BB9F13A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C5051D8B-8BEF-4336-89A7-5B20588A82B0}"/>
                </a:ext>
              </a:extLst>
            </p:cNvPr>
            <p:cNvCxnSpPr>
              <a:stCxn id="29" idx="5"/>
              <a:endCxn id="31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BD61C7-54CC-444F-9CB8-6799DABA6E4D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3FB579-E022-4C9C-A5B7-7ED88A41CE70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4460D9-6AA0-4627-826B-A27CB946E91D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02CAF7-59A1-4766-B57A-1361A2665781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D40FE7-99B6-4A39-908C-E99F09CD5AFF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B2B628-F60E-4526-9F6D-05D5CBF5660D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A933267B-8440-49E7-973F-E5FD8D23276F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A1D06573-0037-43DA-9FD2-C75E7EEC153C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C25EC4EB-0248-47E4-A433-D7CED27AADE4}"/>
                </a:ext>
              </a:extLst>
            </p:cNvPr>
            <p:cNvCxnSpPr>
              <a:stCxn id="32" idx="3"/>
              <a:endCxn id="49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1D8660F3-E30B-42F2-8BB4-3406C308F01C}"/>
                </a:ext>
              </a:extLst>
            </p:cNvPr>
            <p:cNvCxnSpPr>
              <a:stCxn id="32" idx="5"/>
              <a:endCxn id="50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5390EF-7462-4A62-B2FB-A3989E464647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823D2B-C78D-421C-9525-CB51FF8B6DC2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4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31520F-C2C0-46AE-AC4C-F51361F00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C2F661D-A78B-419D-AF63-D5CDCDF9D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i="1" dirty="0"/>
              <a:t>Условие </a:t>
            </a:r>
            <a:r>
              <a:rPr lang="ru-RU" sz="1800" i="1" dirty="0" err="1"/>
              <a:t>Фано</a:t>
            </a:r>
            <a:r>
              <a:rPr lang="ru-RU" sz="1800" i="1" dirty="0"/>
              <a:t> и Префиксный код</a:t>
            </a:r>
          </a:p>
        </p:txBody>
      </p:sp>
    </p:spTree>
    <p:extLst>
      <p:ext uri="{BB962C8B-B14F-4D97-AF65-F5344CB8AC3E}">
        <p14:creationId xmlns:p14="http://schemas.microsoft.com/office/powerpoint/2010/main" val="454205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8424482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A7415A7-56F5-41C8-B8E5-F9E6D1E485CF}"/>
              </a:ext>
            </a:extLst>
          </p:cNvPr>
          <p:cNvGrpSpPr/>
          <p:nvPr/>
        </p:nvGrpSpPr>
        <p:grpSpPr>
          <a:xfrm>
            <a:off x="6673557" y="2162267"/>
            <a:ext cx="4105912" cy="3689892"/>
            <a:chOff x="821405" y="333993"/>
            <a:chExt cx="6405391" cy="575638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3048DF1-BAAE-4241-8B85-7695598D248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7D0A7F-E71C-489F-B08D-BF45A27ED289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A685D45-CD34-49A7-B2CE-7C3F9C0067B7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DC1455C-5BF2-4DC0-8842-51260F5D022A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354C2D2-A130-497A-911E-EF15C538D8DD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0C80087-5B14-4D07-AE61-7F4996AAECD6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82D260-1A0D-4024-A947-99AA14195727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306A020-0A2E-40E0-8714-C03BEC363F44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4083E56-3745-4E0C-9E8F-EA5CD95C8B95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5F9501D-5869-474E-814E-2078B5C14FF8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C323B8D-2406-4991-9B49-196615ED768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4FFC62D-20B1-4ED0-9B38-6BF28DC2CBE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5DDA5E-2E12-4F77-8C55-982181B27A28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C7F1A-ABC4-423C-9D63-E9A7ECCC172F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9FDAC-9A23-4993-8131-CF91675F1F37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A84226-A4FF-4002-A10F-91D0E7F8F788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D2061F-75F7-4F55-91AB-01D6041EB324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93FE1-8494-4D8D-903A-9FAD0557C7CA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087E7-0D45-4F04-B619-635988E646D8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CA8DE86-9E1A-4A9F-AD2F-D6AB64841E3F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668B8F8-2E4E-4A96-A548-4D1078650D08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5099E36-E12D-47B8-ADF3-14B2A576454C}"/>
                </a:ext>
              </a:extLst>
            </p:cNvPr>
            <p:cNvCxnSpPr>
              <a:stCxn id="9" idx="3"/>
              <a:endCxn id="25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BA2C81F-7269-4F70-B931-F982FF827921}"/>
                </a:ext>
              </a:extLst>
            </p:cNvPr>
            <p:cNvCxnSpPr>
              <a:stCxn id="9" idx="5"/>
              <a:endCxn id="26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4324B-CF60-454F-A113-596E0426E735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96EDC1-D19D-46FA-A354-7222B3116821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71C123-1E47-4265-9B20-B459A2EC801B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Что бы добрать до листика А от корня – необходимо двигаться по левой стороне.</a:t>
            </a:r>
          </a:p>
        </p:txBody>
      </p:sp>
    </p:spTree>
    <p:extLst>
      <p:ext uri="{BB962C8B-B14F-4D97-AF65-F5344CB8AC3E}">
        <p14:creationId xmlns:p14="http://schemas.microsoft.com/office/powerpoint/2010/main" val="354100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2724640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A7415A7-56F5-41C8-B8E5-F9E6D1E485CF}"/>
              </a:ext>
            </a:extLst>
          </p:cNvPr>
          <p:cNvGrpSpPr/>
          <p:nvPr/>
        </p:nvGrpSpPr>
        <p:grpSpPr>
          <a:xfrm>
            <a:off x="6673557" y="2162267"/>
            <a:ext cx="4105912" cy="3689892"/>
            <a:chOff x="821405" y="333993"/>
            <a:chExt cx="6405391" cy="575638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3048DF1-BAAE-4241-8B85-7695598D248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7D0A7F-E71C-489F-B08D-BF45A27ED289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A685D45-CD34-49A7-B2CE-7C3F9C0067B7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DC1455C-5BF2-4DC0-8842-51260F5D022A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354C2D2-A130-497A-911E-EF15C538D8DD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0C80087-5B14-4D07-AE61-7F4996AAECD6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82D260-1A0D-4024-A947-99AA14195727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306A020-0A2E-40E0-8714-C03BEC363F44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4083E56-3745-4E0C-9E8F-EA5CD95C8B95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5F9501D-5869-474E-814E-2078B5C14FF8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C323B8D-2406-4991-9B49-196615ED768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4FFC62D-20B1-4ED0-9B38-6BF28DC2CBE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5DDA5E-2E12-4F77-8C55-982181B27A28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C7F1A-ABC4-423C-9D63-E9A7ECCC172F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9FDAC-9A23-4993-8131-CF91675F1F37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A84226-A4FF-4002-A10F-91D0E7F8F788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D2061F-75F7-4F55-91AB-01D6041EB324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93FE1-8494-4D8D-903A-9FAD0557C7CA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087E7-0D45-4F04-B619-635988E646D8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CA8DE86-9E1A-4A9F-AD2F-D6AB64841E3F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668B8F8-2E4E-4A96-A548-4D1078650D08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5099E36-E12D-47B8-ADF3-14B2A576454C}"/>
                </a:ext>
              </a:extLst>
            </p:cNvPr>
            <p:cNvCxnSpPr>
              <a:stCxn id="9" idx="3"/>
              <a:endCxn id="25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BA2C81F-7269-4F70-B931-F982FF827921}"/>
                </a:ext>
              </a:extLst>
            </p:cNvPr>
            <p:cNvCxnSpPr>
              <a:stCxn id="9" idx="5"/>
              <a:endCxn id="26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4324B-CF60-454F-A113-596E0426E735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96EDC1-D19D-46FA-A354-7222B3116821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71C123-1E47-4265-9B20-B459A2EC801B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От корня спускаюсь в левый узел.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Запишу в таблицу нумерацию ветки от корня к узлу.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B06E476-5EF0-4D26-80DA-7C0090A7D4D1}"/>
              </a:ext>
            </a:extLst>
          </p:cNvPr>
          <p:cNvSpPr/>
          <p:nvPr/>
        </p:nvSpPr>
        <p:spPr>
          <a:xfrm rot="2982681">
            <a:off x="7563064" y="2136311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24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2909700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A7415A7-56F5-41C8-B8E5-F9E6D1E485CF}"/>
              </a:ext>
            </a:extLst>
          </p:cNvPr>
          <p:cNvGrpSpPr/>
          <p:nvPr/>
        </p:nvGrpSpPr>
        <p:grpSpPr>
          <a:xfrm>
            <a:off x="6673557" y="2162267"/>
            <a:ext cx="4105912" cy="3689892"/>
            <a:chOff x="821405" y="333993"/>
            <a:chExt cx="6405391" cy="575638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3048DF1-BAAE-4241-8B85-7695598D248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7D0A7F-E71C-489F-B08D-BF45A27ED289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A685D45-CD34-49A7-B2CE-7C3F9C0067B7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DC1455C-5BF2-4DC0-8842-51260F5D022A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354C2D2-A130-497A-911E-EF15C538D8DD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0C80087-5B14-4D07-AE61-7F4996AAECD6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82D260-1A0D-4024-A947-99AA14195727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306A020-0A2E-40E0-8714-C03BEC363F44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4083E56-3745-4E0C-9E8F-EA5CD95C8B95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5F9501D-5869-474E-814E-2078B5C14FF8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C323B8D-2406-4991-9B49-196615ED768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4FFC62D-20B1-4ED0-9B38-6BF28DC2CBE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5DDA5E-2E12-4F77-8C55-982181B27A28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C7F1A-ABC4-423C-9D63-E9A7ECCC172F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9FDAC-9A23-4993-8131-CF91675F1F37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A84226-A4FF-4002-A10F-91D0E7F8F788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D2061F-75F7-4F55-91AB-01D6041EB324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93FE1-8494-4D8D-903A-9FAD0557C7CA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087E7-0D45-4F04-B619-635988E646D8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CA8DE86-9E1A-4A9F-AD2F-D6AB64841E3F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668B8F8-2E4E-4A96-A548-4D1078650D08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5099E36-E12D-47B8-ADF3-14B2A576454C}"/>
                </a:ext>
              </a:extLst>
            </p:cNvPr>
            <p:cNvCxnSpPr>
              <a:stCxn id="9" idx="3"/>
              <a:endCxn id="25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BA2C81F-7269-4F70-B931-F982FF827921}"/>
                </a:ext>
              </a:extLst>
            </p:cNvPr>
            <p:cNvCxnSpPr>
              <a:stCxn id="9" idx="5"/>
              <a:endCxn id="26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4324B-CF60-454F-A113-596E0426E735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96EDC1-D19D-46FA-A354-7222B3116821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71C123-1E47-4265-9B20-B459A2EC801B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От узла спускаюсь ниже на 1 уровень в левый узел.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Запишу в таблицу нумерацию ветки от узла к узлу.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B06E476-5EF0-4D26-80DA-7C0090A7D4D1}"/>
              </a:ext>
            </a:extLst>
          </p:cNvPr>
          <p:cNvSpPr/>
          <p:nvPr/>
        </p:nvSpPr>
        <p:spPr>
          <a:xfrm rot="2982681">
            <a:off x="6784642" y="3232645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40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4412731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A7415A7-56F5-41C8-B8E5-F9E6D1E485CF}"/>
              </a:ext>
            </a:extLst>
          </p:cNvPr>
          <p:cNvGrpSpPr/>
          <p:nvPr/>
        </p:nvGrpSpPr>
        <p:grpSpPr>
          <a:xfrm>
            <a:off x="6673557" y="2162267"/>
            <a:ext cx="4105912" cy="3689892"/>
            <a:chOff x="821405" y="333993"/>
            <a:chExt cx="6405391" cy="575638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3048DF1-BAAE-4241-8B85-7695598D248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7D0A7F-E71C-489F-B08D-BF45A27ED289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A685D45-CD34-49A7-B2CE-7C3F9C0067B7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DC1455C-5BF2-4DC0-8842-51260F5D022A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354C2D2-A130-497A-911E-EF15C538D8DD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0C80087-5B14-4D07-AE61-7F4996AAECD6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82D260-1A0D-4024-A947-99AA14195727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306A020-0A2E-40E0-8714-C03BEC363F44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4083E56-3745-4E0C-9E8F-EA5CD95C8B95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5F9501D-5869-474E-814E-2078B5C14FF8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C323B8D-2406-4991-9B49-196615ED768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4FFC62D-20B1-4ED0-9B38-6BF28DC2CBE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5DDA5E-2E12-4F77-8C55-982181B27A28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C7F1A-ABC4-423C-9D63-E9A7ECCC172F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9FDAC-9A23-4993-8131-CF91675F1F37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A84226-A4FF-4002-A10F-91D0E7F8F788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D2061F-75F7-4F55-91AB-01D6041EB324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93FE1-8494-4D8D-903A-9FAD0557C7CA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087E7-0D45-4F04-B619-635988E646D8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CA8DE86-9E1A-4A9F-AD2F-D6AB64841E3F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668B8F8-2E4E-4A96-A548-4D1078650D08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5099E36-E12D-47B8-ADF3-14B2A576454C}"/>
                </a:ext>
              </a:extLst>
            </p:cNvPr>
            <p:cNvCxnSpPr>
              <a:stCxn id="9" idx="3"/>
              <a:endCxn id="25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BA2C81F-7269-4F70-B931-F982FF827921}"/>
                </a:ext>
              </a:extLst>
            </p:cNvPr>
            <p:cNvCxnSpPr>
              <a:stCxn id="9" idx="5"/>
              <a:endCxn id="26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4324B-CF60-454F-A113-596E0426E735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96EDC1-D19D-46FA-A354-7222B3116821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71C123-1E47-4265-9B20-B459A2EC801B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От узла спускаюсь в листик А.</a:t>
            </a:r>
          </a:p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Запишу в таблицу нумерацию ветки от узла к листику А.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B06E476-5EF0-4D26-80DA-7C0090A7D4D1}"/>
              </a:ext>
            </a:extLst>
          </p:cNvPr>
          <p:cNvSpPr/>
          <p:nvPr/>
        </p:nvSpPr>
        <p:spPr>
          <a:xfrm rot="2982681">
            <a:off x="6192701" y="4387070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80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A7415A7-56F5-41C8-B8E5-F9E6D1E485CF}"/>
              </a:ext>
            </a:extLst>
          </p:cNvPr>
          <p:cNvGrpSpPr/>
          <p:nvPr/>
        </p:nvGrpSpPr>
        <p:grpSpPr>
          <a:xfrm>
            <a:off x="6673557" y="2162267"/>
            <a:ext cx="4105912" cy="3689892"/>
            <a:chOff x="821405" y="333993"/>
            <a:chExt cx="6405391" cy="575638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3048DF1-BAAE-4241-8B85-7695598D2484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7D0A7F-E71C-489F-B08D-BF45A27ED289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A685D45-CD34-49A7-B2CE-7C3F9C0067B7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DC1455C-5BF2-4DC0-8842-51260F5D022A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354C2D2-A130-497A-911E-EF15C538D8DD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0C80087-5B14-4D07-AE61-7F4996AAECD6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82D260-1A0D-4024-A947-99AA14195727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306A020-0A2E-40E0-8714-C03BEC363F44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4083E56-3745-4E0C-9E8F-EA5CD95C8B95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5F9501D-5869-474E-814E-2078B5C14FF8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C323B8D-2406-4991-9B49-196615ED768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4FFC62D-20B1-4ED0-9B38-6BF28DC2CBE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5DDA5E-2E12-4F77-8C55-982181B27A28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C7F1A-ABC4-423C-9D63-E9A7ECCC172F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9FDAC-9A23-4993-8131-CF91675F1F37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A84226-A4FF-4002-A10F-91D0E7F8F788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D2061F-75F7-4F55-91AB-01D6041EB324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93FE1-8494-4D8D-903A-9FAD0557C7CA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087E7-0D45-4F04-B619-635988E646D8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CA8DE86-9E1A-4A9F-AD2F-D6AB64841E3F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668B8F8-2E4E-4A96-A548-4D1078650D08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5099E36-E12D-47B8-ADF3-14B2A576454C}"/>
                </a:ext>
              </a:extLst>
            </p:cNvPr>
            <p:cNvCxnSpPr>
              <a:stCxn id="9" idx="3"/>
              <a:endCxn id="25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BA2C81F-7269-4F70-B931-F982FF827921}"/>
                </a:ext>
              </a:extLst>
            </p:cNvPr>
            <p:cNvCxnSpPr>
              <a:stCxn id="9" idx="5"/>
              <a:endCxn id="26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4324B-CF60-454F-A113-596E0426E735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96EDC1-D19D-46FA-A354-7222B3116821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71C123-1E47-4265-9B20-B459A2EC801B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Получился маршрут от корня до листика А которые равен 000.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B06E476-5EF0-4D26-80DA-7C0090A7D4D1}"/>
              </a:ext>
            </a:extLst>
          </p:cNvPr>
          <p:cNvSpPr/>
          <p:nvPr/>
        </p:nvSpPr>
        <p:spPr>
          <a:xfrm rot="2982681">
            <a:off x="6192701" y="4387070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9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6676968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71C123-1E47-4265-9B20-B459A2EC801B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Аналогично найду код символа Б.</a:t>
            </a:r>
          </a:p>
        </p:txBody>
      </p:sp>
    </p:spTree>
    <p:extLst>
      <p:ext uri="{BB962C8B-B14F-4D97-AF65-F5344CB8AC3E}">
        <p14:creationId xmlns:p14="http://schemas.microsoft.com/office/powerpoint/2010/main" val="3252390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99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2429372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50B0C539-AEDC-4D8F-90B6-5621CCF654D6}"/>
              </a:ext>
            </a:extLst>
          </p:cNvPr>
          <p:cNvSpPr/>
          <p:nvPr/>
        </p:nvSpPr>
        <p:spPr>
          <a:xfrm rot="2982681">
            <a:off x="7550971" y="2180907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6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4799637"/>
              </p:ext>
            </p:extLst>
          </p:nvPr>
        </p:nvGraphicFramePr>
        <p:xfrm>
          <a:off x="1066800" y="2103438"/>
          <a:ext cx="475456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50B0C539-AEDC-4D8F-90B6-5621CCF654D6}"/>
              </a:ext>
            </a:extLst>
          </p:cNvPr>
          <p:cNvSpPr/>
          <p:nvPr/>
        </p:nvSpPr>
        <p:spPr>
          <a:xfrm rot="12600000">
            <a:off x="8136347" y="5107641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00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8771089"/>
              </p:ext>
            </p:extLst>
          </p:nvPr>
        </p:nvGraphicFramePr>
        <p:xfrm>
          <a:off x="1066800" y="2103438"/>
          <a:ext cx="475456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340979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32E90B8-C87E-4208-BE34-7682FB1E0713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Код для буквы В</a:t>
            </a:r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3192E8C8-5EC6-4A5E-9598-FA7C5781DB2C}"/>
              </a:ext>
            </a:extLst>
          </p:cNvPr>
          <p:cNvSpPr/>
          <p:nvPr/>
        </p:nvSpPr>
        <p:spPr>
          <a:xfrm rot="2982681">
            <a:off x="7550971" y="2180907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EC2BFF62-C651-422D-BC54-C26893EC6709}"/>
              </a:ext>
            </a:extLst>
          </p:cNvPr>
          <p:cNvSpPr/>
          <p:nvPr/>
        </p:nvSpPr>
        <p:spPr>
          <a:xfrm rot="6602661">
            <a:off x="8480445" y="3123902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DCB06-4D3C-478F-9A0E-33FF0C16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Условие Фано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F1A5C-57D6-4592-8D92-1DD5585D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i="1" dirty="0">
                <a:solidFill>
                  <a:schemeClr val="accent5">
                    <a:lumMod val="75000"/>
                  </a:schemeClr>
                </a:solidFill>
              </a:rPr>
              <a:t>Прямое условие </a:t>
            </a:r>
            <a:r>
              <a:rPr lang="ru-RU" sz="4400" i="1" dirty="0" err="1">
                <a:solidFill>
                  <a:schemeClr val="accent5">
                    <a:lumMod val="75000"/>
                  </a:schemeClr>
                </a:solidFill>
              </a:rPr>
              <a:t>Фано</a:t>
            </a:r>
            <a:r>
              <a:rPr lang="ru-RU" sz="4400" i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ru-RU" sz="4400" i="1" dirty="0"/>
              <a:t>Неравномерный код может быть однозначно декодирован, если никакой из кодов не совпадает с началом (префиксом) какого-либо другого, более длинного кода. </a:t>
            </a:r>
          </a:p>
          <a:p>
            <a:pPr marL="0" indent="0" algn="ctr">
              <a:buNone/>
            </a:pPr>
            <a:r>
              <a:rPr lang="ru-RU" sz="4400" i="1" dirty="0"/>
              <a:t>Такой код называют «префиксным».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7164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5069425"/>
              </p:ext>
            </p:extLst>
          </p:nvPr>
        </p:nvGraphicFramePr>
        <p:xfrm>
          <a:off x="1066800" y="2103438"/>
          <a:ext cx="475456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8562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843264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3409791439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86939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32E90B8-C87E-4208-BE34-7682FB1E0713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Код для буквы Г</a:t>
            </a:r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3192E8C8-5EC6-4A5E-9598-FA7C5781DB2C}"/>
              </a:ext>
            </a:extLst>
          </p:cNvPr>
          <p:cNvSpPr/>
          <p:nvPr/>
        </p:nvSpPr>
        <p:spPr>
          <a:xfrm rot="2982681">
            <a:off x="8700569" y="3266096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EC2BFF62-C651-422D-BC54-C26893EC6709}"/>
              </a:ext>
            </a:extLst>
          </p:cNvPr>
          <p:cNvSpPr/>
          <p:nvPr/>
        </p:nvSpPr>
        <p:spPr>
          <a:xfrm rot="6602661">
            <a:off x="9703081" y="2040273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4CEDD6-6BB6-4888-94B1-2570E49011BF}"/>
              </a:ext>
            </a:extLst>
          </p:cNvPr>
          <p:cNvGrpSpPr/>
          <p:nvPr/>
        </p:nvGrpSpPr>
        <p:grpSpPr>
          <a:xfrm>
            <a:off x="6661464" y="2165619"/>
            <a:ext cx="4105912" cy="3689892"/>
            <a:chOff x="821405" y="333993"/>
            <a:chExt cx="6405391" cy="575638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7D336E3-9358-4C03-B194-2942B81416C9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94E6E40-1E37-4E7B-8B09-A9DE0A344E1B}"/>
                </a:ext>
              </a:extLst>
            </p:cNvPr>
            <p:cNvSpPr/>
            <p:nvPr/>
          </p:nvSpPr>
          <p:spPr>
            <a:xfrm>
              <a:off x="2582812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DA0C80D-5B7E-4AAF-BDFA-A52DA0F73C6B}"/>
                </a:ext>
              </a:extLst>
            </p:cNvPr>
            <p:cNvSpPr/>
            <p:nvPr/>
          </p:nvSpPr>
          <p:spPr>
            <a:xfrm>
              <a:off x="5513917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D10AAA3-044D-4188-B126-2C77750D0CAC}"/>
                </a:ext>
              </a:extLst>
            </p:cNvPr>
            <p:cNvSpPr/>
            <p:nvPr/>
          </p:nvSpPr>
          <p:spPr>
            <a:xfrm>
              <a:off x="160356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34A85E0-880C-45C4-8947-31A9FD710773}"/>
                </a:ext>
              </a:extLst>
            </p:cNvPr>
            <p:cNvSpPr/>
            <p:nvPr/>
          </p:nvSpPr>
          <p:spPr>
            <a:xfrm>
              <a:off x="338274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В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D0E5CB4-8E92-45C5-844F-FEF91F2EF582}"/>
                </a:ext>
              </a:extLst>
            </p:cNvPr>
            <p:cNvSpPr/>
            <p:nvPr/>
          </p:nvSpPr>
          <p:spPr>
            <a:xfrm>
              <a:off x="4825372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Г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E076B96-21CF-421A-8DBD-4FDA29E4E863}"/>
                </a:ext>
              </a:extLst>
            </p:cNvPr>
            <p:cNvSpPr/>
            <p:nvPr/>
          </p:nvSpPr>
          <p:spPr>
            <a:xfrm>
              <a:off x="6339573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Д</a:t>
              </a: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0A6CAC6-F648-4AE9-BAE9-3778F3E352D8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2047175" y="2511004"/>
              <a:ext cx="665568" cy="10378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095C00C0-9727-40FB-A74F-9CE23A731B81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>
            <a:xfrm>
              <a:off x="3340104" y="2511004"/>
              <a:ext cx="486254" cy="10378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26DC8A8-1DBD-4BAF-9938-D27E848D54D1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5268984" y="2511004"/>
              <a:ext cx="374864" cy="10149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477A529-19DB-4CA3-9655-42622CE6FBD8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6271209" y="2511004"/>
              <a:ext cx="511976" cy="1037849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55F2E9-715B-4867-A56A-8043F9BA959E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>
            <a:xfrm flipH="1">
              <a:off x="3026424" y="1091285"/>
              <a:ext cx="1234070" cy="6624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3762985-C295-46C6-8379-1C54802308BE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>
            <a:xfrm>
              <a:off x="4887856" y="1091285"/>
              <a:ext cx="1069674" cy="662426"/>
            </a:xfrm>
            <a:prstGeom prst="line">
              <a:avLst/>
            </a:prstGeom>
            <a:ln w="3810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64C717-FFDB-4C86-983C-8194D26D2DB5}"/>
                </a:ext>
              </a:extLst>
            </p:cNvPr>
            <p:cNvSpPr txBox="1"/>
            <p:nvPr/>
          </p:nvSpPr>
          <p:spPr>
            <a:xfrm>
              <a:off x="3168945" y="96569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FF01AF-AD3E-4B41-979E-684F7AC9A332}"/>
                </a:ext>
              </a:extLst>
            </p:cNvPr>
            <p:cNvSpPr txBox="1"/>
            <p:nvPr/>
          </p:nvSpPr>
          <p:spPr>
            <a:xfrm>
              <a:off x="5585630" y="96251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6F71D5-62E6-4419-B15A-CCA91FAD76A0}"/>
                </a:ext>
              </a:extLst>
            </p:cNvPr>
            <p:cNvSpPr txBox="1"/>
            <p:nvPr/>
          </p:nvSpPr>
          <p:spPr>
            <a:xfrm>
              <a:off x="1922206" y="2676822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9D5D79-1D8D-4BE9-B50B-1402778017FB}"/>
                </a:ext>
              </a:extLst>
            </p:cNvPr>
            <p:cNvSpPr txBox="1"/>
            <p:nvPr/>
          </p:nvSpPr>
          <p:spPr>
            <a:xfrm>
              <a:off x="2729596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9460F5-C8AC-4BDB-8E98-6415E19F2710}"/>
                </a:ext>
              </a:extLst>
            </p:cNvPr>
            <p:cNvSpPr txBox="1"/>
            <p:nvPr/>
          </p:nvSpPr>
          <p:spPr>
            <a:xfrm>
              <a:off x="4966398" y="262336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C5847-751B-4F63-A023-C8D96F723C22}"/>
                </a:ext>
              </a:extLst>
            </p:cNvPr>
            <p:cNvSpPr txBox="1"/>
            <p:nvPr/>
          </p:nvSpPr>
          <p:spPr>
            <a:xfrm>
              <a:off x="6500213" y="2594020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B0CEED4-3C5A-4E14-90C9-3517167C7DC7}"/>
                </a:ext>
              </a:extLst>
            </p:cNvPr>
            <p:cNvSpPr/>
            <p:nvPr/>
          </p:nvSpPr>
          <p:spPr>
            <a:xfrm>
              <a:off x="821405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136559A-9517-448D-B73C-EF7FC74453E1}"/>
                </a:ext>
              </a:extLst>
            </p:cNvPr>
            <p:cNvSpPr/>
            <p:nvPr/>
          </p:nvSpPr>
          <p:spPr>
            <a:xfrm>
              <a:off x="2323301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Б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43AA970-A982-4D45-B219-082F4E6856B9}"/>
                </a:ext>
              </a:extLst>
            </p:cNvPr>
            <p:cNvCxnSpPr>
              <a:stCxn id="37" idx="3"/>
              <a:endCxn id="53" idx="0"/>
            </p:cNvCxnSpPr>
            <p:nvPr/>
          </p:nvCxnSpPr>
          <p:spPr>
            <a:xfrm flipH="1">
              <a:off x="1265017" y="4306144"/>
              <a:ext cx="468477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906B16F-0794-4755-A332-37EFF19E4B29}"/>
                </a:ext>
              </a:extLst>
            </p:cNvPr>
            <p:cNvCxnSpPr>
              <a:stCxn id="37" idx="5"/>
              <a:endCxn id="54" idx="0"/>
            </p:cNvCxnSpPr>
            <p:nvPr/>
          </p:nvCxnSpPr>
          <p:spPr>
            <a:xfrm>
              <a:off x="2360855" y="4306144"/>
              <a:ext cx="406058" cy="8970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FD414-6EA9-4E1F-9402-E6EECD0A4248}"/>
                </a:ext>
              </a:extLst>
            </p:cNvPr>
            <p:cNvSpPr txBox="1"/>
            <p:nvPr/>
          </p:nvSpPr>
          <p:spPr>
            <a:xfrm>
              <a:off x="1001175" y="450935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4CEE95-433F-4136-9CA0-44427B68FCD8}"/>
                </a:ext>
              </a:extLst>
            </p:cNvPr>
            <p:cNvSpPr txBox="1"/>
            <p:nvPr/>
          </p:nvSpPr>
          <p:spPr>
            <a:xfrm>
              <a:off x="3735168" y="264093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5381-51D1-4C8A-9853-D20AF44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544B05A-3143-4E6B-8715-50D138B602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4887011"/>
              </p:ext>
            </p:extLst>
          </p:nvPr>
        </p:nvGraphicFramePr>
        <p:xfrm>
          <a:off x="1066800" y="2103438"/>
          <a:ext cx="475456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754029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754029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  <a:gridCol w="754029">
                  <a:extLst>
                    <a:ext uri="{9D8B030D-6E8A-4147-A177-3AD203B41FA5}">
                      <a16:colId xmlns:a16="http://schemas.microsoft.com/office/drawing/2014/main" val="3409791439"/>
                    </a:ext>
                  </a:extLst>
                </a:gridCol>
                <a:gridCol w="754029">
                  <a:extLst>
                    <a:ext uri="{9D8B030D-6E8A-4147-A177-3AD203B41FA5}">
                      <a16:colId xmlns:a16="http://schemas.microsoft.com/office/drawing/2014/main" val="869391869"/>
                    </a:ext>
                  </a:extLst>
                </a:gridCol>
                <a:gridCol w="754029">
                  <a:extLst>
                    <a:ext uri="{9D8B030D-6E8A-4147-A177-3AD203B41FA5}">
                      <a16:colId xmlns:a16="http://schemas.microsoft.com/office/drawing/2014/main" val="419792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32E90B8-C87E-4208-BE34-7682FB1E0713}"/>
              </a:ext>
            </a:extLst>
          </p:cNvPr>
          <p:cNvSpPr/>
          <p:nvPr/>
        </p:nvSpPr>
        <p:spPr>
          <a:xfrm>
            <a:off x="887382" y="4403301"/>
            <a:ext cx="5113398" cy="176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</a:rPr>
              <a:t>Код для буквы Г</a:t>
            </a:r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3192E8C8-5EC6-4A5E-9598-FA7C5781DB2C}"/>
              </a:ext>
            </a:extLst>
          </p:cNvPr>
          <p:cNvSpPr/>
          <p:nvPr/>
        </p:nvSpPr>
        <p:spPr>
          <a:xfrm rot="7200000">
            <a:off x="10338031" y="3054191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EC2BFF62-C651-422D-BC54-C26893EC6709}"/>
              </a:ext>
            </a:extLst>
          </p:cNvPr>
          <p:cNvSpPr/>
          <p:nvPr/>
        </p:nvSpPr>
        <p:spPr>
          <a:xfrm rot="6602661">
            <a:off x="9703081" y="2040273"/>
            <a:ext cx="785729" cy="358303"/>
          </a:xfrm>
          <a:prstGeom prst="rightArrow">
            <a:avLst>
              <a:gd name="adj1" fmla="val 36205"/>
              <a:gd name="adj2" fmla="val 706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7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3CEE968-4910-445E-8C7A-A5BB9A1C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символа по бинарному дереву</a:t>
            </a:r>
            <a:endParaRPr lang="ru-RU" dirty="0"/>
          </a:p>
        </p:txBody>
      </p:sp>
      <p:graphicFrame>
        <p:nvGraphicFramePr>
          <p:cNvPr id="7" name="Объект 30">
            <a:extLst>
              <a:ext uri="{FF2B5EF4-FFF2-40B4-BE49-F238E27FC236}">
                <a16:creationId xmlns:a16="http://schemas.microsoft.com/office/drawing/2014/main" id="{999D777D-8087-48B4-BFF0-E7E4069636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5574394"/>
              </p:ext>
            </p:extLst>
          </p:nvPr>
        </p:nvGraphicFramePr>
        <p:xfrm>
          <a:off x="1066798" y="2743200"/>
          <a:ext cx="10058398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568">
                  <a:extLst>
                    <a:ext uri="{9D8B030D-6E8A-4147-A177-3AD203B41FA5}">
                      <a16:colId xmlns:a16="http://schemas.microsoft.com/office/drawing/2014/main" val="1269078514"/>
                    </a:ext>
                  </a:extLst>
                </a:gridCol>
                <a:gridCol w="1595166">
                  <a:extLst>
                    <a:ext uri="{9D8B030D-6E8A-4147-A177-3AD203B41FA5}">
                      <a16:colId xmlns:a16="http://schemas.microsoft.com/office/drawing/2014/main" val="803966630"/>
                    </a:ext>
                  </a:extLst>
                </a:gridCol>
                <a:gridCol w="1595166">
                  <a:extLst>
                    <a:ext uri="{9D8B030D-6E8A-4147-A177-3AD203B41FA5}">
                      <a16:colId xmlns:a16="http://schemas.microsoft.com/office/drawing/2014/main" val="3679803267"/>
                    </a:ext>
                  </a:extLst>
                </a:gridCol>
                <a:gridCol w="1595166">
                  <a:extLst>
                    <a:ext uri="{9D8B030D-6E8A-4147-A177-3AD203B41FA5}">
                      <a16:colId xmlns:a16="http://schemas.microsoft.com/office/drawing/2014/main" val="3409791439"/>
                    </a:ext>
                  </a:extLst>
                </a:gridCol>
                <a:gridCol w="1595166">
                  <a:extLst>
                    <a:ext uri="{9D8B030D-6E8A-4147-A177-3AD203B41FA5}">
                      <a16:colId xmlns:a16="http://schemas.microsoft.com/office/drawing/2014/main" val="869391869"/>
                    </a:ext>
                  </a:extLst>
                </a:gridCol>
                <a:gridCol w="1595166">
                  <a:extLst>
                    <a:ext uri="{9D8B030D-6E8A-4147-A177-3AD203B41FA5}">
                      <a16:colId xmlns:a16="http://schemas.microsoft.com/office/drawing/2014/main" val="419792297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ru-RU" sz="3300" dirty="0"/>
                        <a:t>Символ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А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Б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В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Г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Д</a:t>
                      </a:r>
                    </a:p>
                  </a:txBody>
                  <a:tcPr marL="169101" marR="169101" marT="84551" marB="84551"/>
                </a:tc>
                <a:extLst>
                  <a:ext uri="{0D108BD9-81ED-4DB2-BD59-A6C34878D82A}">
                    <a16:rowId xmlns:a16="http://schemas.microsoft.com/office/drawing/2014/main" val="285481151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ru-RU" sz="3300" dirty="0"/>
                        <a:t>Код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000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001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01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10</a:t>
                      </a:r>
                    </a:p>
                  </a:txBody>
                  <a:tcPr marL="169101" marR="169101" marT="84551" marB="84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11</a:t>
                      </a:r>
                    </a:p>
                  </a:txBody>
                  <a:tcPr marL="169101" marR="169101" marT="84551" marB="84551"/>
                </a:tc>
                <a:extLst>
                  <a:ext uri="{0D108BD9-81ED-4DB2-BD59-A6C34878D82A}">
                    <a16:rowId xmlns:a16="http://schemas.microsoft.com/office/drawing/2014/main" val="171879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6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743277-C39E-4AFA-971D-41FF093E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b="1" dirty="0"/>
              <a:t>Сокращение двоичного кода</a:t>
            </a:r>
            <a:endParaRPr lang="ru-RU" sz="6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412C75-6B0F-4CD2-9AB6-8160EB81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 задачи №1</a:t>
            </a:r>
          </a:p>
        </p:txBody>
      </p:sp>
    </p:spTree>
    <p:extLst>
      <p:ext uri="{BB962C8B-B14F-4D97-AF65-F5344CB8AC3E}">
        <p14:creationId xmlns:p14="http://schemas.microsoft.com/office/powerpoint/2010/main" val="410980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20EC9-C38C-4F1D-99E9-CF223987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96BC1-CE80-407D-8AC2-122F8A9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74320" lvl="1" indent="0">
              <a:buNone/>
            </a:pPr>
            <a:r>
              <a:rPr lang="ru-RU" sz="2400" dirty="0"/>
              <a:t>Для кодирования некоторой последовательности, состоящей из букв А, Б, В, Г и Д, используется неравномерный двоичный код, позволяющий однозначно декодировать полученную двоичную последовательность.</a:t>
            </a:r>
          </a:p>
          <a:p>
            <a:pPr marL="274320" lvl="1" indent="0">
              <a:buNone/>
            </a:pPr>
            <a:r>
              <a:rPr lang="ru-RU" sz="2400" dirty="0"/>
              <a:t>Вот этот код: А – 10; Б – 11; В – 000; Г – 001; Д – 010. </a:t>
            </a:r>
          </a:p>
          <a:p>
            <a:pPr marL="274320" lvl="1" indent="0">
              <a:buNone/>
            </a:pPr>
            <a:r>
              <a:rPr lang="ru-RU" sz="2400" dirty="0"/>
              <a:t>Как можно сократить длину кодового слова для буквы Д так, чтобы код по-прежнему можно было декодировать однозначно? </a:t>
            </a:r>
          </a:p>
          <a:p>
            <a:pPr marL="274320" lvl="1" indent="0">
              <a:buNone/>
            </a:pPr>
            <a:r>
              <a:rPr lang="ru-RU" sz="2400" dirty="0"/>
              <a:t>Коды остальных букв меняться не должны. Если есть несколько вариантов, выберите кодовое слово с минимальным значением.</a:t>
            </a:r>
          </a:p>
        </p:txBody>
      </p:sp>
    </p:spTree>
    <p:extLst>
      <p:ext uri="{BB962C8B-B14F-4D97-AF65-F5344CB8AC3E}">
        <p14:creationId xmlns:p14="http://schemas.microsoft.com/office/powerpoint/2010/main" val="1623572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Код: А – 10; Б – 11; В – 000; Г – 001; Д – 010. </a:t>
            </a:r>
          </a:p>
          <a:p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1992A6-E8AB-4DAB-9B5A-B7C44E4941ED}"/>
              </a:ext>
            </a:extLst>
          </p:cNvPr>
          <p:cNvSpPr/>
          <p:nvPr/>
        </p:nvSpPr>
        <p:spPr>
          <a:xfrm>
            <a:off x="1828800" y="1970902"/>
            <a:ext cx="5721178" cy="2916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Построим бинарное дерево.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</a:rPr>
              <a:t>Коды листов известны по условию задачи</a:t>
            </a:r>
          </a:p>
        </p:txBody>
      </p:sp>
    </p:spTree>
    <p:extLst>
      <p:ext uri="{BB962C8B-B14F-4D97-AF65-F5344CB8AC3E}">
        <p14:creationId xmlns:p14="http://schemas.microsoft.com/office/powerpoint/2010/main" val="3782589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Код: </a:t>
            </a:r>
          </a:p>
          <a:p>
            <a:r>
              <a:rPr lang="ru-RU" dirty="0"/>
              <a:t>А – 10; </a:t>
            </a:r>
          </a:p>
          <a:p>
            <a:r>
              <a:rPr lang="ru-RU" dirty="0"/>
              <a:t>Б – 11; </a:t>
            </a:r>
          </a:p>
          <a:p>
            <a:r>
              <a:rPr lang="ru-RU" dirty="0"/>
              <a:t>В – 000;</a:t>
            </a:r>
          </a:p>
          <a:p>
            <a:r>
              <a:rPr lang="ru-RU" dirty="0"/>
              <a:t>Г – 001; </a:t>
            </a:r>
          </a:p>
          <a:p>
            <a:r>
              <a:rPr lang="ru-RU" dirty="0"/>
              <a:t>Д – 010. </a:t>
            </a:r>
          </a:p>
          <a:p>
            <a:endParaRPr lang="ru-RU" dirty="0"/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B8650284-00D9-41C2-BECF-428FE9A5DD12}"/>
              </a:ext>
            </a:extLst>
          </p:cNvPr>
          <p:cNvGrpSpPr/>
          <p:nvPr/>
        </p:nvGrpSpPr>
        <p:grpSpPr>
          <a:xfrm>
            <a:off x="103573" y="333993"/>
            <a:ext cx="8029477" cy="5756383"/>
            <a:chOff x="103573" y="333993"/>
            <a:chExt cx="8029477" cy="5756383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C3B1002-6882-4F77-88E4-A857D8D259BA}"/>
                </a:ext>
              </a:extLst>
            </p:cNvPr>
            <p:cNvSpPr/>
            <p:nvPr/>
          </p:nvSpPr>
          <p:spPr>
            <a:xfrm>
              <a:off x="4130564" y="333993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87C87F6-1BE4-4CB6-961A-9EFDA5BA8F0B}"/>
                </a:ext>
              </a:extLst>
            </p:cNvPr>
            <p:cNvSpPr/>
            <p:nvPr/>
          </p:nvSpPr>
          <p:spPr>
            <a:xfrm>
              <a:off x="2187911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508BF5D-3332-4905-B29C-537C5AC30AE6}"/>
                </a:ext>
              </a:extLst>
            </p:cNvPr>
            <p:cNvSpPr/>
            <p:nvPr/>
          </p:nvSpPr>
          <p:spPr>
            <a:xfrm>
              <a:off x="6241439" y="175371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C8BD45F-7ABF-4867-9F61-552A809756CE}"/>
                </a:ext>
              </a:extLst>
            </p:cNvPr>
            <p:cNvSpPr/>
            <p:nvPr/>
          </p:nvSpPr>
          <p:spPr>
            <a:xfrm>
              <a:off x="995583" y="3548852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D0D8F65A-E384-4967-A89D-6EA2271971BE}"/>
                </a:ext>
              </a:extLst>
            </p:cNvPr>
            <p:cNvSpPr/>
            <p:nvPr/>
          </p:nvSpPr>
          <p:spPr>
            <a:xfrm>
              <a:off x="3396906" y="3548851"/>
              <a:ext cx="887223" cy="8872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8D9AEA8-A8E6-4C07-9F0D-F2962A46BB90}"/>
                </a:ext>
              </a:extLst>
            </p:cNvPr>
            <p:cNvSpPr/>
            <p:nvPr/>
          </p:nvSpPr>
          <p:spPr>
            <a:xfrm>
              <a:off x="5078089" y="352596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А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F1683C7-D7C7-4690-ACB6-C9F060D8F91D}"/>
                </a:ext>
              </a:extLst>
            </p:cNvPr>
            <p:cNvSpPr/>
            <p:nvPr/>
          </p:nvSpPr>
          <p:spPr>
            <a:xfrm>
              <a:off x="7245827" y="35488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Б</a:t>
              </a: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1AD5C89-39D5-4443-8781-44B31C81B358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1439195" y="2511004"/>
              <a:ext cx="878647" cy="103784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186CE19-BC97-48E3-9A11-5618CFD0E767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2945203" y="2511004"/>
              <a:ext cx="895315" cy="103784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D961974-3471-4BF4-B1DB-1DBE4D236BF7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>
            <a:xfrm flipH="1">
              <a:off x="5521701" y="2511004"/>
              <a:ext cx="849669" cy="1014956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5A653FAF-F6F5-4E7B-815E-86D5465D1C66}"/>
                </a:ext>
              </a:extLst>
            </p:cNvPr>
            <p:cNvCxnSpPr>
              <a:cxnSpLocks/>
              <a:stCxn id="10" idx="5"/>
              <a:endCxn id="14" idx="0"/>
            </p:cNvCxnSpPr>
            <p:nvPr/>
          </p:nvCxnSpPr>
          <p:spPr>
            <a:xfrm>
              <a:off x="6998731" y="2511004"/>
              <a:ext cx="690708" cy="1037849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F53C9EF-749C-4CE1-B5A4-9CAABF64440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2631523" y="1091285"/>
              <a:ext cx="1628972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A0ADCE41-43D2-4D51-9280-DAA66AD3318C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4887856" y="1091285"/>
              <a:ext cx="1797195" cy="66242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19134-0899-4EC2-8C9E-942E1348C659}"/>
                </a:ext>
              </a:extLst>
            </p:cNvPr>
            <p:cNvSpPr txBox="1"/>
            <p:nvPr/>
          </p:nvSpPr>
          <p:spPr>
            <a:xfrm>
              <a:off x="2999750" y="109590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1E3D8F-AE89-4583-BF12-CFBA5BA87BC1}"/>
                </a:ext>
              </a:extLst>
            </p:cNvPr>
            <p:cNvSpPr txBox="1"/>
            <p:nvPr/>
          </p:nvSpPr>
          <p:spPr>
            <a:xfrm>
              <a:off x="5886085" y="1095904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A1C814-4A4E-4897-AA1E-E1621672814F}"/>
                </a:ext>
              </a:extLst>
            </p:cNvPr>
            <p:cNvSpPr txBox="1"/>
            <p:nvPr/>
          </p:nvSpPr>
          <p:spPr>
            <a:xfrm>
              <a:off x="1395410" y="2727876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349381-C524-4452-ACE6-611319104B9A}"/>
                </a:ext>
              </a:extLst>
            </p:cNvPr>
            <p:cNvSpPr txBox="1"/>
            <p:nvPr/>
          </p:nvSpPr>
          <p:spPr>
            <a:xfrm>
              <a:off x="2051734" y="4609345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1FCC1-965A-4B6C-A83F-A5E185D75080}"/>
                </a:ext>
              </a:extLst>
            </p:cNvPr>
            <p:cNvSpPr txBox="1"/>
            <p:nvPr/>
          </p:nvSpPr>
          <p:spPr>
            <a:xfrm>
              <a:off x="5622960" y="2727876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A9377-E9AB-4CAA-9894-B7E55F4A20AA}"/>
                </a:ext>
              </a:extLst>
            </p:cNvPr>
            <p:cNvSpPr txBox="1"/>
            <p:nvPr/>
          </p:nvSpPr>
          <p:spPr>
            <a:xfrm>
              <a:off x="7437089" y="2727876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A544E8C-C04F-444D-9849-6D505F6F3940}"/>
                </a:ext>
              </a:extLst>
            </p:cNvPr>
            <p:cNvSpPr/>
            <p:nvPr/>
          </p:nvSpPr>
          <p:spPr>
            <a:xfrm>
              <a:off x="103573" y="5203153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В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E9117BA-9CFC-4B8E-81A3-20684E417E5F}"/>
                </a:ext>
              </a:extLst>
            </p:cNvPr>
            <p:cNvSpPr/>
            <p:nvPr/>
          </p:nvSpPr>
          <p:spPr>
            <a:xfrm>
              <a:off x="1605469" y="5203152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Г</a:t>
              </a: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DD93A3B7-3041-4225-9C69-FD727197DB6A}"/>
                </a:ext>
              </a:extLst>
            </p:cNvPr>
            <p:cNvCxnSpPr>
              <a:cxnSpLocks/>
              <a:stCxn id="11" idx="3"/>
              <a:endCxn id="27" idx="0"/>
            </p:cNvCxnSpPr>
            <p:nvPr/>
          </p:nvCxnSpPr>
          <p:spPr>
            <a:xfrm flipH="1">
              <a:off x="547185" y="4306144"/>
              <a:ext cx="578329" cy="89700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7EFB82D-1614-4DF3-956B-8BDEDBABC9FC}"/>
                </a:ext>
              </a:extLst>
            </p:cNvPr>
            <p:cNvCxnSpPr>
              <a:stCxn id="11" idx="5"/>
              <a:endCxn id="28" idx="0"/>
            </p:cNvCxnSpPr>
            <p:nvPr/>
          </p:nvCxnSpPr>
          <p:spPr>
            <a:xfrm>
              <a:off x="1752875" y="4306144"/>
              <a:ext cx="296206" cy="8970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D4897A-88D8-4A96-BC00-5293FE8B1FBA}"/>
                </a:ext>
              </a:extLst>
            </p:cNvPr>
            <p:cNvSpPr txBox="1"/>
            <p:nvPr/>
          </p:nvSpPr>
          <p:spPr>
            <a:xfrm>
              <a:off x="415926" y="4529008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7212B9-EC50-460F-ABA8-7E9808827F47}"/>
                </a:ext>
              </a:extLst>
            </p:cNvPr>
            <p:cNvSpPr txBox="1"/>
            <p:nvPr/>
          </p:nvSpPr>
          <p:spPr>
            <a:xfrm>
              <a:off x="3358209" y="2727876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53729B9-6816-40C1-B44B-30695D8CFEF6}"/>
                </a:ext>
              </a:extLst>
            </p:cNvPr>
            <p:cNvSpPr/>
            <p:nvPr/>
          </p:nvSpPr>
          <p:spPr>
            <a:xfrm>
              <a:off x="2640098" y="520315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Д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77C65BAD-F66D-49F3-8A28-0FB692F6ADD0}"/>
                </a:ext>
              </a:extLst>
            </p:cNvPr>
            <p:cNvSpPr/>
            <p:nvPr/>
          </p:nvSpPr>
          <p:spPr>
            <a:xfrm>
              <a:off x="4102820" y="5203150"/>
              <a:ext cx="887223" cy="8872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1570BDE-D06C-49F9-83B9-8686BD3E8C3F}"/>
                </a:ext>
              </a:extLst>
            </p:cNvPr>
            <p:cNvCxnSpPr>
              <a:stCxn id="12" idx="3"/>
              <a:endCxn id="56" idx="0"/>
            </p:cNvCxnSpPr>
            <p:nvPr/>
          </p:nvCxnSpPr>
          <p:spPr>
            <a:xfrm flipH="1">
              <a:off x="3083710" y="4306143"/>
              <a:ext cx="443127" cy="89700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A5667621-72E4-4EFC-AF09-0FED1CD66B76}"/>
                </a:ext>
              </a:extLst>
            </p:cNvPr>
            <p:cNvCxnSpPr>
              <a:stCxn id="12" idx="5"/>
              <a:endCxn id="57" idx="0"/>
            </p:cNvCxnSpPr>
            <p:nvPr/>
          </p:nvCxnSpPr>
          <p:spPr>
            <a:xfrm>
              <a:off x="4154198" y="4306143"/>
              <a:ext cx="392234" cy="89700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00D38A-0664-4117-A858-0346A1312A1B}"/>
                </a:ext>
              </a:extLst>
            </p:cNvPr>
            <p:cNvSpPr txBox="1"/>
            <p:nvPr/>
          </p:nvSpPr>
          <p:spPr>
            <a:xfrm>
              <a:off x="2918187" y="4612049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8822F8-3492-4E64-BAD3-AF7873EF0A7F}"/>
                </a:ext>
              </a:extLst>
            </p:cNvPr>
            <p:cNvSpPr txBox="1"/>
            <p:nvPr/>
          </p:nvSpPr>
          <p:spPr>
            <a:xfrm>
              <a:off x="4427671" y="4609343"/>
              <a:ext cx="262516" cy="29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303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2640098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77C65BAD-F66D-49F3-8A28-0FB692F6ADD0}"/>
              </a:ext>
            </a:extLst>
          </p:cNvPr>
          <p:cNvSpPr/>
          <p:nvPr/>
        </p:nvSpPr>
        <p:spPr>
          <a:xfrm>
            <a:off x="4102820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1570BDE-D06C-49F9-83B9-8686BD3E8C3F}"/>
              </a:ext>
            </a:extLst>
          </p:cNvPr>
          <p:cNvCxnSpPr>
            <a:stCxn id="12" idx="3"/>
            <a:endCxn id="56" idx="0"/>
          </p:cNvCxnSpPr>
          <p:nvPr/>
        </p:nvCxnSpPr>
        <p:spPr>
          <a:xfrm flipH="1">
            <a:off x="3083710" y="4306143"/>
            <a:ext cx="443127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A5667621-72E4-4EFC-AF09-0FED1CD66B76}"/>
              </a:ext>
            </a:extLst>
          </p:cNvPr>
          <p:cNvCxnSpPr>
            <a:stCxn id="12" idx="5"/>
            <a:endCxn id="57" idx="0"/>
          </p:cNvCxnSpPr>
          <p:nvPr/>
        </p:nvCxnSpPr>
        <p:spPr>
          <a:xfrm>
            <a:off x="4154198" y="4306143"/>
            <a:ext cx="392234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00D38A-0664-4117-A858-0346A1312A1B}"/>
              </a:ext>
            </a:extLst>
          </p:cNvPr>
          <p:cNvSpPr txBox="1"/>
          <p:nvPr/>
        </p:nvSpPr>
        <p:spPr>
          <a:xfrm>
            <a:off x="2918187" y="4612049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8822F8-3492-4E64-BAD3-AF7873EF0A7F}"/>
              </a:ext>
            </a:extLst>
          </p:cNvPr>
          <p:cNvSpPr txBox="1"/>
          <p:nvPr/>
        </p:nvSpPr>
        <p:spPr>
          <a:xfrm>
            <a:off x="4427671" y="4609343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6400A63-714F-474C-8AEF-C50768E337B2}"/>
              </a:ext>
            </a:extLst>
          </p:cNvPr>
          <p:cNvSpPr/>
          <p:nvPr/>
        </p:nvSpPr>
        <p:spPr>
          <a:xfrm>
            <a:off x="5173308" y="4944910"/>
            <a:ext cx="3701565" cy="1692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Как видим у этого узла два листочка.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Левый листок Д, а правый листок пустой.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F6E82CC9-D672-4962-BE39-47E1D4280F78}"/>
              </a:ext>
            </a:extLst>
          </p:cNvPr>
          <p:cNvSpPr/>
          <p:nvPr/>
        </p:nvSpPr>
        <p:spPr>
          <a:xfrm rot="7871534">
            <a:off x="4161179" y="2871828"/>
            <a:ext cx="1095473" cy="3677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72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2640098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77C65BAD-F66D-49F3-8A28-0FB692F6ADD0}"/>
              </a:ext>
            </a:extLst>
          </p:cNvPr>
          <p:cNvSpPr/>
          <p:nvPr/>
        </p:nvSpPr>
        <p:spPr>
          <a:xfrm>
            <a:off x="4102820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1570BDE-D06C-49F9-83B9-8686BD3E8C3F}"/>
              </a:ext>
            </a:extLst>
          </p:cNvPr>
          <p:cNvCxnSpPr>
            <a:stCxn id="12" idx="3"/>
            <a:endCxn id="56" idx="0"/>
          </p:cNvCxnSpPr>
          <p:nvPr/>
        </p:nvCxnSpPr>
        <p:spPr>
          <a:xfrm flipH="1">
            <a:off x="3083710" y="4306143"/>
            <a:ext cx="443127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A5667621-72E4-4EFC-AF09-0FED1CD66B76}"/>
              </a:ext>
            </a:extLst>
          </p:cNvPr>
          <p:cNvCxnSpPr>
            <a:stCxn id="12" idx="5"/>
            <a:endCxn id="57" idx="0"/>
          </p:cNvCxnSpPr>
          <p:nvPr/>
        </p:nvCxnSpPr>
        <p:spPr>
          <a:xfrm>
            <a:off x="4154198" y="4306143"/>
            <a:ext cx="392234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00D38A-0664-4117-A858-0346A1312A1B}"/>
              </a:ext>
            </a:extLst>
          </p:cNvPr>
          <p:cNvSpPr txBox="1"/>
          <p:nvPr/>
        </p:nvSpPr>
        <p:spPr>
          <a:xfrm>
            <a:off x="2918187" y="4612049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8822F8-3492-4E64-BAD3-AF7873EF0A7F}"/>
              </a:ext>
            </a:extLst>
          </p:cNvPr>
          <p:cNvSpPr txBox="1"/>
          <p:nvPr/>
        </p:nvSpPr>
        <p:spPr>
          <a:xfrm>
            <a:off x="4427671" y="4609343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6400A63-714F-474C-8AEF-C50768E337B2}"/>
              </a:ext>
            </a:extLst>
          </p:cNvPr>
          <p:cNvSpPr/>
          <p:nvPr/>
        </p:nvSpPr>
        <p:spPr>
          <a:xfrm>
            <a:off x="5173308" y="4966447"/>
            <a:ext cx="3701565" cy="1671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Как видим у этого узла два листочка.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Левый листок Д, а правый листок пустой.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F6E82CC9-D672-4962-BE39-47E1D4280F78}"/>
              </a:ext>
            </a:extLst>
          </p:cNvPr>
          <p:cNvSpPr/>
          <p:nvPr/>
        </p:nvSpPr>
        <p:spPr>
          <a:xfrm rot="7871534">
            <a:off x="4161179" y="2871828"/>
            <a:ext cx="1095473" cy="3677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74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2640098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77C65BAD-F66D-49F3-8A28-0FB692F6ADD0}"/>
              </a:ext>
            </a:extLst>
          </p:cNvPr>
          <p:cNvSpPr/>
          <p:nvPr/>
        </p:nvSpPr>
        <p:spPr>
          <a:xfrm>
            <a:off x="4102820" y="5203150"/>
            <a:ext cx="887223" cy="8872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1570BDE-D06C-49F9-83B9-8686BD3E8C3F}"/>
              </a:ext>
            </a:extLst>
          </p:cNvPr>
          <p:cNvCxnSpPr>
            <a:stCxn id="12" idx="3"/>
            <a:endCxn id="56" idx="0"/>
          </p:cNvCxnSpPr>
          <p:nvPr/>
        </p:nvCxnSpPr>
        <p:spPr>
          <a:xfrm flipH="1">
            <a:off x="3083710" y="4306143"/>
            <a:ext cx="443127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A5667621-72E4-4EFC-AF09-0FED1CD66B76}"/>
              </a:ext>
            </a:extLst>
          </p:cNvPr>
          <p:cNvCxnSpPr>
            <a:stCxn id="12" idx="5"/>
            <a:endCxn id="57" idx="0"/>
          </p:cNvCxnSpPr>
          <p:nvPr/>
        </p:nvCxnSpPr>
        <p:spPr>
          <a:xfrm>
            <a:off x="4154198" y="4306143"/>
            <a:ext cx="392234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00D38A-0664-4117-A858-0346A1312A1B}"/>
              </a:ext>
            </a:extLst>
          </p:cNvPr>
          <p:cNvSpPr txBox="1"/>
          <p:nvPr/>
        </p:nvSpPr>
        <p:spPr>
          <a:xfrm>
            <a:off x="2918187" y="4612049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8822F8-3492-4E64-BAD3-AF7873EF0A7F}"/>
              </a:ext>
            </a:extLst>
          </p:cNvPr>
          <p:cNvSpPr txBox="1"/>
          <p:nvPr/>
        </p:nvSpPr>
        <p:spPr>
          <a:xfrm>
            <a:off x="4427671" y="4609343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BDAC038A-2334-4367-8F5B-83CE5F857170}"/>
              </a:ext>
            </a:extLst>
          </p:cNvPr>
          <p:cNvSpPr/>
          <p:nvPr/>
        </p:nvSpPr>
        <p:spPr>
          <a:xfrm>
            <a:off x="5740764" y="4899949"/>
            <a:ext cx="3020177" cy="1772700"/>
          </a:xfrm>
          <a:prstGeom prst="wedgeRoundRectCallout">
            <a:avLst>
              <a:gd name="adj1" fmla="val -71976"/>
              <a:gd name="adj2" fmla="val 1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Пустой листочек мы не используем в кодирование сообщений, следовательно его можно отбросить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6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DCB06-4D3C-478F-9A0E-33FF0C16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Условие Фано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F1A5C-57D6-4592-8D92-1DD5585D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i="1" dirty="0">
                <a:solidFill>
                  <a:schemeClr val="accent5">
                    <a:lumMod val="75000"/>
                  </a:schemeClr>
                </a:solidFill>
              </a:rPr>
              <a:t>Обратное условие </a:t>
            </a:r>
            <a:r>
              <a:rPr lang="ru-RU" sz="4400" i="1" dirty="0" err="1">
                <a:solidFill>
                  <a:schemeClr val="accent5">
                    <a:lumMod val="75000"/>
                  </a:schemeClr>
                </a:solidFill>
              </a:rPr>
              <a:t>Фано</a:t>
            </a:r>
            <a:r>
              <a:rPr lang="ru-RU" sz="4400" i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ru-RU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Неравномерный код может быть однозначно декодирован, если никакой из кодов не совпадает с окончанием (постфиксом) </a:t>
            </a:r>
            <a:r>
              <a:rPr lang="ru-RU" sz="4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какоголибо</a:t>
            </a:r>
            <a:r>
              <a:rPr lang="ru-RU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другого, более длинного кода. </a:t>
            </a:r>
          </a:p>
          <a:p>
            <a:pPr marL="0" indent="0" algn="ctr">
              <a:buNone/>
            </a:pPr>
            <a:r>
              <a:rPr lang="ru-RU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Такой код называют «постфиксным».</a:t>
            </a:r>
            <a:endParaRPr lang="ru-RU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2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2640098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77C65BAD-F66D-49F3-8A28-0FB692F6ADD0}"/>
              </a:ext>
            </a:extLst>
          </p:cNvPr>
          <p:cNvSpPr/>
          <p:nvPr/>
        </p:nvSpPr>
        <p:spPr>
          <a:xfrm>
            <a:off x="4102820" y="5203150"/>
            <a:ext cx="887223" cy="8872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1570BDE-D06C-49F9-83B9-8686BD3E8C3F}"/>
              </a:ext>
            </a:extLst>
          </p:cNvPr>
          <p:cNvCxnSpPr>
            <a:stCxn id="12" idx="3"/>
            <a:endCxn id="56" idx="0"/>
          </p:cNvCxnSpPr>
          <p:nvPr/>
        </p:nvCxnSpPr>
        <p:spPr>
          <a:xfrm flipH="1">
            <a:off x="3083710" y="4306143"/>
            <a:ext cx="443127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A5667621-72E4-4EFC-AF09-0FED1CD66B76}"/>
              </a:ext>
            </a:extLst>
          </p:cNvPr>
          <p:cNvCxnSpPr>
            <a:stCxn id="12" idx="5"/>
            <a:endCxn id="57" idx="0"/>
          </p:cNvCxnSpPr>
          <p:nvPr/>
        </p:nvCxnSpPr>
        <p:spPr>
          <a:xfrm>
            <a:off x="4154198" y="4306143"/>
            <a:ext cx="392234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00D38A-0664-4117-A858-0346A1312A1B}"/>
              </a:ext>
            </a:extLst>
          </p:cNvPr>
          <p:cNvSpPr txBox="1"/>
          <p:nvPr/>
        </p:nvSpPr>
        <p:spPr>
          <a:xfrm>
            <a:off x="2918187" y="4612049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8822F8-3492-4E64-BAD3-AF7873EF0A7F}"/>
              </a:ext>
            </a:extLst>
          </p:cNvPr>
          <p:cNvSpPr txBox="1"/>
          <p:nvPr/>
        </p:nvSpPr>
        <p:spPr>
          <a:xfrm>
            <a:off x="4427671" y="4609343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4ECCB33-8FE9-4C53-92CB-8A1A1B51CA55}"/>
              </a:ext>
            </a:extLst>
          </p:cNvPr>
          <p:cNvCxnSpPr>
            <a:cxnSpLocks/>
          </p:cNvCxnSpPr>
          <p:nvPr/>
        </p:nvCxnSpPr>
        <p:spPr>
          <a:xfrm>
            <a:off x="2732104" y="4992609"/>
            <a:ext cx="2741431" cy="0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Рисунок 33" descr="Ножницы">
            <a:extLst>
              <a:ext uri="{FF2B5EF4-FFF2-40B4-BE49-F238E27FC236}">
                <a16:creationId xmlns:a16="http://schemas.microsoft.com/office/drawing/2014/main" id="{A784238E-9CC8-43C2-941F-09FDA7C35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1417">
            <a:off x="5625596" y="4529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9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3392860" y="5203150"/>
            <a:ext cx="887223" cy="8872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574AEAAA-0257-4BBF-9C7E-EE598315011E}"/>
              </a:ext>
            </a:extLst>
          </p:cNvPr>
          <p:cNvSpPr/>
          <p:nvPr/>
        </p:nvSpPr>
        <p:spPr>
          <a:xfrm>
            <a:off x="5180251" y="4819615"/>
            <a:ext cx="3319322" cy="1556472"/>
          </a:xfrm>
          <a:prstGeom prst="wedgeRoundRectCallout">
            <a:avLst>
              <a:gd name="adj1" fmla="val -65506"/>
              <a:gd name="adj2" fmla="val -48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После порезав ветки узел превратился в листок</a:t>
            </a:r>
          </a:p>
        </p:txBody>
      </p:sp>
    </p:spTree>
    <p:extLst>
      <p:ext uri="{BB962C8B-B14F-4D97-AF65-F5344CB8AC3E}">
        <p14:creationId xmlns:p14="http://schemas.microsoft.com/office/powerpoint/2010/main" val="3698579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3392860" y="5203150"/>
            <a:ext cx="887223" cy="8872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574AEAAA-0257-4BBF-9C7E-EE598315011E}"/>
              </a:ext>
            </a:extLst>
          </p:cNvPr>
          <p:cNvSpPr/>
          <p:nvPr/>
        </p:nvSpPr>
        <p:spPr>
          <a:xfrm>
            <a:off x="5180251" y="4819615"/>
            <a:ext cx="3319322" cy="1556472"/>
          </a:xfrm>
          <a:prstGeom prst="wedgeRoundRectCallout">
            <a:avLst>
              <a:gd name="adj1" fmla="val -65506"/>
              <a:gd name="adj2" fmla="val -48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После порезав ветки узел превратился в листок (одно свободное место)</a:t>
            </a:r>
          </a:p>
        </p:txBody>
      </p:sp>
    </p:spTree>
    <p:extLst>
      <p:ext uri="{BB962C8B-B14F-4D97-AF65-F5344CB8AC3E}">
        <p14:creationId xmlns:p14="http://schemas.microsoft.com/office/powerpoint/2010/main" val="920869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53729B9-6816-40C1-B44B-30695D8CFEF6}"/>
              </a:ext>
            </a:extLst>
          </p:cNvPr>
          <p:cNvSpPr/>
          <p:nvPr/>
        </p:nvSpPr>
        <p:spPr>
          <a:xfrm>
            <a:off x="3392860" y="5203150"/>
            <a:ext cx="887223" cy="8872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574AEAAA-0257-4BBF-9C7E-EE598315011E}"/>
              </a:ext>
            </a:extLst>
          </p:cNvPr>
          <p:cNvSpPr/>
          <p:nvPr/>
        </p:nvSpPr>
        <p:spPr>
          <a:xfrm>
            <a:off x="5180251" y="4819615"/>
            <a:ext cx="3319322" cy="1556472"/>
          </a:xfrm>
          <a:prstGeom prst="wedgeRoundRectCallout">
            <a:avLst>
              <a:gd name="adj1" fmla="val -65506"/>
              <a:gd name="adj2" fmla="val -48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Перемещаем опавшую Д в пустой листок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9052D1CE-C434-440D-9DF2-BE07DD5A138D}"/>
              </a:ext>
            </a:extLst>
          </p:cNvPr>
          <p:cNvSpPr/>
          <p:nvPr/>
        </p:nvSpPr>
        <p:spPr>
          <a:xfrm rot="16200000">
            <a:off x="3517182" y="4703186"/>
            <a:ext cx="652964" cy="277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78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A66DD-D947-4A64-9DB7-01254907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F95C02-46FF-427D-8DE4-07F4144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Как можно сократить длину кодового слова для буквы Д так, чтобы код по-прежнему можно было декодировать однозначно?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3B1002-6882-4F77-88E4-A857D8D259BA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C87F6-1BE4-4CB6-961A-9EFDA5BA8F0B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08BF5D-3332-4905-B29C-537C5AC30AE6}"/>
              </a:ext>
            </a:extLst>
          </p:cNvPr>
          <p:cNvSpPr/>
          <p:nvPr/>
        </p:nvSpPr>
        <p:spPr>
          <a:xfrm>
            <a:off x="6241439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C8BD45F-7ABF-4867-9F61-552A809756CE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D8F65A-E384-4967-A89D-6EA2271971BE}"/>
              </a:ext>
            </a:extLst>
          </p:cNvPr>
          <p:cNvSpPr/>
          <p:nvPr/>
        </p:nvSpPr>
        <p:spPr>
          <a:xfrm>
            <a:off x="3396906" y="3548851"/>
            <a:ext cx="887223" cy="8872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Д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8D9AEA8-A8E6-4C07-9F0D-F2962A46BB90}"/>
              </a:ext>
            </a:extLst>
          </p:cNvPr>
          <p:cNvSpPr/>
          <p:nvPr/>
        </p:nvSpPr>
        <p:spPr>
          <a:xfrm>
            <a:off x="5078089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F1683C7-D7C7-4690-ACB6-C9F060D8F91D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Б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1AD5C89-39D5-4443-8781-44B31C81B358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86CE19-BC97-48E3-9A11-5618CFD0E767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945203" y="2511004"/>
            <a:ext cx="895315" cy="1037847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961974-3471-4BF4-B1DB-1DBE4D236BF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5521701" y="2511004"/>
            <a:ext cx="84966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653FAF-F6F5-4E7B-815E-86D5465D1C66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8731" y="2511004"/>
            <a:ext cx="690708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F53C9EF-749C-4CE1-B5A4-9CAABF644402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0ADCE41-43D2-4D51-9280-DAA66AD3318C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4887856" y="1091285"/>
            <a:ext cx="1797195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19134-0899-4EC2-8C9E-942E1348C659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E3D8F-AE89-4583-BF12-CFBA5BA87BC1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1C814-4A4E-4897-AA1E-E1621672814F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49381-C524-4452-ACE6-611319104B9A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FCC1-965A-4B6C-A83F-A5E185D75080}"/>
              </a:ext>
            </a:extLst>
          </p:cNvPr>
          <p:cNvSpPr txBox="1"/>
          <p:nvPr/>
        </p:nvSpPr>
        <p:spPr>
          <a:xfrm>
            <a:off x="562296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A9377-E9AB-4CAA-9894-B7E55F4A20AA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A544E8C-C04F-444D-9849-6D505F6F3940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В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9117BA-9CFC-4B8E-81A3-20684E417E5F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D93A3B7-3041-4225-9C69-FD727197DB6A}"/>
              </a:ext>
            </a:extLst>
          </p:cNvPr>
          <p:cNvCxnSpPr>
            <a:cxnSpLocks/>
            <a:stCxn id="11" idx="3"/>
            <a:endCxn id="27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7EFB82D-1614-4DF3-956B-8BDEDBABC9FC}"/>
              </a:ext>
            </a:extLst>
          </p:cNvPr>
          <p:cNvCxnSpPr>
            <a:stCxn id="11" idx="5"/>
            <a:endCxn id="28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97A-88D8-4A96-BC00-5293FE8B1FBA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12B9-EC50-460F-ABA8-7E9808827F47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574AEAAA-0257-4BBF-9C7E-EE598315011E}"/>
              </a:ext>
            </a:extLst>
          </p:cNvPr>
          <p:cNvSpPr/>
          <p:nvPr/>
        </p:nvSpPr>
        <p:spPr>
          <a:xfrm>
            <a:off x="5180251" y="4819615"/>
            <a:ext cx="3319322" cy="1556472"/>
          </a:xfrm>
          <a:prstGeom prst="wedgeRoundRectCallout">
            <a:avLst>
              <a:gd name="adj1" fmla="val -45776"/>
              <a:gd name="adj2" fmla="val -25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Теперь 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код буквы Д равен 01 </a:t>
            </a:r>
          </a:p>
        </p:txBody>
      </p:sp>
    </p:spTree>
    <p:extLst>
      <p:ext uri="{BB962C8B-B14F-4D97-AF65-F5344CB8AC3E}">
        <p14:creationId xmlns:p14="http://schemas.microsoft.com/office/powerpoint/2010/main" val="423505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9A214-DBF6-4DC1-8669-7E4EC988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91382A-7866-4164-A03A-DBC867A9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114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Длину кодового слова для буквы Д </a:t>
            </a:r>
          </a:p>
          <a:p>
            <a:pPr marL="0" indent="0" algn="ctr">
              <a:buNone/>
            </a:pPr>
            <a:r>
              <a:rPr lang="ru-RU" sz="3600" dirty="0"/>
              <a:t>можно сократить до 01</a:t>
            </a:r>
          </a:p>
        </p:txBody>
      </p:sp>
    </p:spTree>
    <p:extLst>
      <p:ext uri="{BB962C8B-B14F-4D97-AF65-F5344CB8AC3E}">
        <p14:creationId xmlns:p14="http://schemas.microsoft.com/office/powerpoint/2010/main" val="603305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37FBBF-AEE3-443C-95E2-8F7466270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кода для одной буквы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E6F9257-1C0D-4267-829F-D49DC778C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 задачи №2</a:t>
            </a:r>
          </a:p>
        </p:txBody>
      </p:sp>
    </p:spTree>
    <p:extLst>
      <p:ext uri="{BB962C8B-B14F-4D97-AF65-F5344CB8AC3E}">
        <p14:creationId xmlns:p14="http://schemas.microsoft.com/office/powerpoint/2010/main" val="3471058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1C84F-A135-4270-A565-31E8E57A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E5E3E-CF22-4525-B51A-D4B8F9B5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По каналу связи передаются сообщения, содержащие только шесть букв: У, Р, А, Е, Г, Э; для передачи используется двоичный код, удовлетворяющий условию </a:t>
            </a:r>
            <a:r>
              <a:rPr lang="ru-RU" sz="2400" dirty="0" err="1"/>
              <a:t>Фано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Буквы Е, Р, А, Г, У имеют коды 01, 000, 100, 101, 110 соответственно. Укажите код наименьшей длины для буквы Э. </a:t>
            </a:r>
          </a:p>
          <a:p>
            <a:pPr marL="0" indent="0">
              <a:buNone/>
            </a:pPr>
            <a:r>
              <a:rPr lang="ru-RU" sz="2400" dirty="0"/>
              <a:t>Если в качестве кода может быть использовано несколько кодов одинаковой длины, выбрать тот, числовое значение которого меньше.</a:t>
            </a:r>
          </a:p>
        </p:txBody>
      </p:sp>
    </p:spTree>
    <p:extLst>
      <p:ext uri="{BB962C8B-B14F-4D97-AF65-F5344CB8AC3E}">
        <p14:creationId xmlns:p14="http://schemas.microsoft.com/office/powerpoint/2010/main" val="271311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03BA62A-9EA4-4635-9676-6BDB004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5964C91-D811-47BF-81F3-3AE1377F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Буквы Е, Р, А, Г, У имеют коды 01, 000, 100, 101, 110 соответственно.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9881B56-9830-48EC-B95F-C70211E40745}"/>
              </a:ext>
            </a:extLst>
          </p:cNvPr>
          <p:cNvSpPr/>
          <p:nvPr/>
        </p:nvSpPr>
        <p:spPr>
          <a:xfrm>
            <a:off x="4130564" y="333993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ADCAD88-46CA-4470-9023-A7D5F8A9B96F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D6EAAD8-0B0D-4BF2-91E4-846FB91B2204}"/>
              </a:ext>
            </a:extLst>
          </p:cNvPr>
          <p:cNvSpPr/>
          <p:nvPr/>
        </p:nvSpPr>
        <p:spPr>
          <a:xfrm>
            <a:off x="5622960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ECFC07F-A8E3-481E-9689-8C4F50DFB85F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D24E7E7-240C-42CE-B8AA-5B992E177B08}"/>
              </a:ext>
            </a:extLst>
          </p:cNvPr>
          <p:cNvSpPr/>
          <p:nvPr/>
        </p:nvSpPr>
        <p:spPr>
          <a:xfrm>
            <a:off x="2496621" y="3548851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CC48264-C8AF-4B1A-8B26-60A8BB2B9F85}"/>
              </a:ext>
            </a:extLst>
          </p:cNvPr>
          <p:cNvSpPr/>
          <p:nvPr/>
        </p:nvSpPr>
        <p:spPr>
          <a:xfrm>
            <a:off x="4101200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2E6312F-7664-4602-8248-FD3757622E4A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0F7BF3C-730A-4752-9CEB-8C8BDD2A28F8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42BAAA0-6092-4B2F-8A75-301D0BF77FAD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 flipH="1">
            <a:off x="2940233" y="2511004"/>
            <a:ext cx="4970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8DE992C-6DB5-466E-9141-515AB4AEDF89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4544812" y="2511004"/>
            <a:ext cx="120807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5018DDE-CE4B-4195-AC6C-C8E2FD4BB245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6380252" y="2511004"/>
            <a:ext cx="1309187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F3A1E3D-757A-4315-8397-172E131AE72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2631523" y="1091285"/>
            <a:ext cx="1628972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31E4C4D-631F-46B6-A6DD-894AF8ED94AF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4887856" y="1091285"/>
            <a:ext cx="1178716" cy="6624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C28106-A6CE-446B-B220-C934AD0CB19B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4657F-F94B-4708-9500-562725FB3C3E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2F316-545C-45E6-BA13-480EC33324E1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431D7-4758-4928-B1F9-2ABAC7DE0E51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1029E6-7E97-4FD8-8C0C-A45C6BAF41B1}"/>
              </a:ext>
            </a:extLst>
          </p:cNvPr>
          <p:cNvSpPr txBox="1"/>
          <p:nvPr/>
        </p:nvSpPr>
        <p:spPr>
          <a:xfrm>
            <a:off x="4806189" y="2685173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940D5-708A-4683-8A2E-57330265EF0C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E97AB54-7CF3-4DFF-B717-996076DA29A1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Р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62048407-A363-4520-A56B-1E62C441D9C0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DBCCB6A-7FE0-4DCC-9E41-743534C240AB}"/>
              </a:ext>
            </a:extLst>
          </p:cNvPr>
          <p:cNvCxnSpPr>
            <a:cxnSpLocks/>
            <a:stCxn id="12" idx="3"/>
            <a:endCxn id="28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0E3CDBD-0D47-41D2-A7A2-F1DC9957C506}"/>
              </a:ext>
            </a:extLst>
          </p:cNvPr>
          <p:cNvCxnSpPr>
            <a:stCxn id="12" idx="5"/>
            <a:endCxn id="29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886EF2-117C-407E-A594-3A6AA4ABFD4C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6D7A78-3042-46C6-9028-1C4064A4A13F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7F76F0E-2DF5-48A2-92E2-08BDEF4BBA8B}"/>
              </a:ext>
            </a:extLst>
          </p:cNvPr>
          <p:cNvSpPr/>
          <p:nvPr/>
        </p:nvSpPr>
        <p:spPr>
          <a:xfrm>
            <a:off x="3343467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9E9AADE-E7DE-4D96-8BBD-F68654963D84}"/>
              </a:ext>
            </a:extLst>
          </p:cNvPr>
          <p:cNvSpPr/>
          <p:nvPr/>
        </p:nvSpPr>
        <p:spPr>
          <a:xfrm>
            <a:off x="4806189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15948EA-9F3D-469B-A020-B5DA5D20CBD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787079" y="4306143"/>
            <a:ext cx="443127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88F351E-BFB5-4876-A2F8-F8A81F4F583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857567" y="4306143"/>
            <a:ext cx="392234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49076A-E5DC-41E3-95B8-965E3F797D31}"/>
              </a:ext>
            </a:extLst>
          </p:cNvPr>
          <p:cNvSpPr txBox="1"/>
          <p:nvPr/>
        </p:nvSpPr>
        <p:spPr>
          <a:xfrm>
            <a:off x="3630132" y="451756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5241A8-C8A5-4544-A015-9308A139BF64}"/>
              </a:ext>
            </a:extLst>
          </p:cNvPr>
          <p:cNvSpPr txBox="1"/>
          <p:nvPr/>
        </p:nvSpPr>
        <p:spPr>
          <a:xfrm>
            <a:off x="5182019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47B1915-5419-4DB0-AF8A-896DEC0FB030}"/>
              </a:ext>
            </a:extLst>
          </p:cNvPr>
          <p:cNvSpPr/>
          <p:nvPr/>
        </p:nvSpPr>
        <p:spPr>
          <a:xfrm>
            <a:off x="6516841" y="5190876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У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8E13F83F-24A2-46AC-A18B-0D696F05D32E}"/>
              </a:ext>
            </a:extLst>
          </p:cNvPr>
          <p:cNvSpPr/>
          <p:nvPr/>
        </p:nvSpPr>
        <p:spPr>
          <a:xfrm>
            <a:off x="7979563" y="5190876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70434BD-7288-4444-865C-78A80FAFBE42}"/>
              </a:ext>
            </a:extLst>
          </p:cNvPr>
          <p:cNvCxnSpPr>
            <a:cxnSpLocks/>
            <a:stCxn id="15" idx="3"/>
            <a:endCxn id="40" idx="0"/>
          </p:cNvCxnSpPr>
          <p:nvPr/>
        </p:nvCxnSpPr>
        <p:spPr>
          <a:xfrm flipH="1">
            <a:off x="6960453" y="4306145"/>
            <a:ext cx="415305" cy="8847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7D02BCBB-6CF3-4D1D-BD10-C3FBADD0B7E3}"/>
              </a:ext>
            </a:extLst>
          </p:cNvPr>
          <p:cNvCxnSpPr>
            <a:cxnSpLocks/>
            <a:stCxn id="15" idx="5"/>
            <a:endCxn id="41" idx="0"/>
          </p:cNvCxnSpPr>
          <p:nvPr/>
        </p:nvCxnSpPr>
        <p:spPr>
          <a:xfrm>
            <a:off x="8003119" y="4306145"/>
            <a:ext cx="420056" cy="8847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22F9EA-4DF1-411D-B43F-53A1A7BAB60A}"/>
              </a:ext>
            </a:extLst>
          </p:cNvPr>
          <p:cNvSpPr txBox="1"/>
          <p:nvPr/>
        </p:nvSpPr>
        <p:spPr>
          <a:xfrm>
            <a:off x="8355393" y="451673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FFE572-5756-4F71-9763-871F032D0F8F}"/>
              </a:ext>
            </a:extLst>
          </p:cNvPr>
          <p:cNvSpPr txBox="1"/>
          <p:nvPr/>
        </p:nvSpPr>
        <p:spPr>
          <a:xfrm>
            <a:off x="6765138" y="451673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93540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03BA62A-9EA4-4635-9676-6BDB004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5964C91-D811-47BF-81F3-3AE1377F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Укажите код наименьшей длины для буквы Э.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9881B56-9830-48EC-B95F-C70211E40745}"/>
              </a:ext>
            </a:extLst>
          </p:cNvPr>
          <p:cNvSpPr/>
          <p:nvPr/>
        </p:nvSpPr>
        <p:spPr>
          <a:xfrm>
            <a:off x="3970344" y="39020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ADCAD88-46CA-4470-9023-A7D5F8A9B96F}"/>
              </a:ext>
            </a:extLst>
          </p:cNvPr>
          <p:cNvSpPr/>
          <p:nvPr/>
        </p:nvSpPr>
        <p:spPr>
          <a:xfrm>
            <a:off x="2187911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D6EAAD8-0B0D-4BF2-91E4-846FB91B2204}"/>
              </a:ext>
            </a:extLst>
          </p:cNvPr>
          <p:cNvSpPr/>
          <p:nvPr/>
        </p:nvSpPr>
        <p:spPr>
          <a:xfrm>
            <a:off x="5622960" y="175371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ECFC07F-A8E3-481E-9689-8C4F50DFB85F}"/>
              </a:ext>
            </a:extLst>
          </p:cNvPr>
          <p:cNvSpPr/>
          <p:nvPr/>
        </p:nvSpPr>
        <p:spPr>
          <a:xfrm>
            <a:off x="995583" y="3548852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D24E7E7-240C-42CE-B8AA-5B992E177B08}"/>
              </a:ext>
            </a:extLst>
          </p:cNvPr>
          <p:cNvSpPr/>
          <p:nvPr/>
        </p:nvSpPr>
        <p:spPr>
          <a:xfrm>
            <a:off x="2496621" y="3548851"/>
            <a:ext cx="887223" cy="8872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CC48264-C8AF-4B1A-8B26-60A8BB2B9F85}"/>
              </a:ext>
            </a:extLst>
          </p:cNvPr>
          <p:cNvSpPr/>
          <p:nvPr/>
        </p:nvSpPr>
        <p:spPr>
          <a:xfrm>
            <a:off x="4101200" y="352596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2E6312F-7664-4602-8248-FD3757622E4A}"/>
              </a:ext>
            </a:extLst>
          </p:cNvPr>
          <p:cNvSpPr/>
          <p:nvPr/>
        </p:nvSpPr>
        <p:spPr>
          <a:xfrm>
            <a:off x="7245827" y="35488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0F7BF3C-730A-4752-9CEB-8C8BDD2A28F8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1439195" y="2511004"/>
            <a:ext cx="878647" cy="103784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42BAAA0-6092-4B2F-8A75-301D0BF77FAD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 flipH="1">
            <a:off x="2940233" y="2511004"/>
            <a:ext cx="4970" cy="103784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8DE992C-6DB5-466E-9141-515AB4AEDF89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4544812" y="2511004"/>
            <a:ext cx="1208079" cy="101495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5018DDE-CE4B-4195-AC6C-C8E2FD4BB245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6380252" y="2511004"/>
            <a:ext cx="1309187" cy="10378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F3A1E3D-757A-4315-8397-172E131AE72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2631523" y="1147494"/>
            <a:ext cx="1468752" cy="60621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31E4C4D-631F-46B6-A6DD-894AF8ED94AF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4727636" y="1147494"/>
            <a:ext cx="1338936" cy="60621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C28106-A6CE-446B-B220-C934AD0CB19B}"/>
              </a:ext>
            </a:extLst>
          </p:cNvPr>
          <p:cNvSpPr txBox="1"/>
          <p:nvPr/>
        </p:nvSpPr>
        <p:spPr>
          <a:xfrm>
            <a:off x="2999750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4657F-F94B-4708-9500-562725FB3C3E}"/>
              </a:ext>
            </a:extLst>
          </p:cNvPr>
          <p:cNvSpPr txBox="1"/>
          <p:nvPr/>
        </p:nvSpPr>
        <p:spPr>
          <a:xfrm>
            <a:off x="5886085" y="109590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2F316-545C-45E6-BA13-480EC33324E1}"/>
              </a:ext>
            </a:extLst>
          </p:cNvPr>
          <p:cNvSpPr txBox="1"/>
          <p:nvPr/>
        </p:nvSpPr>
        <p:spPr>
          <a:xfrm>
            <a:off x="1395410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431D7-4758-4928-B1F9-2ABAC7DE0E51}"/>
              </a:ext>
            </a:extLst>
          </p:cNvPr>
          <p:cNvSpPr txBox="1"/>
          <p:nvPr/>
        </p:nvSpPr>
        <p:spPr>
          <a:xfrm>
            <a:off x="2051734" y="4609345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1029E6-7E97-4FD8-8C0C-A45C6BAF41B1}"/>
              </a:ext>
            </a:extLst>
          </p:cNvPr>
          <p:cNvSpPr txBox="1"/>
          <p:nvPr/>
        </p:nvSpPr>
        <p:spPr>
          <a:xfrm>
            <a:off x="4806189" y="2685173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940D5-708A-4683-8A2E-57330265EF0C}"/>
              </a:ext>
            </a:extLst>
          </p:cNvPr>
          <p:cNvSpPr txBox="1"/>
          <p:nvPr/>
        </p:nvSpPr>
        <p:spPr>
          <a:xfrm>
            <a:off x="743708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E97AB54-7CF3-4DFF-B717-996076DA29A1}"/>
              </a:ext>
            </a:extLst>
          </p:cNvPr>
          <p:cNvSpPr/>
          <p:nvPr/>
        </p:nvSpPr>
        <p:spPr>
          <a:xfrm>
            <a:off x="103573" y="5203153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Р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62048407-A363-4520-A56B-1E62C441D9C0}"/>
              </a:ext>
            </a:extLst>
          </p:cNvPr>
          <p:cNvSpPr/>
          <p:nvPr/>
        </p:nvSpPr>
        <p:spPr>
          <a:xfrm>
            <a:off x="1605469" y="5203152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Э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DBCCB6A-7FE0-4DCC-9E41-743534C240AB}"/>
              </a:ext>
            </a:extLst>
          </p:cNvPr>
          <p:cNvCxnSpPr>
            <a:cxnSpLocks/>
            <a:stCxn id="12" idx="3"/>
            <a:endCxn id="28" idx="0"/>
          </p:cNvCxnSpPr>
          <p:nvPr/>
        </p:nvCxnSpPr>
        <p:spPr>
          <a:xfrm flipH="1">
            <a:off x="547185" y="4306144"/>
            <a:ext cx="578329" cy="897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0E3CDBD-0D47-41D2-A7A2-F1DC9957C506}"/>
              </a:ext>
            </a:extLst>
          </p:cNvPr>
          <p:cNvCxnSpPr>
            <a:stCxn id="12" idx="5"/>
            <a:endCxn id="29" idx="0"/>
          </p:cNvCxnSpPr>
          <p:nvPr/>
        </p:nvCxnSpPr>
        <p:spPr>
          <a:xfrm>
            <a:off x="1752875" y="4306144"/>
            <a:ext cx="296206" cy="897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886EF2-117C-407E-A594-3A6AA4ABFD4C}"/>
              </a:ext>
            </a:extLst>
          </p:cNvPr>
          <p:cNvSpPr txBox="1"/>
          <p:nvPr/>
        </p:nvSpPr>
        <p:spPr>
          <a:xfrm>
            <a:off x="415926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6D7A78-3042-46C6-9028-1C4064A4A13F}"/>
              </a:ext>
            </a:extLst>
          </p:cNvPr>
          <p:cNvSpPr txBox="1"/>
          <p:nvPr/>
        </p:nvSpPr>
        <p:spPr>
          <a:xfrm>
            <a:off x="3358209" y="2727876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7F76F0E-2DF5-48A2-92E2-08BDEF4BBA8B}"/>
              </a:ext>
            </a:extLst>
          </p:cNvPr>
          <p:cNvSpPr/>
          <p:nvPr/>
        </p:nvSpPr>
        <p:spPr>
          <a:xfrm>
            <a:off x="3343467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А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9E9AADE-E7DE-4D96-8BBD-F68654963D84}"/>
              </a:ext>
            </a:extLst>
          </p:cNvPr>
          <p:cNvSpPr/>
          <p:nvPr/>
        </p:nvSpPr>
        <p:spPr>
          <a:xfrm>
            <a:off x="4806189" y="5203150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Г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15948EA-9F3D-469B-A020-B5DA5D20CBD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787079" y="4306143"/>
            <a:ext cx="443127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88F351E-BFB5-4876-A2F8-F8A81F4F583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857567" y="4306143"/>
            <a:ext cx="392234" cy="8970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49076A-E5DC-41E3-95B8-965E3F797D31}"/>
              </a:ext>
            </a:extLst>
          </p:cNvPr>
          <p:cNvSpPr txBox="1"/>
          <p:nvPr/>
        </p:nvSpPr>
        <p:spPr>
          <a:xfrm>
            <a:off x="3630132" y="4517561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5241A8-C8A5-4544-A015-9308A139BF64}"/>
              </a:ext>
            </a:extLst>
          </p:cNvPr>
          <p:cNvSpPr txBox="1"/>
          <p:nvPr/>
        </p:nvSpPr>
        <p:spPr>
          <a:xfrm>
            <a:off x="5182019" y="4529008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47B1915-5419-4DB0-AF8A-896DEC0FB030}"/>
              </a:ext>
            </a:extLst>
          </p:cNvPr>
          <p:cNvSpPr/>
          <p:nvPr/>
        </p:nvSpPr>
        <p:spPr>
          <a:xfrm>
            <a:off x="6516841" y="5190876"/>
            <a:ext cx="887223" cy="8872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У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8E13F83F-24A2-46AC-A18B-0D696F05D32E}"/>
              </a:ext>
            </a:extLst>
          </p:cNvPr>
          <p:cNvSpPr/>
          <p:nvPr/>
        </p:nvSpPr>
        <p:spPr>
          <a:xfrm>
            <a:off x="7979563" y="5190876"/>
            <a:ext cx="887223" cy="8872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Э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70434BD-7288-4444-865C-78A80FAFBE42}"/>
              </a:ext>
            </a:extLst>
          </p:cNvPr>
          <p:cNvCxnSpPr>
            <a:cxnSpLocks/>
            <a:stCxn id="15" idx="3"/>
            <a:endCxn id="40" idx="0"/>
          </p:cNvCxnSpPr>
          <p:nvPr/>
        </p:nvCxnSpPr>
        <p:spPr>
          <a:xfrm flipH="1">
            <a:off x="6960453" y="4306145"/>
            <a:ext cx="415305" cy="8847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7D02BCBB-6CF3-4D1D-BD10-C3FBADD0B7E3}"/>
              </a:ext>
            </a:extLst>
          </p:cNvPr>
          <p:cNvCxnSpPr>
            <a:cxnSpLocks/>
            <a:stCxn id="15" idx="5"/>
            <a:endCxn id="41" idx="0"/>
          </p:cNvCxnSpPr>
          <p:nvPr/>
        </p:nvCxnSpPr>
        <p:spPr>
          <a:xfrm>
            <a:off x="8003119" y="4306145"/>
            <a:ext cx="420056" cy="8847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22F9EA-4DF1-411D-B43F-53A1A7BAB60A}"/>
              </a:ext>
            </a:extLst>
          </p:cNvPr>
          <p:cNvSpPr txBox="1"/>
          <p:nvPr/>
        </p:nvSpPr>
        <p:spPr>
          <a:xfrm>
            <a:off x="8355393" y="451673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FFE572-5756-4F71-9763-871F032D0F8F}"/>
              </a:ext>
            </a:extLst>
          </p:cNvPr>
          <p:cNvSpPr txBox="1"/>
          <p:nvPr/>
        </p:nvSpPr>
        <p:spPr>
          <a:xfrm>
            <a:off x="6765138" y="4516734"/>
            <a:ext cx="262516" cy="29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FB12FFF-E960-422E-B636-C9D6E31B25DB}"/>
              </a:ext>
            </a:extLst>
          </p:cNvPr>
          <p:cNvSpPr/>
          <p:nvPr/>
        </p:nvSpPr>
        <p:spPr>
          <a:xfrm>
            <a:off x="6380252" y="234778"/>
            <a:ext cx="2430780" cy="121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Букву Э можно поставить в один из двух листочков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3E094511-8007-4C1A-9CB1-F24656FDBC0E}"/>
              </a:ext>
            </a:extLst>
          </p:cNvPr>
          <p:cNvSpPr/>
          <p:nvPr/>
        </p:nvSpPr>
        <p:spPr>
          <a:xfrm>
            <a:off x="1526668" y="6231213"/>
            <a:ext cx="1124305" cy="56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A09D20A-3D26-46C5-A71E-67EE5CE5ED85}"/>
              </a:ext>
            </a:extLst>
          </p:cNvPr>
          <p:cNvSpPr/>
          <p:nvPr/>
        </p:nvSpPr>
        <p:spPr>
          <a:xfrm>
            <a:off x="7793240" y="6231213"/>
            <a:ext cx="1124305" cy="56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36378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8286-CFCB-4A8E-AAEF-988ECC24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Префиксный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BAEA-111B-4F6C-B031-C7F52C9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Префиксный код</a:t>
            </a:r>
            <a:r>
              <a:rPr lang="ru-RU" dirty="0"/>
              <a:t>— код со словом переменной длины, имеющий такое свойство (выполнение условия </a:t>
            </a:r>
            <a:r>
              <a:rPr lang="ru-RU" dirty="0" err="1"/>
              <a:t>Фано</a:t>
            </a:r>
            <a:r>
              <a:rPr lang="ru-RU" dirty="0"/>
              <a:t>): если в код входит слово a, то для любой непустой строки b слова </a:t>
            </a:r>
            <a:r>
              <a:rPr lang="ru-RU" dirty="0" err="1"/>
              <a:t>ab</a:t>
            </a:r>
            <a:r>
              <a:rPr lang="ru-RU" dirty="0"/>
              <a:t> в коде не существует.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Например, код, состоящий из слов 0, 10 и 11, является префиксным, и сообщение 01001101110 можно разбить на слова единственным образом:</a:t>
            </a:r>
          </a:p>
          <a:p>
            <a:pPr marL="0" indent="0" algn="ctr">
              <a:buNone/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0  10  0  11  0  11  10 </a:t>
            </a:r>
          </a:p>
          <a:p>
            <a:pPr marL="0" indent="0" algn="ctr">
              <a:buNone/>
            </a:pPr>
            <a:r>
              <a:rPr lang="ru-RU" dirty="0"/>
              <a:t>Код, состоящий из слов 0, 10, 11 и 100, префиксным не является, и то же сообщение можно трактовать несколькими способами.</a:t>
            </a:r>
          </a:p>
          <a:p>
            <a:pPr marL="0" indent="0" algn="ctr">
              <a:buNone/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0  10  0  11  0 11  10 </a:t>
            </a:r>
          </a:p>
          <a:p>
            <a:pPr marL="0" indent="0" algn="ctr">
              <a:buNone/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0  100  11  0  11  10</a:t>
            </a:r>
          </a:p>
        </p:txBody>
      </p:sp>
    </p:spTree>
    <p:extLst>
      <p:ext uri="{BB962C8B-B14F-4D97-AF65-F5344CB8AC3E}">
        <p14:creationId xmlns:p14="http://schemas.microsoft.com/office/powerpoint/2010/main" val="1876365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97E75A4-FE2B-4589-BFE6-0CAF59DD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8E602AB-7387-4BE4-92CE-2E904616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ru-RU" sz="2800" dirty="0"/>
                  <a:t>Сравним два получившихся числа </a:t>
                </a:r>
              </a:p>
              <a:p>
                <a:pPr marL="0" indent="0" algn="ctr">
                  <a:buNone/>
                </a:pPr>
                <a:endParaRPr lang="ru-RU" sz="2800" dirty="0"/>
              </a:p>
              <a:p>
                <a:pPr marL="0" indent="0" algn="ctr">
                  <a:buNone/>
                </a:pPr>
                <a:endParaRPr lang="ru-RU" sz="2800" dirty="0"/>
              </a:p>
              <a:p>
                <a:pPr marL="0" indent="0" algn="ctr">
                  <a:buNone/>
                </a:pPr>
                <a:endParaRPr lang="ru-RU" sz="2800" dirty="0"/>
              </a:p>
              <a:p>
                <a:pPr marL="0" indent="0" algn="ctr">
                  <a:buNone/>
                </a:pPr>
                <a:r>
                  <a:rPr lang="ru-RU" sz="2800" dirty="0"/>
                  <a:t>Для удобства можно перевести в десятичную систему счисления</a:t>
                </a: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001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8E602AB-7387-4BE4-92CE-2E904616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255EAC2-F784-48D6-A8D1-95FD6F78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8477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87611">
                  <a:extLst>
                    <a:ext uri="{9D8B030D-6E8A-4147-A177-3AD203B41FA5}">
                      <a16:colId xmlns:a16="http://schemas.microsoft.com/office/drawing/2014/main" val="1829329845"/>
                    </a:ext>
                  </a:extLst>
                </a:gridCol>
                <a:gridCol w="2276389">
                  <a:extLst>
                    <a:ext uri="{9D8B030D-6E8A-4147-A177-3AD203B41FA5}">
                      <a16:colId xmlns:a16="http://schemas.microsoft.com/office/drawing/2014/main" val="1380192244"/>
                    </a:ext>
                  </a:extLst>
                </a:gridCol>
                <a:gridCol w="2307968">
                  <a:extLst>
                    <a:ext uri="{9D8B030D-6E8A-4147-A177-3AD203B41FA5}">
                      <a16:colId xmlns:a16="http://schemas.microsoft.com/office/drawing/2014/main" val="3480647345"/>
                    </a:ext>
                  </a:extLst>
                </a:gridCol>
                <a:gridCol w="1756032">
                  <a:extLst>
                    <a:ext uri="{9D8B030D-6E8A-4147-A177-3AD203B41FA5}">
                      <a16:colId xmlns:a16="http://schemas.microsoft.com/office/drawing/2014/main" val="35642367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Двоичная система счисления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Десятичная система счисления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156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6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47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97E75A4-FE2B-4589-BFE6-0CAF59DD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E602AB-7387-4BE4-92CE-2E904616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800" dirty="0"/>
              <a:t>Сравним два получившихся числа </a:t>
            </a:r>
          </a:p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255EAC2-F784-48D6-A8D1-95FD6F78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320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87611">
                  <a:extLst>
                    <a:ext uri="{9D8B030D-6E8A-4147-A177-3AD203B41FA5}">
                      <a16:colId xmlns:a16="http://schemas.microsoft.com/office/drawing/2014/main" val="1829329845"/>
                    </a:ext>
                  </a:extLst>
                </a:gridCol>
                <a:gridCol w="2276389">
                  <a:extLst>
                    <a:ext uri="{9D8B030D-6E8A-4147-A177-3AD203B41FA5}">
                      <a16:colId xmlns:a16="http://schemas.microsoft.com/office/drawing/2014/main" val="1380192244"/>
                    </a:ext>
                  </a:extLst>
                </a:gridCol>
                <a:gridCol w="2307968">
                  <a:extLst>
                    <a:ext uri="{9D8B030D-6E8A-4147-A177-3AD203B41FA5}">
                      <a16:colId xmlns:a16="http://schemas.microsoft.com/office/drawing/2014/main" val="3480647345"/>
                    </a:ext>
                  </a:extLst>
                </a:gridCol>
                <a:gridCol w="1756032">
                  <a:extLst>
                    <a:ext uri="{9D8B030D-6E8A-4147-A177-3AD203B41FA5}">
                      <a16:colId xmlns:a16="http://schemas.microsoft.com/office/drawing/2014/main" val="35642367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Двоичная система счисления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Десятичная система счисления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156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</a:t>
                      </a:r>
                      <a:r>
                        <a:rPr lang="en-US" sz="1800" b="0" dirty="0"/>
                        <a:t> &lt; 7</a:t>
                      </a:r>
                      <a:endParaRPr lang="ru-RU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6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91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97E75A4-FE2B-4589-BFE6-0CAF59DD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E602AB-7387-4BE4-92CE-2E904616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800" dirty="0"/>
              <a:t>Сравним два получившихся числа </a:t>
            </a:r>
          </a:p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1 меньше 7, следовательно 001 меньше 111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Ответ: код наименьшей длины для буквы Э - 001</a:t>
            </a:r>
            <a:endParaRPr lang="en-US" sz="2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255EAC2-F784-48D6-A8D1-95FD6F78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9443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87611">
                  <a:extLst>
                    <a:ext uri="{9D8B030D-6E8A-4147-A177-3AD203B41FA5}">
                      <a16:colId xmlns:a16="http://schemas.microsoft.com/office/drawing/2014/main" val="1829329845"/>
                    </a:ext>
                  </a:extLst>
                </a:gridCol>
                <a:gridCol w="2276389">
                  <a:extLst>
                    <a:ext uri="{9D8B030D-6E8A-4147-A177-3AD203B41FA5}">
                      <a16:colId xmlns:a16="http://schemas.microsoft.com/office/drawing/2014/main" val="1380192244"/>
                    </a:ext>
                  </a:extLst>
                </a:gridCol>
                <a:gridCol w="2307968">
                  <a:extLst>
                    <a:ext uri="{9D8B030D-6E8A-4147-A177-3AD203B41FA5}">
                      <a16:colId xmlns:a16="http://schemas.microsoft.com/office/drawing/2014/main" val="3480647345"/>
                    </a:ext>
                  </a:extLst>
                </a:gridCol>
                <a:gridCol w="1756032">
                  <a:extLst>
                    <a:ext uri="{9D8B030D-6E8A-4147-A177-3AD203B41FA5}">
                      <a16:colId xmlns:a16="http://schemas.microsoft.com/office/drawing/2014/main" val="35642367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Двоичная система счисления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Десятичная система счисления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156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001</a:t>
                      </a:r>
                      <a:r>
                        <a:rPr lang="en-US" sz="1800" b="0" dirty="0"/>
                        <a:t>&lt;111</a:t>
                      </a:r>
                      <a:endParaRPr lang="ru-RU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dirty="0"/>
                        <a:t>1</a:t>
                      </a:r>
                      <a:r>
                        <a:rPr lang="en-US" sz="1800" b="0" dirty="0"/>
                        <a:t> &lt; 7</a:t>
                      </a:r>
                      <a:endParaRPr lang="ru-RU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6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35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A19181-B6A9-467C-ABDC-D9366B763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Помехоустойчивые коды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F387397-0C52-4E2D-A871-0DF6CAA50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 задачи №3</a:t>
            </a:r>
          </a:p>
        </p:txBody>
      </p:sp>
    </p:spTree>
    <p:extLst>
      <p:ext uri="{BB962C8B-B14F-4D97-AF65-F5344CB8AC3E}">
        <p14:creationId xmlns:p14="http://schemas.microsoft.com/office/powerpoint/2010/main" val="605949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D0638-E64C-458C-835D-676684CC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По каналу связи с помощью равномерного двоичного кода передаются сообщения, содержащие только 4 буквы: А, Б, В, Г. </a:t>
            </a:r>
          </a:p>
          <a:p>
            <a:pPr marL="0" indent="0">
              <a:buNone/>
            </a:pPr>
            <a:r>
              <a:rPr lang="ru-RU" sz="2400" dirty="0"/>
              <a:t>Каждой букве соответствует своё кодовое слово, при этом для набора кодовых слов выполнено такое свойство: любые два слова из набора отличаются не менее чем в трёх позициях. Это свойство важно для расшифровки сообщений при наличии помех. </a:t>
            </a:r>
          </a:p>
          <a:p>
            <a:pPr marL="0" indent="0">
              <a:buNone/>
            </a:pPr>
            <a:r>
              <a:rPr lang="ru-RU" sz="2400" dirty="0"/>
              <a:t>Для кодирования букв Б, В, Г используются 5-битовые кодовые слова: Б – 00001, В – 01111, Г – 10110.</a:t>
            </a:r>
          </a:p>
          <a:p>
            <a:pPr marL="0" indent="0">
              <a:buNone/>
            </a:pPr>
            <a:r>
              <a:rPr lang="ru-RU" sz="2400" dirty="0"/>
              <a:t>5-битовый код для буквы А начинается с 1 и заканчивается на 0. Определите кодовое слово для буквы А.</a:t>
            </a:r>
          </a:p>
        </p:txBody>
      </p:sp>
    </p:spTree>
    <p:extLst>
      <p:ext uri="{BB962C8B-B14F-4D97-AF65-F5344CB8AC3E}">
        <p14:creationId xmlns:p14="http://schemas.microsoft.com/office/powerpoint/2010/main" val="3446966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998519"/>
              </p:ext>
            </p:extLst>
          </p:nvPr>
        </p:nvGraphicFramePr>
        <p:xfrm>
          <a:off x="1066800" y="2103438"/>
          <a:ext cx="10058400" cy="1325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1???0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079C3C-BABE-4D92-9724-5BC5F624B8EA}"/>
              </a:ext>
            </a:extLst>
          </p:cNvPr>
          <p:cNvSpPr txBox="1"/>
          <p:nvPr/>
        </p:nvSpPr>
        <p:spPr>
          <a:xfrm>
            <a:off x="1066800" y="4287795"/>
            <a:ext cx="188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Пример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BF39C1-457C-435F-82A7-8167D8E0BD1C}"/>
              </a:ext>
            </a:extLst>
          </p:cNvPr>
          <p:cNvSpPr/>
          <p:nvPr/>
        </p:nvSpPr>
        <p:spPr>
          <a:xfrm>
            <a:off x="3416115" y="4377844"/>
            <a:ext cx="1899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/>
              <a:t>0 0 0 0 1</a:t>
            </a:r>
          </a:p>
        </p:txBody>
      </p:sp>
      <p:sp>
        <p:nvSpPr>
          <p:cNvPr id="9" name="Правая круглая скобка 8">
            <a:extLst>
              <a:ext uri="{FF2B5EF4-FFF2-40B4-BE49-F238E27FC236}">
                <a16:creationId xmlns:a16="http://schemas.microsoft.com/office/drawing/2014/main" id="{A8BA91C4-D280-4C23-AE72-F5C9585D0F60}"/>
              </a:ext>
            </a:extLst>
          </p:cNvPr>
          <p:cNvSpPr/>
          <p:nvPr/>
        </p:nvSpPr>
        <p:spPr>
          <a:xfrm rot="16200000">
            <a:off x="3550639" y="4343705"/>
            <a:ext cx="188183" cy="353286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круглая скобка 9">
            <a:extLst>
              <a:ext uri="{FF2B5EF4-FFF2-40B4-BE49-F238E27FC236}">
                <a16:creationId xmlns:a16="http://schemas.microsoft.com/office/drawing/2014/main" id="{17D80B98-CEA6-4165-8B01-6483CEA8011D}"/>
              </a:ext>
            </a:extLst>
          </p:cNvPr>
          <p:cNvSpPr/>
          <p:nvPr/>
        </p:nvSpPr>
        <p:spPr>
          <a:xfrm rot="5400000">
            <a:off x="4255230" y="4110403"/>
            <a:ext cx="188183" cy="1762471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EB8E0F-0416-40D6-8FDF-F24ABD77C177}"/>
              </a:ext>
            </a:extLst>
          </p:cNvPr>
          <p:cNvSpPr/>
          <p:nvPr/>
        </p:nvSpPr>
        <p:spPr>
          <a:xfrm>
            <a:off x="3552757" y="5184171"/>
            <a:ext cx="156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кодовое слово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2A9152-F7F2-47C7-B1D9-C2534E1E5FFF}"/>
              </a:ext>
            </a:extLst>
          </p:cNvPr>
          <p:cNvSpPr/>
          <p:nvPr/>
        </p:nvSpPr>
        <p:spPr>
          <a:xfrm>
            <a:off x="3152447" y="4032718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позиция</a:t>
            </a:r>
          </a:p>
        </p:txBody>
      </p:sp>
    </p:spTree>
    <p:extLst>
      <p:ext uri="{BB962C8B-B14F-4D97-AF65-F5344CB8AC3E}">
        <p14:creationId xmlns:p14="http://schemas.microsoft.com/office/powerpoint/2010/main" val="4073657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325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1???0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4005BF-496F-4265-8A7C-0F8112E1F20F}"/>
              </a:ext>
            </a:extLst>
          </p:cNvPr>
          <p:cNvSpPr txBox="1"/>
          <p:nvPr/>
        </p:nvSpPr>
        <p:spPr>
          <a:xfrm>
            <a:off x="1066800" y="4039737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Сравним позиции кодовых слов Б, В, Г с позициями кодового слова А</a:t>
            </a:r>
          </a:p>
        </p:txBody>
      </p:sp>
    </p:spTree>
    <p:extLst>
      <p:ext uri="{BB962C8B-B14F-4D97-AF65-F5344CB8AC3E}">
        <p14:creationId xmlns:p14="http://schemas.microsoft.com/office/powerpoint/2010/main" val="34501763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944620"/>
              </p:ext>
            </p:extLst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58648C8-3AA9-43A9-864A-2337581DF56A}"/>
              </a:ext>
            </a:extLst>
          </p:cNvPr>
          <p:cNvCxnSpPr/>
          <p:nvPr/>
        </p:nvCxnSpPr>
        <p:spPr>
          <a:xfrm>
            <a:off x="3630304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90916ED-93C6-4E1D-A404-9335214D98CB}"/>
              </a:ext>
            </a:extLst>
          </p:cNvPr>
          <p:cNvCxnSpPr/>
          <p:nvPr/>
        </p:nvCxnSpPr>
        <p:spPr>
          <a:xfrm>
            <a:off x="5584209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8539C1-43EF-4B81-802B-A53E6994CF2B}"/>
              </a:ext>
            </a:extLst>
          </p:cNvPr>
          <p:cNvSpPr txBox="1"/>
          <p:nvPr/>
        </p:nvSpPr>
        <p:spPr>
          <a:xfrm>
            <a:off x="6346209" y="4094328"/>
            <a:ext cx="477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Сравним первые позиции </a:t>
            </a:r>
          </a:p>
          <a:p>
            <a:pPr algn="r"/>
            <a:r>
              <a:rPr lang="ru-RU" sz="2400" dirty="0"/>
              <a:t>кодовых слов А и 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58DD4-4840-49DE-9DCA-4CA1A0D79CEA}"/>
              </a:ext>
            </a:extLst>
          </p:cNvPr>
          <p:cNvSpPr txBox="1"/>
          <p:nvPr/>
        </p:nvSpPr>
        <p:spPr>
          <a:xfrm>
            <a:off x="3466531" y="4993869"/>
            <a:ext cx="241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				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A0CCD-7645-4944-9887-886F6A779A56}"/>
              </a:ext>
            </a:extLst>
          </p:cNvPr>
          <p:cNvSpPr txBox="1"/>
          <p:nvPr/>
        </p:nvSpPr>
        <p:spPr>
          <a:xfrm>
            <a:off x="3466531" y="5813946"/>
            <a:ext cx="241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1 = 0 ?</a:t>
            </a:r>
          </a:p>
        </p:txBody>
      </p:sp>
    </p:spTree>
    <p:extLst>
      <p:ext uri="{BB962C8B-B14F-4D97-AF65-F5344CB8AC3E}">
        <p14:creationId xmlns:p14="http://schemas.microsoft.com/office/powerpoint/2010/main" val="3078874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A3EAF4C-E8D2-4FB6-B0D8-CC76AA01D0CD}"/>
              </a:ext>
            </a:extLst>
          </p:cNvPr>
          <p:cNvCxnSpPr/>
          <p:nvPr/>
        </p:nvCxnSpPr>
        <p:spPr>
          <a:xfrm>
            <a:off x="3630304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28E75B-5FD7-4A42-8BDA-0A9F17EEAF52}"/>
              </a:ext>
            </a:extLst>
          </p:cNvPr>
          <p:cNvSpPr txBox="1"/>
          <p:nvPr/>
        </p:nvSpPr>
        <p:spPr>
          <a:xfrm>
            <a:off x="1066801" y="5749179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Сравним первые позиции кодовых слов А и 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F673A-E289-4945-98AC-09C386375B20}"/>
              </a:ext>
            </a:extLst>
          </p:cNvPr>
          <p:cNvSpPr txBox="1"/>
          <p:nvPr/>
        </p:nvSpPr>
        <p:spPr>
          <a:xfrm>
            <a:off x="3445258" y="4982949"/>
            <a:ext cx="444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								   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5806D-2F3F-45B1-941C-3ECE3CEE95B9}"/>
              </a:ext>
            </a:extLst>
          </p:cNvPr>
          <p:cNvSpPr txBox="1"/>
          <p:nvPr/>
        </p:nvSpPr>
        <p:spPr>
          <a:xfrm>
            <a:off x="4495348" y="4982949"/>
            <a:ext cx="241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1 = 0 ?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F3823D8-7054-4EDB-9BFD-C9753126D165}"/>
              </a:ext>
            </a:extLst>
          </p:cNvPr>
          <p:cNvCxnSpPr/>
          <p:nvPr/>
        </p:nvCxnSpPr>
        <p:spPr>
          <a:xfrm>
            <a:off x="7591645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83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A3EAF4C-E8D2-4FB6-B0D8-CC76AA01D0CD}"/>
              </a:ext>
            </a:extLst>
          </p:cNvPr>
          <p:cNvCxnSpPr/>
          <p:nvPr/>
        </p:nvCxnSpPr>
        <p:spPr>
          <a:xfrm>
            <a:off x="3630304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28E75B-5FD7-4A42-8BDA-0A9F17EEAF52}"/>
              </a:ext>
            </a:extLst>
          </p:cNvPr>
          <p:cNvSpPr txBox="1"/>
          <p:nvPr/>
        </p:nvSpPr>
        <p:spPr>
          <a:xfrm>
            <a:off x="1066801" y="5749179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Сравним первые позиции кодовых слов А и 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F673A-E289-4945-98AC-09C386375B20}"/>
              </a:ext>
            </a:extLst>
          </p:cNvPr>
          <p:cNvSpPr txBox="1"/>
          <p:nvPr/>
        </p:nvSpPr>
        <p:spPr>
          <a:xfrm>
            <a:off x="3323968" y="4982949"/>
            <a:ext cx="689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1								  					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5806D-2F3F-45B1-941C-3ECE3CEE95B9}"/>
              </a:ext>
            </a:extLst>
          </p:cNvPr>
          <p:cNvSpPr txBox="1"/>
          <p:nvPr/>
        </p:nvSpPr>
        <p:spPr>
          <a:xfrm>
            <a:off x="5642924" y="4982949"/>
            <a:ext cx="241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1 = 1 ?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F3823D8-7054-4EDB-9BFD-C9753126D165}"/>
              </a:ext>
            </a:extLst>
          </p:cNvPr>
          <p:cNvCxnSpPr/>
          <p:nvPr/>
        </p:nvCxnSpPr>
        <p:spPr>
          <a:xfrm>
            <a:off x="9601198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45FBF-F490-4238-941C-7370801F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Бинарное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70E35-B335-46F0-8D30-CD1642A0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Бинарное дерево</a:t>
            </a:r>
            <a:r>
              <a:rPr lang="ru-RU" sz="2400" dirty="0"/>
              <a:t>— это иерархическая структура данных, в которой каждый узел имеет значение и ссылки на левого и правого потомка. Узел, находящийся на самом верхнем уровне называется корнем. Узлы, не имеющие потомков называются листьями.</a:t>
            </a:r>
          </a:p>
        </p:txBody>
      </p:sp>
    </p:spTree>
    <p:extLst>
      <p:ext uri="{BB962C8B-B14F-4D97-AF65-F5344CB8AC3E}">
        <p14:creationId xmlns:p14="http://schemas.microsoft.com/office/powerpoint/2010/main" val="1349319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11378"/>
              </p:ext>
            </p:extLst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B92BD-0B9E-440C-B858-0B0EE0DF52A4}"/>
              </a:ext>
            </a:extLst>
          </p:cNvPr>
          <p:cNvSpPr txBox="1"/>
          <p:nvPr/>
        </p:nvSpPr>
        <p:spPr>
          <a:xfrm>
            <a:off x="1066801" y="4038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Теперь сравниваем последние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19027553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835730-6908-4025-BB6F-AC36C82D189A}"/>
              </a:ext>
            </a:extLst>
          </p:cNvPr>
          <p:cNvCxnSpPr/>
          <p:nvPr/>
        </p:nvCxnSpPr>
        <p:spPr>
          <a:xfrm>
            <a:off x="4535179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DCCBB75-4F26-421A-AD84-A8F9B8764AA8}"/>
              </a:ext>
            </a:extLst>
          </p:cNvPr>
          <p:cNvCxnSpPr/>
          <p:nvPr/>
        </p:nvCxnSpPr>
        <p:spPr>
          <a:xfrm>
            <a:off x="6611629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E038C7A-232A-4605-A76F-2193D1B5A8C0}"/>
              </a:ext>
            </a:extLst>
          </p:cNvPr>
          <p:cNvCxnSpPr/>
          <p:nvPr/>
        </p:nvCxnSpPr>
        <p:spPr>
          <a:xfrm>
            <a:off x="8611879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BEBAB32-CB16-4844-8A15-11C56D89B4CB}"/>
              </a:ext>
            </a:extLst>
          </p:cNvPr>
          <p:cNvCxnSpPr/>
          <p:nvPr/>
        </p:nvCxnSpPr>
        <p:spPr>
          <a:xfrm>
            <a:off x="10631179" y="3166281"/>
            <a:ext cx="0" cy="1774209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3950F8-9CE4-4104-8BDB-EEAB997970A9}"/>
              </a:ext>
            </a:extLst>
          </p:cNvPr>
          <p:cNvSpPr/>
          <p:nvPr/>
        </p:nvSpPr>
        <p:spPr>
          <a:xfrm>
            <a:off x="4388344" y="494049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55F1DC-78C2-4FB9-ACD0-A77E4C64C8E3}"/>
              </a:ext>
            </a:extLst>
          </p:cNvPr>
          <p:cNvSpPr/>
          <p:nvPr/>
        </p:nvSpPr>
        <p:spPr>
          <a:xfrm>
            <a:off x="6464794" y="494049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50AF9E-95EA-452A-827A-63E64E742A28}"/>
              </a:ext>
            </a:extLst>
          </p:cNvPr>
          <p:cNvSpPr/>
          <p:nvPr/>
        </p:nvSpPr>
        <p:spPr>
          <a:xfrm>
            <a:off x="8465044" y="494049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EA01139-320B-4FBB-A5F6-FE24B1E39D97}"/>
              </a:ext>
            </a:extLst>
          </p:cNvPr>
          <p:cNvSpPr/>
          <p:nvPr/>
        </p:nvSpPr>
        <p:spPr>
          <a:xfrm>
            <a:off x="10484344" y="494049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F664857-4262-4D44-B755-9AA9DCAC41F6}"/>
              </a:ext>
            </a:extLst>
          </p:cNvPr>
          <p:cNvSpPr/>
          <p:nvPr/>
        </p:nvSpPr>
        <p:spPr>
          <a:xfrm>
            <a:off x="6291670" y="5309822"/>
            <a:ext cx="6399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?</a:t>
            </a:r>
          </a:p>
          <a:p>
            <a:pPr algn="ctr"/>
            <a:r>
              <a:rPr lang="ru-RU" dirty="0"/>
              <a:t>А</a:t>
            </a:r>
            <a:r>
              <a:rPr lang="en-US" dirty="0"/>
              <a:t>=</a:t>
            </a:r>
            <a:r>
              <a:rPr lang="ru-RU" dirty="0"/>
              <a:t>Б</a:t>
            </a:r>
          </a:p>
          <a:p>
            <a:pPr algn="ctr"/>
            <a:r>
              <a:rPr lang="ru-RU" dirty="0"/>
              <a:t>0=1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18A242D-C50E-44D8-AEF2-4EFCB119C389}"/>
              </a:ext>
            </a:extLst>
          </p:cNvPr>
          <p:cNvSpPr/>
          <p:nvPr/>
        </p:nvSpPr>
        <p:spPr>
          <a:xfrm>
            <a:off x="8292721" y="5309822"/>
            <a:ext cx="6383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?</a:t>
            </a:r>
          </a:p>
          <a:p>
            <a:pPr algn="ctr"/>
            <a:r>
              <a:rPr lang="ru-RU" dirty="0"/>
              <a:t>А</a:t>
            </a:r>
            <a:r>
              <a:rPr lang="en-US" dirty="0"/>
              <a:t>=</a:t>
            </a:r>
            <a:r>
              <a:rPr lang="ru-RU" dirty="0"/>
              <a:t>В</a:t>
            </a:r>
          </a:p>
          <a:p>
            <a:pPr algn="ctr"/>
            <a:r>
              <a:rPr lang="ru-RU" dirty="0"/>
              <a:t>0=1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C19937E-219A-421A-B56D-78FBAF4C0CC5}"/>
              </a:ext>
            </a:extLst>
          </p:cNvPr>
          <p:cNvSpPr/>
          <p:nvPr/>
        </p:nvSpPr>
        <p:spPr>
          <a:xfrm>
            <a:off x="10320837" y="5309822"/>
            <a:ext cx="6206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?</a:t>
            </a:r>
          </a:p>
          <a:p>
            <a:pPr algn="ctr"/>
            <a:r>
              <a:rPr lang="ru-RU" dirty="0"/>
              <a:t>А</a:t>
            </a:r>
            <a:r>
              <a:rPr lang="en-US" dirty="0"/>
              <a:t>=</a:t>
            </a:r>
            <a:r>
              <a:rPr lang="ru-RU" dirty="0"/>
              <a:t>Г</a:t>
            </a:r>
          </a:p>
          <a:p>
            <a:pPr algn="ctr"/>
            <a:r>
              <a:rPr lang="ru-RU" dirty="0"/>
              <a:t>0=0</a:t>
            </a:r>
          </a:p>
        </p:txBody>
      </p:sp>
    </p:spTree>
    <p:extLst>
      <p:ext uri="{BB962C8B-B14F-4D97-AF65-F5344CB8AC3E}">
        <p14:creationId xmlns:p14="http://schemas.microsoft.com/office/powerpoint/2010/main" val="2966011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05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0C546-4FEA-4E9C-9F16-066B6AC738CC}"/>
              </a:ext>
            </a:extLst>
          </p:cNvPr>
          <p:cNvSpPr/>
          <p:nvPr/>
        </p:nvSpPr>
        <p:spPr>
          <a:xfrm>
            <a:off x="3067050" y="2103438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A7EF-51CA-4C99-A1A6-EE3BDD52ED68}"/>
              </a:ext>
            </a:extLst>
          </p:cNvPr>
          <p:cNvSpPr/>
          <p:nvPr/>
        </p:nvSpPr>
        <p:spPr>
          <a:xfrm>
            <a:off x="9106631" y="2103437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B8B0-1216-4ADD-B1D1-06A5874206A2}"/>
              </a:ext>
            </a:extLst>
          </p:cNvPr>
          <p:cNvSpPr txBox="1"/>
          <p:nvPr/>
        </p:nvSpPr>
        <p:spPr>
          <a:xfrm>
            <a:off x="1066801" y="4109878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 кодового слова буква Б сошлись две позиции.</a:t>
            </a:r>
          </a:p>
          <a:p>
            <a:pPr algn="ctr"/>
            <a:r>
              <a:rPr lang="ru-RU" sz="2800" dirty="0"/>
              <a:t>По условию: любые два слова из набора отличаются не менее чем в трёх позициях.</a:t>
            </a:r>
          </a:p>
          <a:p>
            <a:pPr algn="ctr"/>
            <a:r>
              <a:rPr lang="ru-RU" sz="2800" dirty="0"/>
              <a:t>У нас уже есть две одинаковые позиции значит остальные три должны быть различные.</a:t>
            </a:r>
          </a:p>
        </p:txBody>
      </p:sp>
    </p:spTree>
    <p:extLst>
      <p:ext uri="{BB962C8B-B14F-4D97-AF65-F5344CB8AC3E}">
        <p14:creationId xmlns:p14="http://schemas.microsoft.com/office/powerpoint/2010/main" val="3879323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0C546-4FEA-4E9C-9F16-066B6AC738CC}"/>
              </a:ext>
            </a:extLst>
          </p:cNvPr>
          <p:cNvSpPr/>
          <p:nvPr/>
        </p:nvSpPr>
        <p:spPr>
          <a:xfrm>
            <a:off x="3067050" y="2103438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A7EF-51CA-4C99-A1A6-EE3BDD52ED68}"/>
              </a:ext>
            </a:extLst>
          </p:cNvPr>
          <p:cNvSpPr/>
          <p:nvPr/>
        </p:nvSpPr>
        <p:spPr>
          <a:xfrm>
            <a:off x="9106631" y="2103437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B8B0-1216-4ADD-B1D1-06A5874206A2}"/>
              </a:ext>
            </a:extLst>
          </p:cNvPr>
          <p:cNvSpPr txBox="1"/>
          <p:nvPr/>
        </p:nvSpPr>
        <p:spPr>
          <a:xfrm>
            <a:off x="1066801" y="4109878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 кодового слова буква Б сошлись две позиции.</a:t>
            </a:r>
          </a:p>
          <a:p>
            <a:pPr algn="ctr"/>
            <a:r>
              <a:rPr lang="ru-RU" sz="2800" dirty="0"/>
              <a:t>По условию: любые два слова из набора отличаются не менее чем в трёх позициях.</a:t>
            </a:r>
          </a:p>
          <a:p>
            <a:pPr algn="ctr"/>
            <a:r>
              <a:rPr lang="ru-RU" sz="2800" dirty="0"/>
              <a:t>У нас уже есть две одинаковые позиции значит остальные три должны быть различные.</a:t>
            </a:r>
          </a:p>
        </p:txBody>
      </p:sp>
    </p:spTree>
    <p:extLst>
      <p:ext uri="{BB962C8B-B14F-4D97-AF65-F5344CB8AC3E}">
        <p14:creationId xmlns:p14="http://schemas.microsoft.com/office/powerpoint/2010/main" val="2961258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?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0C546-4FEA-4E9C-9F16-066B6AC738CC}"/>
              </a:ext>
            </a:extLst>
          </p:cNvPr>
          <p:cNvSpPr/>
          <p:nvPr/>
        </p:nvSpPr>
        <p:spPr>
          <a:xfrm>
            <a:off x="3067050" y="2103438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A7EF-51CA-4C99-A1A6-EE3BDD52ED68}"/>
              </a:ext>
            </a:extLst>
          </p:cNvPr>
          <p:cNvSpPr/>
          <p:nvPr/>
        </p:nvSpPr>
        <p:spPr>
          <a:xfrm>
            <a:off x="9106631" y="2103437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B8B0-1216-4ADD-B1D1-06A5874206A2}"/>
              </a:ext>
            </a:extLst>
          </p:cNvPr>
          <p:cNvSpPr txBox="1"/>
          <p:nvPr/>
        </p:nvSpPr>
        <p:spPr>
          <a:xfrm>
            <a:off x="1066801" y="5176678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Если вторая позиция у кодового слова Г равна 0, следовательно вторая позиция у кодового слова А равна НЕ Г </a:t>
            </a:r>
            <a:r>
              <a:rPr lang="ru-RU" sz="2400" dirty="0"/>
              <a:t>(¬ г</a:t>
            </a:r>
            <a:r>
              <a:rPr lang="ru-RU" sz="2800" dirty="0"/>
              <a:t>).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5CFB036-B387-4551-B017-0B0AAF61FFFE}"/>
              </a:ext>
            </a:extLst>
          </p:cNvPr>
          <p:cNvCxnSpPr/>
          <p:nvPr/>
        </p:nvCxnSpPr>
        <p:spPr>
          <a:xfrm>
            <a:off x="9829800" y="3277354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C09E328-FB3E-4C6B-A743-048C5A4E213B}"/>
              </a:ext>
            </a:extLst>
          </p:cNvPr>
          <p:cNvCxnSpPr/>
          <p:nvPr/>
        </p:nvCxnSpPr>
        <p:spPr>
          <a:xfrm>
            <a:off x="3822606" y="3277353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DAE829C-8288-431C-BB6C-25BC8CD35086}"/>
              </a:ext>
            </a:extLst>
          </p:cNvPr>
          <p:cNvCxnSpPr/>
          <p:nvPr/>
        </p:nvCxnSpPr>
        <p:spPr>
          <a:xfrm>
            <a:off x="3838575" y="4505325"/>
            <a:ext cx="599122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60484E-D87A-4994-AEA8-92089A251923}"/>
              </a:ext>
            </a:extLst>
          </p:cNvPr>
          <p:cNvSpPr txBox="1"/>
          <p:nvPr/>
        </p:nvSpPr>
        <p:spPr>
          <a:xfrm>
            <a:off x="6096000" y="3987761"/>
            <a:ext cx="195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¬0 (НЕ 0)</a:t>
            </a:r>
          </a:p>
        </p:txBody>
      </p:sp>
    </p:spTree>
    <p:extLst>
      <p:ext uri="{BB962C8B-B14F-4D97-AF65-F5344CB8AC3E}">
        <p14:creationId xmlns:p14="http://schemas.microsoft.com/office/powerpoint/2010/main" val="38046999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22451"/>
              </p:ext>
            </p:extLst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</a:t>
                      </a:r>
                      <a:r>
                        <a:rPr lang="ru-RU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ru-RU" sz="2800" dirty="0"/>
                        <a:t> ?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0C546-4FEA-4E9C-9F16-066B6AC738CC}"/>
              </a:ext>
            </a:extLst>
          </p:cNvPr>
          <p:cNvSpPr/>
          <p:nvPr/>
        </p:nvSpPr>
        <p:spPr>
          <a:xfrm>
            <a:off x="3067050" y="2103438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A7EF-51CA-4C99-A1A6-EE3BDD52ED68}"/>
              </a:ext>
            </a:extLst>
          </p:cNvPr>
          <p:cNvSpPr/>
          <p:nvPr/>
        </p:nvSpPr>
        <p:spPr>
          <a:xfrm>
            <a:off x="9106631" y="2103437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B8B0-1216-4ADD-B1D1-06A5874206A2}"/>
              </a:ext>
            </a:extLst>
          </p:cNvPr>
          <p:cNvSpPr txBox="1"/>
          <p:nvPr/>
        </p:nvSpPr>
        <p:spPr>
          <a:xfrm>
            <a:off x="1066801" y="5176678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Если вторая позиция у кодового слова Г равна 0, следовательно вторая позиция у кодового слова А равна НЕ Г </a:t>
            </a:r>
            <a:r>
              <a:rPr lang="ru-RU" sz="2400" dirty="0"/>
              <a:t>(¬ г</a:t>
            </a:r>
            <a:r>
              <a:rPr lang="ru-RU" sz="2800" dirty="0"/>
              <a:t>).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5CFB036-B387-4551-B017-0B0AAF61FFFE}"/>
              </a:ext>
            </a:extLst>
          </p:cNvPr>
          <p:cNvCxnSpPr/>
          <p:nvPr/>
        </p:nvCxnSpPr>
        <p:spPr>
          <a:xfrm>
            <a:off x="9829800" y="3277354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C09E328-FB3E-4C6B-A743-048C5A4E213B}"/>
              </a:ext>
            </a:extLst>
          </p:cNvPr>
          <p:cNvCxnSpPr/>
          <p:nvPr/>
        </p:nvCxnSpPr>
        <p:spPr>
          <a:xfrm>
            <a:off x="3870231" y="3277353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DAE829C-8288-431C-BB6C-25BC8CD35086}"/>
              </a:ext>
            </a:extLst>
          </p:cNvPr>
          <p:cNvCxnSpPr>
            <a:cxnSpLocks/>
          </p:cNvCxnSpPr>
          <p:nvPr/>
        </p:nvCxnSpPr>
        <p:spPr>
          <a:xfrm>
            <a:off x="3870231" y="4505324"/>
            <a:ext cx="5959569" cy="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60484E-D87A-4994-AEA8-92089A251923}"/>
              </a:ext>
            </a:extLst>
          </p:cNvPr>
          <p:cNvSpPr txBox="1"/>
          <p:nvPr/>
        </p:nvSpPr>
        <p:spPr>
          <a:xfrm>
            <a:off x="6096000" y="3987761"/>
            <a:ext cx="195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¬0 (НЕ 0)</a:t>
            </a:r>
          </a:p>
        </p:txBody>
      </p:sp>
    </p:spTree>
    <p:extLst>
      <p:ext uri="{BB962C8B-B14F-4D97-AF65-F5344CB8AC3E}">
        <p14:creationId xmlns:p14="http://schemas.microsoft.com/office/powerpoint/2010/main" val="4016196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34894"/>
              </p:ext>
            </p:extLst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800" dirty="0"/>
                        <a:t> </a:t>
                      </a:r>
                      <a:r>
                        <a:rPr lang="ru-RU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ru-RU" sz="2800" dirty="0"/>
                        <a:t> ?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0C546-4FEA-4E9C-9F16-066B6AC738CC}"/>
              </a:ext>
            </a:extLst>
          </p:cNvPr>
          <p:cNvSpPr/>
          <p:nvPr/>
        </p:nvSpPr>
        <p:spPr>
          <a:xfrm>
            <a:off x="3067050" y="2103438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A7EF-51CA-4C99-A1A6-EE3BDD52ED68}"/>
              </a:ext>
            </a:extLst>
          </p:cNvPr>
          <p:cNvSpPr/>
          <p:nvPr/>
        </p:nvSpPr>
        <p:spPr>
          <a:xfrm>
            <a:off x="9106631" y="2103437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5CFB036-B387-4551-B017-0B0AAF61FFFE}"/>
              </a:ext>
            </a:extLst>
          </p:cNvPr>
          <p:cNvCxnSpPr/>
          <p:nvPr/>
        </p:nvCxnSpPr>
        <p:spPr>
          <a:xfrm>
            <a:off x="10115550" y="3277354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C09E328-FB3E-4C6B-A743-048C5A4E213B}"/>
              </a:ext>
            </a:extLst>
          </p:cNvPr>
          <p:cNvCxnSpPr/>
          <p:nvPr/>
        </p:nvCxnSpPr>
        <p:spPr>
          <a:xfrm>
            <a:off x="4101912" y="3277353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DAE829C-8288-431C-BB6C-25BC8CD35086}"/>
              </a:ext>
            </a:extLst>
          </p:cNvPr>
          <p:cNvCxnSpPr>
            <a:cxnSpLocks/>
          </p:cNvCxnSpPr>
          <p:nvPr/>
        </p:nvCxnSpPr>
        <p:spPr>
          <a:xfrm>
            <a:off x="4101912" y="4505324"/>
            <a:ext cx="601363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60484E-D87A-4994-AEA8-92089A251923}"/>
              </a:ext>
            </a:extLst>
          </p:cNvPr>
          <p:cNvSpPr txBox="1"/>
          <p:nvPr/>
        </p:nvSpPr>
        <p:spPr>
          <a:xfrm>
            <a:off x="6096000" y="3987761"/>
            <a:ext cx="195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¬1 (НЕ 1)</a:t>
            </a:r>
          </a:p>
        </p:txBody>
      </p:sp>
    </p:spTree>
    <p:extLst>
      <p:ext uri="{BB962C8B-B14F-4D97-AF65-F5344CB8AC3E}">
        <p14:creationId xmlns:p14="http://schemas.microsoft.com/office/powerpoint/2010/main" val="3971244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583746"/>
              </p:ext>
            </p:extLst>
          </p:nvPr>
        </p:nvGraphicFramePr>
        <p:xfrm>
          <a:off x="1066800" y="2103438"/>
          <a:ext cx="10058400" cy="1607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800" dirty="0"/>
                        <a:t>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2800" dirty="0"/>
                        <a:t> </a:t>
                      </a:r>
                      <a:r>
                        <a:rPr lang="ru-RU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ru-RU" sz="2800" dirty="0"/>
                        <a:t>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69059E2-96AC-474A-A390-151BD7319A15}"/>
              </a:ext>
            </a:extLst>
          </p:cNvPr>
          <p:cNvSpPr/>
          <p:nvPr/>
        </p:nvSpPr>
        <p:spPr>
          <a:xfrm>
            <a:off x="5457516" y="3285698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4469F4B8-0F8B-4E07-B0D1-3C781ED72874}"/>
              </a:ext>
            </a:extLst>
          </p:cNvPr>
          <p:cNvSpPr/>
          <p:nvPr/>
        </p:nvSpPr>
        <p:spPr>
          <a:xfrm>
            <a:off x="7462231" y="3277354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CE1A5FD4-FDDD-40A6-B58D-EAAD6169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22" y="3316669"/>
            <a:ext cx="245659" cy="245659"/>
          </a:xfrm>
          <a:prstGeom prst="rect">
            <a:avLst/>
          </a:prstGeom>
        </p:spPr>
      </p:pic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4D95475A-CBA1-4564-9472-368291BCB3DE}"/>
              </a:ext>
            </a:extLst>
          </p:cNvPr>
          <p:cNvSpPr/>
          <p:nvPr/>
        </p:nvSpPr>
        <p:spPr>
          <a:xfrm>
            <a:off x="6488827" y="3296196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7D29D5EE-4597-452F-BC66-37C1CEAFCC29}"/>
              </a:ext>
            </a:extLst>
          </p:cNvPr>
          <p:cNvSpPr/>
          <p:nvPr/>
        </p:nvSpPr>
        <p:spPr>
          <a:xfrm>
            <a:off x="8493542" y="3296195"/>
            <a:ext cx="245659" cy="2866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4F33DDF4-CDDA-4A81-B460-DBCAC14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111" y="3316669"/>
            <a:ext cx="245659" cy="24565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A0C546-4FEA-4E9C-9F16-066B6AC738CC}"/>
              </a:ext>
            </a:extLst>
          </p:cNvPr>
          <p:cNvSpPr/>
          <p:nvPr/>
        </p:nvSpPr>
        <p:spPr>
          <a:xfrm>
            <a:off x="3067050" y="2103438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A7EF-51CA-4C99-A1A6-EE3BDD52ED68}"/>
              </a:ext>
            </a:extLst>
          </p:cNvPr>
          <p:cNvSpPr/>
          <p:nvPr/>
        </p:nvSpPr>
        <p:spPr>
          <a:xfrm>
            <a:off x="9106631" y="2103437"/>
            <a:ext cx="2023036" cy="160766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5CFB036-B387-4551-B017-0B0AAF61FFFE}"/>
              </a:ext>
            </a:extLst>
          </p:cNvPr>
          <p:cNvCxnSpPr/>
          <p:nvPr/>
        </p:nvCxnSpPr>
        <p:spPr>
          <a:xfrm>
            <a:off x="10344150" y="3277354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C09E328-FB3E-4C6B-A743-048C5A4E213B}"/>
              </a:ext>
            </a:extLst>
          </p:cNvPr>
          <p:cNvCxnSpPr/>
          <p:nvPr/>
        </p:nvCxnSpPr>
        <p:spPr>
          <a:xfrm>
            <a:off x="4330512" y="3277353"/>
            <a:ext cx="0" cy="12279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DAE829C-8288-431C-BB6C-25BC8CD35086}"/>
              </a:ext>
            </a:extLst>
          </p:cNvPr>
          <p:cNvCxnSpPr>
            <a:cxnSpLocks/>
          </p:cNvCxnSpPr>
          <p:nvPr/>
        </p:nvCxnSpPr>
        <p:spPr>
          <a:xfrm>
            <a:off x="4330512" y="4505324"/>
            <a:ext cx="601363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60484E-D87A-4994-AEA8-92089A251923}"/>
              </a:ext>
            </a:extLst>
          </p:cNvPr>
          <p:cNvSpPr txBox="1"/>
          <p:nvPr/>
        </p:nvSpPr>
        <p:spPr>
          <a:xfrm>
            <a:off x="6096000" y="3987761"/>
            <a:ext cx="195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¬1 (НЕ 1)</a:t>
            </a:r>
          </a:p>
        </p:txBody>
      </p:sp>
    </p:spTree>
    <p:extLst>
      <p:ext uri="{BB962C8B-B14F-4D97-AF65-F5344CB8AC3E}">
        <p14:creationId xmlns:p14="http://schemas.microsoft.com/office/powerpoint/2010/main" val="1132512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91195-1027-4955-8F17-0DC9B0D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7732DA-362F-46C5-9C3F-ECC497EE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43674"/>
              </p:ext>
            </p:extLst>
          </p:nvPr>
        </p:nvGraphicFramePr>
        <p:xfrm>
          <a:off x="1066800" y="2103438"/>
          <a:ext cx="10058400" cy="1325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842365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96508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77220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15315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63712018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33027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800" dirty="0"/>
                        <a:t>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2800" dirty="0"/>
                        <a:t> 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ru-RU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0 0 0 0 1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0 1 1 1 1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1 0 1 1 0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841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5498748-8747-4871-9BBD-715F89FB30FE}"/>
              </a:ext>
            </a:extLst>
          </p:cNvPr>
          <p:cNvSpPr txBox="1"/>
          <p:nvPr/>
        </p:nvSpPr>
        <p:spPr>
          <a:xfrm>
            <a:off x="1066800" y="467356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Ответ:  кодовое слово для буквы А равно 11000</a:t>
            </a:r>
          </a:p>
        </p:txBody>
      </p:sp>
    </p:spTree>
    <p:extLst>
      <p:ext uri="{BB962C8B-B14F-4D97-AF65-F5344CB8AC3E}">
        <p14:creationId xmlns:p14="http://schemas.microsoft.com/office/powerpoint/2010/main" val="13432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8B97B-2903-40E6-805E-4F076BC3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Бинарное дерево. 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B5AAB-5A5B-4C7D-944B-5C3F05CE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000" b="1" dirty="0"/>
              <a:t>Узел</a:t>
            </a:r>
            <a:r>
              <a:rPr lang="ru-RU" sz="2000" dirty="0"/>
              <a:t> (вершина) — это каждый элемент бинарного дерева;</a:t>
            </a:r>
          </a:p>
          <a:p>
            <a:r>
              <a:rPr lang="ru-RU" sz="2000" b="1" dirty="0"/>
              <a:t>Ветви</a:t>
            </a:r>
            <a:r>
              <a:rPr lang="ru-RU" sz="2000" dirty="0"/>
              <a:t> — связи между узлами;</a:t>
            </a:r>
          </a:p>
          <a:p>
            <a:r>
              <a:rPr lang="ru-RU" sz="2000" b="1" dirty="0"/>
              <a:t>Глубина</a:t>
            </a:r>
            <a:r>
              <a:rPr lang="ru-RU" sz="2000" dirty="0"/>
              <a:t> (высота) — наибольший уровень какого-нибудь элемента;</a:t>
            </a:r>
          </a:p>
          <a:p>
            <a:r>
              <a:rPr lang="ru-RU" sz="2000" b="1" dirty="0"/>
              <a:t>Лист</a:t>
            </a:r>
            <a:r>
              <a:rPr lang="ru-RU" sz="2000" dirty="0"/>
              <a:t> (терминальный узел) — термин применяется, если элемент не имеет потомков;</a:t>
            </a:r>
          </a:p>
          <a:p>
            <a:r>
              <a:rPr lang="ru-RU" sz="2000" b="1" dirty="0"/>
              <a:t>Внутренние узлы </a:t>
            </a:r>
            <a:r>
              <a:rPr lang="ru-RU" sz="2000" dirty="0"/>
              <a:t>— узлы ветвления;</a:t>
            </a:r>
          </a:p>
          <a:p>
            <a:r>
              <a:rPr lang="ru-RU" sz="2000" b="1" dirty="0"/>
              <a:t>Степень внутреннего узла </a:t>
            </a:r>
            <a:r>
              <a:rPr lang="ru-RU" sz="2000" dirty="0"/>
              <a:t>— число его потомков (наибольшая степень всех существующих узлов — это степень всего бинарного дерева);</a:t>
            </a:r>
          </a:p>
          <a:p>
            <a:r>
              <a:rPr lang="ru-RU" sz="2000" b="1" dirty="0"/>
              <a:t>Длина пути к x </a:t>
            </a:r>
            <a:r>
              <a:rPr lang="ru-RU" sz="2000" dirty="0"/>
              <a:t>— количество ветвей, которые необходимо пройти от корня до текущего узла x. Длина пути самого корня равна нулю, а узел на уровне i обладает длиной пути, которая равна i.</a:t>
            </a:r>
          </a:p>
        </p:txBody>
      </p:sp>
    </p:spTree>
    <p:extLst>
      <p:ext uri="{BB962C8B-B14F-4D97-AF65-F5344CB8AC3E}">
        <p14:creationId xmlns:p14="http://schemas.microsoft.com/office/powerpoint/2010/main" val="2508238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4C627F-A9C9-418C-BC88-B24CEC90C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кодов для нескольких букв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E067F5F-60B4-45A6-B7DD-7BD7869AB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 задачи №4</a:t>
            </a:r>
          </a:p>
        </p:txBody>
      </p:sp>
    </p:spTree>
    <p:extLst>
      <p:ext uri="{BB962C8B-B14F-4D97-AF65-F5344CB8AC3E}">
        <p14:creationId xmlns:p14="http://schemas.microsoft.com/office/powerpoint/2010/main" val="2290724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395E7-C4C0-42BC-8A2E-A667D40F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65641-B744-4492-8641-5E0D90F0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кодирования некоторой последовательности, состоящей из букв П, О, Е, Х, А, Л, И, решили использовать неравномерный двоичный код, удовлетворяющий условию </a:t>
            </a:r>
            <a:r>
              <a:rPr lang="ru-RU" sz="2400" dirty="0" err="1"/>
              <a:t>Фано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Для букв О, Е, А, И использовали соответственно кодовые слова 01, 110, 1010, 001. </a:t>
            </a:r>
          </a:p>
          <a:p>
            <a:pPr marL="0" indent="0">
              <a:buNone/>
            </a:pPr>
            <a:r>
              <a:rPr lang="ru-RU" sz="2400" dirty="0"/>
              <a:t>Найдите наименьшую возможную суммарную длину всех кодовых слов.</a:t>
            </a:r>
          </a:p>
        </p:txBody>
      </p:sp>
    </p:spTree>
    <p:extLst>
      <p:ext uri="{BB962C8B-B14F-4D97-AF65-F5344CB8AC3E}">
        <p14:creationId xmlns:p14="http://schemas.microsoft.com/office/powerpoint/2010/main" val="3078259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3C3991-62E8-482B-9BF7-A3D77AD7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A0F26B-1538-4050-9EA5-51932906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букв О, Е, А, И использовали соответственно кодовые слова 01, 110, 1010, 001. </a:t>
            </a:r>
          </a:p>
          <a:p>
            <a:endParaRPr lang="ru-RU" dirty="0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5DA309C3-7245-4FEB-B203-E1B921FD22A9}"/>
              </a:ext>
            </a:extLst>
          </p:cNvPr>
          <p:cNvGrpSpPr/>
          <p:nvPr/>
        </p:nvGrpSpPr>
        <p:grpSpPr>
          <a:xfrm>
            <a:off x="340995" y="338851"/>
            <a:ext cx="8384264" cy="6180298"/>
            <a:chOff x="188608" y="34818"/>
            <a:chExt cx="8384264" cy="6180298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6A1D0E8-ED1C-40DF-A3A3-8A8A266B55E5}"/>
                </a:ext>
              </a:extLst>
            </p:cNvPr>
            <p:cNvSpPr/>
            <p:nvPr/>
          </p:nvSpPr>
          <p:spPr>
            <a:xfrm>
              <a:off x="4139558" y="34818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EE47FAC-E1F3-4D43-867D-989689FAD9F3}"/>
                </a:ext>
              </a:extLst>
            </p:cNvPr>
            <p:cNvSpPr/>
            <p:nvPr/>
          </p:nvSpPr>
          <p:spPr>
            <a:xfrm>
              <a:off x="1917707" y="121257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DEE4F76A-3CA7-400A-BC04-E606B355318C}"/>
                </a:ext>
              </a:extLst>
            </p:cNvPr>
            <p:cNvSpPr/>
            <p:nvPr/>
          </p:nvSpPr>
          <p:spPr>
            <a:xfrm>
              <a:off x="5890672" y="121257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3CBD3ED2-6555-443D-A163-E25DEE904647}"/>
                </a:ext>
              </a:extLst>
            </p:cNvPr>
            <p:cNvSpPr/>
            <p:nvPr/>
          </p:nvSpPr>
          <p:spPr>
            <a:xfrm>
              <a:off x="928590" y="2701760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37705280-A829-425F-935C-D259DF48F7E3}"/>
                </a:ext>
              </a:extLst>
            </p:cNvPr>
            <p:cNvSpPr/>
            <p:nvPr/>
          </p:nvSpPr>
          <p:spPr>
            <a:xfrm>
              <a:off x="2920650" y="2701760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О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368C65E-26D5-42CD-AAAB-EC39D92A7753}"/>
                </a:ext>
              </a:extLst>
            </p:cNvPr>
            <p:cNvSpPr/>
            <p:nvPr/>
          </p:nvSpPr>
          <p:spPr>
            <a:xfrm>
              <a:off x="4516743" y="2682770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4AE10C5-7555-45B5-9157-42EA72DB0D2A}"/>
                </a:ext>
              </a:extLst>
            </p:cNvPr>
            <p:cNvSpPr/>
            <p:nvPr/>
          </p:nvSpPr>
          <p:spPr>
            <a:xfrm>
              <a:off x="7261787" y="270176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E03C9BA-2DFF-4DEC-AFE7-AAD6C2A8ADB7}"/>
                </a:ext>
              </a:extLst>
            </p:cNvPr>
            <p:cNvCxnSpPr>
              <a:stCxn id="41" idx="3"/>
              <a:endCxn id="43" idx="0"/>
            </p:cNvCxnSpPr>
            <p:nvPr/>
          </p:nvCxnSpPr>
          <p:spPr>
            <a:xfrm flipH="1">
              <a:off x="1296596" y="1840795"/>
              <a:ext cx="728897" cy="860965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444B81B-F103-4F4B-8707-4F08AFB5A5F8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2545932" y="1840795"/>
              <a:ext cx="742724" cy="86096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993F749-50D9-48C6-B1A5-20EE2446BAAA}"/>
                </a:ext>
              </a:extLst>
            </p:cNvPr>
            <p:cNvCxnSpPr>
              <a:cxnSpLocks/>
              <a:stCxn id="42" idx="3"/>
              <a:endCxn id="45" idx="0"/>
            </p:cNvCxnSpPr>
            <p:nvPr/>
          </p:nvCxnSpPr>
          <p:spPr>
            <a:xfrm flipH="1">
              <a:off x="4884749" y="1840796"/>
              <a:ext cx="1113709" cy="84197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A09350DA-17DB-46B8-9E27-2A072809C1D9}"/>
                </a:ext>
              </a:extLst>
            </p:cNvPr>
            <p:cNvCxnSpPr>
              <a:cxnSpLocks/>
              <a:stCxn id="42" idx="5"/>
              <a:endCxn id="46" idx="0"/>
            </p:cNvCxnSpPr>
            <p:nvPr/>
          </p:nvCxnSpPr>
          <p:spPr>
            <a:xfrm>
              <a:off x="6518897" y="1840796"/>
              <a:ext cx="1110896" cy="860965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DE9C7C89-D744-41F2-9C73-F95C58A93487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2285713" y="663043"/>
              <a:ext cx="1961631" cy="54952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1580B565-9D97-43A0-94AF-0E205C193209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4767783" y="663043"/>
              <a:ext cx="1490894" cy="54952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A308B5-B3BA-4AF3-B968-25919B741A82}"/>
                </a:ext>
              </a:extLst>
            </p:cNvPr>
            <p:cNvSpPr txBox="1"/>
            <p:nvPr/>
          </p:nvSpPr>
          <p:spPr>
            <a:xfrm>
              <a:off x="2591182" y="66687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DA505A-F779-4080-B755-C8041B6D65D8}"/>
                </a:ext>
              </a:extLst>
            </p:cNvPr>
            <p:cNvSpPr txBox="1"/>
            <p:nvPr/>
          </p:nvSpPr>
          <p:spPr>
            <a:xfrm>
              <a:off x="5595882" y="66687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7B72BC-E056-40F8-84D9-43EFD38A44EE}"/>
                </a:ext>
              </a:extLst>
            </p:cNvPr>
            <p:cNvSpPr txBox="1"/>
            <p:nvPr/>
          </p:nvSpPr>
          <p:spPr>
            <a:xfrm>
              <a:off x="1260274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72B14-7987-4485-93DF-340F386BB2EF}"/>
                </a:ext>
              </a:extLst>
            </p:cNvPr>
            <p:cNvSpPr txBox="1"/>
            <p:nvPr/>
          </p:nvSpPr>
          <p:spPr>
            <a:xfrm>
              <a:off x="1804739" y="3581511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4969DF-5DB8-4BBE-A08A-1B29CA4DE9B7}"/>
                </a:ext>
              </a:extLst>
            </p:cNvPr>
            <p:cNvSpPr txBox="1"/>
            <p:nvPr/>
          </p:nvSpPr>
          <p:spPr>
            <a:xfrm>
              <a:off x="4968751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60832F-0BEE-4193-957E-6D48CDC9C9CA}"/>
                </a:ext>
              </a:extLst>
            </p:cNvPr>
            <p:cNvSpPr txBox="1"/>
            <p:nvPr/>
          </p:nvSpPr>
          <p:spPr>
            <a:xfrm>
              <a:off x="7420452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7462CCE-0ADD-4911-B4B3-D83E21D62454}"/>
                </a:ext>
              </a:extLst>
            </p:cNvPr>
            <p:cNvSpPr/>
            <p:nvPr/>
          </p:nvSpPr>
          <p:spPr>
            <a:xfrm>
              <a:off x="188608" y="4074115"/>
              <a:ext cx="736011" cy="736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753F136-0A06-40DA-8377-56C3BD4AC2E5}"/>
                </a:ext>
              </a:extLst>
            </p:cNvPr>
            <p:cNvSpPr/>
            <p:nvPr/>
          </p:nvSpPr>
          <p:spPr>
            <a:xfrm>
              <a:off x="1434532" y="4074114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И</a:t>
              </a: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0D3200CE-8883-45EE-9809-AF0780EE5BB6}"/>
                </a:ext>
              </a:extLst>
            </p:cNvPr>
            <p:cNvCxnSpPr>
              <a:cxnSpLocks/>
              <a:stCxn id="43" idx="3"/>
              <a:endCxn id="59" idx="0"/>
            </p:cNvCxnSpPr>
            <p:nvPr/>
          </p:nvCxnSpPr>
          <p:spPr>
            <a:xfrm flipH="1">
              <a:off x="556614" y="3329985"/>
              <a:ext cx="479763" cy="7441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8EC9E7E9-AF06-463F-B220-F2CD4246086F}"/>
                </a:ext>
              </a:extLst>
            </p:cNvPr>
            <p:cNvCxnSpPr>
              <a:cxnSpLocks/>
              <a:stCxn id="43" idx="5"/>
              <a:endCxn id="60" idx="0"/>
            </p:cNvCxnSpPr>
            <p:nvPr/>
          </p:nvCxnSpPr>
          <p:spPr>
            <a:xfrm>
              <a:off x="1556815" y="3329985"/>
              <a:ext cx="245723" cy="7441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925D6D-F201-4CC3-AD83-CE154A87CA36}"/>
                </a:ext>
              </a:extLst>
            </p:cNvPr>
            <p:cNvSpPr txBox="1"/>
            <p:nvPr/>
          </p:nvSpPr>
          <p:spPr>
            <a:xfrm>
              <a:off x="447726" y="3514866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02056B-8E13-46D2-B1FC-A02156E946FB}"/>
                </a:ext>
              </a:extLst>
            </p:cNvPr>
            <p:cNvSpPr txBox="1"/>
            <p:nvPr/>
          </p:nvSpPr>
          <p:spPr>
            <a:xfrm>
              <a:off x="2888548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DC4454F-1C48-4C66-94F1-47BA5E131892}"/>
                </a:ext>
              </a:extLst>
            </p:cNvPr>
            <p:cNvSpPr/>
            <p:nvPr/>
          </p:nvSpPr>
          <p:spPr>
            <a:xfrm>
              <a:off x="6623434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Е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8F0641B-000B-4AC5-BE70-DF0A3903144F}"/>
                </a:ext>
              </a:extLst>
            </p:cNvPr>
            <p:cNvSpPr/>
            <p:nvPr/>
          </p:nvSpPr>
          <p:spPr>
            <a:xfrm>
              <a:off x="7836861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8A314039-1106-4C3E-9ABE-95737DE6442B}"/>
                </a:ext>
              </a:extLst>
            </p:cNvPr>
            <p:cNvCxnSpPr>
              <a:cxnSpLocks/>
              <a:stCxn id="46" idx="3"/>
              <a:endCxn id="65" idx="0"/>
            </p:cNvCxnSpPr>
            <p:nvPr/>
          </p:nvCxnSpPr>
          <p:spPr>
            <a:xfrm flipH="1">
              <a:off x="6991440" y="3329986"/>
              <a:ext cx="378133" cy="74412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51722891-961B-4822-947E-C202774C34CC}"/>
                </a:ext>
              </a:extLst>
            </p:cNvPr>
            <p:cNvCxnSpPr>
              <a:cxnSpLocks/>
              <a:stCxn id="46" idx="5"/>
              <a:endCxn id="66" idx="0"/>
            </p:cNvCxnSpPr>
            <p:nvPr/>
          </p:nvCxnSpPr>
          <p:spPr>
            <a:xfrm>
              <a:off x="7890012" y="3329986"/>
              <a:ext cx="314855" cy="74412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092089-BB2E-4D21-86CE-BD2443F63BF5}"/>
                </a:ext>
              </a:extLst>
            </p:cNvPr>
            <p:cNvSpPr txBox="1"/>
            <p:nvPr/>
          </p:nvSpPr>
          <p:spPr>
            <a:xfrm>
              <a:off x="6854128" y="3583754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4524BD-9B70-4A6A-8D56-53B5D1AAB725}"/>
                </a:ext>
              </a:extLst>
            </p:cNvPr>
            <p:cNvSpPr txBox="1"/>
            <p:nvPr/>
          </p:nvSpPr>
          <p:spPr>
            <a:xfrm>
              <a:off x="8106347" y="3581509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9E98F8B-5A6C-482D-95C3-A049EB1EAFB1}"/>
                </a:ext>
              </a:extLst>
            </p:cNvPr>
            <p:cNvSpPr/>
            <p:nvPr/>
          </p:nvSpPr>
          <p:spPr>
            <a:xfrm>
              <a:off x="3876932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42F4AF6-DA57-4D97-A8D1-9D2ACE61BD71}"/>
                </a:ext>
              </a:extLst>
            </p:cNvPr>
            <p:cNvSpPr/>
            <p:nvPr/>
          </p:nvSpPr>
          <p:spPr>
            <a:xfrm>
              <a:off x="5090359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8E7725C1-C63D-4CCB-B0FC-02711D17C5C0}"/>
                </a:ext>
              </a:extLst>
            </p:cNvPr>
            <p:cNvCxnSpPr>
              <a:cxnSpLocks/>
              <a:stCxn id="45" idx="3"/>
              <a:endCxn id="73" idx="0"/>
            </p:cNvCxnSpPr>
            <p:nvPr/>
          </p:nvCxnSpPr>
          <p:spPr>
            <a:xfrm flipH="1">
              <a:off x="4244938" y="3310995"/>
              <a:ext cx="379591" cy="76311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F76819F-80F1-4A12-9613-96676001AE4E}"/>
                </a:ext>
              </a:extLst>
            </p:cNvPr>
            <p:cNvCxnSpPr>
              <a:cxnSpLocks/>
              <a:stCxn id="45" idx="5"/>
              <a:endCxn id="74" idx="0"/>
            </p:cNvCxnSpPr>
            <p:nvPr/>
          </p:nvCxnSpPr>
          <p:spPr>
            <a:xfrm>
              <a:off x="5144968" y="3310995"/>
              <a:ext cx="313397" cy="76311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8BB1FF-4A59-4595-9F4C-6660EF6ABEA7}"/>
                </a:ext>
              </a:extLst>
            </p:cNvPr>
            <p:cNvSpPr txBox="1"/>
            <p:nvPr/>
          </p:nvSpPr>
          <p:spPr>
            <a:xfrm>
              <a:off x="4107626" y="3583754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9AC2FF7-668D-4378-85E6-7D4E29B9E388}"/>
                </a:ext>
              </a:extLst>
            </p:cNvPr>
            <p:cNvSpPr txBox="1"/>
            <p:nvPr/>
          </p:nvSpPr>
          <p:spPr>
            <a:xfrm>
              <a:off x="5359845" y="3581509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F189F461-4CD3-4275-B615-FB1EB2455EEC}"/>
                </a:ext>
              </a:extLst>
            </p:cNvPr>
            <p:cNvSpPr/>
            <p:nvPr/>
          </p:nvSpPr>
          <p:spPr>
            <a:xfrm>
              <a:off x="4455046" y="5479105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А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5F40A41D-0B4C-45A9-8DC2-74C16F05EE56}"/>
                </a:ext>
              </a:extLst>
            </p:cNvPr>
            <p:cNvSpPr/>
            <p:nvPr/>
          </p:nvSpPr>
          <p:spPr>
            <a:xfrm>
              <a:off x="5668473" y="5479105"/>
              <a:ext cx="736011" cy="736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1878F57B-2A8F-4E45-9557-E578E7AF9863}"/>
                </a:ext>
              </a:extLst>
            </p:cNvPr>
            <p:cNvCxnSpPr>
              <a:cxnSpLocks/>
              <a:stCxn id="74" idx="3"/>
              <a:endCxn id="92" idx="0"/>
            </p:cNvCxnSpPr>
            <p:nvPr/>
          </p:nvCxnSpPr>
          <p:spPr>
            <a:xfrm flipH="1">
              <a:off x="4823052" y="4702337"/>
              <a:ext cx="375093" cy="77676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5B6F7D50-5011-4FE0-933F-448373023CB6}"/>
                </a:ext>
              </a:extLst>
            </p:cNvPr>
            <p:cNvCxnSpPr>
              <a:cxnSpLocks/>
              <a:stCxn id="74" idx="5"/>
              <a:endCxn id="93" idx="0"/>
            </p:cNvCxnSpPr>
            <p:nvPr/>
          </p:nvCxnSpPr>
          <p:spPr>
            <a:xfrm>
              <a:off x="5718584" y="4702337"/>
              <a:ext cx="317895" cy="77676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D1A544-4929-4876-8632-7AC164156038}"/>
                </a:ext>
              </a:extLst>
            </p:cNvPr>
            <p:cNvSpPr txBox="1"/>
            <p:nvPr/>
          </p:nvSpPr>
          <p:spPr>
            <a:xfrm>
              <a:off x="4685740" y="4988747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0F84648-67C6-4BD1-8997-B7702F638D70}"/>
                </a:ext>
              </a:extLst>
            </p:cNvPr>
            <p:cNvSpPr txBox="1"/>
            <p:nvPr/>
          </p:nvSpPr>
          <p:spPr>
            <a:xfrm>
              <a:off x="5937959" y="4986502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6042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3C3991-62E8-482B-9BF7-A3D77AD7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A0F26B-1538-4050-9EA5-51932906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Некоторая последовательность, состоит из букв П, О, Е, Х, А, Л, И</a:t>
            </a:r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5DA309C3-7245-4FEB-B203-E1B921FD22A9}"/>
              </a:ext>
            </a:extLst>
          </p:cNvPr>
          <p:cNvGrpSpPr/>
          <p:nvPr/>
        </p:nvGrpSpPr>
        <p:grpSpPr>
          <a:xfrm>
            <a:off x="340995" y="338851"/>
            <a:ext cx="8384264" cy="6180298"/>
            <a:chOff x="188608" y="34818"/>
            <a:chExt cx="8384264" cy="6180298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6A1D0E8-ED1C-40DF-A3A3-8A8A266B55E5}"/>
                </a:ext>
              </a:extLst>
            </p:cNvPr>
            <p:cNvSpPr/>
            <p:nvPr/>
          </p:nvSpPr>
          <p:spPr>
            <a:xfrm>
              <a:off x="4139558" y="34818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EE47FAC-E1F3-4D43-867D-989689FAD9F3}"/>
                </a:ext>
              </a:extLst>
            </p:cNvPr>
            <p:cNvSpPr/>
            <p:nvPr/>
          </p:nvSpPr>
          <p:spPr>
            <a:xfrm>
              <a:off x="1917707" y="121257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DEE4F76A-3CA7-400A-BC04-E606B355318C}"/>
                </a:ext>
              </a:extLst>
            </p:cNvPr>
            <p:cNvSpPr/>
            <p:nvPr/>
          </p:nvSpPr>
          <p:spPr>
            <a:xfrm>
              <a:off x="5890672" y="121257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3CBD3ED2-6555-443D-A163-E25DEE904647}"/>
                </a:ext>
              </a:extLst>
            </p:cNvPr>
            <p:cNvSpPr/>
            <p:nvPr/>
          </p:nvSpPr>
          <p:spPr>
            <a:xfrm>
              <a:off x="928590" y="2701760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37705280-A829-425F-935C-D259DF48F7E3}"/>
                </a:ext>
              </a:extLst>
            </p:cNvPr>
            <p:cNvSpPr/>
            <p:nvPr/>
          </p:nvSpPr>
          <p:spPr>
            <a:xfrm>
              <a:off x="2920650" y="2701760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О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368C65E-26D5-42CD-AAAB-EC39D92A7753}"/>
                </a:ext>
              </a:extLst>
            </p:cNvPr>
            <p:cNvSpPr/>
            <p:nvPr/>
          </p:nvSpPr>
          <p:spPr>
            <a:xfrm>
              <a:off x="4516743" y="2682770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4AE10C5-7555-45B5-9157-42EA72DB0D2A}"/>
                </a:ext>
              </a:extLst>
            </p:cNvPr>
            <p:cNvSpPr/>
            <p:nvPr/>
          </p:nvSpPr>
          <p:spPr>
            <a:xfrm>
              <a:off x="7261787" y="270176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E03C9BA-2DFF-4DEC-AFE7-AAD6C2A8ADB7}"/>
                </a:ext>
              </a:extLst>
            </p:cNvPr>
            <p:cNvCxnSpPr>
              <a:stCxn id="41" idx="3"/>
              <a:endCxn id="43" idx="0"/>
            </p:cNvCxnSpPr>
            <p:nvPr/>
          </p:nvCxnSpPr>
          <p:spPr>
            <a:xfrm flipH="1">
              <a:off x="1296596" y="1840795"/>
              <a:ext cx="728897" cy="860965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444B81B-F103-4F4B-8707-4F08AFB5A5F8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2545932" y="1840795"/>
              <a:ext cx="742724" cy="86096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993F749-50D9-48C6-B1A5-20EE2446BAAA}"/>
                </a:ext>
              </a:extLst>
            </p:cNvPr>
            <p:cNvCxnSpPr>
              <a:cxnSpLocks/>
              <a:stCxn id="42" idx="3"/>
              <a:endCxn id="45" idx="0"/>
            </p:cNvCxnSpPr>
            <p:nvPr/>
          </p:nvCxnSpPr>
          <p:spPr>
            <a:xfrm flipH="1">
              <a:off x="4884749" y="1840796"/>
              <a:ext cx="1113709" cy="84197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A09350DA-17DB-46B8-9E27-2A072809C1D9}"/>
                </a:ext>
              </a:extLst>
            </p:cNvPr>
            <p:cNvCxnSpPr>
              <a:cxnSpLocks/>
              <a:stCxn id="42" idx="5"/>
              <a:endCxn id="46" idx="0"/>
            </p:cNvCxnSpPr>
            <p:nvPr/>
          </p:nvCxnSpPr>
          <p:spPr>
            <a:xfrm>
              <a:off x="6518897" y="1840796"/>
              <a:ext cx="1110896" cy="860965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DE9C7C89-D744-41F2-9C73-F95C58A93487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2285713" y="663043"/>
              <a:ext cx="1961631" cy="54952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1580B565-9D97-43A0-94AF-0E205C193209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4767783" y="663043"/>
              <a:ext cx="1490894" cy="54952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A308B5-B3BA-4AF3-B968-25919B741A82}"/>
                </a:ext>
              </a:extLst>
            </p:cNvPr>
            <p:cNvSpPr txBox="1"/>
            <p:nvPr/>
          </p:nvSpPr>
          <p:spPr>
            <a:xfrm>
              <a:off x="2591182" y="66687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DA505A-F779-4080-B755-C8041B6D65D8}"/>
                </a:ext>
              </a:extLst>
            </p:cNvPr>
            <p:cNvSpPr txBox="1"/>
            <p:nvPr/>
          </p:nvSpPr>
          <p:spPr>
            <a:xfrm>
              <a:off x="5595882" y="66687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7B72BC-E056-40F8-84D9-43EFD38A44EE}"/>
                </a:ext>
              </a:extLst>
            </p:cNvPr>
            <p:cNvSpPr txBox="1"/>
            <p:nvPr/>
          </p:nvSpPr>
          <p:spPr>
            <a:xfrm>
              <a:off x="1260274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72B14-7987-4485-93DF-340F386BB2EF}"/>
                </a:ext>
              </a:extLst>
            </p:cNvPr>
            <p:cNvSpPr txBox="1"/>
            <p:nvPr/>
          </p:nvSpPr>
          <p:spPr>
            <a:xfrm>
              <a:off x="1804739" y="3581511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4969DF-5DB8-4BBE-A08A-1B29CA4DE9B7}"/>
                </a:ext>
              </a:extLst>
            </p:cNvPr>
            <p:cNvSpPr txBox="1"/>
            <p:nvPr/>
          </p:nvSpPr>
          <p:spPr>
            <a:xfrm>
              <a:off x="4968751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60832F-0BEE-4193-957E-6D48CDC9C9CA}"/>
                </a:ext>
              </a:extLst>
            </p:cNvPr>
            <p:cNvSpPr txBox="1"/>
            <p:nvPr/>
          </p:nvSpPr>
          <p:spPr>
            <a:xfrm>
              <a:off x="7420452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7462CCE-0ADD-4911-B4B3-D83E21D62454}"/>
                </a:ext>
              </a:extLst>
            </p:cNvPr>
            <p:cNvSpPr/>
            <p:nvPr/>
          </p:nvSpPr>
          <p:spPr>
            <a:xfrm>
              <a:off x="188608" y="4074115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П</a:t>
              </a: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753F136-0A06-40DA-8377-56C3BD4AC2E5}"/>
                </a:ext>
              </a:extLst>
            </p:cNvPr>
            <p:cNvSpPr/>
            <p:nvPr/>
          </p:nvSpPr>
          <p:spPr>
            <a:xfrm>
              <a:off x="1434532" y="4074114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И</a:t>
              </a: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0D3200CE-8883-45EE-9809-AF0780EE5BB6}"/>
                </a:ext>
              </a:extLst>
            </p:cNvPr>
            <p:cNvCxnSpPr>
              <a:cxnSpLocks/>
              <a:stCxn id="43" idx="3"/>
              <a:endCxn id="59" idx="0"/>
            </p:cNvCxnSpPr>
            <p:nvPr/>
          </p:nvCxnSpPr>
          <p:spPr>
            <a:xfrm flipH="1">
              <a:off x="556614" y="3329985"/>
              <a:ext cx="479763" cy="7441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8EC9E7E9-AF06-463F-B220-F2CD4246086F}"/>
                </a:ext>
              </a:extLst>
            </p:cNvPr>
            <p:cNvCxnSpPr>
              <a:cxnSpLocks/>
              <a:stCxn id="43" idx="5"/>
              <a:endCxn id="60" idx="0"/>
            </p:cNvCxnSpPr>
            <p:nvPr/>
          </p:nvCxnSpPr>
          <p:spPr>
            <a:xfrm>
              <a:off x="1556815" y="3329985"/>
              <a:ext cx="245723" cy="7441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925D6D-F201-4CC3-AD83-CE154A87CA36}"/>
                </a:ext>
              </a:extLst>
            </p:cNvPr>
            <p:cNvSpPr txBox="1"/>
            <p:nvPr/>
          </p:nvSpPr>
          <p:spPr>
            <a:xfrm>
              <a:off x="447726" y="3514866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02056B-8E13-46D2-B1FC-A02156E946FB}"/>
                </a:ext>
              </a:extLst>
            </p:cNvPr>
            <p:cNvSpPr txBox="1"/>
            <p:nvPr/>
          </p:nvSpPr>
          <p:spPr>
            <a:xfrm>
              <a:off x="2888548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DC4454F-1C48-4C66-94F1-47BA5E131892}"/>
                </a:ext>
              </a:extLst>
            </p:cNvPr>
            <p:cNvSpPr/>
            <p:nvPr/>
          </p:nvSpPr>
          <p:spPr>
            <a:xfrm>
              <a:off x="6623434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Е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8F0641B-000B-4AC5-BE70-DF0A3903144F}"/>
                </a:ext>
              </a:extLst>
            </p:cNvPr>
            <p:cNvSpPr/>
            <p:nvPr/>
          </p:nvSpPr>
          <p:spPr>
            <a:xfrm>
              <a:off x="7836861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Л</a:t>
              </a:r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8A314039-1106-4C3E-9ABE-95737DE6442B}"/>
                </a:ext>
              </a:extLst>
            </p:cNvPr>
            <p:cNvCxnSpPr>
              <a:cxnSpLocks/>
              <a:stCxn id="46" idx="3"/>
              <a:endCxn id="65" idx="0"/>
            </p:cNvCxnSpPr>
            <p:nvPr/>
          </p:nvCxnSpPr>
          <p:spPr>
            <a:xfrm flipH="1">
              <a:off x="6991440" y="3329986"/>
              <a:ext cx="378133" cy="74412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51722891-961B-4822-947E-C202774C34CC}"/>
                </a:ext>
              </a:extLst>
            </p:cNvPr>
            <p:cNvCxnSpPr>
              <a:cxnSpLocks/>
              <a:stCxn id="46" idx="5"/>
              <a:endCxn id="66" idx="0"/>
            </p:cNvCxnSpPr>
            <p:nvPr/>
          </p:nvCxnSpPr>
          <p:spPr>
            <a:xfrm>
              <a:off x="7890012" y="3329986"/>
              <a:ext cx="314855" cy="74412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092089-BB2E-4D21-86CE-BD2443F63BF5}"/>
                </a:ext>
              </a:extLst>
            </p:cNvPr>
            <p:cNvSpPr txBox="1"/>
            <p:nvPr/>
          </p:nvSpPr>
          <p:spPr>
            <a:xfrm>
              <a:off x="6854128" y="3583754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4524BD-9B70-4A6A-8D56-53B5D1AAB725}"/>
                </a:ext>
              </a:extLst>
            </p:cNvPr>
            <p:cNvSpPr txBox="1"/>
            <p:nvPr/>
          </p:nvSpPr>
          <p:spPr>
            <a:xfrm>
              <a:off x="8106347" y="3581509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9E98F8B-5A6C-482D-95C3-A049EB1EAFB1}"/>
                </a:ext>
              </a:extLst>
            </p:cNvPr>
            <p:cNvSpPr/>
            <p:nvPr/>
          </p:nvSpPr>
          <p:spPr>
            <a:xfrm>
              <a:off x="3876932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Х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42F4AF6-DA57-4D97-A8D1-9D2ACE61BD71}"/>
                </a:ext>
              </a:extLst>
            </p:cNvPr>
            <p:cNvSpPr/>
            <p:nvPr/>
          </p:nvSpPr>
          <p:spPr>
            <a:xfrm>
              <a:off x="5090359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8E7725C1-C63D-4CCB-B0FC-02711D17C5C0}"/>
                </a:ext>
              </a:extLst>
            </p:cNvPr>
            <p:cNvCxnSpPr>
              <a:cxnSpLocks/>
              <a:stCxn id="45" idx="3"/>
              <a:endCxn id="73" idx="0"/>
            </p:cNvCxnSpPr>
            <p:nvPr/>
          </p:nvCxnSpPr>
          <p:spPr>
            <a:xfrm flipH="1">
              <a:off x="4244938" y="3310995"/>
              <a:ext cx="379591" cy="76311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F76819F-80F1-4A12-9613-96676001AE4E}"/>
                </a:ext>
              </a:extLst>
            </p:cNvPr>
            <p:cNvCxnSpPr>
              <a:cxnSpLocks/>
              <a:stCxn id="45" idx="5"/>
              <a:endCxn id="74" idx="0"/>
            </p:cNvCxnSpPr>
            <p:nvPr/>
          </p:nvCxnSpPr>
          <p:spPr>
            <a:xfrm>
              <a:off x="5144968" y="3310995"/>
              <a:ext cx="313397" cy="76311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8BB1FF-4A59-4595-9F4C-6660EF6ABEA7}"/>
                </a:ext>
              </a:extLst>
            </p:cNvPr>
            <p:cNvSpPr txBox="1"/>
            <p:nvPr/>
          </p:nvSpPr>
          <p:spPr>
            <a:xfrm>
              <a:off x="4107626" y="3583754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9AC2FF7-668D-4378-85E6-7D4E29B9E388}"/>
                </a:ext>
              </a:extLst>
            </p:cNvPr>
            <p:cNvSpPr txBox="1"/>
            <p:nvPr/>
          </p:nvSpPr>
          <p:spPr>
            <a:xfrm>
              <a:off x="5359845" y="3581509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F189F461-4CD3-4275-B615-FB1EB2455EEC}"/>
                </a:ext>
              </a:extLst>
            </p:cNvPr>
            <p:cNvSpPr/>
            <p:nvPr/>
          </p:nvSpPr>
          <p:spPr>
            <a:xfrm>
              <a:off x="4455046" y="5479105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А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5F40A41D-0B4C-45A9-8DC2-74C16F05EE56}"/>
                </a:ext>
              </a:extLst>
            </p:cNvPr>
            <p:cNvSpPr/>
            <p:nvPr/>
          </p:nvSpPr>
          <p:spPr>
            <a:xfrm>
              <a:off x="5668473" y="5479105"/>
              <a:ext cx="736011" cy="736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1878F57B-2A8F-4E45-9557-E578E7AF9863}"/>
                </a:ext>
              </a:extLst>
            </p:cNvPr>
            <p:cNvCxnSpPr>
              <a:cxnSpLocks/>
              <a:stCxn id="74" idx="3"/>
              <a:endCxn id="92" idx="0"/>
            </p:cNvCxnSpPr>
            <p:nvPr/>
          </p:nvCxnSpPr>
          <p:spPr>
            <a:xfrm flipH="1">
              <a:off x="4823052" y="4702337"/>
              <a:ext cx="375093" cy="77676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5B6F7D50-5011-4FE0-933F-448373023CB6}"/>
                </a:ext>
              </a:extLst>
            </p:cNvPr>
            <p:cNvCxnSpPr>
              <a:cxnSpLocks/>
              <a:stCxn id="74" idx="5"/>
              <a:endCxn id="93" idx="0"/>
            </p:cNvCxnSpPr>
            <p:nvPr/>
          </p:nvCxnSpPr>
          <p:spPr>
            <a:xfrm>
              <a:off x="5718584" y="4702337"/>
              <a:ext cx="317895" cy="77676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D1A544-4929-4876-8632-7AC164156038}"/>
                </a:ext>
              </a:extLst>
            </p:cNvPr>
            <p:cNvSpPr txBox="1"/>
            <p:nvPr/>
          </p:nvSpPr>
          <p:spPr>
            <a:xfrm>
              <a:off x="4685740" y="4988747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0F84648-67C6-4BD1-8997-B7702F638D70}"/>
                </a:ext>
              </a:extLst>
            </p:cNvPr>
            <p:cNvSpPr txBox="1"/>
            <p:nvPr/>
          </p:nvSpPr>
          <p:spPr>
            <a:xfrm>
              <a:off x="5937959" y="4986502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E02E8D7-4E50-40A9-8FD4-BDE27510749D}"/>
              </a:ext>
            </a:extLst>
          </p:cNvPr>
          <p:cNvSpPr/>
          <p:nvPr/>
        </p:nvSpPr>
        <p:spPr>
          <a:xfrm>
            <a:off x="9296400" y="4791075"/>
            <a:ext cx="2417138" cy="158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букв П Х Л нет кода.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Добавим его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3521585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3C3991-62E8-482B-9BF7-A3D77AD7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A0F26B-1538-4050-9EA5-51932906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Некоторая последовательность, состоит из букв П, О, Е, Х, А, Л, И</a:t>
            </a:r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5DA309C3-7245-4FEB-B203-E1B921FD22A9}"/>
              </a:ext>
            </a:extLst>
          </p:cNvPr>
          <p:cNvGrpSpPr/>
          <p:nvPr/>
        </p:nvGrpSpPr>
        <p:grpSpPr>
          <a:xfrm>
            <a:off x="340995" y="338851"/>
            <a:ext cx="8384264" cy="6180298"/>
            <a:chOff x="188608" y="34818"/>
            <a:chExt cx="8384264" cy="6180298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6A1D0E8-ED1C-40DF-A3A3-8A8A266B55E5}"/>
                </a:ext>
              </a:extLst>
            </p:cNvPr>
            <p:cNvSpPr/>
            <p:nvPr/>
          </p:nvSpPr>
          <p:spPr>
            <a:xfrm>
              <a:off x="4139558" y="34818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EE47FAC-E1F3-4D43-867D-989689FAD9F3}"/>
                </a:ext>
              </a:extLst>
            </p:cNvPr>
            <p:cNvSpPr/>
            <p:nvPr/>
          </p:nvSpPr>
          <p:spPr>
            <a:xfrm>
              <a:off x="1917707" y="121257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DEE4F76A-3CA7-400A-BC04-E606B355318C}"/>
                </a:ext>
              </a:extLst>
            </p:cNvPr>
            <p:cNvSpPr/>
            <p:nvPr/>
          </p:nvSpPr>
          <p:spPr>
            <a:xfrm>
              <a:off x="5890672" y="121257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3CBD3ED2-6555-443D-A163-E25DEE904647}"/>
                </a:ext>
              </a:extLst>
            </p:cNvPr>
            <p:cNvSpPr/>
            <p:nvPr/>
          </p:nvSpPr>
          <p:spPr>
            <a:xfrm>
              <a:off x="928590" y="2701760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37705280-A829-425F-935C-D259DF48F7E3}"/>
                </a:ext>
              </a:extLst>
            </p:cNvPr>
            <p:cNvSpPr/>
            <p:nvPr/>
          </p:nvSpPr>
          <p:spPr>
            <a:xfrm>
              <a:off x="2920650" y="2701760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О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368C65E-26D5-42CD-AAAB-EC39D92A7753}"/>
                </a:ext>
              </a:extLst>
            </p:cNvPr>
            <p:cNvSpPr/>
            <p:nvPr/>
          </p:nvSpPr>
          <p:spPr>
            <a:xfrm>
              <a:off x="4516743" y="2682770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4AE10C5-7555-45B5-9157-42EA72DB0D2A}"/>
                </a:ext>
              </a:extLst>
            </p:cNvPr>
            <p:cNvSpPr/>
            <p:nvPr/>
          </p:nvSpPr>
          <p:spPr>
            <a:xfrm>
              <a:off x="7261787" y="2701761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E03C9BA-2DFF-4DEC-AFE7-AAD6C2A8ADB7}"/>
                </a:ext>
              </a:extLst>
            </p:cNvPr>
            <p:cNvCxnSpPr>
              <a:stCxn id="41" idx="3"/>
              <a:endCxn id="43" idx="0"/>
            </p:cNvCxnSpPr>
            <p:nvPr/>
          </p:nvCxnSpPr>
          <p:spPr>
            <a:xfrm flipH="1">
              <a:off x="1296596" y="1840795"/>
              <a:ext cx="728897" cy="860965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444B81B-F103-4F4B-8707-4F08AFB5A5F8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2545932" y="1840795"/>
              <a:ext cx="742724" cy="86096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993F749-50D9-48C6-B1A5-20EE2446BAAA}"/>
                </a:ext>
              </a:extLst>
            </p:cNvPr>
            <p:cNvCxnSpPr>
              <a:cxnSpLocks/>
              <a:stCxn id="42" idx="3"/>
              <a:endCxn id="45" idx="0"/>
            </p:cNvCxnSpPr>
            <p:nvPr/>
          </p:nvCxnSpPr>
          <p:spPr>
            <a:xfrm flipH="1">
              <a:off x="4884749" y="1840796"/>
              <a:ext cx="1113709" cy="84197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A09350DA-17DB-46B8-9E27-2A072809C1D9}"/>
                </a:ext>
              </a:extLst>
            </p:cNvPr>
            <p:cNvCxnSpPr>
              <a:cxnSpLocks/>
              <a:stCxn id="42" idx="5"/>
              <a:endCxn id="46" idx="0"/>
            </p:cNvCxnSpPr>
            <p:nvPr/>
          </p:nvCxnSpPr>
          <p:spPr>
            <a:xfrm>
              <a:off x="6518897" y="1840796"/>
              <a:ext cx="1110896" cy="860965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DE9C7C89-D744-41F2-9C73-F95C58A93487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2285713" y="663043"/>
              <a:ext cx="1961631" cy="54952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1580B565-9D97-43A0-94AF-0E205C193209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4767783" y="663043"/>
              <a:ext cx="1490894" cy="54952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A308B5-B3BA-4AF3-B968-25919B741A82}"/>
                </a:ext>
              </a:extLst>
            </p:cNvPr>
            <p:cNvSpPr txBox="1"/>
            <p:nvPr/>
          </p:nvSpPr>
          <p:spPr>
            <a:xfrm>
              <a:off x="2591182" y="66687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DA505A-F779-4080-B755-C8041B6D65D8}"/>
                </a:ext>
              </a:extLst>
            </p:cNvPr>
            <p:cNvSpPr txBox="1"/>
            <p:nvPr/>
          </p:nvSpPr>
          <p:spPr>
            <a:xfrm>
              <a:off x="5595882" y="66687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7B72BC-E056-40F8-84D9-43EFD38A44EE}"/>
                </a:ext>
              </a:extLst>
            </p:cNvPr>
            <p:cNvSpPr txBox="1"/>
            <p:nvPr/>
          </p:nvSpPr>
          <p:spPr>
            <a:xfrm>
              <a:off x="1260274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72B14-7987-4485-93DF-340F386BB2EF}"/>
                </a:ext>
              </a:extLst>
            </p:cNvPr>
            <p:cNvSpPr txBox="1"/>
            <p:nvPr/>
          </p:nvSpPr>
          <p:spPr>
            <a:xfrm>
              <a:off x="1804739" y="3581511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4969DF-5DB8-4BBE-A08A-1B29CA4DE9B7}"/>
                </a:ext>
              </a:extLst>
            </p:cNvPr>
            <p:cNvSpPr txBox="1"/>
            <p:nvPr/>
          </p:nvSpPr>
          <p:spPr>
            <a:xfrm>
              <a:off x="4968751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60832F-0BEE-4193-957E-6D48CDC9C9CA}"/>
                </a:ext>
              </a:extLst>
            </p:cNvPr>
            <p:cNvSpPr txBox="1"/>
            <p:nvPr/>
          </p:nvSpPr>
          <p:spPr>
            <a:xfrm>
              <a:off x="7420452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7462CCE-0ADD-4911-B4B3-D83E21D62454}"/>
                </a:ext>
              </a:extLst>
            </p:cNvPr>
            <p:cNvSpPr/>
            <p:nvPr/>
          </p:nvSpPr>
          <p:spPr>
            <a:xfrm>
              <a:off x="188608" y="4074115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П</a:t>
              </a: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753F136-0A06-40DA-8377-56C3BD4AC2E5}"/>
                </a:ext>
              </a:extLst>
            </p:cNvPr>
            <p:cNvSpPr/>
            <p:nvPr/>
          </p:nvSpPr>
          <p:spPr>
            <a:xfrm>
              <a:off x="1434532" y="4074114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И</a:t>
              </a: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0D3200CE-8883-45EE-9809-AF0780EE5BB6}"/>
                </a:ext>
              </a:extLst>
            </p:cNvPr>
            <p:cNvCxnSpPr>
              <a:cxnSpLocks/>
              <a:stCxn id="43" idx="3"/>
              <a:endCxn id="59" idx="0"/>
            </p:cNvCxnSpPr>
            <p:nvPr/>
          </p:nvCxnSpPr>
          <p:spPr>
            <a:xfrm flipH="1">
              <a:off x="556614" y="3329985"/>
              <a:ext cx="479763" cy="7441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8EC9E7E9-AF06-463F-B220-F2CD4246086F}"/>
                </a:ext>
              </a:extLst>
            </p:cNvPr>
            <p:cNvCxnSpPr>
              <a:cxnSpLocks/>
              <a:stCxn id="43" idx="5"/>
              <a:endCxn id="60" idx="0"/>
            </p:cNvCxnSpPr>
            <p:nvPr/>
          </p:nvCxnSpPr>
          <p:spPr>
            <a:xfrm>
              <a:off x="1556815" y="3329985"/>
              <a:ext cx="245723" cy="7441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925D6D-F201-4CC3-AD83-CE154A87CA36}"/>
                </a:ext>
              </a:extLst>
            </p:cNvPr>
            <p:cNvSpPr txBox="1"/>
            <p:nvPr/>
          </p:nvSpPr>
          <p:spPr>
            <a:xfrm>
              <a:off x="447726" y="3514866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02056B-8E13-46D2-B1FC-A02156E946FB}"/>
                </a:ext>
              </a:extLst>
            </p:cNvPr>
            <p:cNvSpPr txBox="1"/>
            <p:nvPr/>
          </p:nvSpPr>
          <p:spPr>
            <a:xfrm>
              <a:off x="2888548" y="2020705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DC4454F-1C48-4C66-94F1-47BA5E131892}"/>
                </a:ext>
              </a:extLst>
            </p:cNvPr>
            <p:cNvSpPr/>
            <p:nvPr/>
          </p:nvSpPr>
          <p:spPr>
            <a:xfrm>
              <a:off x="6623434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Е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8F0641B-000B-4AC5-BE70-DF0A3903144F}"/>
                </a:ext>
              </a:extLst>
            </p:cNvPr>
            <p:cNvSpPr/>
            <p:nvPr/>
          </p:nvSpPr>
          <p:spPr>
            <a:xfrm>
              <a:off x="7836861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Л</a:t>
              </a:r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8A314039-1106-4C3E-9ABE-95737DE6442B}"/>
                </a:ext>
              </a:extLst>
            </p:cNvPr>
            <p:cNvCxnSpPr>
              <a:cxnSpLocks/>
              <a:stCxn id="46" idx="3"/>
              <a:endCxn id="65" idx="0"/>
            </p:cNvCxnSpPr>
            <p:nvPr/>
          </p:nvCxnSpPr>
          <p:spPr>
            <a:xfrm flipH="1">
              <a:off x="6991440" y="3329986"/>
              <a:ext cx="378133" cy="74412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51722891-961B-4822-947E-C202774C34CC}"/>
                </a:ext>
              </a:extLst>
            </p:cNvPr>
            <p:cNvCxnSpPr>
              <a:cxnSpLocks/>
              <a:stCxn id="46" idx="5"/>
              <a:endCxn id="66" idx="0"/>
            </p:cNvCxnSpPr>
            <p:nvPr/>
          </p:nvCxnSpPr>
          <p:spPr>
            <a:xfrm>
              <a:off x="7890012" y="3329986"/>
              <a:ext cx="314855" cy="74412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092089-BB2E-4D21-86CE-BD2443F63BF5}"/>
                </a:ext>
              </a:extLst>
            </p:cNvPr>
            <p:cNvSpPr txBox="1"/>
            <p:nvPr/>
          </p:nvSpPr>
          <p:spPr>
            <a:xfrm>
              <a:off x="6854128" y="3583754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4524BD-9B70-4A6A-8D56-53B5D1AAB725}"/>
                </a:ext>
              </a:extLst>
            </p:cNvPr>
            <p:cNvSpPr txBox="1"/>
            <p:nvPr/>
          </p:nvSpPr>
          <p:spPr>
            <a:xfrm>
              <a:off x="8106347" y="3581509"/>
              <a:ext cx="217775" cy="24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9E98F8B-5A6C-482D-95C3-A049EB1EAFB1}"/>
                </a:ext>
              </a:extLst>
            </p:cNvPr>
            <p:cNvSpPr/>
            <p:nvPr/>
          </p:nvSpPr>
          <p:spPr>
            <a:xfrm>
              <a:off x="3876932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Х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42F4AF6-DA57-4D97-A8D1-9D2ACE61BD71}"/>
                </a:ext>
              </a:extLst>
            </p:cNvPr>
            <p:cNvSpPr/>
            <p:nvPr/>
          </p:nvSpPr>
          <p:spPr>
            <a:xfrm>
              <a:off x="5090359" y="4074112"/>
              <a:ext cx="736011" cy="73601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8E7725C1-C63D-4CCB-B0FC-02711D17C5C0}"/>
                </a:ext>
              </a:extLst>
            </p:cNvPr>
            <p:cNvCxnSpPr>
              <a:cxnSpLocks/>
              <a:stCxn id="45" idx="3"/>
              <a:endCxn id="73" idx="0"/>
            </p:cNvCxnSpPr>
            <p:nvPr/>
          </p:nvCxnSpPr>
          <p:spPr>
            <a:xfrm flipH="1">
              <a:off x="4244938" y="3310995"/>
              <a:ext cx="379591" cy="76311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F76819F-80F1-4A12-9613-96676001AE4E}"/>
                </a:ext>
              </a:extLst>
            </p:cNvPr>
            <p:cNvCxnSpPr>
              <a:cxnSpLocks/>
              <a:stCxn id="45" idx="5"/>
              <a:endCxn id="74" idx="0"/>
            </p:cNvCxnSpPr>
            <p:nvPr/>
          </p:nvCxnSpPr>
          <p:spPr>
            <a:xfrm>
              <a:off x="5144968" y="3310995"/>
              <a:ext cx="313397" cy="76311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8BB1FF-4A59-4595-9F4C-6660EF6ABEA7}"/>
                </a:ext>
              </a:extLst>
            </p:cNvPr>
            <p:cNvSpPr txBox="1"/>
            <p:nvPr/>
          </p:nvSpPr>
          <p:spPr>
            <a:xfrm>
              <a:off x="4107626" y="3583754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9AC2FF7-668D-4378-85E6-7D4E29B9E388}"/>
                </a:ext>
              </a:extLst>
            </p:cNvPr>
            <p:cNvSpPr txBox="1"/>
            <p:nvPr/>
          </p:nvSpPr>
          <p:spPr>
            <a:xfrm>
              <a:off x="5359845" y="3581509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F189F461-4CD3-4275-B615-FB1EB2455EEC}"/>
                </a:ext>
              </a:extLst>
            </p:cNvPr>
            <p:cNvSpPr/>
            <p:nvPr/>
          </p:nvSpPr>
          <p:spPr>
            <a:xfrm>
              <a:off x="4455046" y="5479105"/>
              <a:ext cx="736011" cy="736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800" b="1" dirty="0"/>
                <a:t>А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5F40A41D-0B4C-45A9-8DC2-74C16F05EE56}"/>
                </a:ext>
              </a:extLst>
            </p:cNvPr>
            <p:cNvSpPr/>
            <p:nvPr/>
          </p:nvSpPr>
          <p:spPr>
            <a:xfrm>
              <a:off x="5668473" y="5479105"/>
              <a:ext cx="736011" cy="736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1878F57B-2A8F-4E45-9557-E578E7AF9863}"/>
                </a:ext>
              </a:extLst>
            </p:cNvPr>
            <p:cNvCxnSpPr>
              <a:cxnSpLocks/>
              <a:stCxn id="74" idx="3"/>
              <a:endCxn id="92" idx="0"/>
            </p:cNvCxnSpPr>
            <p:nvPr/>
          </p:nvCxnSpPr>
          <p:spPr>
            <a:xfrm flipH="1">
              <a:off x="4823052" y="4702337"/>
              <a:ext cx="375093" cy="77676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5B6F7D50-5011-4FE0-933F-448373023CB6}"/>
                </a:ext>
              </a:extLst>
            </p:cNvPr>
            <p:cNvCxnSpPr>
              <a:cxnSpLocks/>
              <a:stCxn id="74" idx="5"/>
              <a:endCxn id="93" idx="0"/>
            </p:cNvCxnSpPr>
            <p:nvPr/>
          </p:nvCxnSpPr>
          <p:spPr>
            <a:xfrm>
              <a:off x="5718584" y="4702337"/>
              <a:ext cx="317895" cy="77676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D1A544-4929-4876-8632-7AC164156038}"/>
                </a:ext>
              </a:extLst>
            </p:cNvPr>
            <p:cNvSpPr txBox="1"/>
            <p:nvPr/>
          </p:nvSpPr>
          <p:spPr>
            <a:xfrm>
              <a:off x="4685740" y="4988747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0F84648-67C6-4BD1-8997-B7702F638D70}"/>
                </a:ext>
              </a:extLst>
            </p:cNvPr>
            <p:cNvSpPr txBox="1"/>
            <p:nvPr/>
          </p:nvSpPr>
          <p:spPr>
            <a:xfrm>
              <a:off x="5937959" y="4986502"/>
              <a:ext cx="21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6E637644-85EC-4FB6-98F9-B4CB199BB0AC}"/>
              </a:ext>
            </a:extLst>
          </p:cNvPr>
          <p:cNvSpPr/>
          <p:nvPr/>
        </p:nvSpPr>
        <p:spPr>
          <a:xfrm>
            <a:off x="9296400" y="4524375"/>
            <a:ext cx="2430780" cy="1838325"/>
          </a:xfrm>
          <a:prstGeom prst="wedgeRoundRectCallout">
            <a:avLst>
              <a:gd name="adj1" fmla="val -147009"/>
              <a:gd name="adj2" fmla="val 400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Оставшийся листик 1011 мы не берём т.к в нём самое большое количество знаков чем в остальных</a:t>
            </a:r>
          </a:p>
        </p:txBody>
      </p:sp>
    </p:spTree>
    <p:extLst>
      <p:ext uri="{BB962C8B-B14F-4D97-AF65-F5344CB8AC3E}">
        <p14:creationId xmlns:p14="http://schemas.microsoft.com/office/powerpoint/2010/main" val="23265220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B79FD5C-DD63-4B2D-A635-C9030EBE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9E1096-EF82-481C-A084-CE07C4EE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97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Допишем оставшиеся коды.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121E2AD-855A-4CA9-8FCF-BF46A291E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23905"/>
              </p:ext>
            </p:extLst>
          </p:nvPr>
        </p:nvGraphicFramePr>
        <p:xfrm>
          <a:off x="1066798" y="2689251"/>
          <a:ext cx="1005839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66387527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731108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993116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9885931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43940578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24036005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7211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4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324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B79FD5C-DD63-4B2D-A635-C9030EBE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9E1096-EF82-481C-A084-CE07C4EE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97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Подсчитаю количество знаков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121E2AD-855A-4CA9-8FCF-BF46A291E248}"/>
              </a:ext>
            </a:extLst>
          </p:cNvPr>
          <p:cNvGraphicFramePr>
            <a:graphicFrameLocks noGrp="1"/>
          </p:cNvGraphicFramePr>
          <p:nvPr/>
        </p:nvGraphicFramePr>
        <p:xfrm>
          <a:off x="1066798" y="2689251"/>
          <a:ext cx="1005839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66387527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731108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993116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9885931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43940578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24036005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7211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493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52174869-4365-4360-B41F-6EA7190CB2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259879"/>
                  </p:ext>
                </p:extLst>
              </p:nvPr>
            </p:nvGraphicFramePr>
            <p:xfrm>
              <a:off x="1066798" y="3634315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52174869-4365-4360-B41F-6EA7190CB2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259879"/>
                  </p:ext>
                </p:extLst>
              </p:nvPr>
            </p:nvGraphicFramePr>
            <p:xfrm>
              <a:off x="1066798" y="3634315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101190" r="-103390" b="-3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01190" r="-103390" b="-2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01190" r="-103390" b="-1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B2122E06-8CBF-41DB-9D34-A2130BCB5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2151"/>
                  </p:ext>
                </p:extLst>
              </p:nvPr>
            </p:nvGraphicFramePr>
            <p:xfrm>
              <a:off x="2495550" y="3634315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768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О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776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О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708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B2122E06-8CBF-41DB-9D34-A2130BCB5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2151"/>
                  </p:ext>
                </p:extLst>
              </p:nvPr>
            </p:nvGraphicFramePr>
            <p:xfrm>
              <a:off x="2495550" y="3634315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1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768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67460" r="-102542" b="-19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7769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164844" r="-102542" b="-92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708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56FEA9F-4721-4B44-9E7C-29213C16DC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954425"/>
                  </p:ext>
                </p:extLst>
              </p:nvPr>
            </p:nvGraphicFramePr>
            <p:xfrm>
              <a:off x="3924302" y="3634316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Е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Е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Е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56FEA9F-4721-4B44-9E7C-29213C16DC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954425"/>
                  </p:ext>
                </p:extLst>
              </p:nvPr>
            </p:nvGraphicFramePr>
            <p:xfrm>
              <a:off x="3924302" y="3634316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101190" r="-103390" b="-3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01190" r="-103390" b="-2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01190" r="-103390" b="-1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159339CC-1005-4BF7-9D7C-E18DC83C9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28575"/>
                  </p:ext>
                </p:extLst>
              </p:nvPr>
            </p:nvGraphicFramePr>
            <p:xfrm>
              <a:off x="5353054" y="3634316"/>
              <a:ext cx="1485894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947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42947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Х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Х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Х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Х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159339CC-1005-4BF7-9D7C-E18DC83C9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28575"/>
                  </p:ext>
                </p:extLst>
              </p:nvPr>
            </p:nvGraphicFramePr>
            <p:xfrm>
              <a:off x="5353054" y="3634316"/>
              <a:ext cx="1485894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947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42947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Х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20" t="-101190" r="-104098" b="-3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20" t="-201190" r="-104098" b="-2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20" t="-301190" r="-104098" b="-1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FF3F4134-4CD5-4DCC-8C5E-D4687FE8F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105747"/>
                  </p:ext>
                </p:extLst>
              </p:nvPr>
            </p:nvGraphicFramePr>
            <p:xfrm>
              <a:off x="6838948" y="3634315"/>
              <a:ext cx="1440000" cy="2765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4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А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А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А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440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А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417629"/>
                      </a:ext>
                    </a:extLst>
                  </a:tr>
                  <a:tr h="712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FF3F4134-4CD5-4DCC-8C5E-D4687FE8F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105747"/>
                  </p:ext>
                </p:extLst>
              </p:nvPr>
            </p:nvGraphicFramePr>
            <p:xfrm>
              <a:off x="6838948" y="3634315"/>
              <a:ext cx="1440000" cy="2765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4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139344" r="-103361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243333" r="-103361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343333" r="-103361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4403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369444" r="-103361" b="-16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417629"/>
                      </a:ext>
                    </a:extLst>
                  </a:tr>
                  <a:tr h="712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F6F904B2-3C32-491F-A439-A7BB06A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45192"/>
                  </p:ext>
                </p:extLst>
              </p:nvPr>
            </p:nvGraphicFramePr>
            <p:xfrm>
              <a:off x="8267698" y="3634316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Л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Л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Л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F6F904B2-3C32-491F-A439-A7BB06A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45192"/>
                  </p:ext>
                </p:extLst>
              </p:nvPr>
            </p:nvGraphicFramePr>
            <p:xfrm>
              <a:off x="8267698" y="3634316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101190" r="-102542" b="-3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201190" r="-102542" b="-2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301190" r="-102542" b="-1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C0295743-06D3-4963-9299-5C04E39C6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720"/>
                  </p:ext>
                </p:extLst>
              </p:nvPr>
            </p:nvGraphicFramePr>
            <p:xfrm>
              <a:off x="9696450" y="3634316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И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И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И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C0295743-06D3-4963-9299-5C04E39C6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720"/>
                  </p:ext>
                </p:extLst>
              </p:nvPr>
            </p:nvGraphicFramePr>
            <p:xfrm>
              <a:off x="9696450" y="3634316"/>
              <a:ext cx="1428752" cy="276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6">
                      <a:extLst>
                        <a:ext uri="{9D8B030D-6E8A-4147-A177-3AD203B41FA5}">
                          <a16:colId xmlns:a16="http://schemas.microsoft.com/office/drawing/2014/main" val="985968837"/>
                        </a:ext>
                      </a:extLst>
                    </a:gridCol>
                    <a:gridCol w="714376">
                      <a:extLst>
                        <a:ext uri="{9D8B030D-6E8A-4147-A177-3AD203B41FA5}">
                          <a16:colId xmlns:a16="http://schemas.microsoft.com/office/drawing/2014/main" val="1423738363"/>
                        </a:ext>
                      </a:extLst>
                    </a:gridCol>
                  </a:tblGrid>
                  <a:tr h="512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Индекс</a:t>
                          </a:r>
                        </a:p>
                      </a:txBody>
                      <a:tcPr marL="90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9564784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101190" r="-103390" b="-3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4939835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201190" r="-103390" b="-2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18003"/>
                      </a:ext>
                    </a:extLst>
                  </a:tr>
                  <a:tr h="5125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301190" r="-103390" b="-144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1917134"/>
                      </a:ext>
                    </a:extLst>
                  </a:tr>
                  <a:tr h="716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Количество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9437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8847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B79FD5C-DD63-4B2D-A635-C9030EBE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121E2AD-855A-4CA9-8FCF-BF46A291E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11222"/>
              </p:ext>
            </p:extLst>
          </p:nvPr>
        </p:nvGraphicFramePr>
        <p:xfrm>
          <a:off x="1066798" y="2103120"/>
          <a:ext cx="10058403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050">
                  <a:extLst>
                    <a:ext uri="{9D8B030D-6E8A-4147-A177-3AD203B41FA5}">
                      <a16:colId xmlns:a16="http://schemas.microsoft.com/office/drawing/2014/main" val="4009827688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663875271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673110839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2993116922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1398859318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3439405782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4240360050"/>
                    </a:ext>
                  </a:extLst>
                </a:gridCol>
                <a:gridCol w="1248479">
                  <a:extLst>
                    <a:ext uri="{9D8B030D-6E8A-4147-A177-3AD203B41FA5}">
                      <a16:colId xmlns:a16="http://schemas.microsoft.com/office/drawing/2014/main" val="37211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4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299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FF378EA-2C45-4878-8187-305E2A02A382}"/>
              </a:ext>
            </a:extLst>
          </p:cNvPr>
          <p:cNvSpPr txBox="1"/>
          <p:nvPr/>
        </p:nvSpPr>
        <p:spPr>
          <a:xfrm>
            <a:off x="1066797" y="3857297"/>
            <a:ext cx="10058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П+О+Е+Х+А+Л+И = 3+2+3+3+4+3+3 =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BF180-2F2C-4420-BD65-0ABB5E8ED15B}"/>
              </a:ext>
            </a:extLst>
          </p:cNvPr>
          <p:cNvSpPr txBox="1"/>
          <p:nvPr/>
        </p:nvSpPr>
        <p:spPr>
          <a:xfrm>
            <a:off x="1066797" y="4743208"/>
            <a:ext cx="10058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Ответ: наименьшая возможная суммарная длина всех кодовых слов равна 21</a:t>
            </a:r>
          </a:p>
        </p:txBody>
      </p:sp>
    </p:spTree>
    <p:extLst>
      <p:ext uri="{BB962C8B-B14F-4D97-AF65-F5344CB8AC3E}">
        <p14:creationId xmlns:p14="http://schemas.microsoft.com/office/powerpoint/2010/main" val="25744877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49D1-5585-44FE-90B8-73C45FD7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0F2B9D0-0B76-4AC5-BBDA-345BE4E8E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Предположим для буквы Л выбрали код 1011 вместо кода 111, тогда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2CFADFF-0375-442F-9304-E3D69C34DF71}"/>
              </a:ext>
            </a:extLst>
          </p:cNvPr>
          <p:cNvGrpSpPr/>
          <p:nvPr/>
        </p:nvGrpSpPr>
        <p:grpSpPr>
          <a:xfrm>
            <a:off x="6874817" y="2108584"/>
            <a:ext cx="4754880" cy="3743576"/>
            <a:chOff x="6370321" y="2108584"/>
            <a:chExt cx="4754880" cy="3743576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E810DB0-1155-44EC-BD67-C6F4FE317798}"/>
                </a:ext>
              </a:extLst>
            </p:cNvPr>
            <p:cNvSpPr/>
            <p:nvPr/>
          </p:nvSpPr>
          <p:spPr>
            <a:xfrm>
              <a:off x="8610982" y="2108584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47A9962-859C-4212-8090-7A38C072E10F}"/>
                </a:ext>
              </a:extLst>
            </p:cNvPr>
            <p:cNvSpPr/>
            <p:nvPr/>
          </p:nvSpPr>
          <p:spPr>
            <a:xfrm>
              <a:off x="7350927" y="2821981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D34A0510-0359-499D-9A74-3616DE469848}"/>
                </a:ext>
              </a:extLst>
            </p:cNvPr>
            <p:cNvSpPr/>
            <p:nvPr/>
          </p:nvSpPr>
          <p:spPr>
            <a:xfrm>
              <a:off x="9604073" y="2821981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C25CF45-0D1B-44CB-8F40-6688CFF6B276}"/>
                </a:ext>
              </a:extLst>
            </p:cNvPr>
            <p:cNvSpPr/>
            <p:nvPr/>
          </p:nvSpPr>
          <p:spPr>
            <a:xfrm>
              <a:off x="6789979" y="3724024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E458F3E-4FE7-4CEA-B5E3-D4F2982C9001}"/>
                </a:ext>
              </a:extLst>
            </p:cNvPr>
            <p:cNvSpPr/>
            <p:nvPr/>
          </p:nvSpPr>
          <p:spPr>
            <a:xfrm>
              <a:off x="7919715" y="3724024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О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B5F8166D-9FDC-46FD-B10A-7B3EA5DECE25}"/>
                </a:ext>
              </a:extLst>
            </p:cNvPr>
            <p:cNvSpPr/>
            <p:nvPr/>
          </p:nvSpPr>
          <p:spPr>
            <a:xfrm>
              <a:off x="8824891" y="3712521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CD25A6D-9B5A-4586-B20B-51AB348E0097}"/>
                </a:ext>
              </a:extLst>
            </p:cNvPr>
            <p:cNvSpPr/>
            <p:nvPr/>
          </p:nvSpPr>
          <p:spPr>
            <a:xfrm>
              <a:off x="10381659" y="3724025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39E0967-79CD-48FF-A56C-89A9DE6AB591}"/>
                </a:ext>
              </a:extLst>
            </p:cNvPr>
            <p:cNvCxnSpPr>
              <a:stCxn id="12" idx="3"/>
              <a:endCxn id="14" idx="0"/>
            </p:cNvCxnSpPr>
            <p:nvPr/>
          </p:nvCxnSpPr>
          <p:spPr>
            <a:xfrm flipH="1">
              <a:off x="6998683" y="3202514"/>
              <a:ext cx="413372" cy="521510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25C567EC-F3B5-41F4-83DC-34D10CFA594D}"/>
                </a:ext>
              </a:extLst>
            </p:cNvPr>
            <p:cNvCxnSpPr>
              <a:stCxn id="12" idx="5"/>
              <a:endCxn id="15" idx="0"/>
            </p:cNvCxnSpPr>
            <p:nvPr/>
          </p:nvCxnSpPr>
          <p:spPr>
            <a:xfrm>
              <a:off x="7707206" y="3202514"/>
              <a:ext cx="421213" cy="521510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0F17CBD-5F19-45F4-9708-B8F617B431C1}"/>
                </a:ext>
              </a:extLst>
            </p:cNvPr>
            <p:cNvCxnSpPr>
              <a:cxnSpLocks/>
              <a:stCxn id="13" idx="3"/>
              <a:endCxn id="16" idx="0"/>
            </p:cNvCxnSpPr>
            <p:nvPr/>
          </p:nvCxnSpPr>
          <p:spPr>
            <a:xfrm flipH="1">
              <a:off x="9033594" y="3202514"/>
              <a:ext cx="631606" cy="510007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1B78BCA8-3D9B-4F89-90E7-EBF6718F56BD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9960352" y="3202514"/>
              <a:ext cx="630011" cy="521510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92F6A27-F4F6-41E2-AC8A-BD003D3388DC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7559630" y="2489117"/>
              <a:ext cx="1112479" cy="33286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C7436-E44C-4236-AF90-19D7A25EC89E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>
              <a:off x="8967261" y="2489117"/>
              <a:ext cx="845515" cy="332864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BD06A7-BEAA-4ECB-BE21-5924EBFDAFA8}"/>
                </a:ext>
              </a:extLst>
            </p:cNvPr>
            <p:cNvSpPr txBox="1"/>
            <p:nvPr/>
          </p:nvSpPr>
          <p:spPr>
            <a:xfrm>
              <a:off x="7806761" y="2389313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70B58D-5DB3-415F-9F2A-629992A27A4E}"/>
                </a:ext>
              </a:extLst>
            </p:cNvPr>
            <p:cNvSpPr txBox="1"/>
            <p:nvPr/>
          </p:nvSpPr>
          <p:spPr>
            <a:xfrm>
              <a:off x="9410641" y="2387024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D08C76-710B-4786-ABB2-97B7E3B39F8D}"/>
                </a:ext>
              </a:extLst>
            </p:cNvPr>
            <p:cNvSpPr txBox="1"/>
            <p:nvPr/>
          </p:nvSpPr>
          <p:spPr>
            <a:xfrm>
              <a:off x="6954643" y="3177492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75E279-8D81-4955-A0DE-C9F883D7C69B}"/>
                </a:ext>
              </a:extLst>
            </p:cNvPr>
            <p:cNvSpPr txBox="1"/>
            <p:nvPr/>
          </p:nvSpPr>
          <p:spPr>
            <a:xfrm>
              <a:off x="7263419" y="4122915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676B37-58C1-4804-946B-07C27B73DB1C}"/>
                </a:ext>
              </a:extLst>
            </p:cNvPr>
            <p:cNvSpPr txBox="1"/>
            <p:nvPr/>
          </p:nvSpPr>
          <p:spPr>
            <a:xfrm>
              <a:off x="9047938" y="3227202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3FD464-E6E5-4A8C-B4E7-F4B3AE57B33E}"/>
                </a:ext>
              </a:extLst>
            </p:cNvPr>
            <p:cNvSpPr txBox="1"/>
            <p:nvPr/>
          </p:nvSpPr>
          <p:spPr>
            <a:xfrm>
              <a:off x="10438345" y="3227202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F4864A6D-1FE4-45B5-9204-832D63679B91}"/>
                </a:ext>
              </a:extLst>
            </p:cNvPr>
            <p:cNvSpPr/>
            <p:nvPr/>
          </p:nvSpPr>
          <p:spPr>
            <a:xfrm>
              <a:off x="6370321" y="4555297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П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0FB08FD-BB28-4AAB-B6E4-8788ACA2BF27}"/>
                </a:ext>
              </a:extLst>
            </p:cNvPr>
            <p:cNvSpPr/>
            <p:nvPr/>
          </p:nvSpPr>
          <p:spPr>
            <a:xfrm>
              <a:off x="7076909" y="4555296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И</a:t>
              </a:r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DC3C8B4-7AA3-4D83-8BA1-E872838DE9C3}"/>
                </a:ext>
              </a:extLst>
            </p:cNvPr>
            <p:cNvCxnSpPr>
              <a:cxnSpLocks/>
              <a:stCxn id="14" idx="3"/>
              <a:endCxn id="30" idx="0"/>
            </p:cNvCxnSpPr>
            <p:nvPr/>
          </p:nvCxnSpPr>
          <p:spPr>
            <a:xfrm flipH="1">
              <a:off x="6579024" y="4104557"/>
              <a:ext cx="272083" cy="4507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DFE19AC-52B6-47F9-B148-3C7E0207CCF0}"/>
                </a:ext>
              </a:extLst>
            </p:cNvPr>
            <p:cNvCxnSpPr>
              <a:cxnSpLocks/>
              <a:stCxn id="14" idx="5"/>
              <a:endCxn id="31" idx="0"/>
            </p:cNvCxnSpPr>
            <p:nvPr/>
          </p:nvCxnSpPr>
          <p:spPr>
            <a:xfrm>
              <a:off x="7146258" y="4104557"/>
              <a:ext cx="139354" cy="4507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C6A7E6-0EA1-4203-9047-B3F078484EB4}"/>
                </a:ext>
              </a:extLst>
            </p:cNvPr>
            <p:cNvSpPr txBox="1"/>
            <p:nvPr/>
          </p:nvSpPr>
          <p:spPr>
            <a:xfrm>
              <a:off x="6493831" y="4082547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EA670C-47A6-48A3-A5CA-C1BFF46ADBF7}"/>
                </a:ext>
              </a:extLst>
            </p:cNvPr>
            <p:cNvSpPr txBox="1"/>
            <p:nvPr/>
          </p:nvSpPr>
          <p:spPr>
            <a:xfrm>
              <a:off x="7878069" y="3177492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191A8F7-2ABE-4AFE-B998-0A9446B8B3DA}"/>
                </a:ext>
              </a:extLst>
            </p:cNvPr>
            <p:cNvSpPr/>
            <p:nvPr/>
          </p:nvSpPr>
          <p:spPr>
            <a:xfrm>
              <a:off x="10019637" y="4555295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Е</a:t>
              </a: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46C4A71-4AB2-41CE-84B2-41ED85DFEEA1}"/>
                </a:ext>
              </a:extLst>
            </p:cNvPr>
            <p:cNvSpPr/>
            <p:nvPr/>
          </p:nvSpPr>
          <p:spPr>
            <a:xfrm>
              <a:off x="10707795" y="4555295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b="1" dirty="0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18552A93-5690-4244-94FB-B08BBCDAAF0F}"/>
                </a:ext>
              </a:extLst>
            </p:cNvPr>
            <p:cNvCxnSpPr>
              <a:cxnSpLocks/>
              <a:stCxn id="17" idx="3"/>
              <a:endCxn id="36" idx="0"/>
            </p:cNvCxnSpPr>
            <p:nvPr/>
          </p:nvCxnSpPr>
          <p:spPr>
            <a:xfrm flipH="1">
              <a:off x="10228340" y="4104558"/>
              <a:ext cx="214447" cy="45073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73F7AEE3-455F-412A-B7BB-A5623077106F}"/>
                </a:ext>
              </a:extLst>
            </p:cNvPr>
            <p:cNvCxnSpPr>
              <a:cxnSpLocks/>
              <a:stCxn id="17" idx="5"/>
              <a:endCxn id="37" idx="0"/>
            </p:cNvCxnSpPr>
            <p:nvPr/>
          </p:nvCxnSpPr>
          <p:spPr>
            <a:xfrm>
              <a:off x="10737938" y="4104558"/>
              <a:ext cx="178560" cy="45073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A6A77A-8D60-4FA5-915E-063DC4178A00}"/>
                </a:ext>
              </a:extLst>
            </p:cNvPr>
            <p:cNvSpPr txBox="1"/>
            <p:nvPr/>
          </p:nvSpPr>
          <p:spPr>
            <a:xfrm>
              <a:off x="10117172" y="4173984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9AC694-5D75-45DE-B7D6-306251D00829}"/>
                </a:ext>
              </a:extLst>
            </p:cNvPr>
            <p:cNvSpPr txBox="1"/>
            <p:nvPr/>
          </p:nvSpPr>
          <p:spPr>
            <a:xfrm>
              <a:off x="10827330" y="4172624"/>
              <a:ext cx="123504" cy="14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5E800EF-C314-4C0C-8CE7-49FF3C5B110F}"/>
                </a:ext>
              </a:extLst>
            </p:cNvPr>
            <p:cNvSpPr/>
            <p:nvPr/>
          </p:nvSpPr>
          <p:spPr>
            <a:xfrm>
              <a:off x="8462042" y="4555295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Х</a:t>
              </a: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208A055-CCEC-4423-840A-A3ECF9151FEA}"/>
                </a:ext>
              </a:extLst>
            </p:cNvPr>
            <p:cNvSpPr/>
            <p:nvPr/>
          </p:nvSpPr>
          <p:spPr>
            <a:xfrm>
              <a:off x="9150200" y="4555295"/>
              <a:ext cx="417406" cy="44582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b="1" dirty="0"/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A3CAFF0D-011C-4636-98CD-AB589A77A5D5}"/>
                </a:ext>
              </a:extLst>
            </p:cNvPr>
            <p:cNvCxnSpPr>
              <a:cxnSpLocks/>
              <a:stCxn id="16" idx="3"/>
              <a:endCxn id="42" idx="0"/>
            </p:cNvCxnSpPr>
            <p:nvPr/>
          </p:nvCxnSpPr>
          <p:spPr>
            <a:xfrm flipH="1">
              <a:off x="8670745" y="4093054"/>
              <a:ext cx="215273" cy="46224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9508E8B3-1D26-40FC-BD21-20E36F2DCB1B}"/>
                </a:ext>
              </a:extLst>
            </p:cNvPr>
            <p:cNvCxnSpPr>
              <a:cxnSpLocks/>
              <a:stCxn id="16" idx="5"/>
              <a:endCxn id="43" idx="0"/>
            </p:cNvCxnSpPr>
            <p:nvPr/>
          </p:nvCxnSpPr>
          <p:spPr>
            <a:xfrm>
              <a:off x="9181170" y="4093054"/>
              <a:ext cx="177734" cy="46224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B2B0D2-FE79-47D5-B6E8-02FCB1139574}"/>
                </a:ext>
              </a:extLst>
            </p:cNvPr>
            <p:cNvSpPr txBox="1"/>
            <p:nvPr/>
          </p:nvSpPr>
          <p:spPr>
            <a:xfrm>
              <a:off x="8559577" y="4173984"/>
              <a:ext cx="123504" cy="22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E81E9D-036E-4209-A542-7C90DAE434B6}"/>
                </a:ext>
              </a:extLst>
            </p:cNvPr>
            <p:cNvSpPr txBox="1"/>
            <p:nvPr/>
          </p:nvSpPr>
          <p:spPr>
            <a:xfrm>
              <a:off x="9269735" y="4172624"/>
              <a:ext cx="123504" cy="22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A18807AA-81CA-4BBF-8968-C7B2307B9E14}"/>
                </a:ext>
              </a:extLst>
            </p:cNvPr>
            <p:cNvSpPr/>
            <p:nvPr/>
          </p:nvSpPr>
          <p:spPr>
            <a:xfrm>
              <a:off x="8789901" y="5406338"/>
              <a:ext cx="417406" cy="4458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/>
                <a:t>А</a:t>
              </a: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6867A3CB-D524-4C22-88E2-2A8EADEA4165}"/>
                </a:ext>
              </a:extLst>
            </p:cNvPr>
            <p:cNvSpPr/>
            <p:nvPr/>
          </p:nvSpPr>
          <p:spPr>
            <a:xfrm>
              <a:off x="9478060" y="5406338"/>
              <a:ext cx="417406" cy="4458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b="1" dirty="0"/>
                <a:t>Л</a:t>
              </a:r>
            </a:p>
          </p:txBody>
        </p: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96AEC001-FAE2-4D9C-B0F3-59C2BDB45413}"/>
                </a:ext>
              </a:extLst>
            </p:cNvPr>
            <p:cNvCxnSpPr>
              <a:cxnSpLocks/>
              <a:stCxn id="43" idx="3"/>
              <a:endCxn id="48" idx="0"/>
            </p:cNvCxnSpPr>
            <p:nvPr/>
          </p:nvCxnSpPr>
          <p:spPr>
            <a:xfrm flipH="1">
              <a:off x="8998605" y="4935828"/>
              <a:ext cx="212723" cy="47051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14EDD1B-55FF-4D34-B43A-2549791762B6}"/>
                </a:ext>
              </a:extLst>
            </p:cNvPr>
            <p:cNvCxnSpPr>
              <a:cxnSpLocks/>
              <a:stCxn id="43" idx="5"/>
              <a:endCxn id="49" idx="0"/>
            </p:cNvCxnSpPr>
            <p:nvPr/>
          </p:nvCxnSpPr>
          <p:spPr>
            <a:xfrm>
              <a:off x="9506478" y="4935828"/>
              <a:ext cx="180284" cy="47051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17D30F-A0AB-4F4F-A2A5-EC43ED285544}"/>
                </a:ext>
              </a:extLst>
            </p:cNvPr>
            <p:cNvSpPr txBox="1"/>
            <p:nvPr/>
          </p:nvSpPr>
          <p:spPr>
            <a:xfrm>
              <a:off x="8887436" y="5025027"/>
              <a:ext cx="123504" cy="22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8FB251-64FE-4D42-8938-9BF1BB895F6D}"/>
                </a:ext>
              </a:extLst>
            </p:cNvPr>
            <p:cNvSpPr txBox="1"/>
            <p:nvPr/>
          </p:nvSpPr>
          <p:spPr>
            <a:xfrm>
              <a:off x="9597594" y="5023667"/>
              <a:ext cx="123504" cy="22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graphicFrame>
        <p:nvGraphicFramePr>
          <p:cNvPr id="54" name="Таблица 53">
            <a:extLst>
              <a:ext uri="{FF2B5EF4-FFF2-40B4-BE49-F238E27FC236}">
                <a16:creationId xmlns:a16="http://schemas.microsoft.com/office/drawing/2014/main" id="{5A457AE0-8DA2-4FB3-9A01-14D1462D5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33862"/>
              </p:ext>
            </p:extLst>
          </p:nvPr>
        </p:nvGraphicFramePr>
        <p:xfrm>
          <a:off x="1066800" y="3092946"/>
          <a:ext cx="5522901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268">
                  <a:extLst>
                    <a:ext uri="{9D8B030D-6E8A-4147-A177-3AD203B41FA5}">
                      <a16:colId xmlns:a16="http://schemas.microsoft.com/office/drawing/2014/main" val="4009827688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663875271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673110839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2993116922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1398859318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3439405782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4240360050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372116381"/>
                    </a:ext>
                  </a:extLst>
                </a:gridCol>
              </a:tblGrid>
              <a:tr h="40491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6759"/>
                  </a:ext>
                </a:extLst>
              </a:tr>
              <a:tr h="23137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49324"/>
                  </a:ext>
                </a:extLst>
              </a:tr>
              <a:tr h="58941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Количество 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2994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2677F801-767E-4017-8F89-78B2428BA725}"/>
              </a:ext>
            </a:extLst>
          </p:cNvPr>
          <p:cNvSpPr txBox="1"/>
          <p:nvPr/>
        </p:nvSpPr>
        <p:spPr>
          <a:xfrm>
            <a:off x="1066798" y="5006228"/>
            <a:ext cx="552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П+О+Е+Х+А+Л+И = 3+2+3+3+4+4+3 = 22</a:t>
            </a:r>
          </a:p>
        </p:txBody>
      </p:sp>
    </p:spTree>
    <p:extLst>
      <p:ext uri="{BB962C8B-B14F-4D97-AF65-F5344CB8AC3E}">
        <p14:creationId xmlns:p14="http://schemas.microsoft.com/office/powerpoint/2010/main" val="25339950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7B73A84-9CF2-4397-8BDE-6FB053BDA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89F3C6F-93A5-40B4-9B14-384AFCD52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 задачи №5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A69757-422A-4E37-A05A-F9ECD87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Бинарного дерева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D7805D-9328-479C-A3A0-21B29BD0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Задача: Необходимо закодировать буква А, Б, В, Г, Д так что бы полученный код удовлетворял Условию 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712760D-6E79-44F3-8E50-B2DE8DC75F94}"/>
              </a:ext>
            </a:extLst>
          </p:cNvPr>
          <p:cNvSpPr/>
          <p:nvPr/>
        </p:nvSpPr>
        <p:spPr>
          <a:xfrm>
            <a:off x="4101248" y="333993"/>
            <a:ext cx="1127575" cy="11275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блачко с текстом: прямоугольное со скругленными углами 74">
            <a:extLst>
              <a:ext uri="{FF2B5EF4-FFF2-40B4-BE49-F238E27FC236}">
                <a16:creationId xmlns:a16="http://schemas.microsoft.com/office/drawing/2014/main" id="{5942B98F-6DB8-4F3F-AAC5-83C17DC48B0D}"/>
              </a:ext>
            </a:extLst>
          </p:cNvPr>
          <p:cNvSpPr/>
          <p:nvPr/>
        </p:nvSpPr>
        <p:spPr>
          <a:xfrm>
            <a:off x="234777" y="2088292"/>
            <a:ext cx="4250725" cy="2669059"/>
          </a:xfrm>
          <a:prstGeom prst="wedgeRoundRectCallout">
            <a:avLst>
              <a:gd name="adj1" fmla="val 40754"/>
              <a:gd name="adj2" fmla="val -7198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1003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Нарисуем корень нашего дерева из которого будут расти ветви.</a:t>
            </a:r>
          </a:p>
        </p:txBody>
      </p:sp>
    </p:spTree>
    <p:extLst>
      <p:ext uri="{BB962C8B-B14F-4D97-AF65-F5344CB8AC3E}">
        <p14:creationId xmlns:p14="http://schemas.microsoft.com/office/powerpoint/2010/main" val="41476507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F3343-C136-4443-9095-C6D6880B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42683-F4DE-47F7-80F6-F171D0A9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Заглавные буквы русского алфавита закодированы неравномерным двоичным кодом, в котором никакое кодовое слово не является началом другого кодового слова. Это условие обеспечивает возможность однозначной расшифровки закодированных сообщений. </a:t>
            </a:r>
          </a:p>
          <a:p>
            <a:pPr marL="0" indent="0">
              <a:buNone/>
            </a:pPr>
            <a:r>
              <a:rPr lang="ru-RU" sz="2400" dirty="0"/>
              <a:t>Известно, что все кодовые слова содержат не меньше двух и не больше трёх двоичных знаков, а слову КАПОТ соответствует код 11000111110011. Какой код соответствует слову ТОК?</a:t>
            </a:r>
          </a:p>
        </p:txBody>
      </p:sp>
    </p:spTree>
    <p:extLst>
      <p:ext uri="{BB962C8B-B14F-4D97-AF65-F5344CB8AC3E}">
        <p14:creationId xmlns:p14="http://schemas.microsoft.com/office/powerpoint/2010/main" val="18946610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81A1-B652-4EF9-BAFB-F360EEB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EC5-A7E6-4528-8583-15F69B3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5444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Рассмотрим внимательно код 11000111110011</a:t>
            </a:r>
          </a:p>
          <a:p>
            <a:pPr marL="0" indent="0">
              <a:buNone/>
            </a:pPr>
            <a:r>
              <a:rPr lang="ru-RU" sz="2400" dirty="0"/>
              <a:t>С первого взгляда можно сказать что количество 1 больше чем количество 0, из чего можно сделать вывод что левая ветка будет иметь минимум третий уровень, т.к. одна буква шифруется тремя знаками.</a:t>
            </a:r>
          </a:p>
          <a:p>
            <a:pPr marL="0" indent="0">
              <a:buNone/>
            </a:pPr>
            <a:r>
              <a:rPr lang="ru-RU" sz="2400" dirty="0"/>
              <a:t>Набрасываем бинарное дерево 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5F59AB4-C501-401D-9A5E-FEAA5BAF6B1C}"/>
              </a:ext>
            </a:extLst>
          </p:cNvPr>
          <p:cNvSpPr/>
          <p:nvPr/>
        </p:nvSpPr>
        <p:spPr>
          <a:xfrm>
            <a:off x="8687329" y="1278183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7106E5D9-845F-42DD-ACF9-92EC59DE4D50}"/>
              </a:ext>
            </a:extLst>
          </p:cNvPr>
          <p:cNvSpPr/>
          <p:nvPr/>
        </p:nvSpPr>
        <p:spPr>
          <a:xfrm>
            <a:off x="9623447" y="2441193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3BEB0C5-7705-4ACB-9C8B-6DAA90B4998C}"/>
              </a:ext>
            </a:extLst>
          </p:cNvPr>
          <p:cNvSpPr/>
          <p:nvPr/>
        </p:nvSpPr>
        <p:spPr>
          <a:xfrm>
            <a:off x="10399112" y="3592310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96DEF82-8564-4F3A-8C33-892966C1E118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9134780" y="3069418"/>
            <a:ext cx="596453" cy="640734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A686082-28DF-4F5E-808C-1FC41FA3C9D9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10251672" y="3069418"/>
            <a:ext cx="515446" cy="52289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DD99A47-C5D4-4EE4-92FA-513380BC2D15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9315554" y="1906408"/>
            <a:ext cx="675899" cy="53478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68C42A-8D34-43BB-A51E-FCF83F2A5A9F}"/>
              </a:ext>
            </a:extLst>
          </p:cNvPr>
          <p:cNvSpPr txBox="1"/>
          <p:nvPr/>
        </p:nvSpPr>
        <p:spPr>
          <a:xfrm>
            <a:off x="9588397" y="181296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718C2-F87C-4DC8-9F42-28D666F46243}"/>
              </a:ext>
            </a:extLst>
          </p:cNvPr>
          <p:cNvSpPr txBox="1"/>
          <p:nvPr/>
        </p:nvSpPr>
        <p:spPr>
          <a:xfrm>
            <a:off x="10558463" y="302461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50B3E3-930B-4216-9C43-1D3FC97E598C}"/>
              </a:ext>
            </a:extLst>
          </p:cNvPr>
          <p:cNvSpPr/>
          <p:nvPr/>
        </p:nvSpPr>
        <p:spPr>
          <a:xfrm>
            <a:off x="9760759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98F01A6-2F54-4124-9C72-17DDABCEA147}"/>
              </a:ext>
            </a:extLst>
          </p:cNvPr>
          <p:cNvSpPr/>
          <p:nvPr/>
        </p:nvSpPr>
        <p:spPr>
          <a:xfrm>
            <a:off x="10974186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B220623-18D2-418F-BBF4-746DF5FED403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10128765" y="4220535"/>
            <a:ext cx="378133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07CFEBC-1E86-41EE-93D1-8FD250978CDF}"/>
              </a:ext>
            </a:extLst>
          </p:cNvPr>
          <p:cNvCxnSpPr>
            <a:cxnSpLocks/>
            <a:stCxn id="74" idx="5"/>
            <a:endCxn id="82" idx="0"/>
          </p:cNvCxnSpPr>
          <p:nvPr/>
        </p:nvCxnSpPr>
        <p:spPr>
          <a:xfrm>
            <a:off x="11027337" y="4220535"/>
            <a:ext cx="314855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F17E22-45F0-4205-AECD-4935501B475B}"/>
              </a:ext>
            </a:extLst>
          </p:cNvPr>
          <p:cNvSpPr txBox="1"/>
          <p:nvPr/>
        </p:nvSpPr>
        <p:spPr>
          <a:xfrm>
            <a:off x="9991453" y="447430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7C2DBD-5884-480D-8C8F-1A2AAB41B26C}"/>
              </a:ext>
            </a:extLst>
          </p:cNvPr>
          <p:cNvSpPr txBox="1"/>
          <p:nvPr/>
        </p:nvSpPr>
        <p:spPr>
          <a:xfrm>
            <a:off x="11243672" y="447205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C6C44CC6-0D4D-47C7-8772-6785D3A5100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8249468" y="1906408"/>
            <a:ext cx="545647" cy="53478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0680B0-1B1B-43A5-9491-381363A11B5E}"/>
              </a:ext>
            </a:extLst>
          </p:cNvPr>
          <p:cNvSpPr txBox="1"/>
          <p:nvPr/>
        </p:nvSpPr>
        <p:spPr>
          <a:xfrm>
            <a:off x="9221013" y="3031792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B011A0-D23C-4309-AE30-ACD4CA7D4D69}"/>
              </a:ext>
            </a:extLst>
          </p:cNvPr>
          <p:cNvSpPr txBox="1"/>
          <p:nvPr/>
        </p:nvSpPr>
        <p:spPr>
          <a:xfrm>
            <a:off x="8249468" y="189365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01502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81A1-B652-4EF9-BAFB-F360EEB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EC5-A7E6-4528-8583-15F69B3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5444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 просмотре кода</a:t>
            </a:r>
          </a:p>
          <a:p>
            <a:pPr marL="0" indent="0" algn="ctr">
              <a:buNone/>
            </a:pPr>
            <a:r>
              <a:rPr lang="ru-RU" sz="3200" dirty="0"/>
              <a:t>1 1 0 0 0 1 1 1 1 1 0 0 1 1 </a:t>
            </a:r>
          </a:p>
          <a:p>
            <a:pPr marL="0" indent="0">
              <a:buNone/>
            </a:pPr>
            <a:r>
              <a:rPr lang="ru-RU" sz="2400" dirty="0"/>
              <a:t>В глаза бросается большое скопление 1 в середине.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5F59AB4-C501-401D-9A5E-FEAA5BAF6B1C}"/>
              </a:ext>
            </a:extLst>
          </p:cNvPr>
          <p:cNvSpPr/>
          <p:nvPr/>
        </p:nvSpPr>
        <p:spPr>
          <a:xfrm>
            <a:off x="8687329" y="1278183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7106E5D9-845F-42DD-ACF9-92EC59DE4D50}"/>
              </a:ext>
            </a:extLst>
          </p:cNvPr>
          <p:cNvSpPr/>
          <p:nvPr/>
        </p:nvSpPr>
        <p:spPr>
          <a:xfrm>
            <a:off x="9623447" y="2441193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3BEB0C5-7705-4ACB-9C8B-6DAA90B4998C}"/>
              </a:ext>
            </a:extLst>
          </p:cNvPr>
          <p:cNvSpPr/>
          <p:nvPr/>
        </p:nvSpPr>
        <p:spPr>
          <a:xfrm>
            <a:off x="10399112" y="3592310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96DEF82-8564-4F3A-8C33-892966C1E118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9134780" y="3069418"/>
            <a:ext cx="596453" cy="640734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A686082-28DF-4F5E-808C-1FC41FA3C9D9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10251672" y="3069418"/>
            <a:ext cx="515446" cy="52289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DD99A47-C5D4-4EE4-92FA-513380BC2D15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9315554" y="1906408"/>
            <a:ext cx="675899" cy="53478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68C42A-8D34-43BB-A51E-FCF83F2A5A9F}"/>
              </a:ext>
            </a:extLst>
          </p:cNvPr>
          <p:cNvSpPr txBox="1"/>
          <p:nvPr/>
        </p:nvSpPr>
        <p:spPr>
          <a:xfrm>
            <a:off x="9588397" y="181296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718C2-F87C-4DC8-9F42-28D666F46243}"/>
              </a:ext>
            </a:extLst>
          </p:cNvPr>
          <p:cNvSpPr txBox="1"/>
          <p:nvPr/>
        </p:nvSpPr>
        <p:spPr>
          <a:xfrm>
            <a:off x="10558463" y="302461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50B3E3-930B-4216-9C43-1D3FC97E598C}"/>
              </a:ext>
            </a:extLst>
          </p:cNvPr>
          <p:cNvSpPr/>
          <p:nvPr/>
        </p:nvSpPr>
        <p:spPr>
          <a:xfrm>
            <a:off x="9760759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98F01A6-2F54-4124-9C72-17DDABCEA147}"/>
              </a:ext>
            </a:extLst>
          </p:cNvPr>
          <p:cNvSpPr/>
          <p:nvPr/>
        </p:nvSpPr>
        <p:spPr>
          <a:xfrm>
            <a:off x="10974186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B220623-18D2-418F-BBF4-746DF5FED403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10128765" y="4220535"/>
            <a:ext cx="378133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07CFEBC-1E86-41EE-93D1-8FD250978CDF}"/>
              </a:ext>
            </a:extLst>
          </p:cNvPr>
          <p:cNvCxnSpPr>
            <a:cxnSpLocks/>
            <a:stCxn id="74" idx="5"/>
            <a:endCxn id="82" idx="0"/>
          </p:cNvCxnSpPr>
          <p:nvPr/>
        </p:nvCxnSpPr>
        <p:spPr>
          <a:xfrm>
            <a:off x="11027337" y="4220535"/>
            <a:ext cx="314855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F17E22-45F0-4205-AECD-4935501B475B}"/>
              </a:ext>
            </a:extLst>
          </p:cNvPr>
          <p:cNvSpPr txBox="1"/>
          <p:nvPr/>
        </p:nvSpPr>
        <p:spPr>
          <a:xfrm>
            <a:off x="9991453" y="447430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7C2DBD-5884-480D-8C8F-1A2AAB41B26C}"/>
              </a:ext>
            </a:extLst>
          </p:cNvPr>
          <p:cNvSpPr txBox="1"/>
          <p:nvPr/>
        </p:nvSpPr>
        <p:spPr>
          <a:xfrm>
            <a:off x="11243672" y="447205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C6C44CC6-0D4D-47C7-8772-6785D3A5100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8249468" y="1906408"/>
            <a:ext cx="545647" cy="53478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0680B0-1B1B-43A5-9491-381363A11B5E}"/>
              </a:ext>
            </a:extLst>
          </p:cNvPr>
          <p:cNvSpPr txBox="1"/>
          <p:nvPr/>
        </p:nvSpPr>
        <p:spPr>
          <a:xfrm>
            <a:off x="9221013" y="3031792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B011A0-D23C-4309-AE30-ACD4CA7D4D69}"/>
              </a:ext>
            </a:extLst>
          </p:cNvPr>
          <p:cNvSpPr txBox="1"/>
          <p:nvPr/>
        </p:nvSpPr>
        <p:spPr>
          <a:xfrm>
            <a:off x="8249468" y="189365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" name="Правая круглая скобка 3">
            <a:extLst>
              <a:ext uri="{FF2B5EF4-FFF2-40B4-BE49-F238E27FC236}">
                <a16:creationId xmlns:a16="http://schemas.microsoft.com/office/drawing/2014/main" id="{14B2CEFD-44CB-4240-BC78-0D216B4B204F}"/>
              </a:ext>
            </a:extLst>
          </p:cNvPr>
          <p:cNvSpPr/>
          <p:nvPr/>
        </p:nvSpPr>
        <p:spPr>
          <a:xfrm rot="5400000">
            <a:off x="4414572" y="2410179"/>
            <a:ext cx="145413" cy="1388641"/>
          </a:xfrm>
          <a:prstGeom prst="rightBracket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837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81A1-B652-4EF9-BAFB-F360EEB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EC5-A7E6-4528-8583-15F69B3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5444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Предположим что код 111 - П</a:t>
            </a:r>
          </a:p>
          <a:p>
            <a:pPr marL="0" indent="0" algn="ctr">
              <a:buNone/>
            </a:pPr>
            <a:r>
              <a:rPr lang="ru-RU" sz="3200" dirty="0"/>
              <a:t>1 1 0 0 0 1 1 1 1 1 0 0 1 1 </a:t>
            </a:r>
          </a:p>
          <a:p>
            <a:pPr marL="0" indent="0">
              <a:buNone/>
            </a:pPr>
            <a:r>
              <a:rPr lang="ru-RU" sz="2400" dirty="0"/>
              <a:t>Тогда</a:t>
            </a:r>
          </a:p>
          <a:p>
            <a:pPr marL="0" indent="0" algn="ctr">
              <a:buNone/>
            </a:pPr>
            <a:r>
              <a:rPr lang="ru-RU" sz="3200" dirty="0"/>
              <a:t>1 1 0 0 0 1 .</a:t>
            </a: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1 1 1 </a:t>
            </a:r>
            <a:r>
              <a:rPr lang="ru-RU" sz="3200" dirty="0"/>
              <a:t>.1 0 0 1 1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2400" dirty="0"/>
              <a:t>* Если  111 листок, следовательно 11 и 1 это узел, в которых не может быть букв.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5F59AB4-C501-401D-9A5E-FEAA5BAF6B1C}"/>
              </a:ext>
            </a:extLst>
          </p:cNvPr>
          <p:cNvSpPr/>
          <p:nvPr/>
        </p:nvSpPr>
        <p:spPr>
          <a:xfrm>
            <a:off x="8687329" y="1278183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7106E5D9-845F-42DD-ACF9-92EC59DE4D50}"/>
              </a:ext>
            </a:extLst>
          </p:cNvPr>
          <p:cNvSpPr/>
          <p:nvPr/>
        </p:nvSpPr>
        <p:spPr>
          <a:xfrm>
            <a:off x="9623447" y="2441193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3BEB0C5-7705-4ACB-9C8B-6DAA90B4998C}"/>
              </a:ext>
            </a:extLst>
          </p:cNvPr>
          <p:cNvSpPr/>
          <p:nvPr/>
        </p:nvSpPr>
        <p:spPr>
          <a:xfrm>
            <a:off x="10399112" y="3592310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96DEF82-8564-4F3A-8C33-892966C1E118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9134780" y="3069418"/>
            <a:ext cx="596453" cy="640734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A686082-28DF-4F5E-808C-1FC41FA3C9D9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10251672" y="3069418"/>
            <a:ext cx="515446" cy="52289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DD99A47-C5D4-4EE4-92FA-513380BC2D15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9315554" y="1906408"/>
            <a:ext cx="675899" cy="53478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68C42A-8D34-43BB-A51E-FCF83F2A5A9F}"/>
              </a:ext>
            </a:extLst>
          </p:cNvPr>
          <p:cNvSpPr txBox="1"/>
          <p:nvPr/>
        </p:nvSpPr>
        <p:spPr>
          <a:xfrm>
            <a:off x="9588397" y="181296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718C2-F87C-4DC8-9F42-28D666F46243}"/>
              </a:ext>
            </a:extLst>
          </p:cNvPr>
          <p:cNvSpPr txBox="1"/>
          <p:nvPr/>
        </p:nvSpPr>
        <p:spPr>
          <a:xfrm>
            <a:off x="10558463" y="302461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50B3E3-930B-4216-9C43-1D3FC97E598C}"/>
              </a:ext>
            </a:extLst>
          </p:cNvPr>
          <p:cNvSpPr/>
          <p:nvPr/>
        </p:nvSpPr>
        <p:spPr>
          <a:xfrm>
            <a:off x="9760759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98F01A6-2F54-4124-9C72-17DDABCEA147}"/>
              </a:ext>
            </a:extLst>
          </p:cNvPr>
          <p:cNvSpPr/>
          <p:nvPr/>
        </p:nvSpPr>
        <p:spPr>
          <a:xfrm>
            <a:off x="10974186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3600" b="1" dirty="0"/>
              <a:t>П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B220623-18D2-418F-BBF4-746DF5FED403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10128765" y="4220535"/>
            <a:ext cx="378133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07CFEBC-1E86-41EE-93D1-8FD250978CDF}"/>
              </a:ext>
            </a:extLst>
          </p:cNvPr>
          <p:cNvCxnSpPr>
            <a:cxnSpLocks/>
            <a:stCxn id="74" idx="5"/>
            <a:endCxn id="82" idx="0"/>
          </p:cNvCxnSpPr>
          <p:nvPr/>
        </p:nvCxnSpPr>
        <p:spPr>
          <a:xfrm>
            <a:off x="11027337" y="4220535"/>
            <a:ext cx="314855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F17E22-45F0-4205-AECD-4935501B475B}"/>
              </a:ext>
            </a:extLst>
          </p:cNvPr>
          <p:cNvSpPr txBox="1"/>
          <p:nvPr/>
        </p:nvSpPr>
        <p:spPr>
          <a:xfrm>
            <a:off x="9991453" y="447430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7C2DBD-5884-480D-8C8F-1A2AAB41B26C}"/>
              </a:ext>
            </a:extLst>
          </p:cNvPr>
          <p:cNvSpPr txBox="1"/>
          <p:nvPr/>
        </p:nvSpPr>
        <p:spPr>
          <a:xfrm>
            <a:off x="11243672" y="447205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C6C44CC6-0D4D-47C7-8772-6785D3A5100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8249468" y="1906408"/>
            <a:ext cx="545647" cy="53478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0680B0-1B1B-43A5-9491-381363A11B5E}"/>
              </a:ext>
            </a:extLst>
          </p:cNvPr>
          <p:cNvSpPr txBox="1"/>
          <p:nvPr/>
        </p:nvSpPr>
        <p:spPr>
          <a:xfrm>
            <a:off x="9221013" y="3031792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B011A0-D23C-4309-AE30-ACD4CA7D4D69}"/>
              </a:ext>
            </a:extLst>
          </p:cNvPr>
          <p:cNvSpPr txBox="1"/>
          <p:nvPr/>
        </p:nvSpPr>
        <p:spPr>
          <a:xfrm>
            <a:off x="8249468" y="189365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" name="Правая круглая скобка 3">
            <a:extLst>
              <a:ext uri="{FF2B5EF4-FFF2-40B4-BE49-F238E27FC236}">
                <a16:creationId xmlns:a16="http://schemas.microsoft.com/office/drawing/2014/main" id="{14B2CEFD-44CB-4240-BC78-0D216B4B204F}"/>
              </a:ext>
            </a:extLst>
          </p:cNvPr>
          <p:cNvSpPr/>
          <p:nvPr/>
        </p:nvSpPr>
        <p:spPr>
          <a:xfrm rot="5400000">
            <a:off x="4415210" y="2705105"/>
            <a:ext cx="145411" cy="798787"/>
          </a:xfrm>
          <a:prstGeom prst="rightBracket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151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81A1-B652-4EF9-BAFB-F360EEB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EC5-A7E6-4528-8583-15F69B3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54443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От 111 справа на лево распределим ещё две буквы под два символа</a:t>
            </a:r>
          </a:p>
          <a:p>
            <a:pPr marL="0" indent="0" algn="ctr">
              <a:buNone/>
            </a:pPr>
            <a:r>
              <a:rPr lang="ru-RU" sz="3200" dirty="0"/>
              <a:t>1 1 0 . 0 0 1 . </a:t>
            </a: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1 1 1 </a:t>
            </a:r>
            <a:r>
              <a:rPr lang="ru-RU" sz="3200" dirty="0"/>
              <a:t>. 1 0 0 1 1</a:t>
            </a:r>
          </a:p>
          <a:p>
            <a:pPr marL="0" indent="0">
              <a:buNone/>
            </a:pPr>
            <a:r>
              <a:rPr lang="ru-RU" sz="2400" dirty="0"/>
              <a:t>Поскольку кодовое слово начинается на К, </a:t>
            </a:r>
          </a:p>
          <a:p>
            <a:pPr marL="0" indent="0">
              <a:buNone/>
            </a:pPr>
            <a:r>
              <a:rPr lang="ru-RU" sz="2400" dirty="0"/>
              <a:t>то 110 – К, следовательно 001 – А.</a:t>
            </a:r>
          </a:p>
          <a:p>
            <a:pPr marL="0" indent="0">
              <a:buNone/>
            </a:pPr>
            <a:r>
              <a:rPr lang="ru-RU" sz="2400" dirty="0"/>
              <a:t>Дорисовываем дерево.</a:t>
            </a:r>
          </a:p>
          <a:p>
            <a:pPr marL="0" indent="0">
              <a:buNone/>
            </a:pPr>
            <a:r>
              <a:rPr lang="ru-RU" sz="2400" dirty="0"/>
              <a:t>*Если  110 или 001 листок, </a:t>
            </a:r>
          </a:p>
          <a:p>
            <a:pPr marL="0" indent="0">
              <a:buNone/>
            </a:pPr>
            <a:r>
              <a:rPr lang="ru-RU" sz="2400" dirty="0"/>
              <a:t>следовательно 11 и 1 это узел, в которых не может быть букв.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5F59AB4-C501-401D-9A5E-FEAA5BAF6B1C}"/>
              </a:ext>
            </a:extLst>
          </p:cNvPr>
          <p:cNvSpPr/>
          <p:nvPr/>
        </p:nvSpPr>
        <p:spPr>
          <a:xfrm>
            <a:off x="8727462" y="1292908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7106E5D9-845F-42DD-ACF9-92EC59DE4D50}"/>
              </a:ext>
            </a:extLst>
          </p:cNvPr>
          <p:cNvSpPr/>
          <p:nvPr/>
        </p:nvSpPr>
        <p:spPr>
          <a:xfrm>
            <a:off x="9740873" y="2441193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3BEB0C5-7705-4ACB-9C8B-6DAA90B4998C}"/>
              </a:ext>
            </a:extLst>
          </p:cNvPr>
          <p:cNvSpPr/>
          <p:nvPr/>
        </p:nvSpPr>
        <p:spPr>
          <a:xfrm>
            <a:off x="10399112" y="3592310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96DEF82-8564-4F3A-8C33-892966C1E118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9522809" y="3069418"/>
            <a:ext cx="325850" cy="681147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A686082-28DF-4F5E-808C-1FC41FA3C9D9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10369098" y="3069418"/>
            <a:ext cx="398020" cy="52289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DD99A47-C5D4-4EE4-92FA-513380BC2D15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9355687" y="1921133"/>
            <a:ext cx="753192" cy="52006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68C42A-8D34-43BB-A51E-FCF83F2A5A9F}"/>
              </a:ext>
            </a:extLst>
          </p:cNvPr>
          <p:cNvSpPr txBox="1"/>
          <p:nvPr/>
        </p:nvSpPr>
        <p:spPr>
          <a:xfrm>
            <a:off x="9588397" y="181296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718C2-F87C-4DC8-9F42-28D666F46243}"/>
              </a:ext>
            </a:extLst>
          </p:cNvPr>
          <p:cNvSpPr txBox="1"/>
          <p:nvPr/>
        </p:nvSpPr>
        <p:spPr>
          <a:xfrm>
            <a:off x="10558463" y="302461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50B3E3-930B-4216-9C43-1D3FC97E598C}"/>
              </a:ext>
            </a:extLst>
          </p:cNvPr>
          <p:cNvSpPr/>
          <p:nvPr/>
        </p:nvSpPr>
        <p:spPr>
          <a:xfrm>
            <a:off x="9760759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К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98F01A6-2F54-4124-9C72-17DDABCEA147}"/>
              </a:ext>
            </a:extLst>
          </p:cNvPr>
          <p:cNvSpPr/>
          <p:nvPr/>
        </p:nvSpPr>
        <p:spPr>
          <a:xfrm>
            <a:off x="10974186" y="4964661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4400" b="1" dirty="0"/>
              <a:t>П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B220623-18D2-418F-BBF4-746DF5FED403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 flipH="1">
            <a:off x="10128765" y="4220535"/>
            <a:ext cx="378133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07CFEBC-1E86-41EE-93D1-8FD250978CDF}"/>
              </a:ext>
            </a:extLst>
          </p:cNvPr>
          <p:cNvCxnSpPr>
            <a:cxnSpLocks/>
            <a:stCxn id="74" idx="5"/>
            <a:endCxn id="82" idx="0"/>
          </p:cNvCxnSpPr>
          <p:nvPr/>
        </p:nvCxnSpPr>
        <p:spPr>
          <a:xfrm>
            <a:off x="11027337" y="4220535"/>
            <a:ext cx="314855" cy="7441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F17E22-45F0-4205-AECD-4935501B475B}"/>
              </a:ext>
            </a:extLst>
          </p:cNvPr>
          <p:cNvSpPr txBox="1"/>
          <p:nvPr/>
        </p:nvSpPr>
        <p:spPr>
          <a:xfrm>
            <a:off x="9991453" y="447430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7C2DBD-5884-480D-8C8F-1A2AAB41B26C}"/>
              </a:ext>
            </a:extLst>
          </p:cNvPr>
          <p:cNvSpPr txBox="1"/>
          <p:nvPr/>
        </p:nvSpPr>
        <p:spPr>
          <a:xfrm>
            <a:off x="11243672" y="4472058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C6C44CC6-0D4D-47C7-8772-6785D3A5100A}"/>
              </a:ext>
            </a:extLst>
          </p:cNvPr>
          <p:cNvCxnSpPr>
            <a:cxnSpLocks/>
            <a:stCxn id="71" idx="3"/>
            <a:endCxn id="22" idx="0"/>
          </p:cNvCxnSpPr>
          <p:nvPr/>
        </p:nvCxnSpPr>
        <p:spPr>
          <a:xfrm flipH="1">
            <a:off x="8224494" y="1921133"/>
            <a:ext cx="610754" cy="5200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0680B0-1B1B-43A5-9491-381363A11B5E}"/>
              </a:ext>
            </a:extLst>
          </p:cNvPr>
          <p:cNvSpPr txBox="1"/>
          <p:nvPr/>
        </p:nvSpPr>
        <p:spPr>
          <a:xfrm>
            <a:off x="9221013" y="3031792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B011A0-D23C-4309-AE30-ACD4CA7D4D69}"/>
              </a:ext>
            </a:extLst>
          </p:cNvPr>
          <p:cNvSpPr txBox="1"/>
          <p:nvPr/>
        </p:nvSpPr>
        <p:spPr>
          <a:xfrm>
            <a:off x="8249468" y="189365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0AFADEC-2E21-49DC-A349-F37E90EC774B}"/>
              </a:ext>
            </a:extLst>
          </p:cNvPr>
          <p:cNvSpPr/>
          <p:nvPr/>
        </p:nvSpPr>
        <p:spPr>
          <a:xfrm>
            <a:off x="7856488" y="2441193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9E48839-88EC-4A56-81EC-1C0B765B5724}"/>
              </a:ext>
            </a:extLst>
          </p:cNvPr>
          <p:cNvSpPr/>
          <p:nvPr/>
        </p:nvSpPr>
        <p:spPr>
          <a:xfrm>
            <a:off x="7368875" y="3604203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95AEF65-8100-41D5-B3B6-2070F7D1B880}"/>
              </a:ext>
            </a:extLst>
          </p:cNvPr>
          <p:cNvCxnSpPr>
            <a:stCxn id="22" idx="3"/>
            <a:endCxn id="23" idx="0"/>
          </p:cNvCxnSpPr>
          <p:nvPr/>
        </p:nvCxnSpPr>
        <p:spPr>
          <a:xfrm flipH="1">
            <a:off x="7736881" y="3069418"/>
            <a:ext cx="227393" cy="53478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64FE0EA-14D6-4392-8D45-FF0422740BF2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8484713" y="3069418"/>
            <a:ext cx="262025" cy="635589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BF33D7-BD26-46CB-BD53-2FCE0B14E3C4}"/>
              </a:ext>
            </a:extLst>
          </p:cNvPr>
          <p:cNvSpPr txBox="1"/>
          <p:nvPr/>
        </p:nvSpPr>
        <p:spPr>
          <a:xfrm>
            <a:off x="7199055" y="3249327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BDAB8-4010-44D8-B69D-0ADD86914972}"/>
              </a:ext>
            </a:extLst>
          </p:cNvPr>
          <p:cNvSpPr txBox="1"/>
          <p:nvPr/>
        </p:nvSpPr>
        <p:spPr>
          <a:xfrm>
            <a:off x="8217145" y="4328321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D7960A3-209B-406B-AB6D-307D44C3D874}"/>
              </a:ext>
            </a:extLst>
          </p:cNvPr>
          <p:cNvSpPr/>
          <p:nvPr/>
        </p:nvSpPr>
        <p:spPr>
          <a:xfrm>
            <a:off x="8026967" y="4947705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А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9037645-E4D1-4C73-8C95-4B0DD40F66FC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996899" y="4232428"/>
            <a:ext cx="479763" cy="744129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EAF9D-56F3-4EE6-AE81-F632992F4C45}"/>
              </a:ext>
            </a:extLst>
          </p:cNvPr>
          <p:cNvSpPr txBox="1"/>
          <p:nvPr/>
        </p:nvSpPr>
        <p:spPr>
          <a:xfrm>
            <a:off x="6912429" y="4328320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EFA54-1E46-4A2F-9238-206B18A27A88}"/>
              </a:ext>
            </a:extLst>
          </p:cNvPr>
          <p:cNvSpPr txBox="1"/>
          <p:nvPr/>
        </p:nvSpPr>
        <p:spPr>
          <a:xfrm>
            <a:off x="8668873" y="301827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2705D4C-5081-4C6E-9E46-315A0086EC45}"/>
              </a:ext>
            </a:extLst>
          </p:cNvPr>
          <p:cNvCxnSpPr>
            <a:cxnSpLocks/>
            <a:stCxn id="23" idx="5"/>
            <a:endCxn id="28" idx="0"/>
          </p:cNvCxnSpPr>
          <p:nvPr/>
        </p:nvCxnSpPr>
        <p:spPr>
          <a:xfrm>
            <a:off x="7997100" y="4232428"/>
            <a:ext cx="397873" cy="7152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762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>
            <a:extLst>
              <a:ext uri="{FF2B5EF4-FFF2-40B4-BE49-F238E27FC236}">
                <a16:creationId xmlns:a16="http://schemas.microsoft.com/office/drawing/2014/main" id="{2CDE9AA3-498A-4E65-A416-7A37C38CBCEF}"/>
              </a:ext>
            </a:extLst>
          </p:cNvPr>
          <p:cNvSpPr/>
          <p:nvPr/>
        </p:nvSpPr>
        <p:spPr>
          <a:xfrm>
            <a:off x="8760248" y="3736047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81A1-B652-4EF9-BAFB-F360EEB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EC5-A7E6-4528-8583-15F69B3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5889506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Осталось 5 символов которые можно разложить на 100 и 11, или на 10 и 011</a:t>
            </a:r>
          </a:p>
          <a:p>
            <a:pPr marL="0" indent="0" algn="ctr">
              <a:buNone/>
            </a:pP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1 1 0 . 0 0 1 . 1 1 1 </a:t>
            </a:r>
            <a:r>
              <a:rPr lang="ru-RU" sz="3200" dirty="0"/>
              <a:t>. 1 0 0 1 1</a:t>
            </a:r>
          </a:p>
          <a:p>
            <a:pPr marL="0" indent="0">
              <a:buNone/>
            </a:pPr>
            <a:r>
              <a:rPr lang="ru-RU" sz="2400" dirty="0"/>
              <a:t>Листок 100 существует А вот листочка 11 быть не может. Мы уже сказали что это узел, а в узле не может быть буквы. Это вариант вычёркиваем.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5F59AB4-C501-401D-9A5E-FEAA5BAF6B1C}"/>
              </a:ext>
            </a:extLst>
          </p:cNvPr>
          <p:cNvSpPr/>
          <p:nvPr/>
        </p:nvSpPr>
        <p:spPr>
          <a:xfrm>
            <a:off x="8800020" y="853579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7106E5D9-845F-42DD-ACF9-92EC59DE4D50}"/>
              </a:ext>
            </a:extLst>
          </p:cNvPr>
          <p:cNvSpPr/>
          <p:nvPr/>
        </p:nvSpPr>
        <p:spPr>
          <a:xfrm>
            <a:off x="9660100" y="2282262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3BEB0C5-7705-4ACB-9C8B-6DAA90B4998C}"/>
              </a:ext>
            </a:extLst>
          </p:cNvPr>
          <p:cNvSpPr/>
          <p:nvPr/>
        </p:nvSpPr>
        <p:spPr>
          <a:xfrm>
            <a:off x="10539427" y="3736047"/>
            <a:ext cx="736011" cy="73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96DEF82-8564-4F3A-8C33-892966C1E118}"/>
              </a:ext>
            </a:extLst>
          </p:cNvPr>
          <p:cNvCxnSpPr>
            <a:cxnSpLocks/>
            <a:stCxn id="72" idx="3"/>
            <a:endCxn id="32" idx="0"/>
          </p:cNvCxnSpPr>
          <p:nvPr/>
        </p:nvCxnSpPr>
        <p:spPr>
          <a:xfrm flipH="1">
            <a:off x="9128254" y="2910487"/>
            <a:ext cx="639632" cy="825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A686082-28DF-4F5E-808C-1FC41FA3C9D9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10288325" y="2910487"/>
            <a:ext cx="619108" cy="8255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DD99A47-C5D4-4EE4-92FA-513380BC2D15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9428245" y="1481804"/>
            <a:ext cx="599861" cy="80045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68C42A-8D34-43BB-A51E-FCF83F2A5A9F}"/>
              </a:ext>
            </a:extLst>
          </p:cNvPr>
          <p:cNvSpPr txBox="1"/>
          <p:nvPr/>
        </p:nvSpPr>
        <p:spPr>
          <a:xfrm>
            <a:off x="9728175" y="1648567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718C2-F87C-4DC8-9F42-28D666F46243}"/>
              </a:ext>
            </a:extLst>
          </p:cNvPr>
          <p:cNvSpPr txBox="1"/>
          <p:nvPr/>
        </p:nvSpPr>
        <p:spPr>
          <a:xfrm>
            <a:off x="10606510" y="3079024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50B3E3-930B-4216-9C43-1D3FC97E598C}"/>
              </a:ext>
            </a:extLst>
          </p:cNvPr>
          <p:cNvSpPr/>
          <p:nvPr/>
        </p:nvSpPr>
        <p:spPr>
          <a:xfrm>
            <a:off x="10100340" y="5058682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К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98F01A6-2F54-4124-9C72-17DDABCEA147}"/>
              </a:ext>
            </a:extLst>
          </p:cNvPr>
          <p:cNvSpPr/>
          <p:nvPr/>
        </p:nvSpPr>
        <p:spPr>
          <a:xfrm>
            <a:off x="10984553" y="5058682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4400" b="1" dirty="0"/>
              <a:t>П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B220623-18D2-418F-BBF4-746DF5FED403}"/>
              </a:ext>
            </a:extLst>
          </p:cNvPr>
          <p:cNvCxnSpPr>
            <a:cxnSpLocks/>
            <a:stCxn id="74" idx="4"/>
            <a:endCxn id="81" idx="0"/>
          </p:cNvCxnSpPr>
          <p:nvPr/>
        </p:nvCxnSpPr>
        <p:spPr>
          <a:xfrm flipH="1">
            <a:off x="10468346" y="4472058"/>
            <a:ext cx="439087" cy="5866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07CFEBC-1E86-41EE-93D1-8FD250978CDF}"/>
              </a:ext>
            </a:extLst>
          </p:cNvPr>
          <p:cNvCxnSpPr>
            <a:cxnSpLocks/>
            <a:stCxn id="74" idx="4"/>
            <a:endCxn id="82" idx="0"/>
          </p:cNvCxnSpPr>
          <p:nvPr/>
        </p:nvCxnSpPr>
        <p:spPr>
          <a:xfrm>
            <a:off x="10907433" y="4472058"/>
            <a:ext cx="445126" cy="5866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F17E22-45F0-4205-AECD-4935501B475B}"/>
              </a:ext>
            </a:extLst>
          </p:cNvPr>
          <p:cNvSpPr txBox="1"/>
          <p:nvPr/>
        </p:nvSpPr>
        <p:spPr>
          <a:xfrm>
            <a:off x="10366296" y="4536549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7C2DBD-5884-480D-8C8F-1A2AAB41B26C}"/>
              </a:ext>
            </a:extLst>
          </p:cNvPr>
          <p:cNvSpPr txBox="1"/>
          <p:nvPr/>
        </p:nvSpPr>
        <p:spPr>
          <a:xfrm>
            <a:off x="11128745" y="452101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C6C44CC6-0D4D-47C7-8772-6785D3A5100A}"/>
              </a:ext>
            </a:extLst>
          </p:cNvPr>
          <p:cNvCxnSpPr>
            <a:cxnSpLocks/>
            <a:stCxn id="71" idx="3"/>
            <a:endCxn id="22" idx="0"/>
          </p:cNvCxnSpPr>
          <p:nvPr/>
        </p:nvCxnSpPr>
        <p:spPr>
          <a:xfrm flipH="1">
            <a:off x="8279582" y="1481804"/>
            <a:ext cx="628224" cy="79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0680B0-1B1B-43A5-9491-381363A11B5E}"/>
              </a:ext>
            </a:extLst>
          </p:cNvPr>
          <p:cNvSpPr txBox="1"/>
          <p:nvPr/>
        </p:nvSpPr>
        <p:spPr>
          <a:xfrm>
            <a:off x="9207423" y="307902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B011A0-D23C-4309-AE30-ACD4CA7D4D69}"/>
              </a:ext>
            </a:extLst>
          </p:cNvPr>
          <p:cNvSpPr txBox="1"/>
          <p:nvPr/>
        </p:nvSpPr>
        <p:spPr>
          <a:xfrm>
            <a:off x="8322026" y="164625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0AFADEC-2E21-49DC-A349-F37E90EC774B}"/>
              </a:ext>
            </a:extLst>
          </p:cNvPr>
          <p:cNvSpPr/>
          <p:nvPr/>
        </p:nvSpPr>
        <p:spPr>
          <a:xfrm>
            <a:off x="7911576" y="2278521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9E48839-88EC-4A56-81EC-1C0B765B5724}"/>
              </a:ext>
            </a:extLst>
          </p:cNvPr>
          <p:cNvSpPr/>
          <p:nvPr/>
        </p:nvSpPr>
        <p:spPr>
          <a:xfrm>
            <a:off x="7052150" y="3733459"/>
            <a:ext cx="736011" cy="736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95AEF65-8100-41D5-B3B6-2070F7D1B880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7420156" y="2906746"/>
            <a:ext cx="599206" cy="82671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64FE0EA-14D6-4392-8D45-FF0422740BF2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8539801" y="2906746"/>
            <a:ext cx="141667" cy="564974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BF33D7-BD26-46CB-BD53-2FCE0B14E3C4}"/>
              </a:ext>
            </a:extLst>
          </p:cNvPr>
          <p:cNvSpPr txBox="1"/>
          <p:nvPr/>
        </p:nvSpPr>
        <p:spPr>
          <a:xfrm>
            <a:off x="7435057" y="307902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BDAB8-4010-44D8-B69D-0ADD86914972}"/>
              </a:ext>
            </a:extLst>
          </p:cNvPr>
          <p:cNvSpPr txBox="1"/>
          <p:nvPr/>
        </p:nvSpPr>
        <p:spPr>
          <a:xfrm>
            <a:off x="7610905" y="4524293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D7960A3-209B-406B-AB6D-307D44C3D874}"/>
              </a:ext>
            </a:extLst>
          </p:cNvPr>
          <p:cNvSpPr/>
          <p:nvPr/>
        </p:nvSpPr>
        <p:spPr>
          <a:xfrm>
            <a:off x="7461932" y="5054710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А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9037645-E4D1-4C73-8C95-4B0DD40F66FC}"/>
              </a:ext>
            </a:extLst>
          </p:cNvPr>
          <p:cNvCxnSpPr>
            <a:cxnSpLocks/>
            <a:stCxn id="23" idx="4"/>
            <a:endCxn id="79" idx="0"/>
          </p:cNvCxnSpPr>
          <p:nvPr/>
        </p:nvCxnSpPr>
        <p:spPr>
          <a:xfrm flipH="1">
            <a:off x="6952782" y="4469470"/>
            <a:ext cx="467374" cy="585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EAF9D-56F3-4EE6-AE81-F632992F4C45}"/>
              </a:ext>
            </a:extLst>
          </p:cNvPr>
          <p:cNvSpPr txBox="1"/>
          <p:nvPr/>
        </p:nvSpPr>
        <p:spPr>
          <a:xfrm>
            <a:off x="6965084" y="4542675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EFA54-1E46-4A2F-9238-206B18A27A88}"/>
              </a:ext>
            </a:extLst>
          </p:cNvPr>
          <p:cNvSpPr txBox="1"/>
          <p:nvPr/>
        </p:nvSpPr>
        <p:spPr>
          <a:xfrm>
            <a:off x="8598542" y="3079024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2705D4C-5081-4C6E-9E46-315A0086EC45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7420156" y="4469470"/>
            <a:ext cx="409782" cy="58524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26D8CC9F-C660-438B-BD63-744254449237}"/>
              </a:ext>
            </a:extLst>
          </p:cNvPr>
          <p:cNvSpPr/>
          <p:nvPr/>
        </p:nvSpPr>
        <p:spPr>
          <a:xfrm>
            <a:off x="8335562" y="5054710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A272CDE-BA82-423D-A953-74D224858BA2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 flipH="1">
            <a:off x="8703568" y="4472058"/>
            <a:ext cx="424686" cy="5826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F1B375-AE99-411D-B5FE-489AF60F84ED}"/>
              </a:ext>
            </a:extLst>
          </p:cNvPr>
          <p:cNvSpPr txBox="1"/>
          <p:nvPr/>
        </p:nvSpPr>
        <p:spPr>
          <a:xfrm>
            <a:off x="8631130" y="4536550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C8EF08E-DA4C-4E5E-B21C-135B27B54E84}"/>
              </a:ext>
            </a:extLst>
          </p:cNvPr>
          <p:cNvCxnSpPr>
            <a:cxnSpLocks/>
            <a:stCxn id="32" idx="4"/>
            <a:endCxn id="64" idx="0"/>
          </p:cNvCxnSpPr>
          <p:nvPr/>
        </p:nvCxnSpPr>
        <p:spPr>
          <a:xfrm>
            <a:off x="9128254" y="4472058"/>
            <a:ext cx="460765" cy="5826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5BAAE-4625-448D-AC9C-987E9C1C82DD}"/>
              </a:ext>
            </a:extLst>
          </p:cNvPr>
          <p:cNvSpPr txBox="1"/>
          <p:nvPr/>
        </p:nvSpPr>
        <p:spPr>
          <a:xfrm>
            <a:off x="9357888" y="4539149"/>
            <a:ext cx="217775" cy="2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404435CE-E83F-421F-BA97-D257973F6AA8}"/>
              </a:ext>
            </a:extLst>
          </p:cNvPr>
          <p:cNvSpPr/>
          <p:nvPr/>
        </p:nvSpPr>
        <p:spPr>
          <a:xfrm>
            <a:off x="9221013" y="5054710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19C577B-610A-4436-AB8D-1BF46A4A7CB1}"/>
              </a:ext>
            </a:extLst>
          </p:cNvPr>
          <p:cNvSpPr/>
          <p:nvPr/>
        </p:nvSpPr>
        <p:spPr>
          <a:xfrm>
            <a:off x="6584776" y="5054949"/>
            <a:ext cx="736011" cy="7360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8407034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81B011A0-D23C-4309-AE30-ACD4CA7D4D69}"/>
              </a:ext>
            </a:extLst>
          </p:cNvPr>
          <p:cNvSpPr txBox="1"/>
          <p:nvPr/>
        </p:nvSpPr>
        <p:spPr>
          <a:xfrm>
            <a:off x="7592292" y="2157272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81A1-B652-4EF9-BAFB-F360EEB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EC5-A7E6-4528-8583-15F69B3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5889506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Остался вариант 10 и 011</a:t>
            </a:r>
          </a:p>
          <a:p>
            <a:pPr marL="0" indent="0" algn="ctr">
              <a:buNone/>
            </a:pP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1 1 0 . 0 0 1 . 1 1 1 </a:t>
            </a:r>
            <a:r>
              <a:rPr lang="ru-RU" sz="3200" dirty="0"/>
              <a:t>. </a:t>
            </a: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1 0 . 0 1 1</a:t>
            </a:r>
          </a:p>
          <a:p>
            <a:pPr marL="0" indent="0">
              <a:buNone/>
            </a:pPr>
            <a:r>
              <a:rPr lang="ru-RU" sz="2400" dirty="0"/>
              <a:t>Подставлю буквы соответственно О и Т.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CDE9AA3-498A-4E65-A416-7A37C38CBCEF}"/>
              </a:ext>
            </a:extLst>
          </p:cNvPr>
          <p:cNvSpPr/>
          <p:nvPr/>
        </p:nvSpPr>
        <p:spPr>
          <a:xfrm>
            <a:off x="9131350" y="4290191"/>
            <a:ext cx="685133" cy="685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О</a:t>
            </a:r>
            <a:endParaRPr lang="ru-RU" sz="4800" b="1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5F59AB4-C501-401D-9A5E-FEAA5BAF6B1C}"/>
              </a:ext>
            </a:extLst>
          </p:cNvPr>
          <p:cNvSpPr/>
          <p:nvPr/>
        </p:nvSpPr>
        <p:spPr>
          <a:xfrm>
            <a:off x="8372763" y="1329070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7106E5D9-845F-42DD-ACF9-92EC59DE4D50}"/>
              </a:ext>
            </a:extLst>
          </p:cNvPr>
          <p:cNvSpPr/>
          <p:nvPr/>
        </p:nvSpPr>
        <p:spPr>
          <a:xfrm>
            <a:off x="9907720" y="3039285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3BEB0C5-7705-4ACB-9C8B-6DAA90B4998C}"/>
              </a:ext>
            </a:extLst>
          </p:cNvPr>
          <p:cNvSpPr/>
          <p:nvPr/>
        </p:nvSpPr>
        <p:spPr>
          <a:xfrm>
            <a:off x="10641095" y="4316734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96DEF82-8564-4F3A-8C33-892966C1E118}"/>
              </a:ext>
            </a:extLst>
          </p:cNvPr>
          <p:cNvCxnSpPr>
            <a:cxnSpLocks/>
            <a:stCxn id="72" idx="3"/>
            <a:endCxn id="32" idx="0"/>
          </p:cNvCxnSpPr>
          <p:nvPr/>
        </p:nvCxnSpPr>
        <p:spPr>
          <a:xfrm flipH="1">
            <a:off x="9473917" y="3624083"/>
            <a:ext cx="534138" cy="6661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7A686082-28DF-4F5E-808C-1FC41FA3C9D9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10492518" y="3624083"/>
            <a:ext cx="491145" cy="6926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DD99A47-C5D4-4EE4-92FA-513380BC2D15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8957561" y="1913868"/>
            <a:ext cx="1292726" cy="11254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68C42A-8D34-43BB-A51E-FCF83F2A5A9F}"/>
              </a:ext>
            </a:extLst>
          </p:cNvPr>
          <p:cNvSpPr txBox="1"/>
          <p:nvPr/>
        </p:nvSpPr>
        <p:spPr>
          <a:xfrm>
            <a:off x="9603924" y="2146364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718C2-F87C-4DC8-9F42-28D666F46243}"/>
              </a:ext>
            </a:extLst>
          </p:cNvPr>
          <p:cNvSpPr txBox="1"/>
          <p:nvPr/>
        </p:nvSpPr>
        <p:spPr>
          <a:xfrm>
            <a:off x="10771854" y="3825475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50B3E3-930B-4216-9C43-1D3FC97E598C}"/>
              </a:ext>
            </a:extLst>
          </p:cNvPr>
          <p:cNvSpPr/>
          <p:nvPr/>
        </p:nvSpPr>
        <p:spPr>
          <a:xfrm>
            <a:off x="10223927" y="5524028"/>
            <a:ext cx="685133" cy="685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К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98F01A6-2F54-4124-9C72-17DDABCEA147}"/>
              </a:ext>
            </a:extLst>
          </p:cNvPr>
          <p:cNvSpPr/>
          <p:nvPr/>
        </p:nvSpPr>
        <p:spPr>
          <a:xfrm>
            <a:off x="11078658" y="5524028"/>
            <a:ext cx="685133" cy="685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4400" b="1" dirty="0"/>
              <a:t>П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B220623-18D2-418F-BBF4-746DF5FED403}"/>
              </a:ext>
            </a:extLst>
          </p:cNvPr>
          <p:cNvCxnSpPr>
            <a:cxnSpLocks/>
            <a:stCxn id="74" idx="4"/>
            <a:endCxn id="81" idx="0"/>
          </p:cNvCxnSpPr>
          <p:nvPr/>
        </p:nvCxnSpPr>
        <p:spPr>
          <a:xfrm flipH="1">
            <a:off x="10566494" y="5001867"/>
            <a:ext cx="417168" cy="5221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07CFEBC-1E86-41EE-93D1-8FD250978CDF}"/>
              </a:ext>
            </a:extLst>
          </p:cNvPr>
          <p:cNvCxnSpPr>
            <a:cxnSpLocks/>
            <a:stCxn id="74" idx="4"/>
            <a:endCxn id="82" idx="0"/>
          </p:cNvCxnSpPr>
          <p:nvPr/>
        </p:nvCxnSpPr>
        <p:spPr>
          <a:xfrm>
            <a:off x="10983662" y="5001867"/>
            <a:ext cx="437563" cy="5221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F17E22-45F0-4205-AECD-4935501B475B}"/>
              </a:ext>
            </a:extLst>
          </p:cNvPr>
          <p:cNvSpPr txBox="1"/>
          <p:nvPr/>
        </p:nvSpPr>
        <p:spPr>
          <a:xfrm>
            <a:off x="10479940" y="5037988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7C2DBD-5884-480D-8C8F-1A2AAB41B26C}"/>
              </a:ext>
            </a:extLst>
          </p:cNvPr>
          <p:cNvSpPr txBox="1"/>
          <p:nvPr/>
        </p:nvSpPr>
        <p:spPr>
          <a:xfrm>
            <a:off x="11189683" y="5023526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C6C44CC6-0D4D-47C7-8772-6785D3A5100A}"/>
              </a:ext>
            </a:extLst>
          </p:cNvPr>
          <p:cNvCxnSpPr>
            <a:cxnSpLocks/>
            <a:stCxn id="71" idx="3"/>
            <a:endCxn id="22" idx="0"/>
          </p:cNvCxnSpPr>
          <p:nvPr/>
        </p:nvCxnSpPr>
        <p:spPr>
          <a:xfrm flipH="1">
            <a:off x="7180904" y="1913868"/>
            <a:ext cx="1292194" cy="11254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0680B0-1B1B-43A5-9491-381363A11B5E}"/>
              </a:ext>
            </a:extLst>
          </p:cNvPr>
          <p:cNvSpPr txBox="1"/>
          <p:nvPr/>
        </p:nvSpPr>
        <p:spPr>
          <a:xfrm>
            <a:off x="9401954" y="3825476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0AFADEC-2E21-49DC-A349-F37E90EC774B}"/>
              </a:ext>
            </a:extLst>
          </p:cNvPr>
          <p:cNvSpPr/>
          <p:nvPr/>
        </p:nvSpPr>
        <p:spPr>
          <a:xfrm>
            <a:off x="6838338" y="3039285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9E48839-88EC-4A56-81EC-1C0B765B5724}"/>
              </a:ext>
            </a:extLst>
          </p:cNvPr>
          <p:cNvSpPr/>
          <p:nvPr/>
        </p:nvSpPr>
        <p:spPr>
          <a:xfrm>
            <a:off x="6031968" y="4290413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95AEF65-8100-41D5-B3B6-2070F7D1B880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6374535" y="3624083"/>
            <a:ext cx="564138" cy="6663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BF33D7-BD26-46CB-BD53-2FCE0B14E3C4}"/>
              </a:ext>
            </a:extLst>
          </p:cNvPr>
          <p:cNvSpPr txBox="1"/>
          <p:nvPr/>
        </p:nvSpPr>
        <p:spPr>
          <a:xfrm>
            <a:off x="6372441" y="3788486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BDAB8-4010-44D8-B69D-0ADD86914972}"/>
              </a:ext>
            </a:extLst>
          </p:cNvPr>
          <p:cNvSpPr txBox="1"/>
          <p:nvPr/>
        </p:nvSpPr>
        <p:spPr>
          <a:xfrm>
            <a:off x="6562473" y="5026580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D7960A3-209B-406B-AB6D-307D44C3D874}"/>
              </a:ext>
            </a:extLst>
          </p:cNvPr>
          <p:cNvSpPr/>
          <p:nvPr/>
        </p:nvSpPr>
        <p:spPr>
          <a:xfrm>
            <a:off x="6364935" y="5520330"/>
            <a:ext cx="685133" cy="685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А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9037645-E4D1-4C73-8C95-4B0DD40F66FC}"/>
              </a:ext>
            </a:extLst>
          </p:cNvPr>
          <p:cNvCxnSpPr>
            <a:cxnSpLocks/>
            <a:stCxn id="23" idx="4"/>
            <a:endCxn id="79" idx="0"/>
          </p:cNvCxnSpPr>
          <p:nvPr/>
        </p:nvCxnSpPr>
        <p:spPr>
          <a:xfrm flipH="1">
            <a:off x="5906997" y="4975546"/>
            <a:ext cx="467538" cy="5447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EAF9D-56F3-4EE6-AE81-F632992F4C45}"/>
              </a:ext>
            </a:extLst>
          </p:cNvPr>
          <p:cNvSpPr txBox="1"/>
          <p:nvPr/>
        </p:nvSpPr>
        <p:spPr>
          <a:xfrm>
            <a:off x="5802348" y="5043691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EFA54-1E46-4A2F-9238-206B18A27A88}"/>
              </a:ext>
            </a:extLst>
          </p:cNvPr>
          <p:cNvSpPr txBox="1"/>
          <p:nvPr/>
        </p:nvSpPr>
        <p:spPr>
          <a:xfrm>
            <a:off x="7742438" y="3825475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2705D4C-5081-4C6E-9E46-315A0086EC45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6374535" y="4975546"/>
            <a:ext cx="332968" cy="54478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26D8CC9F-C660-438B-BD63-744254449237}"/>
              </a:ext>
            </a:extLst>
          </p:cNvPr>
          <p:cNvSpPr/>
          <p:nvPr/>
        </p:nvSpPr>
        <p:spPr>
          <a:xfrm>
            <a:off x="7175193" y="5520331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1B375-AE99-411D-B5FE-489AF60F84ED}"/>
              </a:ext>
            </a:extLst>
          </p:cNvPr>
          <p:cNvSpPr txBox="1"/>
          <p:nvPr/>
        </p:nvSpPr>
        <p:spPr>
          <a:xfrm>
            <a:off x="7472624" y="5037989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75BAAE-4625-448D-AC9C-987E9C1C82DD}"/>
              </a:ext>
            </a:extLst>
          </p:cNvPr>
          <p:cNvSpPr txBox="1"/>
          <p:nvPr/>
        </p:nvSpPr>
        <p:spPr>
          <a:xfrm>
            <a:off x="8149144" y="5040409"/>
            <a:ext cx="202721" cy="2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404435CE-E83F-421F-BA97-D257973F6AA8}"/>
              </a:ext>
            </a:extLst>
          </p:cNvPr>
          <p:cNvSpPr/>
          <p:nvPr/>
        </p:nvSpPr>
        <p:spPr>
          <a:xfrm>
            <a:off x="7981458" y="5520331"/>
            <a:ext cx="685133" cy="685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Т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19C577B-610A-4436-AB8D-1BF46A4A7CB1}"/>
              </a:ext>
            </a:extLst>
          </p:cNvPr>
          <p:cNvSpPr/>
          <p:nvPr/>
        </p:nvSpPr>
        <p:spPr>
          <a:xfrm>
            <a:off x="5564430" y="5520330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6E280315-5755-4050-BA3B-0155F7C6ADB0}"/>
              </a:ext>
            </a:extLst>
          </p:cNvPr>
          <p:cNvSpPr/>
          <p:nvPr/>
        </p:nvSpPr>
        <p:spPr>
          <a:xfrm>
            <a:off x="7621605" y="4290191"/>
            <a:ext cx="685133" cy="685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1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BACF371-917E-465D-B4CD-37F146C162E8}"/>
              </a:ext>
            </a:extLst>
          </p:cNvPr>
          <p:cNvCxnSpPr>
            <a:stCxn id="46" idx="4"/>
            <a:endCxn id="33" idx="0"/>
          </p:cNvCxnSpPr>
          <p:nvPr/>
        </p:nvCxnSpPr>
        <p:spPr>
          <a:xfrm flipH="1">
            <a:off x="7517760" y="4975324"/>
            <a:ext cx="446412" cy="54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B7802E9-26EB-4570-9816-24AFF12CE97D}"/>
              </a:ext>
            </a:extLst>
          </p:cNvPr>
          <p:cNvCxnSpPr>
            <a:stCxn id="46" idx="4"/>
            <a:endCxn id="64" idx="0"/>
          </p:cNvCxnSpPr>
          <p:nvPr/>
        </p:nvCxnSpPr>
        <p:spPr>
          <a:xfrm>
            <a:off x="7964172" y="4975324"/>
            <a:ext cx="359853" cy="54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487525-5B8F-42EC-B774-D22233AB8145}"/>
              </a:ext>
            </a:extLst>
          </p:cNvPr>
          <p:cNvCxnSpPr>
            <a:stCxn id="22" idx="5"/>
            <a:endCxn id="46" idx="0"/>
          </p:cNvCxnSpPr>
          <p:nvPr/>
        </p:nvCxnSpPr>
        <p:spPr>
          <a:xfrm>
            <a:off x="7423135" y="3624083"/>
            <a:ext cx="541037" cy="66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48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D6BB4-DBE9-4F0F-B509-50C1D2DA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9C90D-ACFB-4377-A60D-39E370A4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Запишем результат в таблицу</a:t>
            </a:r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52AFFA9-811C-4642-B19B-12B6CA10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5135"/>
              </p:ext>
            </p:extLst>
          </p:nvPr>
        </p:nvGraphicFramePr>
        <p:xfrm>
          <a:off x="1066800" y="3058160"/>
          <a:ext cx="100584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21025692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79116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826536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803565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234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3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245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D6BB4-DBE9-4F0F-B509-50C1D2DA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9C90D-ACFB-4377-A60D-39E370A4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помощью таблицы закодируем слово ТОК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Ответ: слову ТОК соответствует код 01110110</a:t>
            </a:r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52AFFA9-811C-4642-B19B-12B6CA10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31898"/>
              </p:ext>
            </p:extLst>
          </p:nvPr>
        </p:nvGraphicFramePr>
        <p:xfrm>
          <a:off x="1066800" y="2788529"/>
          <a:ext cx="100584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21025692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79116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826536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803565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234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3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866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4421119-C3BA-4F64-A443-DE545E795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68937"/>
              </p:ext>
            </p:extLst>
          </p:nvPr>
        </p:nvGraphicFramePr>
        <p:xfrm>
          <a:off x="3078480" y="4200769"/>
          <a:ext cx="603504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21025692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803565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234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3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0436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F2B9EF-B50B-4C74-8E44-EA4BCE52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71FD9D-FDA6-4212-BFC6-E189816F8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3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Савон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608</TotalTime>
  <Words>4119</Words>
  <Application>Microsoft Office PowerPoint</Application>
  <PresentationFormat>Широкоэкранный</PresentationFormat>
  <Paragraphs>1350</Paragraphs>
  <Slides>100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Cambria Math</vt:lpstr>
      <vt:lpstr>Garamond</vt:lpstr>
      <vt:lpstr>Times New Roman</vt:lpstr>
      <vt:lpstr>Савон</vt:lpstr>
      <vt:lpstr>ЕГЭ-2022 Разбор задания 4 Информатика</vt:lpstr>
      <vt:lpstr>Введение</vt:lpstr>
      <vt:lpstr>Теория</vt:lpstr>
      <vt:lpstr>Условие Фано</vt:lpstr>
      <vt:lpstr>Условие Фано</vt:lpstr>
      <vt:lpstr>Префиксный код</vt:lpstr>
      <vt:lpstr>Бинарное дерево</vt:lpstr>
      <vt:lpstr>Бинарное дерево. Термины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Построение Бинарного дерева</vt:lpstr>
      <vt:lpstr>Найти Код символа с помощью бинарного дерева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Код символа по бинарному дереву</vt:lpstr>
      <vt:lpstr>Сокращение двоичного кода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Ответ </vt:lpstr>
      <vt:lpstr>Выбор кода для одной буквы</vt:lpstr>
      <vt:lpstr>Задача 2</vt:lpstr>
      <vt:lpstr>Задача 2</vt:lpstr>
      <vt:lpstr>Задача 2</vt:lpstr>
      <vt:lpstr>Задача 2</vt:lpstr>
      <vt:lpstr>Задача 2</vt:lpstr>
      <vt:lpstr>Задача 2</vt:lpstr>
      <vt:lpstr>Помехоустойчивые коды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Выбор кодов для нескольких букв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Задача 4</vt:lpstr>
      <vt:lpstr>Примечание</vt:lpstr>
      <vt:lpstr>Декодирование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Список литературы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ЕГЭ-2022 Разбор задания 4 Информатика</dc:title>
  <dc:creator>Rei Yashiro</dc:creator>
  <cp:lastModifiedBy>Rei Yashiro</cp:lastModifiedBy>
  <cp:revision>67</cp:revision>
  <dcterms:created xsi:type="dcterms:W3CDTF">2021-10-29T15:41:58Z</dcterms:created>
  <dcterms:modified xsi:type="dcterms:W3CDTF">2021-10-30T01:51:57Z</dcterms:modified>
</cp:coreProperties>
</file>