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20CBAC1-072A-44CA-A085-D02823708A70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913BDBA-23FA-4E32-9C07-E1E1102953E5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2"/>
          <p:cNvSpPr/>
          <p:nvPr/>
        </p:nvSpPr>
        <p:spPr>
          <a:xfrm>
            <a:off x="1412640" y="5380200"/>
            <a:ext cx="5596560" cy="802800"/>
          </a:xfrm>
          <a:prstGeom prst="rect">
            <a:avLst/>
          </a:prstGeom>
          <a:solidFill>
            <a:schemeClr val="bg1"/>
          </a:solidFill>
          <a:ln w="19080">
            <a:solidFill>
              <a:srgbClr val="70ad47">
                <a:lumMod val="50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404360" y="4439520"/>
            <a:ext cx="5602320" cy="802800"/>
          </a:xfrm>
          <a:prstGeom prst="rect">
            <a:avLst/>
          </a:prstGeom>
          <a:solidFill>
            <a:schemeClr val="bg1"/>
          </a:solidFill>
          <a:ln w="19080">
            <a:solidFill>
              <a:srgbClr val="70ad47">
                <a:lumMod val="50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404360" y="3241080"/>
            <a:ext cx="5611320" cy="992520"/>
          </a:xfrm>
          <a:prstGeom prst="rect">
            <a:avLst/>
          </a:prstGeom>
          <a:solidFill>
            <a:schemeClr val="bg1"/>
          </a:solidFill>
          <a:ln w="19080">
            <a:solidFill>
              <a:srgbClr val="70ad47">
                <a:lumMod val="50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404360" y="2363760"/>
            <a:ext cx="5602320" cy="793800"/>
          </a:xfrm>
          <a:prstGeom prst="rect">
            <a:avLst/>
          </a:prstGeom>
          <a:solidFill>
            <a:schemeClr val="bg1"/>
          </a:solidFill>
          <a:ln w="19080">
            <a:solidFill>
              <a:srgbClr val="70ad47">
                <a:lumMod val="50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407960" y="1282320"/>
            <a:ext cx="5604120" cy="928440"/>
          </a:xfrm>
          <a:prstGeom prst="rect">
            <a:avLst/>
          </a:prstGeom>
          <a:solidFill>
            <a:schemeClr val="bg1"/>
          </a:solidFill>
          <a:ln w="19080">
            <a:solidFill>
              <a:srgbClr val="70ad47">
                <a:lumMod val="50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407960" y="531360"/>
            <a:ext cx="5616000" cy="574920"/>
          </a:xfrm>
          <a:prstGeom prst="rect">
            <a:avLst/>
          </a:prstGeom>
          <a:solidFill>
            <a:schemeClr val="bg1"/>
          </a:solidFill>
          <a:ln w="19080">
            <a:solidFill>
              <a:srgbClr val="70ad47">
                <a:lumMod val="50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1568160" y="1164240"/>
            <a:ext cx="1221840" cy="249480"/>
          </a:xfrm>
          <a:prstGeom prst="rect">
            <a:avLst/>
          </a:prstGeom>
          <a:solidFill>
            <a:schemeClr val="bg1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JUSTIFICATIVA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1498320" y="0"/>
            <a:ext cx="3425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00b0f0"/>
                </a:solidFill>
                <a:latin typeface="Arial"/>
                <a:ea typeface="D-DIN DIN-Bold"/>
              </a:rPr>
              <a:t>ONE-PAGE</a:t>
            </a:r>
            <a:r>
              <a:rPr b="1" lang="en-US" sz="1600" spc="-1" strike="noStrike">
                <a:solidFill>
                  <a:srgbClr val="00b0f0"/>
                </a:solidFill>
                <a:latin typeface="Arial"/>
                <a:ea typeface="D-DIN DIN-Bold"/>
              </a:rPr>
              <a:t> DO PROJETO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1567440" y="304920"/>
            <a:ext cx="1957680" cy="249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50" spc="-1" strike="noStrike">
                <a:solidFill>
                  <a:srgbClr val="ed7d31"/>
                </a:solidFill>
                <a:latin typeface="Arial"/>
                <a:ea typeface="DejaVu Sans"/>
              </a:rPr>
              <a:t>TÍTULO DA INICIATIVA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1575360" y="3192840"/>
            <a:ext cx="1810440" cy="249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ESCOPO DO PROJETO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1601640" y="5277240"/>
            <a:ext cx="2012760" cy="249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PONTOS CRÍTICOS/RISCOS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1571040" y="4339800"/>
            <a:ext cx="2662920" cy="249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PRÉ-REQUISITOS PARA A INICIATIVA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585080" y="2255400"/>
            <a:ext cx="962640" cy="249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OBJETIVOS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27"/>
          <p:cNvSpPr/>
          <p:nvPr/>
        </p:nvSpPr>
        <p:spPr>
          <a:xfrm>
            <a:off x="7162920" y="5451840"/>
            <a:ext cx="2529360" cy="527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Nome do líder do projeto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30"/>
          <p:cNvSpPr/>
          <p:nvPr/>
        </p:nvSpPr>
        <p:spPr>
          <a:xfrm>
            <a:off x="7162920" y="2786040"/>
            <a:ext cx="2544120" cy="1378800"/>
          </a:xfrm>
          <a:prstGeom prst="rect">
            <a:avLst/>
          </a:prstGeom>
          <a:solidFill>
            <a:schemeClr val="bg1"/>
          </a:solidFill>
          <a:ln w="19080">
            <a:solidFill>
              <a:srgbClr val="70ad47">
                <a:lumMod val="50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34"/>
          <p:cNvSpPr/>
          <p:nvPr/>
        </p:nvSpPr>
        <p:spPr>
          <a:xfrm>
            <a:off x="7215120" y="2654640"/>
            <a:ext cx="2084760" cy="226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NECESSITA DE RECURSOS ($)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35"/>
          <p:cNvSpPr/>
          <p:nvPr/>
        </p:nvSpPr>
        <p:spPr>
          <a:xfrm>
            <a:off x="7290360" y="2919600"/>
            <a:ext cx="611640" cy="329400"/>
          </a:xfrm>
          <a:prstGeom prst="rect">
            <a:avLst/>
          </a:prstGeom>
          <a:noFill/>
          <a:ln>
            <a:solidFill>
              <a:srgbClr val="70ad47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830" spc="-1" strike="noStrike">
                <a:solidFill>
                  <a:srgbClr val="000000"/>
                </a:solidFill>
                <a:latin typeface="Arial"/>
                <a:ea typeface="DejaVu Sans"/>
              </a:rPr>
              <a:t>SIM</a:t>
            </a:r>
            <a:endParaRPr b="0" lang="pt-BR" sz="83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830" spc="-1" strike="noStrike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endParaRPr b="0" lang="pt-BR" sz="8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36"/>
          <p:cNvSpPr/>
          <p:nvPr/>
        </p:nvSpPr>
        <p:spPr>
          <a:xfrm>
            <a:off x="8386200" y="3331440"/>
            <a:ext cx="1140480" cy="329400"/>
          </a:xfrm>
          <a:prstGeom prst="rect">
            <a:avLst/>
          </a:prstGeom>
          <a:noFill/>
          <a:ln>
            <a:solidFill>
              <a:srgbClr val="70ad47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830" spc="-1" strike="noStrike">
                <a:solidFill>
                  <a:srgbClr val="000000"/>
                </a:solidFill>
                <a:latin typeface="Arial"/>
                <a:ea typeface="DejaVu Sans"/>
              </a:rPr>
              <a:t>R$______________</a:t>
            </a:r>
            <a:endParaRPr b="0" lang="pt-BR" sz="8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37"/>
          <p:cNvSpPr/>
          <p:nvPr/>
        </p:nvSpPr>
        <p:spPr>
          <a:xfrm>
            <a:off x="7286040" y="3331440"/>
            <a:ext cx="1065960" cy="329400"/>
          </a:xfrm>
          <a:prstGeom prst="rect">
            <a:avLst/>
          </a:prstGeom>
          <a:noFill/>
          <a:ln>
            <a:solidFill>
              <a:srgbClr val="70ad47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700" spc="-1" strike="noStrike">
                <a:solidFill>
                  <a:srgbClr val="000000"/>
                </a:solidFill>
                <a:latin typeface="Arial"/>
                <a:ea typeface="DejaVu Sans"/>
              </a:rPr>
              <a:t>SE SIM, QUAL VALOR ESTIMADO?</a:t>
            </a:r>
            <a:endParaRPr b="0" lang="pt-BR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38"/>
          <p:cNvSpPr/>
          <p:nvPr/>
        </p:nvSpPr>
        <p:spPr>
          <a:xfrm>
            <a:off x="7283520" y="3740400"/>
            <a:ext cx="1065960" cy="329400"/>
          </a:xfrm>
          <a:prstGeom prst="rect">
            <a:avLst/>
          </a:prstGeom>
          <a:noFill/>
          <a:ln>
            <a:solidFill>
              <a:srgbClr val="70ad47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700" spc="-1" strike="noStrike">
                <a:solidFill>
                  <a:srgbClr val="000000"/>
                </a:solidFill>
                <a:latin typeface="Arial"/>
                <a:ea typeface="DejaVu Sans"/>
              </a:rPr>
              <a:t>QUAL APLICAÇÃO?</a:t>
            </a:r>
            <a:endParaRPr b="0" lang="pt-BR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39"/>
          <p:cNvSpPr/>
          <p:nvPr/>
        </p:nvSpPr>
        <p:spPr>
          <a:xfrm>
            <a:off x="7170120" y="4352760"/>
            <a:ext cx="2522160" cy="992520"/>
          </a:xfrm>
          <a:prstGeom prst="rect">
            <a:avLst/>
          </a:prstGeom>
          <a:solidFill>
            <a:schemeClr val="bg1"/>
          </a:solidFill>
          <a:ln w="19080">
            <a:solidFill>
              <a:srgbClr val="70ad47">
                <a:lumMod val="50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40"/>
          <p:cNvSpPr/>
          <p:nvPr/>
        </p:nvSpPr>
        <p:spPr>
          <a:xfrm>
            <a:off x="7224120" y="4233600"/>
            <a:ext cx="2219400" cy="226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TEMPO DE EXECUÇÃO (ESTIMADO)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41"/>
          <p:cNvSpPr/>
          <p:nvPr/>
        </p:nvSpPr>
        <p:spPr>
          <a:xfrm>
            <a:off x="7320960" y="4487400"/>
            <a:ext cx="1217520" cy="697680"/>
          </a:xfrm>
          <a:prstGeom prst="rect">
            <a:avLst/>
          </a:prstGeom>
          <a:noFill/>
          <a:ln>
            <a:solidFill>
              <a:srgbClr val="70ad47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830" spc="-1" strike="noStrike">
                <a:solidFill>
                  <a:srgbClr val="000000"/>
                </a:solidFill>
                <a:latin typeface="Arial"/>
                <a:ea typeface="DejaVu Sans"/>
              </a:rPr>
              <a:t>12(doze) MESES</a:t>
            </a:r>
            <a:endParaRPr b="0" lang="pt-BR" sz="8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42"/>
          <p:cNvSpPr/>
          <p:nvPr/>
        </p:nvSpPr>
        <p:spPr>
          <a:xfrm>
            <a:off x="8668080" y="4487400"/>
            <a:ext cx="611640" cy="697680"/>
          </a:xfrm>
          <a:prstGeom prst="rect">
            <a:avLst/>
          </a:prstGeom>
          <a:noFill/>
          <a:ln>
            <a:solidFill>
              <a:srgbClr val="70ad47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830" spc="-1" strike="noStrike">
                <a:solidFill>
                  <a:srgbClr val="000000"/>
                </a:solidFill>
                <a:latin typeface="Arial"/>
                <a:ea typeface="DejaVu Sans"/>
              </a:rPr>
              <a:t>INÍCIO</a:t>
            </a:r>
            <a:endParaRPr b="0" lang="pt-BR" sz="83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pt-BR" sz="830" spc="-1" strike="noStrike">
                <a:solidFill>
                  <a:srgbClr val="000000"/>
                </a:solidFill>
                <a:latin typeface="Arial"/>
                <a:ea typeface="DejaVu Sans"/>
              </a:rPr>
              <a:t>2021</a:t>
            </a:r>
            <a:endParaRPr b="0" lang="pt-BR" sz="83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pt-BR" sz="830" spc="-1" strike="noStrike">
                <a:solidFill>
                  <a:srgbClr val="000000"/>
                </a:solidFill>
                <a:latin typeface="Arial"/>
                <a:ea typeface="DejaVu Sans"/>
              </a:rPr>
              <a:t>2022</a:t>
            </a:r>
            <a:endParaRPr b="0" lang="pt-BR" sz="83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pt-BR" sz="830" spc="-1" strike="noStrike">
                <a:solidFill>
                  <a:srgbClr val="000000"/>
                </a:solidFill>
                <a:latin typeface="Arial"/>
                <a:ea typeface="DejaVu Sans"/>
              </a:rPr>
              <a:t>2023</a:t>
            </a:r>
            <a:endParaRPr b="0" lang="pt-BR" sz="83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pt-BR" sz="830" spc="-1" strike="noStrike">
                <a:solidFill>
                  <a:srgbClr val="000000"/>
                </a:solidFill>
                <a:latin typeface="Arial"/>
                <a:ea typeface="DejaVu Sans"/>
              </a:rPr>
              <a:t>2024</a:t>
            </a:r>
            <a:endParaRPr b="0" lang="pt-BR" sz="8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44"/>
          <p:cNvSpPr/>
          <p:nvPr/>
        </p:nvSpPr>
        <p:spPr>
          <a:xfrm>
            <a:off x="8386200" y="3740760"/>
            <a:ext cx="1140480" cy="329400"/>
          </a:xfrm>
          <a:prstGeom prst="rect">
            <a:avLst/>
          </a:prstGeom>
          <a:noFill/>
          <a:ln>
            <a:solidFill>
              <a:srgbClr val="70ad47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830" spc="-1" strike="noStrike">
                <a:solidFill>
                  <a:srgbClr val="000000"/>
                </a:solidFill>
                <a:latin typeface="Arial"/>
                <a:ea typeface="DejaVu Sans"/>
              </a:rPr>
              <a:t>CUSTEIO</a:t>
            </a:r>
            <a:endParaRPr b="0" lang="pt-BR" sz="83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830" spc="-1" strike="noStrike">
                <a:solidFill>
                  <a:srgbClr val="000000"/>
                </a:solidFill>
                <a:latin typeface="Arial"/>
                <a:ea typeface="DejaVu Sans"/>
              </a:rPr>
              <a:t>INVESTIMENTO</a:t>
            </a:r>
            <a:endParaRPr b="0" lang="pt-BR" sz="83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Gráfico 284" descr="Marca de seleção"/>
          <p:cNvPicPr/>
          <p:nvPr/>
        </p:nvPicPr>
        <p:blipFill>
          <a:blip r:embed="rId1"/>
          <a:stretch/>
        </p:blipFill>
        <p:spPr>
          <a:xfrm>
            <a:off x="7356600" y="3012840"/>
            <a:ext cx="170640" cy="170640"/>
          </a:xfrm>
          <a:prstGeom prst="rect">
            <a:avLst/>
          </a:prstGeom>
          <a:ln w="0">
            <a:noFill/>
          </a:ln>
        </p:spPr>
      </p:pic>
      <p:pic>
        <p:nvPicPr>
          <p:cNvPr id="68" name="Gráfico 286" descr="Marca de seleção"/>
          <p:cNvPicPr/>
          <p:nvPr/>
        </p:nvPicPr>
        <p:blipFill>
          <a:blip r:embed="rId2"/>
          <a:stretch/>
        </p:blipFill>
        <p:spPr>
          <a:xfrm>
            <a:off x="8748720" y="4820760"/>
            <a:ext cx="170640" cy="170640"/>
          </a:xfrm>
          <a:prstGeom prst="rect">
            <a:avLst/>
          </a:prstGeom>
          <a:ln w="0">
            <a:noFill/>
          </a:ln>
        </p:spPr>
      </p:pic>
      <p:sp>
        <p:nvSpPr>
          <p:cNvPr id="69" name="CustomShape 47"/>
          <p:cNvSpPr/>
          <p:nvPr/>
        </p:nvSpPr>
        <p:spPr>
          <a:xfrm>
            <a:off x="1475280" y="651240"/>
            <a:ext cx="4692600" cy="394920"/>
          </a:xfrm>
          <a:prstGeom prst="rect">
            <a:avLst/>
          </a:prstGeom>
          <a:solidFill>
            <a:schemeClr val="bg1"/>
          </a:solidFill>
          <a:ln w="1908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54000" rIns="54000" tIns="13680" bIns="1368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Apoio para Estruturação Inicial da Governança de dados no MCOM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48"/>
          <p:cNvSpPr/>
          <p:nvPr/>
        </p:nvSpPr>
        <p:spPr>
          <a:xfrm>
            <a:off x="6243120" y="593640"/>
            <a:ext cx="713160" cy="471600"/>
          </a:xfrm>
          <a:prstGeom prst="rect">
            <a:avLst/>
          </a:prstGeom>
          <a:solidFill>
            <a:schemeClr val="bg1"/>
          </a:solidFill>
          <a:ln w="1908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54000" rIns="54000" tIns="13680" bIns="13680" anchor="t">
            <a:noAutofit/>
          </a:bodyPr>
          <a:p>
            <a:pPr algn="ctr">
              <a:lnSpc>
                <a:spcPct val="95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CustomShape 49"/>
          <p:cNvSpPr/>
          <p:nvPr/>
        </p:nvSpPr>
        <p:spPr>
          <a:xfrm>
            <a:off x="1454400" y="2452680"/>
            <a:ext cx="5466600" cy="638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Apoiar a área de governança de dados no ministério. Datalake. Datawarehouse. ETL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50"/>
          <p:cNvSpPr/>
          <p:nvPr/>
        </p:nvSpPr>
        <p:spPr>
          <a:xfrm>
            <a:off x="1439280" y="3553200"/>
            <a:ext cx="5490000" cy="732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51"/>
          <p:cNvSpPr/>
          <p:nvPr/>
        </p:nvSpPr>
        <p:spPr>
          <a:xfrm>
            <a:off x="1434600" y="4577040"/>
            <a:ext cx="5486400" cy="652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stomShape 52"/>
          <p:cNvSpPr/>
          <p:nvPr/>
        </p:nvSpPr>
        <p:spPr>
          <a:xfrm>
            <a:off x="1433880" y="5490000"/>
            <a:ext cx="5486400" cy="591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1) Compromentimento dos gestores com a governança de dados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2) Mudança de cultura institucional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3) Confirmação dos servidores requisitados para área de dados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53"/>
          <p:cNvSpPr/>
          <p:nvPr/>
        </p:nvSpPr>
        <p:spPr>
          <a:xfrm>
            <a:off x="1470600" y="1598040"/>
            <a:ext cx="5459040" cy="241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54"/>
          <p:cNvSpPr/>
          <p:nvPr/>
        </p:nvSpPr>
        <p:spPr>
          <a:xfrm>
            <a:off x="1386360" y="3421440"/>
            <a:ext cx="549000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240" algn="just">
              <a:lnSpc>
                <a:spcPct val="95000"/>
              </a:lnSpc>
              <a:buClr>
                <a:srgbClr val="000000"/>
              </a:buClr>
              <a:buFont typeface="Calibri Light"/>
              <a:buAutoNum type="arabicParenR"/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Definir base de dados (Plano de dados abertos)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5000"/>
              </a:lnSpc>
              <a:buClr>
                <a:srgbClr val="000000"/>
              </a:buClr>
              <a:buFont typeface="Calibri Light"/>
              <a:buAutoNum type="arabicParenR"/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Definir responsáveis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5000"/>
              </a:lnSpc>
              <a:buClr>
                <a:srgbClr val="000000"/>
              </a:buClr>
              <a:buFont typeface="Calibri Light"/>
              <a:buAutoNum type="arabicParenR"/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Definir ferramentas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 algn="just">
              <a:lnSpc>
                <a:spcPct val="95000"/>
              </a:lnSpc>
              <a:buClr>
                <a:srgbClr val="000000"/>
              </a:buClr>
              <a:buFont typeface="Calibri Light"/>
              <a:buAutoNum type="arabicParenR"/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Definir ambiente (Machine learning, Inteligência Artificial, Nuvem)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55"/>
          <p:cNvSpPr/>
          <p:nvPr/>
        </p:nvSpPr>
        <p:spPr>
          <a:xfrm>
            <a:off x="1470600" y="4595760"/>
            <a:ext cx="5406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Prospectar ferramenta de governança de dados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Pesquisar iniciativas no Gatner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Application>LibreOffice/7.5.5.2$Linux_X86_64 LibreOffice_project/50$Build-2</Application>
  <AppVersion>15.0000</AppVersion>
  <Words>122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2022-02-08T21:11:46Z</dcterms:created>
  <dc:creator>Leandro da Silva Goulart Rodrigues</dc:creator>
  <dc:description/>
  <dc:language>pt-BR</dc:language>
  <cp:lastModifiedBy/>
  <dcterms:modified xsi:type="dcterms:W3CDTF">2023-09-08T06:48:21Z</dcterms:modified>
  <cp:revision>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