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93" r:id="rId3"/>
    <p:sldId id="257" r:id="rId4"/>
    <p:sldId id="294" r:id="rId5"/>
    <p:sldId id="259" r:id="rId6"/>
    <p:sldId id="265" r:id="rId7"/>
    <p:sldId id="289" r:id="rId8"/>
    <p:sldId id="267" r:id="rId9"/>
    <p:sldId id="268" r:id="rId10"/>
    <p:sldId id="266" r:id="rId11"/>
    <p:sldId id="269" r:id="rId12"/>
    <p:sldId id="270" r:id="rId13"/>
    <p:sldId id="310" r:id="rId14"/>
    <p:sldId id="271" r:id="rId15"/>
    <p:sldId id="261" r:id="rId16"/>
    <p:sldId id="272" r:id="rId17"/>
    <p:sldId id="282" r:id="rId18"/>
    <p:sldId id="283" r:id="rId19"/>
    <p:sldId id="273" r:id="rId20"/>
    <p:sldId id="281" r:id="rId21"/>
    <p:sldId id="295" r:id="rId22"/>
    <p:sldId id="303" r:id="rId23"/>
    <p:sldId id="296" r:id="rId24"/>
    <p:sldId id="304" r:id="rId25"/>
    <p:sldId id="262" r:id="rId26"/>
    <p:sldId id="275" r:id="rId27"/>
    <p:sldId id="312" r:id="rId28"/>
    <p:sldId id="311" r:id="rId29"/>
    <p:sldId id="285" r:id="rId30"/>
    <p:sldId id="284" r:id="rId31"/>
    <p:sldId id="280" r:id="rId32"/>
    <p:sldId id="297" r:id="rId33"/>
    <p:sldId id="298" r:id="rId34"/>
    <p:sldId id="263" r:id="rId35"/>
    <p:sldId id="278" r:id="rId36"/>
    <p:sldId id="286" r:id="rId37"/>
    <p:sldId id="279" r:id="rId38"/>
    <p:sldId id="290" r:id="rId39"/>
    <p:sldId id="306" r:id="rId40"/>
    <p:sldId id="302" r:id="rId41"/>
    <p:sldId id="292" r:id="rId42"/>
    <p:sldId id="305" r:id="rId43"/>
    <p:sldId id="309" r:id="rId44"/>
    <p:sldId id="308" r:id="rId45"/>
    <p:sldId id="287" r:id="rId46"/>
    <p:sldId id="28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74883" autoAdjust="0"/>
  </p:normalViewPr>
  <p:slideViewPr>
    <p:cSldViewPr snapToGrid="0">
      <p:cViewPr varScale="1">
        <p:scale>
          <a:sx n="112" d="100"/>
          <a:sy n="112" d="100"/>
        </p:scale>
        <p:origin x="252" y="108"/>
      </p:cViewPr>
      <p:guideLst/>
    </p:cSldViewPr>
  </p:slideViewPr>
  <p:outlineViewPr>
    <p:cViewPr>
      <p:scale>
        <a:sx n="33" d="100"/>
        <a:sy n="33" d="100"/>
      </p:scale>
      <p:origin x="0" y="-8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7C7-A29E-465B-B421-836F16E1BD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420F-604B-48AE-8255-9700CC31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wdbl.appspot.com/lists/mdl.txt" TargetMode="External"/><Relationship Id="rId2" Type="http://schemas.openxmlformats.org/officeDocument/2006/relationships/hyperlink" Target="https://zeustracker.abuse.ch/blocklist.php?download=ipblock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data.phishtank.com/data/online-valid.csv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FCEF-6A4D-4E1D-870A-8877E11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25" y="1190625"/>
            <a:ext cx="10982325" cy="3756439"/>
          </a:xfrm>
        </p:spPr>
        <p:txBody>
          <a:bodyPr>
            <a:normAutofit/>
          </a:bodyPr>
          <a:lstStyle/>
          <a:p>
            <a:r>
              <a:rPr lang="en-US" sz="5400" b="1" dirty="0"/>
              <a:t>Augmenting the Onion </a:t>
            </a:r>
            <a:r>
              <a:rPr lang="en-US" dirty="0"/>
              <a:t>Facilitating Enhanced Detection and Response With Open Source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19D0-B7E0-4181-9079-994FCEC2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41881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/>
              <a:t>Wes Lambert</a:t>
            </a:r>
          </a:p>
          <a:p>
            <a:r>
              <a:rPr lang="en-US" dirty="0"/>
              <a:t>Defcon 27 Packet Hacking Village,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25522-FAF8-461F-A776-D3F3559C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6" y="1919989"/>
            <a:ext cx="668175" cy="6554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2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000" y="412135"/>
            <a:ext cx="7729728" cy="1188720"/>
          </a:xfrm>
        </p:spPr>
        <p:txBody>
          <a:bodyPr/>
          <a:lstStyle/>
          <a:p>
            <a:r>
              <a:rPr lang="en-US" dirty="0"/>
              <a:t>Security Onion – FULL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46342"/>
            <a:ext cx="6012318" cy="3101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Start with alert/session/transaction data and drill-down for more context.</a:t>
            </a:r>
          </a:p>
          <a:p>
            <a:r>
              <a:rPr lang="en-US" sz="2400" dirty="0"/>
              <a:t>Observe the entire stream of communication with generated transcripts.</a:t>
            </a:r>
          </a:p>
          <a:p>
            <a:r>
              <a:rPr lang="en-US" sz="2400" dirty="0"/>
              <a:t>Manually carve objects out of the transcript or using something like </a:t>
            </a:r>
            <a:r>
              <a:rPr lang="en-US" sz="2400" dirty="0" err="1"/>
              <a:t>NetworkMiner</a:t>
            </a:r>
            <a:r>
              <a:rPr lang="en-US" sz="2400" dirty="0"/>
              <a:t> or Wireshark (against </a:t>
            </a:r>
            <a:r>
              <a:rPr lang="en-US" sz="2400" dirty="0" err="1"/>
              <a:t>pcap</a:t>
            </a:r>
            <a:r>
              <a:rPr lang="en-US" sz="2400" dirty="0"/>
              <a:t>) using a Security Onion analyst VM.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23F9-C203-48E1-B5AD-5B0C8FF3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9" y="2101362"/>
            <a:ext cx="5661342" cy="4176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6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Security Onion – HOST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2101756"/>
            <a:ext cx="5325284" cy="391654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Wazuh</a:t>
            </a:r>
            <a:r>
              <a:rPr lang="en-US" sz="2000" b="1" dirty="0"/>
              <a:t> </a:t>
            </a:r>
            <a:r>
              <a:rPr lang="en-US" sz="2000" dirty="0"/>
              <a:t>– Host-based FIM (File Integrity Monitoring), Log transport</a:t>
            </a:r>
          </a:p>
          <a:p>
            <a:r>
              <a:rPr lang="en-US" sz="2000" b="1" dirty="0" err="1"/>
              <a:t>Winlogbeat</a:t>
            </a:r>
            <a:r>
              <a:rPr lang="en-US" sz="2000" dirty="0"/>
              <a:t> – Windows Logs</a:t>
            </a:r>
          </a:p>
          <a:p>
            <a:r>
              <a:rPr lang="en-US" sz="2000" b="1" dirty="0" err="1"/>
              <a:t>Filebeat</a:t>
            </a:r>
            <a:r>
              <a:rPr lang="en-US" sz="2000" dirty="0"/>
              <a:t> – Web server logs (ISS, Apache, Nginx),  Application Logs</a:t>
            </a:r>
          </a:p>
          <a:p>
            <a:r>
              <a:rPr lang="en-US" sz="2000" b="1" dirty="0" err="1"/>
              <a:t>Sysmon</a:t>
            </a:r>
            <a:r>
              <a:rPr lang="en-US" sz="2000" dirty="0"/>
              <a:t> (via </a:t>
            </a:r>
            <a:r>
              <a:rPr lang="en-US" sz="2000" dirty="0" err="1"/>
              <a:t>Wazuh</a:t>
            </a:r>
            <a:r>
              <a:rPr lang="en-US" sz="2000" dirty="0"/>
              <a:t>/WLB)</a:t>
            </a:r>
          </a:p>
          <a:p>
            <a:r>
              <a:rPr lang="en-US" sz="2000" b="1" dirty="0"/>
              <a:t>Autoruns</a:t>
            </a:r>
            <a:r>
              <a:rPr lang="en-US" sz="2000" dirty="0"/>
              <a:t> (via </a:t>
            </a:r>
            <a:r>
              <a:rPr lang="en-US" sz="2000" dirty="0" err="1"/>
              <a:t>Wazuh</a:t>
            </a:r>
            <a:r>
              <a:rPr lang="en-US" sz="2000" dirty="0"/>
              <a:t>/WLB)</a:t>
            </a:r>
          </a:p>
          <a:p>
            <a:r>
              <a:rPr lang="en-US" sz="2000" b="1" dirty="0" err="1"/>
              <a:t>OSQuery</a:t>
            </a:r>
            <a:r>
              <a:rPr lang="en-US" sz="2000" dirty="0"/>
              <a:t> (not native at the moment)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463B1-F230-4138-AE5A-1BF7DE28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73" y="2101756"/>
            <a:ext cx="6618019" cy="3139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7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EF6-F27A-453C-930A-007000E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- 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3B28-F935-4640-8A9B-E23FDA1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97" y="2800783"/>
            <a:ext cx="5523392" cy="3101983"/>
          </a:xfrm>
        </p:spPr>
        <p:txBody>
          <a:bodyPr>
            <a:noAutofit/>
          </a:bodyPr>
          <a:lstStyle/>
          <a:p>
            <a:r>
              <a:rPr lang="en-US" sz="2000" dirty="0"/>
              <a:t>Provides mechanism to extend information gathered to another platform for notification or analysis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 err="1"/>
              <a:t>Elastalert</a:t>
            </a:r>
            <a:r>
              <a:rPr lang="en-US" sz="2000" dirty="0"/>
              <a:t> – create a rule to trigger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Slack</a:t>
            </a:r>
          </a:p>
          <a:p>
            <a:pPr lvl="1"/>
            <a:r>
              <a:rPr lang="en-US" sz="2000" dirty="0"/>
              <a:t>JIRA</a:t>
            </a:r>
          </a:p>
          <a:p>
            <a:pPr lvl="1"/>
            <a:r>
              <a:rPr lang="en-US" sz="2000" dirty="0"/>
              <a:t>Python script(s)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35FBA-BE05-4029-8016-FF3036CA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2800783"/>
            <a:ext cx="6066076" cy="3196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0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9E47-A3BC-422F-9C9A-5650E78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– SIGMA </a:t>
            </a:r>
            <a:r>
              <a:rPr lang="en-US" dirty="0" err="1"/>
              <a:t>ALERtinG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3B771-1526-4108-AF40-584D8485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15" y="3287074"/>
            <a:ext cx="8797594" cy="309290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FBF20-C25C-4012-A428-CE6815D862E0}"/>
              </a:ext>
            </a:extLst>
          </p:cNvPr>
          <p:cNvSpPr txBox="1"/>
          <p:nvPr/>
        </p:nvSpPr>
        <p:spPr>
          <a:xfrm>
            <a:off x="1640915" y="2253993"/>
            <a:ext cx="950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sigmac.py to convert standard Sigma rules to a format Security Onion understands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Sigma rules via </a:t>
            </a:r>
            <a:r>
              <a:rPr lang="en-US" sz="2000" dirty="0" err="1"/>
              <a:t>Elastalert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also add in MITRE ATT&amp;CK Techniques/IDs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78545-DC85-4530-B41B-7EF5CA4EE358}"/>
              </a:ext>
            </a:extLst>
          </p:cNvPr>
          <p:cNvSpPr/>
          <p:nvPr/>
        </p:nvSpPr>
        <p:spPr>
          <a:xfrm>
            <a:off x="3572754" y="6379978"/>
            <a:ext cx="493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https://github.com/weslambert/securityonion-sigma</a:t>
            </a:r>
          </a:p>
        </p:txBody>
      </p:sp>
    </p:spTree>
    <p:extLst>
      <p:ext uri="{BB962C8B-B14F-4D97-AF65-F5344CB8AC3E}">
        <p14:creationId xmlns:p14="http://schemas.microsoft.com/office/powerpoint/2010/main" val="24600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EF6-F27A-453C-930A-007000E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– ENRICHMENT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3B28-F935-4640-8A9B-E23FDA1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36" y="2472818"/>
            <a:ext cx="4572000" cy="3101983"/>
          </a:xfrm>
        </p:spPr>
        <p:txBody>
          <a:bodyPr>
            <a:noAutofit/>
          </a:bodyPr>
          <a:lstStyle/>
          <a:p>
            <a:r>
              <a:rPr lang="en-US" sz="2400" dirty="0"/>
              <a:t>Enrich records with </a:t>
            </a:r>
            <a:r>
              <a:rPr lang="en-US" sz="2400" dirty="0" err="1"/>
              <a:t>GeoIP</a:t>
            </a:r>
            <a:r>
              <a:rPr lang="en-US" sz="2400" dirty="0"/>
              <a:t> and other plugins info in Logstash pipeline</a:t>
            </a:r>
          </a:p>
          <a:p>
            <a:r>
              <a:rPr lang="en-US" sz="2400" dirty="0"/>
              <a:t>Create custom enrichment aligning with corporate IT inventory or data</a:t>
            </a:r>
          </a:p>
          <a:p>
            <a:r>
              <a:rPr lang="en-US" sz="2400" dirty="0"/>
              <a:t>Visualize data and correlations in Kibana </a:t>
            </a:r>
          </a:p>
          <a:p>
            <a:r>
              <a:rPr lang="en-US" sz="2400" dirty="0"/>
              <a:t>Get to answers faster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C7878-95A5-4B9F-B04F-D7D07FF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2" y="2472818"/>
            <a:ext cx="6781800" cy="3905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68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0FA9-B52B-4829-844B-7605FD2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3C57-37DF-4E99-BBBF-5C262695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235" y="2940628"/>
            <a:ext cx="7887135" cy="3486298"/>
          </a:xfrm>
        </p:spPr>
        <p:txBody>
          <a:bodyPr/>
          <a:lstStyle/>
          <a:p>
            <a:r>
              <a:rPr lang="en-US" sz="2400" dirty="0"/>
              <a:t>Platform for sharing threat intel</a:t>
            </a:r>
          </a:p>
          <a:p>
            <a:r>
              <a:rPr lang="en-US" sz="2400" dirty="0"/>
              <a:t>Provides correlation of IOCs/events</a:t>
            </a:r>
          </a:p>
          <a:p>
            <a:r>
              <a:rPr lang="en-US" sz="2400" dirty="0"/>
              <a:t>Ability to import/export various types of data w/ a feature-rich API (integrations galore!)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AFA42-1C53-42B4-96C1-629CE139E2A9}"/>
              </a:ext>
            </a:extLst>
          </p:cNvPr>
          <p:cNvSpPr txBox="1"/>
          <p:nvPr/>
        </p:nvSpPr>
        <p:spPr>
          <a:xfrm>
            <a:off x="4392445" y="5134772"/>
            <a:ext cx="24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https://misp-project.org/</a:t>
            </a:r>
          </a:p>
        </p:txBody>
      </p:sp>
      <p:pic>
        <p:nvPicPr>
          <p:cNvPr id="1026" name="Picture 2" descr="https://misp-project.org/assets/images/misp-small.png">
            <a:extLst>
              <a:ext uri="{FF2B5EF4-FFF2-40B4-BE49-F238E27FC236}">
                <a16:creationId xmlns:a16="http://schemas.microsoft.com/office/drawing/2014/main" id="{16991418-60FC-46E3-8263-FF860CCA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45" y="2303285"/>
            <a:ext cx="1987911" cy="14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ring brain">
            <a:extLst>
              <a:ext uri="{FF2B5EF4-FFF2-40B4-BE49-F238E27FC236}">
                <a16:creationId xmlns:a16="http://schemas.microsoft.com/office/drawing/2014/main" id="{99A4D6EE-E86A-4C8C-A943-901C4504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" y="2940628"/>
            <a:ext cx="3709121" cy="2282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1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55BC-521B-458F-9B15-26789BC1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307"/>
            <a:ext cx="7729728" cy="1188720"/>
          </a:xfrm>
        </p:spPr>
        <p:txBody>
          <a:bodyPr/>
          <a:lstStyle/>
          <a:p>
            <a:r>
              <a:rPr lang="en-US" dirty="0"/>
              <a:t>MISP -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1B189-90F2-4392-BE20-230327A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9" y="1947790"/>
            <a:ext cx="4258801" cy="42588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7A619-9D92-4FAE-9B85-0461EEB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78" y="1930652"/>
            <a:ext cx="3053364" cy="2146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580756-AEF9-4CED-BA04-45E82186B1D5}"/>
              </a:ext>
            </a:extLst>
          </p:cNvPr>
          <p:cNvSpPr txBox="1"/>
          <p:nvPr/>
        </p:nvSpPr>
        <p:spPr>
          <a:xfrm>
            <a:off x="8444428" y="2051607"/>
            <a:ext cx="4995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Typically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Owner/Org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Sightings</a:t>
            </a:r>
          </a:p>
        </p:txBody>
      </p:sp>
    </p:spTree>
    <p:extLst>
      <p:ext uri="{BB962C8B-B14F-4D97-AF65-F5344CB8AC3E}">
        <p14:creationId xmlns:p14="http://schemas.microsoft.com/office/powerpoint/2010/main" val="386172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B4E8-976E-4A5C-A13E-23571CE0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3899"/>
            <a:ext cx="7729728" cy="1188720"/>
          </a:xfrm>
        </p:spPr>
        <p:txBody>
          <a:bodyPr/>
          <a:lstStyle/>
          <a:p>
            <a:r>
              <a:rPr lang="en-US" dirty="0"/>
              <a:t>MISP -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9458-DD81-48F4-8000-AB9E6DC2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97" y="2192644"/>
            <a:ext cx="2414134" cy="16971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6235A-0E12-4FBC-8CFB-2383A19F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67" y="4108783"/>
            <a:ext cx="3053364" cy="231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05596-CA59-4547-B59D-3ED836D2F245}"/>
              </a:ext>
            </a:extLst>
          </p:cNvPr>
          <p:cNvSpPr txBox="1"/>
          <p:nvPr/>
        </p:nvSpPr>
        <p:spPr>
          <a:xfrm>
            <a:off x="2168434" y="2326984"/>
            <a:ext cx="3814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event can contain several, if not, many attributes (and of different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can be performed among events and their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a source/destination IP address, hash, registry key, filename, etc.</a:t>
            </a:r>
          </a:p>
        </p:txBody>
      </p:sp>
    </p:spTree>
    <p:extLst>
      <p:ext uri="{BB962C8B-B14F-4D97-AF65-F5344CB8AC3E}">
        <p14:creationId xmlns:p14="http://schemas.microsoft.com/office/powerpoint/2010/main" val="16397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17B-C9D4-4E44-B3DF-A13661BC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188720"/>
          </a:xfrm>
        </p:spPr>
        <p:txBody>
          <a:bodyPr/>
          <a:lstStyle/>
          <a:p>
            <a:r>
              <a:rPr lang="en-US" dirty="0"/>
              <a:t>MISP - FEEDS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17D9-5330-4913-8BEB-DEEBBFAE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30" y="2720050"/>
            <a:ext cx="8074189" cy="3535529"/>
          </a:xfrm>
        </p:spPr>
        <p:txBody>
          <a:bodyPr/>
          <a:lstStyle/>
          <a:p>
            <a:r>
              <a:rPr lang="en-US" sz="2400" dirty="0"/>
              <a:t>HUGE list of default feeds available,</a:t>
            </a:r>
          </a:p>
          <a:p>
            <a:pPr marL="0" indent="0">
              <a:buNone/>
            </a:pPr>
            <a:r>
              <a:rPr lang="en-US" sz="2400" dirty="0"/>
              <a:t>    including:</a:t>
            </a:r>
          </a:p>
          <a:p>
            <a:pPr lvl="1"/>
            <a:r>
              <a:rPr lang="en-US" sz="2400" dirty="0" err="1">
                <a:hlinkClick r:id="rId2"/>
              </a:rPr>
              <a:t>ZeuS</a:t>
            </a:r>
            <a:r>
              <a:rPr lang="en-US" sz="2400" dirty="0">
                <a:hlinkClick r:id="rId2"/>
              </a:rPr>
              <a:t> IP blocklist (Standard)</a:t>
            </a:r>
            <a:endParaRPr lang="en-US" sz="2400" dirty="0"/>
          </a:p>
          <a:p>
            <a:pPr lvl="1"/>
            <a:r>
              <a:rPr lang="en-US" sz="2400" dirty="0" err="1">
                <a:hlinkClick r:id="rId3"/>
              </a:rPr>
              <a:t>Malwaredomainlist</a:t>
            </a:r>
            <a:endParaRPr lang="en-US" sz="2400" dirty="0"/>
          </a:p>
          <a:p>
            <a:pPr lvl="1"/>
            <a:r>
              <a:rPr lang="en-US" sz="2400" dirty="0" err="1">
                <a:hlinkClick r:id="rId4"/>
              </a:rPr>
              <a:t>Phishtank</a:t>
            </a:r>
            <a:endParaRPr lang="en-US" sz="2400" dirty="0"/>
          </a:p>
          <a:p>
            <a:r>
              <a:rPr lang="en-US" sz="2400" dirty="0"/>
              <a:t>Integrate custom feeds</a:t>
            </a:r>
          </a:p>
          <a:p>
            <a:r>
              <a:rPr lang="en-US" sz="2400" dirty="0"/>
              <a:t>Utilize feed attributes in IDS signatures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8E5FB-4002-4DEA-8D97-6C2B0FE6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67" y="2436731"/>
            <a:ext cx="4004497" cy="4102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32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B53-D4A9-4D9D-8B1A-A88FFB8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213"/>
            <a:ext cx="7729728" cy="1188720"/>
          </a:xfrm>
        </p:spPr>
        <p:txBody>
          <a:bodyPr/>
          <a:lstStyle/>
          <a:p>
            <a:r>
              <a:rPr lang="en-US" dirty="0"/>
              <a:t>MISP - SIGNATURES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B8CE-B4A9-46BF-A6E1-E25D4A80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1929843"/>
            <a:ext cx="2274966" cy="45864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DCE70-8C93-4DD3-A803-B0B9C1FDB265}"/>
              </a:ext>
            </a:extLst>
          </p:cNvPr>
          <p:cNvSpPr txBox="1"/>
          <p:nvPr/>
        </p:nvSpPr>
        <p:spPr>
          <a:xfrm>
            <a:off x="2872876" y="1929843"/>
            <a:ext cx="56203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Export IDS signatures generated by attributes from feeds or your own added attributes and use them with Snort or Suricata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Export Bro Intel data to feed in to the Bro Intel Framework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C8015-353C-4BE5-82B2-B3B218E38D83}"/>
              </a:ext>
            </a:extLst>
          </p:cNvPr>
          <p:cNvSpPr/>
          <p:nvPr/>
        </p:nvSpPr>
        <p:spPr>
          <a:xfrm>
            <a:off x="2872876" y="4627187"/>
            <a:ext cx="948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alert </a:t>
            </a:r>
            <a:r>
              <a:rPr lang="en-US" dirty="0" err="1"/>
              <a:t>ip</a:t>
            </a:r>
            <a:r>
              <a:rPr lang="en-US" dirty="0"/>
              <a:t> $HOME_NET any-&gt; 101.200.81.187 any (msg: "MISP e4 [] Outgoing To IP: 101.200.81.187";   </a:t>
            </a:r>
            <a:r>
              <a:rPr lang="en-US" dirty="0" err="1"/>
              <a:t>classtype:trojan-activity</a:t>
            </a:r>
            <a:r>
              <a:rPr lang="en-US" dirty="0"/>
              <a:t>; sid:4000041; rev:1; priority:4; </a:t>
            </a:r>
            <a:r>
              <a:rPr lang="en-US" dirty="0" err="1"/>
              <a:t>reference:url</a:t>
            </a:r>
            <a:r>
              <a:rPr lang="en-US" dirty="0"/>
              <a:t>,/events/view/4;)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579CC-B0D6-4222-A06B-044543454FF1}"/>
              </a:ext>
            </a:extLst>
          </p:cNvPr>
          <p:cNvSpPr txBox="1"/>
          <p:nvPr/>
        </p:nvSpPr>
        <p:spPr>
          <a:xfrm>
            <a:off x="2872876" y="429337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Zeus Blocklist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54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B286-5378-4358-9DF5-D946AED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Myself, and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17C1-318E-4D09-8185-1DDB0CB8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Husband and father of four</a:t>
            </a:r>
          </a:p>
          <a:p>
            <a:pPr lvl="1"/>
            <a:r>
              <a:rPr lang="en-US" sz="2800" dirty="0"/>
              <a:t>Co-manager of household operations</a:t>
            </a:r>
          </a:p>
          <a:p>
            <a:r>
              <a:rPr lang="en-US" sz="2800" dirty="0"/>
              <a:t>Coffee, Indian food, and FOSS lover</a:t>
            </a:r>
          </a:p>
          <a:p>
            <a:r>
              <a:rPr lang="en-US" sz="2800" dirty="0"/>
              <a:t>Senior Engineer, Security Onion Solutions</a:t>
            </a:r>
          </a:p>
        </p:txBody>
      </p:sp>
    </p:spTree>
    <p:extLst>
      <p:ext uri="{BB962C8B-B14F-4D97-AF65-F5344CB8AC3E}">
        <p14:creationId xmlns:p14="http://schemas.microsoft.com/office/powerpoint/2010/main" val="341747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B02E-B7F5-460B-BCAA-3E3CEB6F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996"/>
            <a:ext cx="7729728" cy="1188720"/>
          </a:xfrm>
        </p:spPr>
        <p:txBody>
          <a:bodyPr/>
          <a:lstStyle/>
          <a:p>
            <a:r>
              <a:rPr lang="en-US" dirty="0"/>
              <a:t>MISP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7397-658C-4247-9F7E-7BFBF273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800" y="1798590"/>
            <a:ext cx="7729728" cy="4080207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err="1"/>
              <a:t>PyMISP</a:t>
            </a:r>
            <a:r>
              <a:rPr lang="en-US" sz="3300" dirty="0"/>
              <a:t> (client)</a:t>
            </a:r>
          </a:p>
          <a:p>
            <a:r>
              <a:rPr lang="en-US" sz="3300" dirty="0"/>
              <a:t>Automation</a:t>
            </a:r>
          </a:p>
          <a:p>
            <a:pPr lvl="1"/>
            <a:r>
              <a:rPr lang="en-US" sz="3300" dirty="0"/>
              <a:t>NIDS Export (Snort/Suricata + Bro)</a:t>
            </a:r>
          </a:p>
          <a:p>
            <a:pPr lvl="1"/>
            <a:r>
              <a:rPr lang="en-US" sz="3300" dirty="0"/>
              <a:t>Elasticsearch enrichment</a:t>
            </a:r>
          </a:p>
          <a:p>
            <a:pPr lvl="1"/>
            <a:r>
              <a:rPr lang="en-US" sz="3300" dirty="0"/>
              <a:t>Add sightings</a:t>
            </a:r>
          </a:p>
          <a:p>
            <a:pPr lvl="1"/>
            <a:r>
              <a:rPr lang="en-US" sz="3300" dirty="0"/>
              <a:t>Manage users</a:t>
            </a:r>
          </a:p>
          <a:p>
            <a:pPr lvl="1"/>
            <a:r>
              <a:rPr lang="en-US" sz="3300" dirty="0"/>
              <a:t>Get/search/delete event data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3074" name="Picture 2" descr="https://raw.githubusercontent.com/MISP/MISP/2.4/INSTALL/logos/misp-logo.png">
            <a:extLst>
              <a:ext uri="{FF2B5EF4-FFF2-40B4-BE49-F238E27FC236}">
                <a16:creationId xmlns:a16="http://schemas.microsoft.com/office/drawing/2014/main" id="{8B956B17-B440-4A62-9E65-7C560F28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06" y="3058050"/>
            <a:ext cx="25336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4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5050-C670-408E-B3A1-90B2C2F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– Elasticsearch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B8E-F8F9-45C8-BD77-8127AC8E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417814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Dockerized</a:t>
            </a:r>
            <a:r>
              <a:rPr lang="en-US" sz="2800" dirty="0"/>
              <a:t> method to interact with MISP API to look for attribute matches</a:t>
            </a:r>
          </a:p>
          <a:p>
            <a:r>
              <a:rPr lang="en-US" sz="2800" dirty="0"/>
              <a:t>Utilize local Memcached instance (Docker) for caching</a:t>
            </a:r>
          </a:p>
          <a:p>
            <a:r>
              <a:rPr lang="en-US" sz="2800" dirty="0"/>
              <a:t>Have Logstash perform lookup in Memcached</a:t>
            </a:r>
          </a:p>
          <a:p>
            <a:r>
              <a:rPr lang="en-US" sz="2800" dirty="0"/>
              <a:t>Populate log events with correlated threat data</a:t>
            </a:r>
          </a:p>
          <a:p>
            <a:r>
              <a:rPr lang="en-US" sz="2800" dirty="0"/>
              <a:t>Shout-out to @</a:t>
            </a:r>
            <a:r>
              <a:rPr lang="en-US" sz="2800" dirty="0" err="1"/>
              <a:t>DCSecuritydk</a:t>
            </a:r>
            <a:r>
              <a:rPr lang="en-US" sz="2800" dirty="0"/>
              <a:t> for the idea/original implementation!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https://www.securitydistractions.com/2019/05/17/enriching-elasticsearch-with-threat-data-part-1-misp/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127A6-BBFE-48E3-A854-340D5F2389AB}"/>
              </a:ext>
            </a:extLst>
          </p:cNvPr>
          <p:cNvSpPr/>
          <p:nvPr/>
        </p:nvSpPr>
        <p:spPr>
          <a:xfrm>
            <a:off x="7918121" y="6338959"/>
            <a:ext cx="4988253" cy="37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https://github.com/weslambert/misp2elastic</a:t>
            </a:r>
          </a:p>
        </p:txBody>
      </p:sp>
    </p:spTree>
    <p:extLst>
      <p:ext uri="{BB962C8B-B14F-4D97-AF65-F5344CB8AC3E}">
        <p14:creationId xmlns:p14="http://schemas.microsoft.com/office/powerpoint/2010/main" val="421339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38C2E-F710-418F-AC07-79A61BF8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80" y="1832164"/>
            <a:ext cx="5929139" cy="47614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A614BA-5FD8-470D-804D-C5FDF99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850" y="444574"/>
            <a:ext cx="8615829" cy="1188720"/>
          </a:xfrm>
        </p:spPr>
        <p:txBody>
          <a:bodyPr/>
          <a:lstStyle/>
          <a:p>
            <a:r>
              <a:rPr lang="en-US" dirty="0"/>
              <a:t>MISP – Elasticsearch Enrichment: </a:t>
            </a:r>
            <a:r>
              <a:rPr lang="en-US" dirty="0" err="1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8FD-003D-491C-9CF2-399FDDCA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– NIDS Rules/Bro Intel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13F5-1B26-4388-9E7B-D25AC953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Interact with MISP export API to export Snort/Suricata rules and/or Bro intel</a:t>
            </a:r>
          </a:p>
          <a:p>
            <a:r>
              <a:rPr lang="en-US" sz="2800" dirty="0"/>
              <a:t>Add Snort/Suricata rules to Security Onion’s local rules (</a:t>
            </a:r>
            <a:r>
              <a:rPr lang="en-US" sz="2800" dirty="0" err="1"/>
              <a:t>misp.rules</a:t>
            </a:r>
            <a:r>
              <a:rPr lang="en-US" sz="2800" dirty="0"/>
              <a:t>)</a:t>
            </a:r>
          </a:p>
          <a:p>
            <a:r>
              <a:rPr lang="en-US" sz="2800" dirty="0"/>
              <a:t>Populate Bro’s intel.dat with intel from MISP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B5BB7-A4D3-4C8A-BB6F-E91D5063488F}"/>
              </a:ext>
            </a:extLst>
          </p:cNvPr>
          <p:cNvSpPr/>
          <p:nvPr/>
        </p:nvSpPr>
        <p:spPr>
          <a:xfrm>
            <a:off x="2231136" y="5708642"/>
            <a:ext cx="661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https://securityonion.readthedocs.io/en/latest/misp.html?#nids-rules</a:t>
            </a:r>
          </a:p>
        </p:txBody>
      </p:sp>
    </p:spTree>
    <p:extLst>
      <p:ext uri="{BB962C8B-B14F-4D97-AF65-F5344CB8AC3E}">
        <p14:creationId xmlns:p14="http://schemas.microsoft.com/office/powerpoint/2010/main" val="275049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032C9-1759-4B0D-B1C6-7207FF0C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54" y="2070069"/>
            <a:ext cx="5659419" cy="41377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89515D-DC89-40F4-A71C-D8904942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850" y="444574"/>
            <a:ext cx="8615829" cy="1188720"/>
          </a:xfrm>
        </p:spPr>
        <p:txBody>
          <a:bodyPr/>
          <a:lstStyle/>
          <a:p>
            <a:r>
              <a:rPr lang="en-US" dirty="0"/>
              <a:t>MISP – NIDS RULES/Bro Intel: </a:t>
            </a:r>
            <a:r>
              <a:rPr lang="en-US" dirty="0" err="1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7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627B-EF16-4CA7-925F-D8273CD5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4766-ABC9-435B-9D5D-D4533137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21" y="2917963"/>
            <a:ext cx="6746757" cy="3101983"/>
          </a:xfrm>
        </p:spPr>
        <p:txBody>
          <a:bodyPr>
            <a:normAutofit/>
          </a:bodyPr>
          <a:lstStyle/>
          <a:p>
            <a:r>
              <a:rPr lang="en-US" sz="2800" dirty="0"/>
              <a:t>Security Incident Response Platform</a:t>
            </a:r>
          </a:p>
          <a:p>
            <a:r>
              <a:rPr lang="en-US" sz="2800" dirty="0"/>
              <a:t>Used for tracking incidents and enriching cases with external data</a:t>
            </a:r>
          </a:p>
          <a:p>
            <a:r>
              <a:rPr lang="en-US" sz="2800" dirty="0"/>
              <a:t>Integrates well with MISP</a:t>
            </a:r>
          </a:p>
          <a:p>
            <a:r>
              <a:rPr lang="en-US" sz="2800" dirty="0"/>
              <a:t>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D43F1-AACC-478D-8944-B5819F3F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3" y="3173556"/>
            <a:ext cx="4231289" cy="982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83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3345-0F82-4860-B351-B0F1DE79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D0FD8-B2A6-4ECB-A738-BAF8E018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68" y="2782107"/>
            <a:ext cx="5973086" cy="3389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F9DC8-59D0-4CBE-8AF5-785EF1E75BE9}"/>
              </a:ext>
            </a:extLst>
          </p:cNvPr>
          <p:cNvSpPr txBox="1"/>
          <p:nvPr/>
        </p:nvSpPr>
        <p:spPr>
          <a:xfrm>
            <a:off x="779319" y="2662157"/>
            <a:ext cx="4831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declaration of investigation or something out of the ordinary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populated with information to include one or more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assign tags or other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841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64A1-8A73-45E7-A831-FF5CDD8F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– CASE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C456-6872-48A3-8BD6-9F22C442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165" y="2791325"/>
            <a:ext cx="5290893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Case templates allow us to define initial steps in an investigation</a:t>
            </a:r>
          </a:p>
          <a:p>
            <a:r>
              <a:rPr lang="en-US" sz="2400" dirty="0"/>
              <a:t>Saves time</a:t>
            </a:r>
          </a:p>
          <a:p>
            <a:r>
              <a:rPr lang="en-US" sz="2400" dirty="0"/>
              <a:t>Allows new (and even seasoned analysts) to quickly get started on investigation/remediation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40FCE-BE8D-4DD3-A36F-1727EE0E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2" y="3289882"/>
            <a:ext cx="6138683" cy="16254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97359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9AC-8E1B-4D44-8709-4196113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- </a:t>
            </a:r>
            <a:r>
              <a:rPr lang="en-US" dirty="0" err="1"/>
              <a:t>ALerts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7393-4035-4966-9BEF-F1233CC0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2568870"/>
            <a:ext cx="988422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Can be generated from a noteworthy event (from external source)</a:t>
            </a:r>
          </a:p>
          <a:p>
            <a:r>
              <a:rPr lang="en-US" sz="2400" dirty="0"/>
              <a:t>Offers a general overview of a potential threat/incident</a:t>
            </a:r>
          </a:p>
          <a:p>
            <a:r>
              <a:rPr lang="en-US" sz="2400" dirty="0"/>
              <a:t>Can be merged into case if further investigation is needed/warranted, or can be discarded if necessary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6D6AC-C7F7-4A87-927F-E0F344E4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37378"/>
            <a:ext cx="11039475" cy="21145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613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1A68-43B3-4C0C-A550-4A9A0B99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0946"/>
            <a:ext cx="7729728" cy="1188720"/>
          </a:xfrm>
        </p:spPr>
        <p:txBody>
          <a:bodyPr/>
          <a:lstStyle/>
          <a:p>
            <a:r>
              <a:rPr lang="en-US" dirty="0"/>
              <a:t>The Hive -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9707-3BA1-4E01-B9C4-2C82860E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827" y="3635830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Can be a :</a:t>
            </a:r>
          </a:p>
          <a:p>
            <a:pPr lvl="1"/>
            <a:r>
              <a:rPr lang="en-US" sz="2400" dirty="0"/>
              <a:t>File</a:t>
            </a:r>
          </a:p>
          <a:p>
            <a:pPr lvl="1"/>
            <a:r>
              <a:rPr lang="en-US" sz="2400" dirty="0"/>
              <a:t>Domain</a:t>
            </a:r>
          </a:p>
          <a:p>
            <a:pPr lvl="1"/>
            <a:r>
              <a:rPr lang="en-US" sz="2400" dirty="0"/>
              <a:t>IP</a:t>
            </a:r>
          </a:p>
          <a:p>
            <a:pPr lvl="1"/>
            <a:r>
              <a:rPr lang="en-US" sz="2400" dirty="0"/>
              <a:t>Hash</a:t>
            </a:r>
          </a:p>
          <a:p>
            <a:pPr lvl="1"/>
            <a:r>
              <a:rPr lang="en-US" sz="2400" dirty="0"/>
              <a:t>or something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73238-8F4B-4604-B07D-1910B5B1C5EF}"/>
              </a:ext>
            </a:extLst>
          </p:cNvPr>
          <p:cNvSpPr txBox="1"/>
          <p:nvPr/>
        </p:nvSpPr>
        <p:spPr>
          <a:xfrm>
            <a:off x="1030521" y="1884576"/>
            <a:ext cx="1116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Piece(s) of information attached to an event that can potentially be analyzed by one of the available </a:t>
            </a:r>
          </a:p>
          <a:p>
            <a:r>
              <a:rPr lang="en-US" sz="2400" dirty="0"/>
              <a:t>analyzers to gain greater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E2A37-A0D6-49B9-9A61-8A5F8155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4741"/>
            <a:ext cx="4683054" cy="4253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0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23F5-0E71-4325-ACE5-7E01137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8F0C3-E4C2-402C-81DA-95D61C28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190" y="2686133"/>
            <a:ext cx="4761615" cy="3692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B628C-0897-4A23-8393-473A0A334E76}"/>
              </a:ext>
            </a:extLst>
          </p:cNvPr>
          <p:cNvSpPr txBox="1"/>
          <p:nvPr/>
        </p:nvSpPr>
        <p:spPr>
          <a:xfrm>
            <a:off x="6472362" y="2608028"/>
            <a:ext cx="34885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Shift from pure prevention to include detection and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Bad guys WILL get in at some point!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the next-</a:t>
            </a:r>
            <a:r>
              <a:rPr lang="en-US" sz="2400" dirty="0" err="1"/>
              <a:t>nextest</a:t>
            </a:r>
            <a:r>
              <a:rPr lang="en-US" sz="2400" dirty="0"/>
              <a:t>-generation firewall won’t save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51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45A-7BB1-4EA7-9667-0B69994A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</a:t>
            </a:r>
            <a:r>
              <a:rPr lang="en-US" dirty="0" err="1"/>
              <a:t>ANalyzers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8718-99A3-40D9-8CE2-B20C9CF730EF}"/>
              </a:ext>
            </a:extLst>
          </p:cNvPr>
          <p:cNvSpPr txBox="1"/>
          <p:nvPr/>
        </p:nvSpPr>
        <p:spPr>
          <a:xfrm>
            <a:off x="882361" y="2488597"/>
            <a:ext cx="6825779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Enrich case observables with 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Analyzers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Cuckoo (file, URL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Dshield</a:t>
            </a:r>
            <a:r>
              <a:rPr lang="en-US" sz="2400" dirty="0"/>
              <a:t> (reputation)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EmergingThreats</a:t>
            </a:r>
            <a:r>
              <a:rPr lang="en-US" sz="2400" dirty="0"/>
              <a:t> (reputation, malware,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Greynoise</a:t>
            </a:r>
            <a:r>
              <a:rPr lang="en-US" sz="2400" dirty="0"/>
              <a:t> (look for scanning activity)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Joe Sandbox (file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MISP (query MISP instances)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Nessus (scan hosts)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and many more!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wut">
            <a:extLst>
              <a:ext uri="{FF2B5EF4-FFF2-40B4-BE49-F238E27FC236}">
                <a16:creationId xmlns:a16="http://schemas.microsoft.com/office/drawing/2014/main" id="{8CE49290-2576-4E8B-B9BC-1DCA8046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02" y="3275839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3B69-C044-4C9A-8D34-0A812D06434F}"/>
              </a:ext>
            </a:extLst>
          </p:cNvPr>
          <p:cNvSpPr txBox="1"/>
          <p:nvPr/>
        </p:nvSpPr>
        <p:spPr>
          <a:xfrm>
            <a:off x="7965178" y="5568120"/>
            <a:ext cx="158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WUT?</a:t>
            </a:r>
          </a:p>
        </p:txBody>
      </p:sp>
    </p:spTree>
    <p:extLst>
      <p:ext uri="{BB962C8B-B14F-4D97-AF65-F5344CB8AC3E}">
        <p14:creationId xmlns:p14="http://schemas.microsoft.com/office/powerpoint/2010/main" val="265340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6E11-6950-46B6-AF82-B7C134A6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4891-7540-4BE1-A88A-F119815B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884" y="3153597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The Hive4Py or custom Python client</a:t>
            </a:r>
          </a:p>
          <a:p>
            <a:pPr lvl="1"/>
            <a:r>
              <a:rPr lang="en-US" sz="2800" dirty="0"/>
              <a:t>Create a case</a:t>
            </a:r>
          </a:p>
          <a:p>
            <a:pPr lvl="1"/>
            <a:r>
              <a:rPr lang="en-US" sz="2800" dirty="0"/>
              <a:t>Attach observables to a case</a:t>
            </a:r>
          </a:p>
          <a:p>
            <a:pPr lvl="1"/>
            <a:r>
              <a:rPr lang="en-US" sz="2800" dirty="0"/>
              <a:t>Attach a task to a case</a:t>
            </a:r>
          </a:p>
          <a:p>
            <a:pPr lvl="1"/>
            <a:r>
              <a:rPr lang="en-US" sz="2800" dirty="0"/>
              <a:t>Raise an alert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DB15C-BB77-4381-8761-F26CCA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0" y="2584384"/>
            <a:ext cx="4897178" cy="39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4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F81-BE33-4C68-A601-9F500D8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661" y="764667"/>
            <a:ext cx="7729728" cy="1188720"/>
          </a:xfrm>
        </p:spPr>
        <p:txBody>
          <a:bodyPr/>
          <a:lstStyle/>
          <a:p>
            <a:r>
              <a:rPr lang="en-US" dirty="0" err="1"/>
              <a:t>TheHive</a:t>
            </a:r>
            <a:r>
              <a:rPr lang="en-US" dirty="0"/>
              <a:t> - </a:t>
            </a:r>
            <a:r>
              <a:rPr lang="en-US" dirty="0" err="1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79F0-97DD-479A-9AEA-7441E71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911" y="2835270"/>
            <a:ext cx="5948118" cy="387033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Automatically send certain types of events to </a:t>
            </a:r>
            <a:r>
              <a:rPr lang="en-US" sz="2800" dirty="0" err="1"/>
              <a:t>TheHive</a:t>
            </a:r>
            <a:r>
              <a:rPr lang="en-US" sz="2800" dirty="0"/>
              <a:t> as alerts</a:t>
            </a:r>
          </a:p>
          <a:p>
            <a:r>
              <a:rPr lang="en-US" sz="2800" dirty="0"/>
              <a:t>Define observables to attach</a:t>
            </a:r>
          </a:p>
          <a:p>
            <a:r>
              <a:rPr lang="en-US" sz="2800" dirty="0"/>
              <a:t>For more functionality, integrate with custom Python scripting to perform other actions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/>
              <a:t>https://securityonion.readthedocs.io/en/latest/hive.html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0C5B-BF02-478A-957A-F79EF75B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72" y="2066925"/>
            <a:ext cx="3105150" cy="4638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4488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7EF1-32EF-4768-9E94-6D1A6FE1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TheHive</a:t>
            </a:r>
            <a:r>
              <a:rPr lang="en-US" dirty="0"/>
              <a:t> - </a:t>
            </a:r>
            <a:r>
              <a:rPr lang="en-US" dirty="0" err="1"/>
              <a:t>SOCtopus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3A6-EBF7-4EBE-8F47-888DF7ED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30" y="5046890"/>
            <a:ext cx="12242755" cy="31019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Simple Flask API running in a Docker container that allows analysts to automate certain tasks</a:t>
            </a:r>
          </a:p>
          <a:p>
            <a:r>
              <a:rPr lang="en-US" dirty="0"/>
              <a:t>For example, click a link from Kibana to forward an event to </a:t>
            </a:r>
            <a:r>
              <a:rPr lang="en-US" dirty="0" err="1"/>
              <a:t>TheHive</a:t>
            </a:r>
            <a:r>
              <a:rPr lang="en-US" dirty="0"/>
              <a:t> as an alert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https://github.com/weslambert/SOCtopus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B898F-7EE2-4129-A730-A9351C21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81" y="2387101"/>
            <a:ext cx="9629775" cy="12477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AF197-1FAC-4E74-98CD-0834A9E0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" y="3770540"/>
            <a:ext cx="11649075" cy="12763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824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F867-1840-4E03-9DDE-729DA9F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387F-C265-4228-88FB-540EE644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72" y="3153596"/>
            <a:ext cx="7729728" cy="3101983"/>
          </a:xfrm>
        </p:spPr>
        <p:txBody>
          <a:bodyPr/>
          <a:lstStyle/>
          <a:p>
            <a:r>
              <a:rPr lang="en-US" sz="2400" dirty="0"/>
              <a:t>Remote live forensics</a:t>
            </a:r>
          </a:p>
          <a:p>
            <a:r>
              <a:rPr lang="en-US" sz="2400" dirty="0"/>
              <a:t>Quickly triage incidents and perform analysis remotely across many different hosts</a:t>
            </a:r>
          </a:p>
          <a:p>
            <a:r>
              <a:rPr lang="en-US" sz="2400" dirty="0"/>
              <a:t>API for easy integration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2052" name="Picture 4" descr="Image result for google grr">
            <a:extLst>
              <a:ext uri="{FF2B5EF4-FFF2-40B4-BE49-F238E27FC236}">
                <a16:creationId xmlns:a16="http://schemas.microsoft.com/office/drawing/2014/main" id="{61E2BDE3-5B52-43F6-8313-268F742F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9" y="2999942"/>
            <a:ext cx="4762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CA689-379B-448C-813F-0134CFA9992C}"/>
              </a:ext>
            </a:extLst>
          </p:cNvPr>
          <p:cNvSpPr txBox="1"/>
          <p:nvPr/>
        </p:nvSpPr>
        <p:spPr>
          <a:xfrm>
            <a:off x="4589872" y="5234685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https://github.com/google/grr</a:t>
            </a:r>
          </a:p>
        </p:txBody>
      </p:sp>
    </p:spTree>
    <p:extLst>
      <p:ext uri="{BB962C8B-B14F-4D97-AF65-F5344CB8AC3E}">
        <p14:creationId xmlns:p14="http://schemas.microsoft.com/office/powerpoint/2010/main" val="392953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EC9-9883-4CE5-9F67-3E831056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GRR - </a:t>
            </a:r>
            <a:r>
              <a:rPr lang="en-US" dirty="0" err="1"/>
              <a:t>CLientS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2274-A165-43D3-8EED-C1E645E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4" y="2465281"/>
            <a:ext cx="10632141" cy="12163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E3F7E-7D79-457A-A3E1-92A8ADF5C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4" y="3993451"/>
            <a:ext cx="8025063" cy="278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2BF61-0C64-4283-9D2A-06F0638F014D}"/>
              </a:ext>
            </a:extLst>
          </p:cNvPr>
          <p:cNvSpPr txBox="1"/>
          <p:nvPr/>
        </p:nvSpPr>
        <p:spPr>
          <a:xfrm>
            <a:off x="8764857" y="4105716"/>
            <a:ext cx="3267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on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OS / activity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for remote data/file retrieval/analysis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historical info</a:t>
            </a:r>
          </a:p>
        </p:txBody>
      </p:sp>
    </p:spTree>
    <p:extLst>
      <p:ext uri="{BB962C8B-B14F-4D97-AF65-F5344CB8AC3E}">
        <p14:creationId xmlns:p14="http://schemas.microsoft.com/office/powerpoint/2010/main" val="417957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8561-714C-41AF-8760-C8AFA27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7" y="339050"/>
            <a:ext cx="7729728" cy="1188720"/>
          </a:xfrm>
        </p:spPr>
        <p:txBody>
          <a:bodyPr/>
          <a:lstStyle/>
          <a:p>
            <a:r>
              <a:rPr lang="en-US" dirty="0"/>
              <a:t>GRR -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2F45-21AE-4D03-B247-9A59E422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1830978"/>
            <a:ext cx="3303042" cy="45938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871DE-13EE-4B12-8653-CC4A74C5252F}"/>
              </a:ext>
            </a:extLst>
          </p:cNvPr>
          <p:cNvSpPr txBox="1"/>
          <p:nvPr/>
        </p:nvSpPr>
        <p:spPr>
          <a:xfrm>
            <a:off x="6096000" y="1830978"/>
            <a:ext cx="3776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 Chrome history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 for specific files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currently running processes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current network connections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Scan process memory with YARA</a:t>
            </a:r>
          </a:p>
        </p:txBody>
      </p:sp>
    </p:spTree>
    <p:extLst>
      <p:ext uri="{BB962C8B-B14F-4D97-AF65-F5344CB8AC3E}">
        <p14:creationId xmlns:p14="http://schemas.microsoft.com/office/powerpoint/2010/main" val="1858835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2A0A-E537-48CF-BD68-76D88318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915" y="394394"/>
            <a:ext cx="7729728" cy="1188720"/>
          </a:xfrm>
        </p:spPr>
        <p:txBody>
          <a:bodyPr/>
          <a:lstStyle/>
          <a:p>
            <a:r>
              <a:rPr lang="en-US" dirty="0"/>
              <a:t>GRR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7DA0-CD22-428F-8357-8C10DC6D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620" y="2772076"/>
            <a:ext cx="5240474" cy="31019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Python client library available</a:t>
            </a:r>
          </a:p>
          <a:p>
            <a:r>
              <a:rPr lang="en-US" sz="2800" dirty="0"/>
              <a:t>Query GRR for client information</a:t>
            </a:r>
          </a:p>
          <a:p>
            <a:r>
              <a:rPr lang="en-US" sz="2800" dirty="0"/>
              <a:t>Generate or grant approvals</a:t>
            </a:r>
          </a:p>
          <a:p>
            <a:r>
              <a:rPr lang="en-US" sz="2800" dirty="0"/>
              <a:t>Automate the issuance of flows</a:t>
            </a:r>
          </a:p>
          <a:p>
            <a:r>
              <a:rPr lang="en-US" sz="2800" dirty="0"/>
              <a:t>Get the results for issued flows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D86-6ED8-4BDE-B4DB-75C2DFF5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4" y="1763906"/>
            <a:ext cx="3375854" cy="4970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604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5050-75AE-42A5-BE9E-11D3F8F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7B54-0A1D-46CB-AA86-D588A96D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90963"/>
            <a:ext cx="7729728" cy="38840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Real-time file scanning system</a:t>
            </a:r>
          </a:p>
          <a:p>
            <a:r>
              <a:rPr lang="en-US" sz="2400" dirty="0"/>
              <a:t>Threat hunting, detection, incident response</a:t>
            </a:r>
          </a:p>
          <a:p>
            <a:r>
              <a:rPr lang="en-US" sz="2400" dirty="0"/>
              <a:t>Go and Python 3.6+, </a:t>
            </a:r>
            <a:r>
              <a:rPr lang="en-US" sz="2400" dirty="0" err="1"/>
              <a:t>gRPC</a:t>
            </a:r>
            <a:endParaRPr lang="en-US" sz="2400" dirty="0"/>
          </a:p>
          <a:p>
            <a:r>
              <a:rPr lang="en-US" sz="2400" dirty="0"/>
              <a:t>Perform file extraction and metadata collection at scale</a:t>
            </a:r>
          </a:p>
          <a:p>
            <a:r>
              <a:rPr lang="en-US" sz="2400" dirty="0"/>
              <a:t>Great for pairing with files extracted from sensors, for example extracted files from Bro (/</a:t>
            </a:r>
            <a:r>
              <a:rPr lang="en-US" sz="2400" dirty="0" err="1"/>
              <a:t>nsm</a:t>
            </a:r>
            <a:r>
              <a:rPr lang="en-US" sz="2400" dirty="0"/>
              <a:t>/bro/extracted)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dirty="0"/>
              <a:t>https://github.com/target/strelka</a:t>
            </a:r>
          </a:p>
          <a:p>
            <a:pPr marL="0" indent="0">
              <a:buNone/>
            </a:pPr>
            <a:r>
              <a:rPr lang="en-US" sz="2200" dirty="0"/>
              <a:t>https://cfc-open-source.slack.com/</a:t>
            </a:r>
          </a:p>
          <a:p>
            <a:pPr marL="0" indent="0">
              <a:buNone/>
            </a:pPr>
            <a:r>
              <a:rPr lang="en-US" sz="2200" dirty="0"/>
              <a:t>@</a:t>
            </a:r>
            <a:r>
              <a:rPr lang="en-US" sz="2200" dirty="0" err="1"/>
              <a:t>jshlbrd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025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63DE-732C-4B48-A37F-54034351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-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B555-D155-442C-962F-F8EEB22D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Scanners are assigned to files based on “flavors” and  “tastes”</a:t>
            </a:r>
          </a:p>
          <a:p>
            <a:r>
              <a:rPr lang="en-US" sz="2400" dirty="0"/>
              <a:t>Flavors</a:t>
            </a:r>
          </a:p>
          <a:p>
            <a:pPr lvl="1"/>
            <a:r>
              <a:rPr lang="en-US" sz="2400" dirty="0"/>
              <a:t>MIME Flavors – </a:t>
            </a:r>
            <a:r>
              <a:rPr lang="en-US" sz="2400" dirty="0" err="1"/>
              <a:t>libmagic</a:t>
            </a:r>
            <a:r>
              <a:rPr lang="en-US" sz="2400" dirty="0"/>
              <a:t> determines which scanners(s) to use</a:t>
            </a:r>
          </a:p>
          <a:p>
            <a:pPr lvl="1"/>
            <a:r>
              <a:rPr lang="en-US" sz="2400" dirty="0"/>
              <a:t>YARA flavors – YARA rule matches determine which scanner(s) to use</a:t>
            </a:r>
          </a:p>
          <a:p>
            <a:pPr lvl="1"/>
            <a:r>
              <a:rPr lang="en-US" sz="2400" dirty="0"/>
              <a:t>External flavors – assigned by a file request or parent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6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F5A0-5F68-4218-942B-6F592590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s/Prevention/Detection/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2B7-1BD8-4409-B1EE-EBEC40E8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the bad guys get in, we need some way to find them.</a:t>
            </a:r>
          </a:p>
          <a:p>
            <a:r>
              <a:rPr lang="en-US" sz="2400" dirty="0"/>
              <a:t>We need to have a way to retrieve data about our network.</a:t>
            </a:r>
          </a:p>
          <a:p>
            <a:r>
              <a:rPr lang="en-US" sz="2400" dirty="0"/>
              <a:t>We need data that is easily digestible.</a:t>
            </a:r>
          </a:p>
          <a:p>
            <a:r>
              <a:rPr lang="en-US" sz="2400" dirty="0"/>
              <a:t>We need data that provides context around an event.</a:t>
            </a:r>
          </a:p>
          <a:p>
            <a:r>
              <a:rPr lang="en-US" sz="2400" dirty="0"/>
              <a:t>We need to build upon NSM and implement enterprise-wide security monitoring.</a:t>
            </a:r>
          </a:p>
        </p:txBody>
      </p:sp>
    </p:spTree>
    <p:extLst>
      <p:ext uri="{BB962C8B-B14F-4D97-AF65-F5344CB8AC3E}">
        <p14:creationId xmlns:p14="http://schemas.microsoft.com/office/powerpoint/2010/main" val="237286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1432-5C03-40A4-8BD1-9AF8CCB2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4017-AFD2-4E2D-A726-8645B5DB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2987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/>
              <a:t>Extracting nested files</a:t>
            </a:r>
          </a:p>
          <a:p>
            <a:r>
              <a:rPr lang="en-US" sz="2400" dirty="0"/>
              <a:t>Identifying malicious scripts</a:t>
            </a:r>
          </a:p>
          <a:p>
            <a:r>
              <a:rPr lang="en-US" sz="2400" dirty="0"/>
              <a:t>Identifying suspicious executables</a:t>
            </a:r>
          </a:p>
          <a:p>
            <a:pPr lvl="1"/>
            <a:r>
              <a:rPr lang="en-US" sz="2400" dirty="0"/>
              <a:t>Log import functions for Mach-O and MZ files, and segments from ELF files</a:t>
            </a:r>
          </a:p>
          <a:p>
            <a:r>
              <a:rPr lang="en-US" sz="2400" dirty="0"/>
              <a:t>Identifying suspicious text</a:t>
            </a:r>
          </a:p>
          <a:p>
            <a:r>
              <a:rPr lang="en-US" sz="2400" dirty="0"/>
              <a:t>Interacting with external systems</a:t>
            </a:r>
          </a:p>
          <a:p>
            <a:pPr lvl="1"/>
            <a:r>
              <a:rPr lang="en-US" sz="2400" dirty="0"/>
              <a:t>Cuckoo Sandbox</a:t>
            </a:r>
          </a:p>
          <a:p>
            <a:pPr lvl="1"/>
            <a:r>
              <a:rPr lang="en-US" sz="2400" dirty="0" err="1"/>
              <a:t>MMBot</a:t>
            </a:r>
            <a:r>
              <a:rPr lang="en-US" sz="2400" dirty="0"/>
              <a:t> – estimate maliciousness</a:t>
            </a:r>
          </a:p>
        </p:txBody>
      </p:sp>
    </p:spTree>
    <p:extLst>
      <p:ext uri="{BB962C8B-B14F-4D97-AF65-F5344CB8AC3E}">
        <p14:creationId xmlns:p14="http://schemas.microsoft.com/office/powerpoint/2010/main" val="2472599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08DC-F48F-48EF-9DE0-ED910E3A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– SCAN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2ADF5-A938-466A-9147-8D9073F8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66" y="2008221"/>
            <a:ext cx="6388989" cy="230816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F3454-ECA7-426F-B6C3-53C0C4FB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10" y="3695698"/>
            <a:ext cx="7924800" cy="23907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7EC3A-9817-4CC0-8A1A-0F3692C09DD3}"/>
              </a:ext>
            </a:extLst>
          </p:cNvPr>
          <p:cNvSpPr txBox="1"/>
          <p:nvPr/>
        </p:nvSpPr>
        <p:spPr>
          <a:xfrm>
            <a:off x="7881679" y="2154785"/>
            <a:ext cx="415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Snake/Camel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 in mgmt./compression</a:t>
            </a:r>
          </a:p>
        </p:txBody>
      </p:sp>
    </p:spTree>
    <p:extLst>
      <p:ext uri="{BB962C8B-B14F-4D97-AF65-F5344CB8AC3E}">
        <p14:creationId xmlns:p14="http://schemas.microsoft.com/office/powerpoint/2010/main" val="599349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7006-08FD-42B8-9049-C02F72D7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STRELKA + Security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9A8F-B210-4BDB-BAD8-66CBDBDE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73352"/>
            <a:ext cx="7729728" cy="42199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800" dirty="0"/>
              <a:t>Integrate with Security Onion to provide analysis of Bro’s extracted files, and greater correlational capability via Kibana</a:t>
            </a:r>
          </a:p>
          <a:p>
            <a:r>
              <a:rPr lang="en-US" sz="2800" dirty="0"/>
              <a:t>Correlate with Bro FUID to tie back to original extracted file and see relevant traffic</a:t>
            </a:r>
          </a:p>
          <a:p>
            <a:r>
              <a:rPr lang="en-US" sz="2800" dirty="0"/>
              <a:t>Take advantage of aggregations/visualizations to quickly identify anomalies/trends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844A2-74A6-4381-80DD-65D3F97805B2}"/>
              </a:ext>
            </a:extLst>
          </p:cNvPr>
          <p:cNvSpPr txBox="1"/>
          <p:nvPr/>
        </p:nvSpPr>
        <p:spPr>
          <a:xfrm>
            <a:off x="2231136" y="6278802"/>
            <a:ext cx="60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https://github.com/weslambert/securityonion-strelka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86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8369-8076-41CC-A652-F5CA081B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583615"/>
            <a:ext cx="12333514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0" dirty="0"/>
              <a:t>ALL TOGETHER, NOW</a:t>
            </a:r>
          </a:p>
        </p:txBody>
      </p:sp>
    </p:spTree>
    <p:extLst>
      <p:ext uri="{BB962C8B-B14F-4D97-AF65-F5344CB8AC3E}">
        <p14:creationId xmlns:p14="http://schemas.microsoft.com/office/powerpoint/2010/main" val="334141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6375F-03BC-4942-ADC5-56261AB8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3" y="62408"/>
            <a:ext cx="9055181" cy="67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278-3F6A-4F99-8590-0A08889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1B9E-808A-4A88-9120-F7AE3A8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8734230" cy="3101983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 err="1"/>
              <a:t>ElastAlert</a:t>
            </a:r>
            <a:r>
              <a:rPr lang="en-US" sz="2600" b="1" dirty="0"/>
              <a:t> - </a:t>
            </a:r>
            <a:r>
              <a:rPr lang="en-US" sz="2600" dirty="0"/>
              <a:t>https://github.com/Yelp/elastalert</a:t>
            </a:r>
            <a:endParaRPr lang="en-US" sz="2600" b="1" dirty="0"/>
          </a:p>
          <a:p>
            <a:r>
              <a:rPr lang="en-US" sz="2600" b="1" dirty="0"/>
              <a:t>Fast IR </a:t>
            </a:r>
            <a:r>
              <a:rPr lang="en-US" sz="2600" dirty="0"/>
              <a:t>- https://github.com/certsocietegenerale/FIR</a:t>
            </a:r>
          </a:p>
          <a:p>
            <a:r>
              <a:rPr lang="en-US" sz="2600" b="1" dirty="0"/>
              <a:t>FSF - </a:t>
            </a:r>
            <a:r>
              <a:rPr lang="en-US" sz="2600" dirty="0"/>
              <a:t>https://github.com/EmersonElectricCo/fsf</a:t>
            </a:r>
            <a:endParaRPr lang="en-US" sz="2600" b="1" dirty="0"/>
          </a:p>
          <a:p>
            <a:r>
              <a:rPr lang="en-US" sz="2600" b="1" dirty="0"/>
              <a:t>Google GRR</a:t>
            </a:r>
            <a:r>
              <a:rPr lang="en-US" sz="2600" dirty="0"/>
              <a:t> - https://github.com/google/grr</a:t>
            </a:r>
          </a:p>
          <a:p>
            <a:r>
              <a:rPr lang="en-US" sz="2600" b="1" dirty="0"/>
              <a:t>MISP</a:t>
            </a:r>
            <a:r>
              <a:rPr lang="en-US" sz="2600" dirty="0"/>
              <a:t> - https://misp-project.org/</a:t>
            </a:r>
          </a:p>
          <a:p>
            <a:r>
              <a:rPr lang="en-US" sz="2600" b="1" dirty="0" err="1"/>
              <a:t>TheHive</a:t>
            </a:r>
            <a:r>
              <a:rPr lang="en-US" sz="2600" dirty="0"/>
              <a:t> - https://thehive-project.org/</a:t>
            </a:r>
          </a:p>
          <a:p>
            <a:r>
              <a:rPr lang="en-US" sz="2600" b="1" dirty="0"/>
              <a:t>Security Onion </a:t>
            </a:r>
            <a:r>
              <a:rPr lang="en-US" sz="2600" dirty="0"/>
              <a:t>– https://secruityonion.net</a:t>
            </a:r>
          </a:p>
          <a:p>
            <a:r>
              <a:rPr lang="en-US" sz="2600" b="1" dirty="0" err="1"/>
              <a:t>Strelka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en-US" sz="2600" b="1" dirty="0"/>
              <a:t> </a:t>
            </a:r>
            <a:r>
              <a:rPr lang="en-US" sz="2600" dirty="0"/>
              <a:t>https://github.com/target/strelka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50A0-72A1-4FBC-A3B0-C6BD5147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216B-9E12-4F91-9D49-671113BB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7510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b="1" dirty="0"/>
              <a:t>Twitter</a:t>
            </a:r>
            <a:r>
              <a:rPr lang="en-US" sz="2400" dirty="0"/>
              <a:t>:</a:t>
            </a:r>
          </a:p>
          <a:p>
            <a:pPr marL="2286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therealwlambert</a:t>
            </a:r>
            <a:endParaRPr lang="en-US" sz="2400" dirty="0"/>
          </a:p>
          <a:p>
            <a:pPr marL="2286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securityonion</a:t>
            </a:r>
            <a:endParaRPr lang="en-US" sz="2400" dirty="0"/>
          </a:p>
          <a:p>
            <a:r>
              <a:rPr lang="en-US" sz="2400" b="1" dirty="0" err="1"/>
              <a:t>Github</a:t>
            </a:r>
            <a:r>
              <a:rPr lang="en-US" sz="2400" dirty="0"/>
              <a:t>:</a:t>
            </a:r>
          </a:p>
          <a:p>
            <a:pPr marL="228600" lvl="1" indent="0">
              <a:buNone/>
            </a:pPr>
            <a:r>
              <a:rPr lang="en-US" sz="2400" dirty="0"/>
              <a:t>https://github.com/weslambert</a:t>
            </a:r>
          </a:p>
          <a:p>
            <a:pPr marL="228600" lvl="1" indent="0">
              <a:buNone/>
            </a:pPr>
            <a:endParaRPr lang="en-US" sz="2200" b="1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7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B2C-4C38-4EB3-A359-888395C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9409"/>
            <a:ext cx="7729728" cy="1188720"/>
          </a:xfrm>
        </p:spPr>
        <p:txBody>
          <a:bodyPr/>
          <a:lstStyle/>
          <a:p>
            <a:r>
              <a:rPr lang="en-US" dirty="0"/>
              <a:t>The (Security)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4F5A-8909-462A-A59A-7FC85050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81" y="2908389"/>
            <a:ext cx="7729728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Alert Data </a:t>
            </a:r>
            <a:r>
              <a:rPr lang="en-US" sz="2400" dirty="0"/>
              <a:t>(IDS Alerts) – Snort /Suricata</a:t>
            </a:r>
          </a:p>
          <a:p>
            <a:r>
              <a:rPr lang="en-US" sz="2400" b="1" dirty="0"/>
              <a:t>Session Data </a:t>
            </a:r>
            <a:r>
              <a:rPr lang="en-US" sz="2400" dirty="0"/>
              <a:t>(Connections) – Bro</a:t>
            </a:r>
          </a:p>
          <a:p>
            <a:r>
              <a:rPr lang="en-US" sz="2400" b="1" dirty="0"/>
              <a:t>Transaction Data </a:t>
            </a:r>
            <a:r>
              <a:rPr lang="en-US" sz="2400" dirty="0"/>
              <a:t>(DNS/FTP/HTTP) - Bro</a:t>
            </a:r>
          </a:p>
          <a:p>
            <a:r>
              <a:rPr lang="en-US" sz="2400" b="1" dirty="0"/>
              <a:t>Extracted Content </a:t>
            </a:r>
            <a:r>
              <a:rPr lang="en-US" sz="2400" dirty="0"/>
              <a:t>Data (Files) - Bro</a:t>
            </a:r>
          </a:p>
          <a:p>
            <a:r>
              <a:rPr lang="en-US" sz="2400" b="1" dirty="0"/>
              <a:t>Full Content Data </a:t>
            </a:r>
            <a:r>
              <a:rPr lang="en-US" sz="2400" dirty="0"/>
              <a:t>(PCAP) – </a:t>
            </a:r>
            <a:r>
              <a:rPr lang="en-US" sz="2400" dirty="0" err="1"/>
              <a:t>netsniff</a:t>
            </a:r>
            <a:r>
              <a:rPr lang="en-US" sz="2400" dirty="0"/>
              <a:t>-ng</a:t>
            </a:r>
          </a:p>
          <a:p>
            <a:r>
              <a:rPr lang="en-US" sz="2400" b="1" dirty="0"/>
              <a:t>Host Data </a:t>
            </a:r>
            <a:r>
              <a:rPr lang="en-US" sz="2400" dirty="0"/>
              <a:t>(</a:t>
            </a:r>
            <a:r>
              <a:rPr lang="en-US" sz="2400" dirty="0" err="1"/>
              <a:t>Wazuh</a:t>
            </a:r>
            <a:r>
              <a:rPr lang="en-US" sz="2400" dirty="0"/>
              <a:t>, Beats, Symon, Autoruns)</a:t>
            </a:r>
          </a:p>
          <a:p>
            <a:r>
              <a:rPr lang="en-US" sz="2400" b="1" dirty="0"/>
              <a:t>Alerting</a:t>
            </a:r>
            <a:r>
              <a:rPr lang="en-US" sz="2400" dirty="0"/>
              <a:t> (Email, Slack, Scripts) - </a:t>
            </a:r>
            <a:r>
              <a:rPr lang="en-US" sz="2400" dirty="0" err="1"/>
              <a:t>Elastalert</a:t>
            </a:r>
            <a:endParaRPr lang="en-US" sz="2400" dirty="0"/>
          </a:p>
          <a:p>
            <a:r>
              <a:rPr lang="en-US" sz="2400" b="1" dirty="0"/>
              <a:t>Data Enrichment and Visualization </a:t>
            </a:r>
            <a:r>
              <a:rPr lang="en-US" sz="2400" dirty="0"/>
              <a:t>(Elastic Stack)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E52FE-6397-4B8A-A385-E4437AE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74" y="2175488"/>
            <a:ext cx="4000500" cy="4019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946D4-A943-46B8-A014-D235A23A17B8}"/>
              </a:ext>
            </a:extLst>
          </p:cNvPr>
          <p:cNvSpPr txBox="1"/>
          <p:nvPr/>
        </p:nvSpPr>
        <p:spPr>
          <a:xfrm>
            <a:off x="540326" y="6010372"/>
            <a:ext cx="41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https://securityonion.net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8F4C8-AF42-40F0-A240-6C372A148968}"/>
              </a:ext>
            </a:extLst>
          </p:cNvPr>
          <p:cNvSpPr txBox="1"/>
          <p:nvPr/>
        </p:nvSpPr>
        <p:spPr>
          <a:xfrm>
            <a:off x="428310" y="2185114"/>
            <a:ext cx="6973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 source enterprise security monitoring and log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6687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964692"/>
            <a:ext cx="8630828" cy="1188720"/>
          </a:xfrm>
        </p:spPr>
        <p:txBody>
          <a:bodyPr/>
          <a:lstStyle/>
          <a:p>
            <a:r>
              <a:rPr lang="en-US" dirty="0"/>
              <a:t>Security Onion – Alert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1" y="3865418"/>
            <a:ext cx="7729728" cy="31019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Generated by matching a pre-defined signature that says this is something of which to be aware.</a:t>
            </a:r>
          </a:p>
          <a:p>
            <a:r>
              <a:rPr lang="en-US" sz="2400" dirty="0"/>
              <a:t>Tells us something may have happened – further investigation required to determine if something of significance.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48541-572C-4E51-AD1A-1BEF9A29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5" y="2540329"/>
            <a:ext cx="10953750" cy="14121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54201"/>
            <a:ext cx="8630828" cy="1188720"/>
          </a:xfrm>
        </p:spPr>
        <p:txBody>
          <a:bodyPr/>
          <a:lstStyle/>
          <a:p>
            <a:r>
              <a:rPr lang="en-US" dirty="0"/>
              <a:t>Security Onion – Session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1A1CF-D683-4C88-800F-A5ED55D1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9" y="2016952"/>
            <a:ext cx="11655641" cy="2676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B38E8-65CA-4AD4-9318-3ECEEE6D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79" y="4693761"/>
            <a:ext cx="3498014" cy="2197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82EF7-372F-45C0-AD8E-CA1A3EB45278}"/>
              </a:ext>
            </a:extLst>
          </p:cNvPr>
          <p:cNvSpPr/>
          <p:nvPr/>
        </p:nvSpPr>
        <p:spPr>
          <a:xfrm>
            <a:off x="2401228" y="5102995"/>
            <a:ext cx="8515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Summary data, similar to </a:t>
            </a:r>
            <a:r>
              <a:rPr lang="en-US" sz="2400" dirty="0" err="1"/>
              <a:t>Netflow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identify type of traffic (ex. FTP, HTTP, DNS,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used to correlate other activity through the UID</a:t>
            </a:r>
          </a:p>
        </p:txBody>
      </p:sp>
    </p:spTree>
    <p:extLst>
      <p:ext uri="{BB962C8B-B14F-4D97-AF65-F5344CB8AC3E}">
        <p14:creationId xmlns:p14="http://schemas.microsoft.com/office/powerpoint/2010/main" val="2673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54201"/>
            <a:ext cx="8630828" cy="1188720"/>
          </a:xfrm>
        </p:spPr>
        <p:txBody>
          <a:bodyPr/>
          <a:lstStyle/>
          <a:p>
            <a:r>
              <a:rPr lang="en-US" dirty="0"/>
              <a:t>Security Onion – TRANSACTION </a:t>
            </a:r>
            <a:r>
              <a:rPr lang="en-US" dirty="0" err="1"/>
              <a:t>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FF7-E2C4-4494-962C-439A2384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8" y="3665308"/>
            <a:ext cx="5538438" cy="8456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9623E8-D4AF-4B11-B7AE-42D7C4B2F4A7}"/>
              </a:ext>
            </a:extLst>
          </p:cNvPr>
          <p:cNvSpPr/>
          <p:nvPr/>
        </p:nvSpPr>
        <p:spPr>
          <a:xfrm>
            <a:off x="6079767" y="4138579"/>
            <a:ext cx="5538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Describes transactions between two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case, HTTP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tie to a unique FUID (File ID) found in files.log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DDD61-E2FE-41D1-85C0-77E27C3DE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48" y="1654654"/>
            <a:ext cx="11848438" cy="20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330015"/>
            <a:ext cx="8630828" cy="1188720"/>
          </a:xfrm>
        </p:spPr>
        <p:txBody>
          <a:bodyPr/>
          <a:lstStyle/>
          <a:p>
            <a:r>
              <a:rPr lang="en-US" dirty="0"/>
              <a:t>Security Onion – EXTRACTED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648" y="2293359"/>
            <a:ext cx="3356518" cy="4021865"/>
          </a:xfrm>
        </p:spPr>
        <p:txBody>
          <a:bodyPr>
            <a:noAutofit/>
          </a:bodyPr>
          <a:lstStyle/>
          <a:p>
            <a:r>
              <a:rPr lang="en-US" sz="2400" dirty="0"/>
              <a:t>EXEs, etc. extracted from network traffic for future analysis</a:t>
            </a:r>
          </a:p>
          <a:p>
            <a:r>
              <a:rPr lang="en-US" sz="2400" dirty="0"/>
              <a:t>Send to Cuckoo Sandbox, FSF (File Scanning Framework), or </a:t>
            </a:r>
            <a:r>
              <a:rPr lang="en-US" sz="2400" dirty="0" err="1"/>
              <a:t>Strelka</a:t>
            </a:r>
            <a:endParaRPr lang="en-US" sz="2400" dirty="0"/>
          </a:p>
          <a:p>
            <a:r>
              <a:rPr lang="en-US" sz="2400" dirty="0"/>
              <a:t>Be cautious about types of files to extract (performance-wise)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4EB72-8B5A-4B3F-8AAB-E7769465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4" y="1911760"/>
            <a:ext cx="8135809" cy="4353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60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47047</TotalTime>
  <Words>1803</Words>
  <Application>Microsoft Office PowerPoint</Application>
  <PresentationFormat>Widescreen</PresentationFormat>
  <Paragraphs>284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Augmenting the Onion Facilitating Enhanced Detection and Response With Open Source Tools</vt:lpstr>
      <vt:lpstr>Me, Myself, and Onion</vt:lpstr>
      <vt:lpstr>Introduction</vt:lpstr>
      <vt:lpstr>s/Prevention/Detection/</vt:lpstr>
      <vt:lpstr>The (Security) Onion</vt:lpstr>
      <vt:lpstr>Security Onion – Alert DAta</vt:lpstr>
      <vt:lpstr>Security Onion – Session Data</vt:lpstr>
      <vt:lpstr>Security Onion – TRANSACTION DAta</vt:lpstr>
      <vt:lpstr>Security Onion – EXTRACTED CONTENT</vt:lpstr>
      <vt:lpstr>Security Onion – FULL CONTENT</vt:lpstr>
      <vt:lpstr>Security Onion – HOST DATA</vt:lpstr>
      <vt:lpstr>SECURITY ONION - Alerting</vt:lpstr>
      <vt:lpstr>Security Onion – SIGMA ALERtinG</vt:lpstr>
      <vt:lpstr>SECURITY ONION – ENRICHMENT and Visualization</vt:lpstr>
      <vt:lpstr>MISP</vt:lpstr>
      <vt:lpstr>MISP - EVENT</vt:lpstr>
      <vt:lpstr>MISP - Attributes</vt:lpstr>
      <vt:lpstr>MISP - FEEDS</vt:lpstr>
      <vt:lpstr>MISP - SIGNATURES</vt:lpstr>
      <vt:lpstr>MISP - API</vt:lpstr>
      <vt:lpstr>MISP – Elasticsearch Enrichment</vt:lpstr>
      <vt:lpstr>MISP – Elasticsearch Enrichment: FloW</vt:lpstr>
      <vt:lpstr>MISP – NIDS Rules/Bro Intel</vt:lpstr>
      <vt:lpstr>MISP – NIDS RULES/Bro Intel: FloW</vt:lpstr>
      <vt:lpstr>THE HIVE</vt:lpstr>
      <vt:lpstr>The Hive - CASES</vt:lpstr>
      <vt:lpstr>THEHIVE – CASE TEMPLATES</vt:lpstr>
      <vt:lpstr>THEHIVE - ALerts</vt:lpstr>
      <vt:lpstr>The Hive - Observables</vt:lpstr>
      <vt:lpstr>The Hive - ANalyzers</vt:lpstr>
      <vt:lpstr>The Hive - API</vt:lpstr>
      <vt:lpstr>TheHive - Elastalert</vt:lpstr>
      <vt:lpstr>TheHive - SOCtopus</vt:lpstr>
      <vt:lpstr>GOOGLE GRR</vt:lpstr>
      <vt:lpstr>GRR - CLientS</vt:lpstr>
      <vt:lpstr>GRR - FLOW</vt:lpstr>
      <vt:lpstr>GRR - API</vt:lpstr>
      <vt:lpstr>StrelKA</vt:lpstr>
      <vt:lpstr>Strelka - SCANNERS</vt:lpstr>
      <vt:lpstr>Strelka – Use Cases</vt:lpstr>
      <vt:lpstr>StRELKA – SCAN RESULTS</vt:lpstr>
      <vt:lpstr>STRELKA + Security Onion</vt:lpstr>
      <vt:lpstr>PowerPoint Presentation</vt:lpstr>
      <vt:lpstr>PowerPoint Presentation</vt:lpstr>
      <vt:lpstr>Tools</vt:lpstr>
      <vt:lpstr>Drop Me A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Analyst, an Onion, and a Lot More</dc:title>
  <dc:creator>Wes Lambert</dc:creator>
  <cp:lastModifiedBy>Wes Lambert</cp:lastModifiedBy>
  <cp:revision>207</cp:revision>
  <cp:lastPrinted>2019-08-20T14:37:42Z</cp:lastPrinted>
  <dcterms:created xsi:type="dcterms:W3CDTF">2018-08-04T11:43:51Z</dcterms:created>
  <dcterms:modified xsi:type="dcterms:W3CDTF">2019-08-20T14:42:44Z</dcterms:modified>
</cp:coreProperties>
</file>