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</p:sldMasterIdLst>
  <p:notesMasterIdLst>
    <p:notesMasterId r:id="rId28"/>
  </p:notesMasterIdLst>
  <p:sldIdLst>
    <p:sldId id="356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399" r:id="rId14"/>
    <p:sldId id="401" r:id="rId15"/>
    <p:sldId id="402" r:id="rId16"/>
    <p:sldId id="403" r:id="rId17"/>
    <p:sldId id="404" r:id="rId18"/>
    <p:sldId id="406" r:id="rId19"/>
    <p:sldId id="407" r:id="rId20"/>
    <p:sldId id="408" r:id="rId21"/>
    <p:sldId id="409" r:id="rId22"/>
    <p:sldId id="413" r:id="rId23"/>
    <p:sldId id="410" r:id="rId24"/>
    <p:sldId id="411" r:id="rId25"/>
    <p:sldId id="412" r:id="rId26"/>
    <p:sldId id="355" r:id="rId27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96"/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5FBD2-32FA-A0E4-F377-A90CE7EA1093}" v="1207" dt="2022-04-05T19:15:19.795"/>
    <p1510:client id="{D97AA7FF-AD8E-C76C-D971-657055415DDF}" v="11" dt="2022-04-06T22:03:31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4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2" y="10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Borges da Silveira Nardelli" userId="S::julio.nardelli@up.edu.br::a5e22ddd-ad47-4b5d-a6dc-3889d70b13d6" providerId="AD" clId="Web-{D97AA7FF-AD8E-C76C-D971-657055415DDF}"/>
    <pc:docChg chg="modSld modMainMaster">
      <pc:chgData name="Julio Cesar Borges da Silveira Nardelli" userId="S::julio.nardelli@up.edu.br::a5e22ddd-ad47-4b5d-a6dc-3889d70b13d6" providerId="AD" clId="Web-{D97AA7FF-AD8E-C76C-D971-657055415DDF}" dt="2022-04-06T22:03:31.500" v="10"/>
      <pc:docMkLst>
        <pc:docMk/>
      </pc:docMkLst>
      <pc:sldChg chg="modSp">
        <pc:chgData name="Julio Cesar Borges da Silveira Nardelli" userId="S::julio.nardelli@up.edu.br::a5e22ddd-ad47-4b5d-a6dc-3889d70b13d6" providerId="AD" clId="Web-{D97AA7FF-AD8E-C76C-D971-657055415DDF}" dt="2022-04-06T22:03:28.687" v="9"/>
        <pc:sldMkLst>
          <pc:docMk/>
          <pc:sldMk cId="1945403471" sldId="392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28.687" v="9"/>
          <ac:spMkLst>
            <pc:docMk/>
            <pc:sldMk cId="1945403471" sldId="392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585247630" sldId="393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585247630" sldId="393"/>
            <ac:spMk id="3" creationId="{104F02E5-A4BC-4D9A-A967-17B3E000CCCE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987633144" sldId="394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987633144" sldId="394"/>
            <ac:spMk id="3" creationId="{D2D3B2C3-EF67-4761-8CE0-549D405533CF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2406735164" sldId="395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2406735164" sldId="395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757753867" sldId="396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757753867" sldId="396"/>
            <ac:spMk id="10" creationId="{00000000-0000-0000-0000-000000000000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4145999511" sldId="397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4145999511" sldId="397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495217824" sldId="398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495217824" sldId="398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919259046" sldId="399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919259046" sldId="399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1104807875" sldId="400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1104807875" sldId="400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1471570568" sldId="401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1471570568" sldId="401"/>
            <ac:spMk id="3" creationId="{D2D3B2C3-EF67-4761-8CE0-549D405533CF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104745049" sldId="402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104745049" sldId="402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1416377101" sldId="403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1416377101" sldId="403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745889735" sldId="404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745889735" sldId="404"/>
            <ac:spMk id="3" creationId="{1D57EE5D-28D1-4D2B-B001-4E46A5ED1CEF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1444207834" sldId="406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1444207834" sldId="406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901005599" sldId="407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901005599" sldId="407"/>
            <ac:spMk id="3" creationId="{BAA58678-2E84-440A-B019-10CC6ADD426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643159308" sldId="408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643159308" sldId="408"/>
            <ac:spMk id="4" creationId="{6A3DFA4C-0B05-400C-9918-EB95CD75113B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3070534709" sldId="409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3070534709" sldId="409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4075442112" sldId="410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4075442112" sldId="410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821919371" sldId="411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821919371" sldId="411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2483212116" sldId="412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2483212116" sldId="412"/>
            <ac:spMk id="3" creationId="{D64B166E-A8E6-46CA-8E4D-D9E45C31147A}"/>
          </ac:spMkLst>
        </pc:spChg>
      </pc:sldChg>
      <pc:sldChg chg="modSp">
        <pc:chgData name="Julio Cesar Borges da Silveira Nardelli" userId="S::julio.nardelli@up.edu.br::a5e22ddd-ad47-4b5d-a6dc-3889d70b13d6" providerId="AD" clId="Web-{D97AA7FF-AD8E-C76C-D971-657055415DDF}" dt="2022-04-06T22:03:31.500" v="10"/>
        <pc:sldMkLst>
          <pc:docMk/>
          <pc:sldMk cId="524871100" sldId="413"/>
        </pc:sld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k cId="524871100" sldId="413"/>
            <ac:spMk id="3" creationId="{1D57EE5D-28D1-4D2B-B001-4E46A5ED1CEF}"/>
          </ac:spMkLst>
        </pc:spChg>
      </pc:sldChg>
      <pc:sldMasterChg chg="modSp mod modSldLayout">
        <pc:chgData name="Julio Cesar Borges da Silveira Nardelli" userId="S::julio.nardelli@up.edu.br::a5e22ddd-ad47-4b5d-a6dc-3889d70b13d6" providerId="AD" clId="Web-{D97AA7FF-AD8E-C76C-D971-657055415DDF}" dt="2022-04-06T22:03:31.500" v="10"/>
        <pc:sldMasterMkLst>
          <pc:docMk/>
          <pc:sldMasterMk cId="2678273967" sldId="2147483696"/>
        </pc:sldMaster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asterMk cId="2678273967" sldId="2147483696"/>
            <ac:spMk id="5" creationId="{00000000-0000-0000-0000-000000000000}"/>
          </ac:spMkLst>
        </pc:sp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807579043" sldId="2147483708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807579043" sldId="214748370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445435440" sldId="2147483709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445435440" sldId="2147483709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313373285" sldId="2147483710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313373285" sldId="2147483710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88381321" sldId="2147483711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88381321" sldId="214748371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385222536" sldId="214748371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385222536" sldId="214748371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15508235" sldId="2147483716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15508235" sldId="214748371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940341436" sldId="214748373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940341436" sldId="214748373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010234349" sldId="2147483736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010234349" sldId="214748373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649791905" sldId="2147483737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649791905" sldId="214748373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97976669" sldId="2147483742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97976669" sldId="214748374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786946849" sldId="214748374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786946849" sldId="214748374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49015289" sldId="2147483746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49015289" sldId="214748374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4158551299" sldId="214748375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4158551299" sldId="214748375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616137333" sldId="2147483756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616137333" sldId="214748375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877925617" sldId="2147483757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877925617" sldId="214748375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801619649" sldId="2147483758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801619649" sldId="214748375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024308622" sldId="2147483761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024308622" sldId="214748376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170444690" sldId="2147483762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170444690" sldId="214748376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4245221138" sldId="2147483783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4245221138" sldId="2147483783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222035212" sldId="2147483784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222035212" sldId="2147483784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723287270" sldId="2147483788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723287270" sldId="214748378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086174701" sldId="2147483792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086174701" sldId="214748379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4272512148" sldId="2147483798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4272512148" sldId="214748379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019744905" sldId="214748380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019744905" sldId="214748380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527043897" sldId="2147483811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527043897" sldId="2147483811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844499845" sldId="2147483812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844499845" sldId="2147483812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3976055827" sldId="2147483813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3976055827" sldId="2147483813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635078604" sldId="2147483814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635078604" sldId="2147483814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425471853" sldId="2147483815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425471853" sldId="2147483815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621602192" sldId="2147483816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621602192" sldId="2147483816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346645547" sldId="2147483817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346645547" sldId="214748381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2205743455" sldId="2147483818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2205743455" sldId="2147483818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4244476639" sldId="2147483819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4244476639" sldId="2147483819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2678273967" sldId="2147483696"/>
            <pc:sldLayoutMk cId="1186283836" sldId="2147483820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2678273967" sldId="2147483696"/>
              <pc:sldLayoutMk cId="1186283836" sldId="2147483820"/>
              <ac:spMk id="3" creationId="{00000000-0000-0000-0000-000000000000}"/>
            </ac:spMkLst>
          </pc:spChg>
        </pc:sldLayoutChg>
      </pc:sldMasterChg>
      <pc:sldMasterChg chg="mod modSldLayout">
        <pc:chgData name="Julio Cesar Borges da Silveira Nardelli" userId="S::julio.nardelli@up.edu.br::a5e22ddd-ad47-4b5d-a6dc-3889d70b13d6" providerId="AD" clId="Web-{D97AA7FF-AD8E-C76C-D971-657055415DDF}" dt="2022-04-06T22:03:31.500" v="10"/>
        <pc:sldMasterMkLst>
          <pc:docMk/>
          <pc:sldMasterMk cId="77005124" sldId="2147483701"/>
        </pc:sldMasterMkLst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77005124" sldId="2147483701"/>
            <pc:sldLayoutMk cId="2657830591" sldId="2147483703"/>
          </pc:sldLayoutMkLst>
        </pc:sldLayoutChg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77005124" sldId="2147483701"/>
            <pc:sldLayoutMk cId="1513495245" sldId="2147483778"/>
          </pc:sldLayoutMkLst>
        </pc:sldLayoutChg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77005124" sldId="2147483701"/>
            <pc:sldLayoutMk cId="2040921688" sldId="2147483807"/>
          </pc:sldLayoutMkLst>
        </pc:sldLayoutChg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77005124" sldId="2147483701"/>
            <pc:sldLayoutMk cId="96386400" sldId="2147483809"/>
          </pc:sldLayoutMkLst>
        </pc:sldLayoutChg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77005124" sldId="2147483701"/>
            <pc:sldLayoutMk cId="2336474349" sldId="2147483810"/>
          </pc:sldLayoutMkLst>
        </pc:sldLayoutChg>
      </pc:sldMasterChg>
      <pc:sldMasterChg chg="modSp mod modSldLayout">
        <pc:chgData name="Julio Cesar Borges da Silveira Nardelli" userId="S::julio.nardelli@up.edu.br::a5e22ddd-ad47-4b5d-a6dc-3889d70b13d6" providerId="AD" clId="Web-{D97AA7FF-AD8E-C76C-D971-657055415DDF}" dt="2022-04-06T22:03:31.500" v="10"/>
        <pc:sldMasterMkLst>
          <pc:docMk/>
          <pc:sldMasterMk cId="3384009616" sldId="2147483706"/>
        </pc:sldMasterMkLst>
        <pc:spChg chg="mod">
          <ac:chgData name="Julio Cesar Borges da Silveira Nardelli" userId="S::julio.nardelli@up.edu.br::a5e22ddd-ad47-4b5d-a6dc-3889d70b13d6" providerId="AD" clId="Web-{D97AA7FF-AD8E-C76C-D971-657055415DDF}" dt="2022-04-06T22:03:31.500" v="10"/>
          <ac:spMkLst>
            <pc:docMk/>
            <pc:sldMasterMk cId="3384009616" sldId="2147483706"/>
            <ac:spMk id="11" creationId="{00000000-0000-0000-0000-000000000000}"/>
          </ac:spMkLst>
        </pc:sp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3384009616" sldId="2147483706"/>
            <pc:sldLayoutMk cId="195510386" sldId="2147483707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3384009616" sldId="2147483706"/>
              <pc:sldLayoutMk cId="195510386" sldId="214748370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3384009616" sldId="2147483706"/>
            <pc:sldLayoutMk cId="1378255362" sldId="2147483727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3384009616" sldId="2147483706"/>
              <pc:sldLayoutMk cId="1378255362" sldId="2147483727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3384009616" sldId="2147483706"/>
            <pc:sldLayoutMk cId="2838176208" sldId="2147483730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3384009616" sldId="2147483706"/>
              <pc:sldLayoutMk cId="2838176208" sldId="2147483730"/>
              <ac:spMk id="3" creationId="{00000000-0000-0000-0000-000000000000}"/>
            </ac:spMkLst>
          </pc:spChg>
        </pc:sldLayoutChg>
        <pc:sldLayoutChg chg="modSp 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3384009616" sldId="2147483706"/>
            <pc:sldLayoutMk cId="1557407769" sldId="2147483734"/>
          </pc:sldLayoutMkLst>
          <pc:spChg chg="mod">
            <ac:chgData name="Julio Cesar Borges da Silveira Nardelli" userId="S::julio.nardelli@up.edu.br::a5e22ddd-ad47-4b5d-a6dc-3889d70b13d6" providerId="AD" clId="Web-{D97AA7FF-AD8E-C76C-D971-657055415DDF}" dt="2022-04-06T22:03:31.500" v="10"/>
            <ac:spMkLst>
              <pc:docMk/>
              <pc:sldMasterMk cId="3384009616" sldId="2147483706"/>
              <pc:sldLayoutMk cId="1557407769" sldId="2147483734"/>
              <ac:spMk id="3" creationId="{00000000-0000-0000-0000-000000000000}"/>
            </ac:spMkLst>
          </pc:spChg>
        </pc:sldLayoutChg>
      </pc:sldMasterChg>
      <pc:sldMasterChg chg="mod modSldLayout">
        <pc:chgData name="Julio Cesar Borges da Silveira Nardelli" userId="S::julio.nardelli@up.edu.br::a5e22ddd-ad47-4b5d-a6dc-3889d70b13d6" providerId="AD" clId="Web-{D97AA7FF-AD8E-C76C-D971-657055415DDF}" dt="2022-04-06T22:03:31.500" v="10"/>
        <pc:sldMasterMkLst>
          <pc:docMk/>
          <pc:sldMasterMk cId="178310948" sldId="2147483725"/>
        </pc:sldMasterMkLst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178310948" sldId="2147483725"/>
            <pc:sldLayoutMk cId="3364862950" sldId="2147483726"/>
          </pc:sldLayoutMkLst>
        </pc:sldLayoutChg>
        <pc:sldLayoutChg chg="mod">
          <pc:chgData name="Julio Cesar Borges da Silveira Nardelli" userId="S::julio.nardelli@up.edu.br::a5e22ddd-ad47-4b5d-a6dc-3889d70b13d6" providerId="AD" clId="Web-{D97AA7FF-AD8E-C76C-D971-657055415DDF}" dt="2022-04-06T22:03:31.500" v="10"/>
          <pc:sldLayoutMkLst>
            <pc:docMk/>
            <pc:sldMasterMk cId="178310948" sldId="2147483725"/>
            <pc:sldLayoutMk cId="3005886793" sldId="21474838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33303"/>
            <a:ext cx="4914493" cy="89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33303"/>
            <a:ext cx="4914493" cy="89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33303"/>
            <a:ext cx="4914493" cy="8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444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2195483" y="3186957"/>
            <a:ext cx="6440516" cy="80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dirty="0"/>
              <a:t>01</a:t>
            </a: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875504" y="3186957"/>
            <a:ext cx="6440516" cy="80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02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195483" y="6551878"/>
            <a:ext cx="6440516" cy="809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03</a:t>
            </a:r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875504" y="6551878"/>
            <a:ext cx="6440516" cy="809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cs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76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e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197374"/>
            <a:ext cx="4250597" cy="82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197374"/>
            <a:ext cx="4250597" cy="82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197374"/>
            <a:ext cx="4250597" cy="826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  <a:r>
              <a:rPr kumimoji="1" lang="en-US" altLang="ja-JP" dirty="0"/>
              <a:t> </a:t>
            </a:r>
            <a:r>
              <a:rPr kumimoji="1" lang="pt-BR" altLang="ja-JP" noProof="0" dirty="0"/>
              <a:t>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54604"/>
            <a:ext cx="4250597" cy="826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54604"/>
            <a:ext cx="4250597" cy="826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54604"/>
            <a:ext cx="4250597" cy="826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o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947003" y="3207703"/>
            <a:ext cx="4250597" cy="787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701919" y="3207703"/>
            <a:ext cx="4250597" cy="78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489686" y="3207703"/>
            <a:ext cx="4250597" cy="787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947003" y="6464933"/>
            <a:ext cx="4250597" cy="78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05</a:t>
            </a:r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701919" y="6464933"/>
            <a:ext cx="4250597" cy="78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06</a:t>
            </a:r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489686" y="6464933"/>
            <a:ext cx="4250597" cy="787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687096" y="469369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687096" y="619317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174423" y="4240385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174423" y="5745012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534823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44086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900358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812442"/>
            <a:ext cx="11939154" cy="1586309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734690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705823"/>
            <a:ext cx="11939154" cy="1605012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211455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710934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4494" y="2743480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01</a:t>
            </a: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14494" y="4242959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02</a:t>
            </a:r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210413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14494" y="5742438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03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709892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14494" y="7241917"/>
            <a:ext cx="11939154" cy="1225797"/>
          </a:xfrm>
        </p:spPr>
        <p:txBody>
          <a:bodyPr anchor="ctr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56896" y="3302330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70545" y="2361574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8257746" y="3131683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918B48A-686F-46B0-8E02-73688E0413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314" y="2361575"/>
            <a:ext cx="983500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436824" y="3302330"/>
            <a:ext cx="5302187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450473" y="2361574"/>
            <a:ext cx="5302187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1442472" y="3131682"/>
            <a:ext cx="53101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4" y="2856219"/>
            <a:ext cx="13643811" cy="5498756"/>
          </a:xfrm>
        </p:spPr>
        <p:txBody>
          <a:bodyPr anchor="t"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8482115" cy="5474333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8482115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2"/>
            <a:ext cx="84949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23924" y="2361574"/>
            <a:ext cx="6415087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07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maior, Cabeçalho &amp; Texto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01314" y="3302329"/>
            <a:ext cx="5167473" cy="5474333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14963" y="2361573"/>
            <a:ext cx="5167473" cy="73662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</a:t>
            </a:r>
          </a:p>
        </p:txBody>
      </p:sp>
      <p:sp>
        <p:nvSpPr>
          <p:cNvPr id="23" name="正方形/長方形 22"/>
          <p:cNvSpPr/>
          <p:nvPr userDrawn="1"/>
        </p:nvSpPr>
        <p:spPr>
          <a:xfrm flipV="1">
            <a:off x="1002164" y="3131680"/>
            <a:ext cx="517526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Espaço Reservado para Imagem 5">
            <a:extLst>
              <a:ext uri="{FF2B5EF4-FFF2-40B4-BE49-F238E27FC236}">
                <a16:creationId xmlns:a16="http://schemas.microsoft.com/office/drawing/2014/main" id="{13E79835-785D-4C32-8343-E999B3F3E1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64824" y="2361574"/>
            <a:ext cx="9874188" cy="641508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6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9" grpId="0" animBg="1"/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58BAAB94-03DC-45D2-AC67-ECE373130A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13" y="1924050"/>
            <a:ext cx="17335500" cy="720566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590220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209886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273058"/>
            <a:ext cx="8929255" cy="106419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02667"/>
            <a:ext cx="8929255" cy="105271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419382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516489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613595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403944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01051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98158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620614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591681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562748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4662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43730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540837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563437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6409059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</p:spTree>
    <p:extLst>
      <p:ext uri="{BB962C8B-B14F-4D97-AF65-F5344CB8AC3E}">
        <p14:creationId xmlns:p14="http://schemas.microsoft.com/office/powerpoint/2010/main" val="22057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5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31975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41685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51396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30431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40142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9852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61403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9859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71145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9601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</p:spTree>
    <p:extLst>
      <p:ext uri="{BB962C8B-B14F-4D97-AF65-F5344CB8AC3E}">
        <p14:creationId xmlns:p14="http://schemas.microsoft.com/office/powerpoint/2010/main" val="42444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m &amp;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2883632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3854699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4825766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2729254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3700321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4671388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02F0C26-D3FA-45D5-9700-687C931BE3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1083" y="2089670"/>
            <a:ext cx="7011987" cy="70135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pt-BR"/>
          </a:p>
        </p:txBody>
      </p:sp>
      <p:sp>
        <p:nvSpPr>
          <p:cNvPr id="16" name="円/楕円 4">
            <a:extLst>
              <a:ext uri="{FF2B5EF4-FFF2-40B4-BE49-F238E27FC236}">
                <a16:creationId xmlns:a16="http://schemas.microsoft.com/office/drawing/2014/main" id="{2D0AE2B4-4BCE-4AC9-9673-D8FF9111B626}"/>
              </a:ext>
            </a:extLst>
          </p:cNvPr>
          <p:cNvSpPr/>
          <p:nvPr userDrawn="1"/>
        </p:nvSpPr>
        <p:spPr>
          <a:xfrm>
            <a:off x="8310164" y="5826455"/>
            <a:ext cx="437647" cy="438275"/>
          </a:xfrm>
          <a:prstGeom prst="rect">
            <a:avLst/>
          </a:pr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9655E3A-2912-4EB4-BBAF-44E9E9666C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99979" y="567207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04</a:t>
            </a:r>
          </a:p>
        </p:txBody>
      </p:sp>
      <p:sp>
        <p:nvSpPr>
          <p:cNvPr id="15" name="円/楕円 4">
            <a:extLst>
              <a:ext uri="{FF2B5EF4-FFF2-40B4-BE49-F238E27FC236}">
                <a16:creationId xmlns:a16="http://schemas.microsoft.com/office/drawing/2014/main" id="{6B2D6FFE-6FC6-4342-9BF7-3C1A715D373E}"/>
              </a:ext>
            </a:extLst>
          </p:cNvPr>
          <p:cNvSpPr/>
          <p:nvPr userDrawn="1"/>
        </p:nvSpPr>
        <p:spPr>
          <a:xfrm>
            <a:off x="8310164" y="6800650"/>
            <a:ext cx="437647" cy="438275"/>
          </a:xfrm>
          <a:prstGeom prst="rect">
            <a:avLst/>
          </a:pr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B2D17E72-C7AF-4442-BAF8-0F8B4FD50C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99979" y="6646272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05</a:t>
            </a:r>
          </a:p>
        </p:txBody>
      </p:sp>
      <p:sp>
        <p:nvSpPr>
          <p:cNvPr id="19" name="円/楕円 4">
            <a:extLst>
              <a:ext uri="{FF2B5EF4-FFF2-40B4-BE49-F238E27FC236}">
                <a16:creationId xmlns:a16="http://schemas.microsoft.com/office/drawing/2014/main" id="{24E155F1-922B-4E91-82EE-3551E19BA72D}"/>
              </a:ext>
            </a:extLst>
          </p:cNvPr>
          <p:cNvSpPr/>
          <p:nvPr userDrawn="1"/>
        </p:nvSpPr>
        <p:spPr>
          <a:xfrm>
            <a:off x="8310164" y="7799114"/>
            <a:ext cx="437647" cy="438275"/>
          </a:xfrm>
          <a:prstGeom prst="rect">
            <a:avLst/>
          </a:prstGeom>
          <a:solidFill>
            <a:schemeClr val="accent6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21B36E0-639F-4342-A8F1-4058C4A1D57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9979" y="7644736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06</a:t>
            </a:r>
          </a:p>
        </p:txBody>
      </p:sp>
    </p:spTree>
    <p:extLst>
      <p:ext uri="{BB962C8B-B14F-4D97-AF65-F5344CB8AC3E}">
        <p14:creationId xmlns:p14="http://schemas.microsoft.com/office/powerpoint/2010/main" val="118628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16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s, Legenda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01</a:t>
            </a: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22885" y="6585894"/>
            <a:ext cx="3689747" cy="65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02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03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dirty="0"/>
              <a:t>Imagem 04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02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5349916" y="6585894"/>
            <a:ext cx="3689747" cy="65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03</a:t>
            </a:r>
          </a:p>
        </p:txBody>
      </p:sp>
      <p:sp>
        <p:nvSpPr>
          <p:cNvPr id="77" name="正方形/長方形 76"/>
          <p:cNvSpPr/>
          <p:nvPr userDrawn="1"/>
        </p:nvSpPr>
        <p:spPr>
          <a:xfrm>
            <a:off x="9576947" y="6585894"/>
            <a:ext cx="3689747" cy="65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Legenda 04</a:t>
            </a:r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803978" y="6585894"/>
            <a:ext cx="3689747" cy="656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ns e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01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03</a:t>
            </a:r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04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02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03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04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05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05</a:t>
            </a:r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06</a:t>
            </a:r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07</a:t>
            </a:r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pt-BR" altLang="ja-JP" noProof="0" dirty="0"/>
              <a:t>Insira a imagem 08</a:t>
            </a:r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06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07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dirty="0"/>
              <a:t>Legenda imagem 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abeçalho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pt-BR" altLang="ja-JP" noProof="0" dirty="0"/>
              <a:t>Título do Slide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089606"/>
            <a:ext cx="11887200" cy="4151927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2969660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7" name="正方形/長方形 6"/>
          <p:cNvSpPr/>
          <p:nvPr userDrawn="1"/>
        </p:nvSpPr>
        <p:spPr>
          <a:xfrm flipV="1">
            <a:off x="3200400" y="3803191"/>
            <a:ext cx="11887200" cy="73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3 tópicos e texto comple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 vai aqui</a:t>
            </a:r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01</a:t>
            </a:r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Insira a imagem da esquerda</a:t>
            </a:r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kumimoji="1" lang="pt-BR" altLang="ja-JP" noProof="0" dirty="0"/>
              <a:t>Insira a imagem da direita</a:t>
            </a:r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02</a:t>
            </a:r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Tópico 03</a:t>
            </a:r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, Cabeçalho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057900" y="3425501"/>
            <a:ext cx="8877300" cy="81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01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 dirty="0"/>
              <a:t>Texto em tópicos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057900" y="6833155"/>
            <a:ext cx="8877300" cy="81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pt-BR" altLang="ja-JP" noProof="0" dirty="0"/>
              <a:t>Insira a imagem 02</a:t>
            </a:r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ass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pt-BR" altLang="ja-JP" noProof="0"/>
              <a:t>Texto em tópicos</a:t>
            </a:r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04</a:t>
            </a:r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Texto em destaque</a:t>
            </a:r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sagem /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/ Citação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Título / Nome do Autor</a:t>
            </a:r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Palavra vai aqui</a:t>
            </a:r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349781" y="2171577"/>
            <a:ext cx="3894990" cy="402310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pt-BR" altLang="ja-JP" noProof="0" dirty="0"/>
              <a:t>Foto</a:t>
            </a:r>
            <a:r>
              <a:rPr kumimoji="1" lang="en-US" altLang="ja-JP" dirty="0"/>
              <a:t> para portfolio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Nome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3548742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Pequena biografia</a:t>
            </a: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49781" y="6410779"/>
            <a:ext cx="3998405" cy="7470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Título / Cargo / Função</a:t>
            </a:r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pt-BR" altLang="ja-JP" noProof="0" dirty="0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1</a:t>
            </a:r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2</a:t>
            </a:r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Link de contato</a:t>
            </a: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Rede social / Contato 3</a:t>
            </a:r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2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2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2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2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2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72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2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2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1/2 slide, 3 Iconess,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AF371D4-7DE7-45A4-AF42-E03FAED9DC4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793"/>
            <a:ext cx="18288000" cy="5141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Imagem de fundo</a:t>
            </a:r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76212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467661" y="6650205"/>
            <a:ext cx="4594445" cy="55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6846778" y="6650205"/>
            <a:ext cx="4594445" cy="55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2230099" y="6650205"/>
            <a:ext cx="4594445" cy="55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4206401"/>
            <a:ext cx="17336022" cy="1280040"/>
          </a:xfrm>
        </p:spPr>
        <p:txBody>
          <a:bodyPr anchor="b">
            <a:normAutofit/>
          </a:bodyPr>
          <a:lstStyle>
            <a:lvl1pPr>
              <a:defRPr sz="6000" baseline="0"/>
            </a:lvl1pPr>
          </a:lstStyle>
          <a:p>
            <a:r>
              <a:rPr kumimoji="1" lang="pt-BR" altLang="ja-JP" noProof="0" dirty="0"/>
              <a:t>Título da Apresentação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630333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630333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630333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902758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Subtítulo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de Rodapé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51C4E4E-26C3-42D2-A260-AA5B6C593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61" y="1353914"/>
            <a:ext cx="6927430" cy="216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34791" y="4088154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791" y="296820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134791" y="3808031"/>
            <a:ext cx="74843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456319" y="4090242"/>
            <a:ext cx="7484301" cy="4148568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456319" y="297029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495916" y="3808031"/>
            <a:ext cx="7444703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pt-BR" altLang="ja-JP" noProof="0" dirty="0"/>
              <a:t>Agradecimentos</a:t>
            </a:r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Mensagem complementar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complementar</a:t>
            </a:r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1 - imagem, Cabeçalho e tópicos a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7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2990335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 2 - Imagem, Cabeçalho e tópicos a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kumimoji="1" lang="pt-BR" altLang="ja-JP" noProof="0" dirty="0"/>
              <a:t>Adicione uma imagem para ocupar todo o slide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pt-BR" altLang="ja-JP" noProof="0" dirty="0"/>
              <a:t> 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1103086"/>
            <a:ext cx="6987257" cy="176368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72" y="2990334"/>
            <a:ext cx="6987257" cy="629804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em tópicos vai aqui</a:t>
            </a:r>
          </a:p>
        </p:txBody>
      </p:sp>
    </p:spTree>
    <p:extLst>
      <p:ext uri="{BB962C8B-B14F-4D97-AF65-F5344CB8AC3E}">
        <p14:creationId xmlns:p14="http://schemas.microsoft.com/office/powerpoint/2010/main" val="23364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ela cheia &amp;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pt-BR" altLang="ja-JP" noProof="0" dirty="0"/>
              <a:t>Adicione uma imagem para o slide todo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e, título e pequeno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vai aqui</a:t>
            </a:r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ex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pt-BR" altLang="ja-JP" noProof="0" dirty="0"/>
              <a:t>Texto / frase de impacto</a:t>
            </a:r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21288" y="3814307"/>
            <a:ext cx="5166811" cy="7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6560593" y="3814307"/>
            <a:ext cx="5166811" cy="71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072773"/>
            <a:ext cx="5166812" cy="4185594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2952826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899898" y="3814307"/>
            <a:ext cx="5166811" cy="71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abeçalhos &amp; Tex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92384" y="3319839"/>
            <a:ext cx="7080405" cy="65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22" name="正方形/長方形 21"/>
          <p:cNvSpPr/>
          <p:nvPr userDrawn="1"/>
        </p:nvSpPr>
        <p:spPr>
          <a:xfrm>
            <a:off x="9914348" y="3319839"/>
            <a:ext cx="7080405" cy="65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292384" y="6684760"/>
            <a:ext cx="7080405" cy="65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914348" y="6684760"/>
            <a:ext cx="7080405" cy="65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ero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 dirty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277819" y="5327251"/>
            <a:ext cx="3743360" cy="92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01</a:t>
            </a:r>
            <a:endParaRPr kumimoji="1" lang="ja-JP" altLang="en-US" sz="4000" b="1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274436" y="5327251"/>
            <a:ext cx="3743360" cy="92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02</a:t>
            </a:r>
            <a:endParaRPr kumimoji="1" lang="ja-JP" altLang="en-US" sz="4000" b="1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9271053" y="5327251"/>
            <a:ext cx="3743360" cy="924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03</a:t>
            </a:r>
            <a:endParaRPr kumimoji="1" lang="ja-JP" altLang="en-US" sz="4000" b="1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 dirty="0"/>
              <a:t>Texto vai aqui</a:t>
            </a:r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 dirty="0"/>
              <a:t>Cabeçalho 04</a:t>
            </a:r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267670" y="5327251"/>
            <a:ext cx="3742511" cy="924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pt-BR" altLang="ja-JP" sz="4000" b="1" dirty="0"/>
              <a:t>04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270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es, Cabeçalhos &amp; Texto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pt-BR" altLang="ja-JP" noProof="0"/>
              <a:t>Título do Slide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01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544034" y="5314118"/>
            <a:ext cx="4914493" cy="97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02</a:t>
            </a:r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686753" y="5314118"/>
            <a:ext cx="4914493" cy="97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pt-BR" altLang="ja-JP" noProof="0"/>
              <a:t>Texto vai aqui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pt-BR" altLang="ja-JP" noProof="0"/>
              <a:t>Cabeçalho 03</a:t>
            </a:r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1829472" y="5314118"/>
            <a:ext cx="4914493" cy="97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hf hdr="0" dt="0"/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 dirty="0"/>
              <a:t>Configuração Mestre de Título</a:t>
            </a:r>
            <a:endParaRPr lang="pt-B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Desenvolvimento de Software - Qua. 19h00 às 22h20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811" r:id="rId8"/>
    <p:sldLayoutId id="2147483755" r:id="rId9"/>
    <p:sldLayoutId id="2147483812" r:id="rId10"/>
    <p:sldLayoutId id="2147483715" r:id="rId11"/>
    <p:sldLayoutId id="2147483813" r:id="rId12"/>
    <p:sldLayoutId id="2147483716" r:id="rId13"/>
    <p:sldLayoutId id="2147483805" r:id="rId14"/>
    <p:sldLayoutId id="2147483756" r:id="rId15"/>
    <p:sldLayoutId id="2147483742" r:id="rId16"/>
    <p:sldLayoutId id="2147483757" r:id="rId17"/>
    <p:sldLayoutId id="2147483736" r:id="rId18"/>
    <p:sldLayoutId id="2147483815" r:id="rId19"/>
    <p:sldLayoutId id="2147483814" r:id="rId20"/>
    <p:sldLayoutId id="2147483816" r:id="rId21"/>
    <p:sldLayoutId id="2147483761" r:id="rId22"/>
    <p:sldLayoutId id="2147483817" r:id="rId23"/>
    <p:sldLayoutId id="2147483737" r:id="rId24"/>
    <p:sldLayoutId id="2147483818" r:id="rId25"/>
    <p:sldLayoutId id="2147483819" r:id="rId26"/>
    <p:sldLayoutId id="2147483820" r:id="rId27"/>
    <p:sldLayoutId id="2147483746" r:id="rId28"/>
    <p:sldLayoutId id="2147483758" r:id="rId29"/>
    <p:sldLayoutId id="2147483792" r:id="rId30"/>
    <p:sldLayoutId id="2147483762" r:id="rId31"/>
    <p:sldLayoutId id="2147483783" r:id="rId32"/>
    <p:sldLayoutId id="2147483784" r:id="rId33"/>
    <p:sldLayoutId id="2147483788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 dirty="0"/>
              <a:t>Configuração mestre de textos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textos</a:t>
            </a:r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09" r:id="rId2"/>
    <p:sldLayoutId id="2147483778" r:id="rId3"/>
    <p:sldLayoutId id="2147483810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altLang="ja-JP" noProof="0"/>
              <a:t>Configuração Mestre de Título</a:t>
            </a:r>
            <a:endParaRPr lang="pt-B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altLang="ja-JP" noProof="0"/>
              <a:t>Configuração mestre de texto</a:t>
            </a:r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Orientação a Objetos</a:t>
            </a:r>
            <a:endParaRPr lang="pt-BR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pt-BR" altLang="ja-JP" dirty="0">
                <a:latin typeface="Ubuntu Medium"/>
              </a:rPr>
              <a:t>Parte 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pt-BR" altLang="ja-JP" dirty="0"/>
              <a:t>Júlio César </a:t>
            </a:r>
            <a:r>
              <a:rPr kumimoji="1" lang="pt-BR" altLang="ja-JP" dirty="0" err="1"/>
              <a:t>Nardelli</a:t>
            </a:r>
            <a:r>
              <a:rPr kumimoji="1" lang="pt-BR" altLang="ja-JP" dirty="0"/>
              <a:t> Borges</a:t>
            </a:r>
            <a:endParaRPr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401030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Linguagem Orientada a Objetos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6824" y="3302330"/>
            <a:ext cx="6272658" cy="5862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Todos os objetos do mesmo tipo podem receber as mesmas mensagens: </a:t>
            </a:r>
            <a:r>
              <a:rPr lang="pt-BR" dirty="0">
                <a:ea typeface="+mn-lt"/>
                <a:cs typeface="+mn-lt"/>
              </a:rPr>
              <a:t>como um objeto do tipo Círculo é também um objeto do tipo </a:t>
            </a:r>
            <a:r>
              <a:rPr lang="pt-BR" dirty="0" err="1">
                <a:ea typeface="+mn-lt"/>
                <a:cs typeface="+mn-lt"/>
              </a:rPr>
              <a:t>FormaGeométrica</a:t>
            </a:r>
            <a:r>
              <a:rPr lang="pt-BR" dirty="0">
                <a:ea typeface="+mn-lt"/>
                <a:cs typeface="+mn-lt"/>
              </a:rPr>
              <a:t>, Círculo pode receber todas as mensagens modeladas em </a:t>
            </a:r>
            <a:r>
              <a:rPr lang="pt-BR" dirty="0" err="1">
                <a:ea typeface="+mn-lt"/>
                <a:cs typeface="+mn-lt"/>
              </a:rPr>
              <a:t>FormaGeométrica</a:t>
            </a:r>
            <a:r>
              <a:rPr lang="pt-BR" dirty="0">
                <a:ea typeface="+mn-lt"/>
                <a:cs typeface="+mn-lt"/>
              </a:rPr>
              <a:t>. Desta forma, pode-se escrever código que fale com </a:t>
            </a:r>
            <a:r>
              <a:rPr lang="pt-BR" dirty="0" err="1">
                <a:ea typeface="+mn-lt"/>
                <a:cs typeface="+mn-lt"/>
              </a:rPr>
              <a:t>FormaGeométrica</a:t>
            </a:r>
            <a:r>
              <a:rPr lang="pt-BR" dirty="0">
                <a:ea typeface="+mn-lt"/>
                <a:cs typeface="+mn-lt"/>
              </a:rPr>
              <a:t> e automaticamente manipule qualquer coisa que se encaixe na sua descrição. 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Herança de Classes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5536160-41C7-04C9-E419-53994C32B8B4}"/>
              </a:ext>
            </a:extLst>
          </p:cNvPr>
          <p:cNvGrpSpPr/>
          <p:nvPr/>
        </p:nvGrpSpPr>
        <p:grpSpPr>
          <a:xfrm>
            <a:off x="1174020" y="2572116"/>
            <a:ext cx="9472226" cy="6345545"/>
            <a:chOff x="1174020" y="2572116"/>
            <a:chExt cx="9472226" cy="6345545"/>
          </a:xfrm>
        </p:grpSpPr>
        <p:pic>
          <p:nvPicPr>
            <p:cNvPr id="2" name="Imagem 2">
              <a:extLst>
                <a:ext uri="{FF2B5EF4-FFF2-40B4-BE49-F238E27FC236}">
                  <a16:creationId xmlns:a16="http://schemas.microsoft.com/office/drawing/2014/main" id="{1B41746D-4E2C-FFDF-3A41-BF2A348A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2016" y="2572116"/>
              <a:ext cx="6927434" cy="2859170"/>
            </a:xfrm>
            <a:prstGeom prst="rect">
              <a:avLst/>
            </a:prstGeom>
          </p:spPr>
        </p:pic>
        <p:pic>
          <p:nvPicPr>
            <p:cNvPr id="3" name="Imagem 5" descr="Texto&#10;&#10;Descrição gerada automaticamente">
              <a:extLst>
                <a:ext uri="{FF2B5EF4-FFF2-40B4-BE49-F238E27FC236}">
                  <a16:creationId xmlns:a16="http://schemas.microsoft.com/office/drawing/2014/main" id="{83EA7B0E-A319-01D8-17AA-DD5188F35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020" y="6331714"/>
              <a:ext cx="9472226" cy="258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92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Linguagem Orientada a Objetos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Classes.</a:t>
            </a:r>
            <a:endParaRPr lang="pt-BR" sz="3200" dirty="0"/>
          </a:p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Herança.</a:t>
            </a:r>
            <a:endParaRPr lang="pt-BR" sz="3200" dirty="0"/>
          </a:p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Polimorfismo.</a:t>
            </a:r>
            <a:endParaRPr lang="pt-BR" sz="320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3200" dirty="0">
                <a:latin typeface="Ubuntu Medium"/>
              </a:rPr>
              <a:t>Uma linguagem orientada a objetos deve possuir a representação de: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Objeto.</a:t>
            </a:r>
            <a:endParaRPr lang="pt-BR" sz="3200" dirty="0"/>
          </a:p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Abstração.</a:t>
            </a:r>
            <a:endParaRPr lang="pt-BR" sz="3200" dirty="0"/>
          </a:p>
          <a:p>
            <a:pPr marL="342900" indent="-3429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Encapsulamento (ocultamento).</a:t>
            </a:r>
            <a:endParaRPr lang="pt-BR" sz="3200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sz="3200" dirty="0"/>
              <a:t>E enfatiza conceitos como:</a:t>
            </a:r>
          </a:p>
        </p:txBody>
      </p:sp>
    </p:spTree>
    <p:extLst>
      <p:ext uri="{BB962C8B-B14F-4D97-AF65-F5344CB8AC3E}">
        <p14:creationId xmlns:p14="http://schemas.microsoft.com/office/powerpoint/2010/main" val="14715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Imagem 12" descr="Texto&#10;&#10;Descrição gerada automaticamente">
            <a:extLst>
              <a:ext uri="{FF2B5EF4-FFF2-40B4-BE49-F238E27FC236}">
                <a16:creationId xmlns:a16="http://schemas.microsoft.com/office/drawing/2014/main" id="{21EAFEC0-9D25-88F4-6A7B-E31B6E16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7" y="1800501"/>
            <a:ext cx="15985170" cy="77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ea typeface="+mn-lt"/>
                <a:cs typeface="+mn-lt"/>
              </a:rPr>
              <a:t>Propósito principal:</a:t>
            </a:r>
            <a:r>
              <a:rPr lang="pt-BR" dirty="0">
                <a:ea typeface="+mn-lt"/>
                <a:cs typeface="+mn-lt"/>
              </a:rPr>
              <a:t> definir abstrações e favorecer modularidade. 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812442"/>
            <a:ext cx="14376116" cy="1586309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Definir </a:t>
            </a:r>
            <a:r>
              <a:rPr lang="pt-BR" b="1" dirty="0">
                <a:ea typeface="+mn-lt"/>
                <a:cs typeface="+mn-lt"/>
              </a:rPr>
              <a:t>abstrações </a:t>
            </a:r>
            <a:r>
              <a:rPr lang="pt-BR" dirty="0">
                <a:ea typeface="+mn-lt"/>
                <a:cs typeface="+mn-lt"/>
              </a:rPr>
              <a:t>significa representar computacionalmente entidades do mundo real, por mais complexas que sejam, e utilizá-las em um programa. Além de agregar uma certa quantidade de </a:t>
            </a:r>
            <a:r>
              <a:rPr lang="pt-BR" b="1" dirty="0">
                <a:ea typeface="+mn-lt"/>
                <a:cs typeface="+mn-lt"/>
              </a:rPr>
              <a:t>dados </a:t>
            </a:r>
            <a:r>
              <a:rPr lang="pt-BR" dirty="0">
                <a:ea typeface="+mn-lt"/>
                <a:cs typeface="+mn-lt"/>
              </a:rPr>
              <a:t>de diferentes tipos, também determina </a:t>
            </a:r>
            <a:r>
              <a:rPr lang="pt-BR" b="1" dirty="0">
                <a:ea typeface="+mn-lt"/>
                <a:cs typeface="+mn-lt"/>
              </a:rPr>
              <a:t>comportamentos</a:t>
            </a:r>
            <a:r>
              <a:rPr lang="pt-BR" dirty="0">
                <a:ea typeface="+mn-lt"/>
                <a:cs typeface="+mn-lt"/>
              </a:rPr>
              <a:t>, que podem alterar os dados armazenados. </a:t>
            </a:r>
            <a:endParaRPr lang="pt-BR"/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0846" y="6705823"/>
            <a:ext cx="14376116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Uma classe é considerada um </a:t>
            </a:r>
            <a:r>
              <a:rPr lang="pt-BR" b="1" dirty="0">
                <a:ea typeface="+mn-lt"/>
                <a:cs typeface="+mn-lt"/>
              </a:rPr>
              <a:t>novo tipo de dado</a:t>
            </a:r>
            <a:r>
              <a:rPr lang="pt-BR" dirty="0">
                <a:ea typeface="+mn-lt"/>
                <a:cs typeface="+mn-lt"/>
              </a:rPr>
              <a:t>, e pode ser vista ainda como uma extensão da linguagem de programação.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3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3E9AD46-E619-464F-99F9-90CAE497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57EE5D-28D1-4D2B-B001-4E46A5ED1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958B5-33A5-43A9-82B3-DDD9A64F8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48BF7E3-C161-485C-814B-D8D19293B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Um tipo abstrato de dados.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 descrição abstrata de um objeto.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Uma categoria de objetos semelhantes.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 “planta baixa” a partir da qual os objetos são criados.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594C345-685A-48C1-BFA5-367A599E9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Definições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B0A60B9-8A0B-4BB6-9A19-AB704650D8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Aquilo que é armazenado.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Dado ou informação guardada pelo objeto ou classe.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Definem o estado do objeto.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Definem os dados.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Podem ser simples (como um número inteiro) ou complexos (como objetos de outras classes).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055C198-9A38-4F99-8FD2-CFD95734A8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0593" y="2952825"/>
            <a:ext cx="5166812" cy="747032"/>
          </a:xfrm>
        </p:spPr>
        <p:txBody>
          <a:bodyPr/>
          <a:lstStyle/>
          <a:p>
            <a:r>
              <a:rPr lang="pt-BR" dirty="0">
                <a:latin typeface="Ubuntu Medium"/>
              </a:rPr>
              <a:t>Atributos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7CA5E4D-EBA7-41EA-81F6-A101F10AE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Aquilo que se executa.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Definem a funcionalidade.</a:t>
            </a:r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Algo que um objeto ou classe faz semelhante a uma função ou procedimento em uma linguagem estruturada.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Pode alterar o estado de um objeto.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C0FF7AD-28DF-4BC1-9EB1-6642DBF85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Métodos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7CA3754-983C-0FF3-4814-F5ADDDCFF336}"/>
              </a:ext>
            </a:extLst>
          </p:cNvPr>
          <p:cNvGrpSpPr/>
          <p:nvPr/>
        </p:nvGrpSpPr>
        <p:grpSpPr>
          <a:xfrm>
            <a:off x="6330943" y="1683040"/>
            <a:ext cx="7900716" cy="1617980"/>
            <a:chOff x="6373403" y="1789173"/>
            <a:chExt cx="7900716" cy="1617980"/>
          </a:xfrm>
        </p:grpSpPr>
        <p:sp>
          <p:nvSpPr>
            <p:cNvPr id="2" name="Chave Direita 1">
              <a:extLst>
                <a:ext uri="{FF2B5EF4-FFF2-40B4-BE49-F238E27FC236}">
                  <a16:creationId xmlns:a16="http://schemas.microsoft.com/office/drawing/2014/main" id="{C42F09C6-416C-16F0-6943-B688C5891BC2}"/>
                </a:ext>
              </a:extLst>
            </p:cNvPr>
            <p:cNvSpPr/>
            <p:nvPr/>
          </p:nvSpPr>
          <p:spPr>
            <a:xfrm rot="-5400000">
              <a:off x="9857849" y="-1009117"/>
              <a:ext cx="931824" cy="7900716"/>
            </a:xfrm>
            <a:prstGeom prst="righ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spaço Reservado para Texto 12">
              <a:extLst>
                <a:ext uri="{FF2B5EF4-FFF2-40B4-BE49-F238E27FC236}">
                  <a16:creationId xmlns:a16="http://schemas.microsoft.com/office/drawing/2014/main" id="{85FBE889-252C-8D0B-7AE2-A7EFE302EAFE}"/>
                </a:ext>
              </a:extLst>
            </p:cNvPr>
            <p:cNvSpPr txBox="1">
              <a:spLocks/>
            </p:cNvSpPr>
            <p:nvPr/>
          </p:nvSpPr>
          <p:spPr>
            <a:xfrm>
              <a:off x="7732031" y="1789173"/>
              <a:ext cx="5166812" cy="7470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1371417" rtl="0" eaLnBrk="1" latinLnBrk="0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  <a:defRPr sz="3600" kern="1200" baseline="0">
                  <a:solidFill>
                    <a:schemeClr val="tx2"/>
                  </a:solidFill>
                  <a:latin typeface="Ubuntu Medium" panose="020B0604030602030204" pitchFamily="34" charset="0"/>
                  <a:ea typeface="+mn-ea"/>
                  <a:cs typeface="+mn-cs"/>
                </a:defRPr>
              </a:lvl1pPr>
              <a:lvl2pPr marL="685709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71417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57126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2835" indent="0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771397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457106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42814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28523" indent="-342854" algn="l" defTabSz="1371417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dirty="0">
                  <a:latin typeface="Ubuntu Medium"/>
                </a:rPr>
                <a:t>Composição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8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0846" y="2900358"/>
            <a:ext cx="7151494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partir de uma classe pode-se criar uma série de objetos. 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812442"/>
            <a:ext cx="7151494" cy="1586309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Cada um destes objetos segue a especificação da classe, ou seja, possui atributos e pode executar qualquer método da classe em que foi criado. </a:t>
            </a:r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0846" y="6705823"/>
            <a:ext cx="7151494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classe dita as regras de criação e comportamento dos objetos e são os objetos que irão interagir entre si na execução do sistema </a:t>
            </a:r>
            <a:endParaRPr lang="pt-BR" dirty="0"/>
          </a:p>
        </p:txBody>
      </p:sp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621A044-3180-C7D4-E070-4797C0A9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48" y="2071580"/>
            <a:ext cx="4857095" cy="2785822"/>
          </a:xfrm>
          <a:prstGeom prst="rect">
            <a:avLst/>
          </a:prstGeom>
        </p:spPr>
      </p:pic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7A4EC012-1F9D-5F27-ED71-76F8494E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261" y="5594352"/>
            <a:ext cx="7380320" cy="34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Em tempo de execução, são os objetos que interagem entre si.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00846" y="4812442"/>
            <a:ext cx="11939154" cy="1586309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classe fornece a </a:t>
            </a:r>
            <a:r>
              <a:rPr lang="pt-BR" dirty="0" err="1">
                <a:ea typeface="+mn-lt"/>
                <a:cs typeface="+mn-lt"/>
              </a:rPr>
              <a:t>idéia</a:t>
            </a:r>
            <a:r>
              <a:rPr lang="pt-BR" dirty="0">
                <a:ea typeface="+mn-lt"/>
                <a:cs typeface="+mn-lt"/>
              </a:rPr>
              <a:t>. Os objetos são criados a partir desta </a:t>
            </a:r>
            <a:r>
              <a:rPr lang="pt-BR" dirty="0" err="1">
                <a:ea typeface="+mn-lt"/>
                <a:cs typeface="+mn-lt"/>
              </a:rPr>
              <a:t>idéia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00846" y="6705823"/>
            <a:ext cx="11939154" cy="1605012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É necessário criar as classes para definir o novo tipo de dados e criar os objetos para que estes representem a manipulação dos dados no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0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 (UML)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42730" y="3302330"/>
            <a:ext cx="6553016" cy="60565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ea typeface="+mn-lt"/>
                <a:cs typeface="+mn-lt"/>
              </a:rPr>
              <a:t>Nome da Classe</a:t>
            </a:r>
            <a:endParaRPr lang="pt-BR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Significativo e único.</a:t>
            </a:r>
            <a:endParaRPr lang="pt-B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Com inicial maiúscula.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Representa uma ideia, um conceito, uma abstração.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ea typeface="+mn-lt"/>
                <a:cs typeface="+mn-lt"/>
              </a:rPr>
              <a:t>Atributos da Classe</a:t>
            </a:r>
            <a:endParaRPr lang="pt-BR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Armazenam os dados dos objetos.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Campos.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Tipos básicos ou objetos.</a:t>
            </a:r>
            <a:endParaRPr lang="pt-B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Usar modificador de acesso.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ea typeface="+mn-lt"/>
                <a:cs typeface="+mn-lt"/>
              </a:rPr>
              <a:t>Métodos da Classe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Funcionalidades executadas  pelo objeto, em geral, fazendo a manipulação dos valores dos  seus atributos método construtor.</a:t>
            </a:r>
            <a:endParaRPr lang="pt-B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Gets</a:t>
            </a:r>
            <a:r>
              <a:rPr lang="pt-BR" dirty="0">
                <a:ea typeface="+mn-lt"/>
                <a:cs typeface="+mn-lt"/>
              </a:rPr>
              <a:t> e Sets.</a:t>
            </a:r>
            <a:endParaRPr lang="pt-BR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Outros métodos de acordo com a necessidade.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Componentes da Classe</a:t>
            </a:r>
            <a:endParaRPr lang="pt-BR" dirty="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FA3A6A42-99F8-8C2B-5103-013F6887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70" y="3564304"/>
            <a:ext cx="9838849" cy="47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Diagrama de Classes (UML)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A133D74-8925-0627-29E9-3FE87872BE57}"/>
              </a:ext>
            </a:extLst>
          </p:cNvPr>
          <p:cNvGrpSpPr/>
          <p:nvPr/>
        </p:nvGrpSpPr>
        <p:grpSpPr>
          <a:xfrm>
            <a:off x="486802" y="1826709"/>
            <a:ext cx="17245398" cy="7647460"/>
            <a:chOff x="486802" y="1826709"/>
            <a:chExt cx="17245398" cy="7647460"/>
          </a:xfrm>
        </p:grpSpPr>
        <p:pic>
          <p:nvPicPr>
            <p:cNvPr id="2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1B614142-96D7-7D45-EC01-1CC6CAD68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802" y="3263297"/>
              <a:ext cx="9838849" cy="4751842"/>
            </a:xfrm>
            <a:prstGeom prst="rect">
              <a:avLst/>
            </a:prstGeom>
          </p:spPr>
        </p:pic>
        <p:pic>
          <p:nvPicPr>
            <p:cNvPr id="6" name="Imagem 6" descr="Texto&#10;&#10;Descrição gerada automaticamente">
              <a:extLst>
                <a:ext uri="{FF2B5EF4-FFF2-40B4-BE49-F238E27FC236}">
                  <a16:creationId xmlns:a16="http://schemas.microsoft.com/office/drawing/2014/main" id="{1B6EAB88-CD1A-65CE-81FF-2B40A7C95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6690" y="1826709"/>
              <a:ext cx="6625510" cy="7647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05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3E9AD46-E619-464F-99F9-90CAE497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Métodos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57EE5D-28D1-4D2B-B001-4E46A5ED1C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6958B5-33A5-43A9-82B3-DDD9A64F8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48BF7E3-C161-485C-814B-D8D19293B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Em geral, inicializa os atributos do objeto sendo criado.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Obrigatoriamente, tem o mesmo nome da classe e não tem tipo de retorno.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Pode haver mais de um construtor em uma classe.</a:t>
            </a:r>
            <a:endParaRPr lang="pt-BR" dirty="0"/>
          </a:p>
          <a:p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594C345-685A-48C1-BFA5-367A599E9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4714" y="2952826"/>
            <a:ext cx="5360906" cy="747032"/>
          </a:xfrm>
        </p:spPr>
        <p:txBody>
          <a:bodyPr/>
          <a:lstStyle/>
          <a:p>
            <a:r>
              <a:rPr lang="pt-BR" sz="2800" b="1" dirty="0">
                <a:latin typeface="Ubuntu Medium"/>
              </a:rPr>
              <a:t>Método construtor: </a:t>
            </a:r>
            <a:r>
              <a:rPr lang="pt-BR" sz="2800" dirty="0">
                <a:latin typeface="Ubuntu Medium"/>
              </a:rPr>
              <a:t>viabiliza a criação do objeto em memória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B0A60B9-8A0B-4BB6-9A19-AB704650D8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getNomeDoAtributo</a:t>
            </a:r>
            <a:r>
              <a:rPr lang="pt-BR" dirty="0">
                <a:ea typeface="+mn-lt"/>
                <a:cs typeface="+mn-lt"/>
              </a:rPr>
              <a:t>: retorna o valor do atributo do objeto.</a:t>
            </a:r>
            <a:endParaRPr lang="pt-BR" dirty="0"/>
          </a:p>
          <a:p>
            <a:pPr marL="342900" indent="-34290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setNomeDoAtributo</a:t>
            </a:r>
            <a:r>
              <a:rPr lang="pt-BR" dirty="0">
                <a:ea typeface="+mn-lt"/>
                <a:cs typeface="+mn-lt"/>
              </a:rPr>
              <a:t>: atualiza o valor do atributo do objeto, podendo ser feita uma validação antes da atualização.</a:t>
            </a:r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9055C198-9A38-4F99-8FD2-CFD95734A8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0594" y="2413759"/>
            <a:ext cx="5339340" cy="1286099"/>
          </a:xfrm>
        </p:spPr>
        <p:txBody>
          <a:bodyPr/>
          <a:lstStyle/>
          <a:p>
            <a:r>
              <a:rPr lang="pt-BR" sz="2800" b="1" dirty="0" err="1">
                <a:latin typeface="Ubuntu Medium"/>
              </a:rPr>
              <a:t>Gets</a:t>
            </a:r>
            <a:r>
              <a:rPr lang="pt-BR" sz="2800" b="1" dirty="0">
                <a:latin typeface="Ubuntu Medium"/>
              </a:rPr>
              <a:t> e Sets: </a:t>
            </a:r>
            <a:r>
              <a:rPr lang="pt-BR" sz="2800" dirty="0">
                <a:latin typeface="Ubuntu Medium"/>
              </a:rPr>
              <a:t>viabilizam a recuperação/atualização dos valor de cada atributo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7CA5E4D-EBA7-41EA-81F6-A101F10AE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Pode-se concatenar o valor dos atributos ou chamar algum método.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C0FF7AD-28DF-4BC1-9EB1-6642DBF853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899899" y="2413759"/>
            <a:ext cx="5921623" cy="1286099"/>
          </a:xfrm>
        </p:spPr>
        <p:txBody>
          <a:bodyPr/>
          <a:lstStyle/>
          <a:p>
            <a:r>
              <a:rPr lang="pt-BR" sz="2800" b="1" dirty="0" err="1">
                <a:latin typeface="Ubuntu Medium"/>
              </a:rPr>
              <a:t>toString</a:t>
            </a:r>
            <a:r>
              <a:rPr lang="pt-BR" sz="2800" b="1" dirty="0">
                <a:latin typeface="Ubuntu Medium"/>
              </a:rPr>
              <a:t>:</a:t>
            </a:r>
            <a:r>
              <a:rPr lang="pt-BR" sz="2800" dirty="0">
                <a:latin typeface="Ubuntu Medium"/>
              </a:rPr>
              <a:t> viabiliza uma representação textual formatada do objeto</a:t>
            </a:r>
          </a:p>
        </p:txBody>
      </p:sp>
    </p:spTree>
    <p:extLst>
      <p:ext uri="{BB962C8B-B14F-4D97-AF65-F5344CB8AC3E}">
        <p14:creationId xmlns:p14="http://schemas.microsoft.com/office/powerpoint/2010/main" val="5248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11E8-F520-4DEC-B2BE-7210DAE1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A58678-2E84-440A-B019-10CC6ADD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FFE4BC-33B3-4CD4-BFCD-A4EC9A21F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38052-279D-482C-94AE-98BDD085D8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 orientação a objetos foi criada no final da década de 60 e teve seu lançamento com a linguagem SIMULA-67.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899665D-C674-4D87-A29D-53CE8D3C1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 partir de então, outras linguagens utilizaram este paradigma, como </a:t>
            </a:r>
            <a:r>
              <a:rPr lang="pt-BR" dirty="0" err="1">
                <a:ea typeface="+mn-lt"/>
                <a:cs typeface="+mn-lt"/>
              </a:rPr>
              <a:t>Smaltalk</a:t>
            </a:r>
            <a:r>
              <a:rPr lang="pt-BR" dirty="0">
                <a:ea typeface="+mn-lt"/>
                <a:cs typeface="+mn-lt"/>
              </a:rPr>
              <a:t>, C++, </a:t>
            </a:r>
            <a:r>
              <a:rPr lang="pt-BR" dirty="0" err="1">
                <a:ea typeface="+mn-lt"/>
                <a:cs typeface="+mn-lt"/>
              </a:rPr>
              <a:t>Object</a:t>
            </a:r>
            <a:r>
              <a:rPr lang="pt-BR" dirty="0">
                <a:ea typeface="+mn-lt"/>
                <a:cs typeface="+mn-lt"/>
              </a:rPr>
              <a:t> Pascal (Delphi), C# e Java.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1EA09CF-A2E7-4896-8486-D13BCB82BE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Java, de fato, popularizou a Orientação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C6A149B-B4EF-10DF-E419-AACC660E39EE}"/>
              </a:ext>
            </a:extLst>
          </p:cNvPr>
          <p:cNvGrpSpPr/>
          <p:nvPr/>
        </p:nvGrpSpPr>
        <p:grpSpPr>
          <a:xfrm>
            <a:off x="1153420" y="1922833"/>
            <a:ext cx="15974184" cy="6807585"/>
            <a:chOff x="1153420" y="1922833"/>
            <a:chExt cx="15974184" cy="6807585"/>
          </a:xfrm>
        </p:grpSpPr>
        <p:pic>
          <p:nvPicPr>
            <p:cNvPr id="2" name="Imagem 2" descr="Uma imagem contendo Aplicativo&#10;&#10;Descrição gerada automaticamente">
              <a:extLst>
                <a:ext uri="{FF2B5EF4-FFF2-40B4-BE49-F238E27FC236}">
                  <a16:creationId xmlns:a16="http://schemas.microsoft.com/office/drawing/2014/main" id="{B70942DD-B48D-F698-20D2-78ADB5CB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420" y="3435301"/>
              <a:ext cx="9838849" cy="4751842"/>
            </a:xfrm>
            <a:prstGeom prst="rect">
              <a:avLst/>
            </a:prstGeom>
          </p:spPr>
        </p:pic>
        <p:pic>
          <p:nvPicPr>
            <p:cNvPr id="6" name="Imagem 6" descr="Diagrama&#10;&#10;Descrição gerada automaticamente">
              <a:extLst>
                <a:ext uri="{FF2B5EF4-FFF2-40B4-BE49-F238E27FC236}">
                  <a16:creationId xmlns:a16="http://schemas.microsoft.com/office/drawing/2014/main" id="{56A2A060-526E-9C3C-CF20-4CBD1628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4736" y="1922833"/>
              <a:ext cx="5762868" cy="6807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4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9872679-9C55-E078-B42C-504C4E6645E6}"/>
              </a:ext>
            </a:extLst>
          </p:cNvPr>
          <p:cNvGrpSpPr/>
          <p:nvPr/>
        </p:nvGrpSpPr>
        <p:grpSpPr>
          <a:xfrm>
            <a:off x="1300954" y="2027814"/>
            <a:ext cx="15708633" cy="6853264"/>
            <a:chOff x="978397" y="1920311"/>
            <a:chExt cx="15708633" cy="6853264"/>
          </a:xfrm>
        </p:grpSpPr>
        <p:pic>
          <p:nvPicPr>
            <p:cNvPr id="2" name="Imagem 4" descr="Texto&#10;&#10;Descrição gerada automaticamente">
              <a:extLst>
                <a:ext uri="{FF2B5EF4-FFF2-40B4-BE49-F238E27FC236}">
                  <a16:creationId xmlns:a16="http://schemas.microsoft.com/office/drawing/2014/main" id="{88B3981B-07F2-9C2D-6D5A-F6F0B705C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397" y="2925357"/>
              <a:ext cx="11326905" cy="5298352"/>
            </a:xfrm>
            <a:prstGeom prst="rect">
              <a:avLst/>
            </a:prstGeom>
          </p:spPr>
        </p:pic>
        <p:pic>
          <p:nvPicPr>
            <p:cNvPr id="5" name="Imagem 5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AC8EF401-2DF4-B186-6359-4FBD316E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9150" y="1920311"/>
              <a:ext cx="3767880" cy="6853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9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A2C3EFCC-BE09-2B5B-D116-02FA7B5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91" y="2308779"/>
            <a:ext cx="14173622" cy="64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Obrigado!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>
                <a:latin typeface="Ubuntu Medium"/>
              </a:rPr>
              <a:t>Dúvidas?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Mãos de criança em um globo">
            <a:extLst>
              <a:ext uri="{FF2B5EF4-FFF2-40B4-BE49-F238E27FC236}">
                <a16:creationId xmlns:a16="http://schemas.microsoft.com/office/drawing/2014/main" id="{1181DE8B-2A7C-CD97-C782-533256A525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6675" r="16675"/>
          <a:stretch/>
        </p:blipFill>
        <p:spPr/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00DED562-F916-4434-BC61-66D77B36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4F02E5-A4BC-4D9A-A967-17B3E000C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1BA09-1F2D-4524-BF40-074B9EBF3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4396210-5367-47BF-A5E2-F1B91A14E9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6896" y="3302330"/>
            <a:ext cx="9021265" cy="54527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É um </a:t>
            </a:r>
            <a:r>
              <a:rPr lang="pt-BR" sz="3200" b="1" dirty="0">
                <a:ea typeface="+mn-lt"/>
                <a:cs typeface="+mn-lt"/>
              </a:rPr>
              <a:t>paradigma </a:t>
            </a:r>
            <a:r>
              <a:rPr lang="pt-BR" sz="3200" dirty="0">
                <a:ea typeface="+mn-lt"/>
                <a:cs typeface="+mn-lt"/>
              </a:rPr>
              <a:t>(modelo, norma ou padrão) de programação que ajuda a definir a estrutura do programa </a:t>
            </a:r>
            <a:r>
              <a:rPr lang="pt-BR" sz="3200" b="1" dirty="0">
                <a:ea typeface="+mn-lt"/>
                <a:cs typeface="+mn-lt"/>
              </a:rPr>
              <a:t>baseada em conceitos do mundo real.</a:t>
            </a:r>
            <a:endParaRPr lang="pt-BR" sz="3200" b="1"/>
          </a:p>
          <a:p>
            <a:pPr marL="457200" indent="-45720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 OO (Orientação a Objetos) permite criar programas </a:t>
            </a:r>
            <a:r>
              <a:rPr lang="pt-BR" sz="3200" b="1" dirty="0" err="1">
                <a:ea typeface="+mn-lt"/>
                <a:cs typeface="+mn-lt"/>
              </a:rPr>
              <a:t>componentizados</a:t>
            </a:r>
            <a:r>
              <a:rPr lang="pt-BR" sz="3200" dirty="0">
                <a:ea typeface="+mn-lt"/>
                <a:cs typeface="+mn-lt"/>
              </a:rPr>
              <a:t>, separando as partes do sistema por responsabilidades e fazendo com que estas partes se comuniquem entre si.</a:t>
            </a:r>
            <a:endParaRPr lang="pt-BR" sz="3600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0E6B731-AA34-4948-B246-BD2F51E52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35852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11B0792-B242-414C-89DC-3A74F6DE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43" y="815329"/>
            <a:ext cx="5280607" cy="128004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O que é Orientação a Objetos?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D3B2C3-EF67-4761-8CE0-549D405533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3A11F-9798-4C0B-AA97-DF081B3D5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92FA8C3-3338-4781-B712-3131F866C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Trabalha no espaço da solução (casos de uso decompostos em procedimentos algorítmicos).</a:t>
            </a:r>
          </a:p>
          <a:p>
            <a:r>
              <a:rPr lang="pt-BR" dirty="0">
                <a:ea typeface="+mn-lt"/>
                <a:cs typeface="+mn-lt"/>
              </a:rPr>
              <a:t>Abstração mais próxima ao mundo computacional.</a:t>
            </a:r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3649949-F908-43A2-800C-6B91CA0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Análise Procedural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862AC3F-953D-4CD3-87BE-A983124130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Trabalha no espaço do problema (casos de uso simplificados em objetos).</a:t>
            </a:r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21B0F04-A7D5-4B91-A8E1-43D55220E2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Análise Orientada a Objetos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EF61249-47F7-96A0-1EA1-32161B9563E3}"/>
              </a:ext>
            </a:extLst>
          </p:cNvPr>
          <p:cNvGrpSpPr/>
          <p:nvPr/>
        </p:nvGrpSpPr>
        <p:grpSpPr>
          <a:xfrm>
            <a:off x="1386582" y="739641"/>
            <a:ext cx="15582975" cy="9160016"/>
            <a:chOff x="1386582" y="739641"/>
            <a:chExt cx="15582975" cy="9160016"/>
          </a:xfrm>
        </p:grpSpPr>
        <p:pic>
          <p:nvPicPr>
            <p:cNvPr id="2" name="Imagem 4" descr="Diagrama&#10;&#10;Descrição gerada automaticamente">
              <a:extLst>
                <a:ext uri="{FF2B5EF4-FFF2-40B4-BE49-F238E27FC236}">
                  <a16:creationId xmlns:a16="http://schemas.microsoft.com/office/drawing/2014/main" id="{0CF1CC20-E2B2-3FC3-4882-BA1F5260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582" y="5958637"/>
              <a:ext cx="6323585" cy="3941020"/>
            </a:xfrm>
            <a:prstGeom prst="rect">
              <a:avLst/>
            </a:prstGeom>
          </p:spPr>
        </p:pic>
        <p:pic>
          <p:nvPicPr>
            <p:cNvPr id="5" name="Imagem 5" descr="Uma imagem contendo Diagrama&#10;&#10;Descrição gerada automaticamente">
              <a:extLst>
                <a:ext uri="{FF2B5EF4-FFF2-40B4-BE49-F238E27FC236}">
                  <a16:creationId xmlns:a16="http://schemas.microsoft.com/office/drawing/2014/main" id="{E908C9BF-3B3B-E3E6-998B-5A7E08280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7557" y="5430822"/>
              <a:ext cx="8092000" cy="4149600"/>
            </a:xfrm>
            <a:prstGeom prst="rect">
              <a:avLst/>
            </a:prstGeom>
          </p:spPr>
        </p:pic>
        <p:pic>
          <p:nvPicPr>
            <p:cNvPr id="6" name="Imagem 11" descr="Diagrama&#10;&#10;Descrição gerada automaticamente">
              <a:extLst>
                <a:ext uri="{FF2B5EF4-FFF2-40B4-BE49-F238E27FC236}">
                  <a16:creationId xmlns:a16="http://schemas.microsoft.com/office/drawing/2014/main" id="{3FB7891A-FD50-2ACF-4651-9927188C3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9377" y="739641"/>
              <a:ext cx="7056830" cy="206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6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1F86B-A9EC-409F-88BD-CCCF307D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Objetos?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4B166E-A8E6-46CA-8E4D-D9E45C3114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68D884-585F-4145-8ED5-949C45214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63DDC69-64C4-D918-E1BD-49867CC0910A}"/>
              </a:ext>
            </a:extLst>
          </p:cNvPr>
          <p:cNvGrpSpPr/>
          <p:nvPr/>
        </p:nvGrpSpPr>
        <p:grpSpPr>
          <a:xfrm>
            <a:off x="502931" y="1968539"/>
            <a:ext cx="17394639" cy="7891427"/>
            <a:chOff x="502931" y="1968539"/>
            <a:chExt cx="17394639" cy="789142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763C9AB-9375-D152-5F86-FE8B48E4508F}"/>
                </a:ext>
              </a:extLst>
            </p:cNvPr>
            <p:cNvSpPr txBox="1"/>
            <p:nvPr/>
          </p:nvSpPr>
          <p:spPr>
            <a:xfrm>
              <a:off x="502931" y="1968539"/>
              <a:ext cx="12965500" cy="789142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A OO é </a:t>
              </a:r>
              <a:r>
                <a:rPr lang="en-US" sz="3600" dirty="0" err="1"/>
                <a:t>mais</a:t>
              </a:r>
              <a:r>
                <a:rPr lang="en-US" sz="3600" dirty="0"/>
                <a:t> </a:t>
              </a:r>
              <a:r>
                <a:rPr lang="en-US" sz="3600" dirty="0" err="1"/>
                <a:t>intuitiva</a:t>
              </a:r>
              <a:r>
                <a:rPr lang="en-US" sz="3600" dirty="0"/>
                <a:t> e </a:t>
              </a:r>
              <a:r>
                <a:rPr lang="en-US" sz="3600" dirty="0" err="1"/>
                <a:t>fácil</a:t>
              </a:r>
              <a:r>
                <a:rPr lang="en-US" sz="3600" dirty="0"/>
                <a:t> de </a:t>
              </a:r>
              <a:r>
                <a:rPr lang="en-US" sz="3600" dirty="0" err="1"/>
                <a:t>aprender</a:t>
              </a:r>
              <a:r>
                <a:rPr lang="en-US" sz="3600" dirty="0"/>
                <a:t> do que as </a:t>
              </a:r>
              <a:r>
                <a:rPr lang="en-US" sz="3600" dirty="0" err="1"/>
                <a:t>técnicas</a:t>
              </a:r>
              <a:r>
                <a:rPr lang="en-US" sz="3600" dirty="0"/>
                <a:t> </a:t>
              </a:r>
              <a:r>
                <a:rPr lang="en-US" sz="3600" dirty="0" err="1"/>
                <a:t>tradicionais</a:t>
              </a:r>
              <a:r>
                <a:rPr lang="en-US" sz="3600" dirty="0"/>
                <a:t> pois </a:t>
              </a:r>
              <a:r>
                <a:rPr lang="en-US" sz="3600" b="1" dirty="0" err="1"/>
                <a:t>permite</a:t>
              </a:r>
              <a:r>
                <a:rPr lang="en-US" sz="3600" b="1" dirty="0"/>
                <a:t> a </a:t>
              </a:r>
              <a:r>
                <a:rPr lang="en-US" sz="3600" b="1" dirty="0" err="1"/>
                <a:t>representação</a:t>
              </a:r>
              <a:r>
                <a:rPr lang="en-US" sz="3600" b="1" dirty="0"/>
                <a:t> dos </a:t>
              </a:r>
              <a:r>
                <a:rPr lang="en-US" sz="3600" b="1" dirty="0" err="1"/>
                <a:t>problema</a:t>
              </a:r>
              <a:r>
                <a:rPr lang="en-US" sz="3600" b="1" dirty="0"/>
                <a:t> </a:t>
              </a:r>
              <a:r>
                <a:rPr lang="en-US" sz="3600" b="1" dirty="0" err="1"/>
                <a:t>em</a:t>
              </a:r>
              <a:r>
                <a:rPr lang="en-US" sz="3600" b="1" dirty="0"/>
                <a:t> </a:t>
              </a:r>
              <a:r>
                <a:rPr lang="en-US" sz="3600" b="1" dirty="0" err="1"/>
                <a:t>conceitos</a:t>
              </a:r>
              <a:r>
                <a:rPr lang="en-US" sz="3600" b="1" dirty="0"/>
                <a:t> do </a:t>
              </a:r>
              <a:r>
                <a:rPr lang="en-US" sz="3600" b="1" dirty="0" err="1"/>
                <a:t>mundo</a:t>
              </a:r>
              <a:r>
                <a:rPr lang="en-US" sz="3600" b="1" dirty="0"/>
                <a:t> real.</a:t>
              </a:r>
            </a:p>
            <a:p>
              <a:endParaRPr lang="en-US" sz="3600"/>
            </a:p>
            <a:p>
              <a:r>
                <a:rPr lang="en-US" sz="3600" dirty="0" err="1"/>
                <a:t>Dentre</a:t>
              </a:r>
              <a:r>
                <a:rPr lang="en-US" sz="3600" dirty="0"/>
                <a:t> as </a:t>
              </a:r>
              <a:r>
                <a:rPr lang="en-US" sz="3600" dirty="0" err="1"/>
                <a:t>vantagens</a:t>
              </a:r>
              <a:r>
                <a:rPr lang="en-US" sz="3600" dirty="0"/>
                <a:t> que a OO </a:t>
              </a:r>
              <a:r>
                <a:rPr lang="en-US" sz="3600" dirty="0" err="1"/>
                <a:t>proporciona</a:t>
              </a:r>
              <a:r>
                <a:rPr lang="en-US" sz="3600" dirty="0"/>
                <a:t>, </a:t>
              </a:r>
              <a:r>
                <a:rPr lang="en-US" sz="3600" dirty="0" err="1"/>
                <a:t>destacam</a:t>
              </a:r>
              <a:r>
                <a:rPr lang="en-US" sz="3600" dirty="0"/>
                <a:t>-se:</a:t>
              </a:r>
            </a:p>
            <a:p>
              <a:endParaRPr lang="en-US" sz="3600" dirty="0"/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Aumento</a:t>
              </a:r>
              <a:r>
                <a:rPr lang="en-US" sz="3600" dirty="0"/>
                <a:t> de </a:t>
              </a:r>
              <a:r>
                <a:rPr lang="en-US" sz="3600" dirty="0" err="1"/>
                <a:t>produtividade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reuso</a:t>
              </a:r>
              <a:r>
                <a:rPr lang="en-US" sz="3600" dirty="0"/>
                <a:t> de </a:t>
              </a:r>
              <a:r>
                <a:rPr lang="en-US" sz="3600" dirty="0" err="1"/>
                <a:t>código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redução</a:t>
              </a:r>
              <a:r>
                <a:rPr lang="en-US" sz="3600" dirty="0"/>
                <a:t> das </a:t>
              </a:r>
              <a:r>
                <a:rPr lang="en-US" sz="3600" dirty="0" err="1"/>
                <a:t>linhas</a:t>
              </a:r>
              <a:r>
                <a:rPr lang="en-US" sz="3600" dirty="0"/>
                <a:t> de </a:t>
              </a:r>
              <a:r>
                <a:rPr lang="en-US" sz="3600" dirty="0" err="1"/>
                <a:t>código</a:t>
              </a:r>
              <a:r>
                <a:rPr lang="en-US" sz="3600" dirty="0"/>
                <a:t> </a:t>
              </a:r>
              <a:r>
                <a:rPr lang="en-US" sz="3600" dirty="0" err="1"/>
                <a:t>programadas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separação</a:t>
              </a:r>
              <a:r>
                <a:rPr lang="en-US" sz="3600" dirty="0"/>
                <a:t> de </a:t>
              </a:r>
              <a:r>
                <a:rPr lang="en-US" sz="3600" dirty="0" err="1"/>
                <a:t>responsabilidades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componentização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maior</a:t>
              </a:r>
              <a:r>
                <a:rPr lang="en-US" sz="3600" dirty="0"/>
                <a:t> </a:t>
              </a:r>
              <a:r>
                <a:rPr lang="en-US" sz="3600" dirty="0" err="1"/>
                <a:t>flexibilidade</a:t>
              </a:r>
              <a:r>
                <a:rPr lang="en-US" sz="3600" dirty="0"/>
                <a:t> do </a:t>
              </a:r>
              <a:r>
                <a:rPr lang="en-US" sz="3600" dirty="0" err="1"/>
                <a:t>sistema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escalabilidade</a:t>
              </a:r>
              <a:r>
                <a:rPr lang="en-US" sz="3600" dirty="0"/>
                <a:t>;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600" dirty="0" err="1"/>
                <a:t>facilidade</a:t>
              </a:r>
              <a:r>
                <a:rPr lang="en-US" sz="3600" dirty="0"/>
                <a:t> </a:t>
              </a:r>
              <a:r>
                <a:rPr lang="en-US" sz="3600" dirty="0" err="1"/>
                <a:t>na</a:t>
              </a:r>
              <a:r>
                <a:rPr lang="en-US" sz="3600" dirty="0"/>
                <a:t> </a:t>
              </a:r>
              <a:r>
                <a:rPr lang="en-US" sz="3600" dirty="0" err="1"/>
                <a:t>manutenção</a:t>
              </a:r>
              <a:r>
                <a:rPr lang="en-US" sz="3600" dirty="0"/>
                <a:t>.</a:t>
              </a:r>
            </a:p>
          </p:txBody>
        </p:sp>
        <p:pic>
          <p:nvPicPr>
            <p:cNvPr id="6" name="Imagem 6">
              <a:extLst>
                <a:ext uri="{FF2B5EF4-FFF2-40B4-BE49-F238E27FC236}">
                  <a16:creationId xmlns:a16="http://schemas.microsoft.com/office/drawing/2014/main" id="{57AFED8F-A6F9-585A-84CB-0D2CE75F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9627" y="2741027"/>
              <a:ext cx="4317943" cy="5774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73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0B7B-C2E0-4CF9-9097-234864BA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Orientada a Objetos</a:t>
            </a: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Desenvolvimento de Software - Qua. 19h00 às 22h20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E046D-6E05-41E8-896C-6DB8B9DA3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4423" y="4240385"/>
            <a:ext cx="14656474" cy="1225797"/>
          </a:xfrm>
        </p:spPr>
        <p:txBody>
          <a:bodyPr/>
          <a:lstStyle/>
          <a:p>
            <a:r>
              <a:rPr lang="pt-BR" b="1" dirty="0">
                <a:ea typeface="+mn-lt"/>
                <a:cs typeface="+mn-lt"/>
              </a:rPr>
              <a:t>Tudo são objetos:</a:t>
            </a:r>
            <a:r>
              <a:rPr lang="pt-BR" dirty="0">
                <a:ea typeface="+mn-lt"/>
                <a:cs typeface="+mn-lt"/>
              </a:rPr>
              <a:t> um objeto pode ser visto como uma variável especial: ele armazena valores e, além disso, possui comportamentos associados que permitem a execução de diferentes tipos de operações.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A854D-2911-4CCF-9BE2-128581D89B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74423" y="5745012"/>
            <a:ext cx="14656474" cy="1225797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Em teoria, pode-se pegar qualquer componente conceitual do problema a ser resolvido (cachorros, prédios, serviços) e representá-los como um objeto no programa.</a:t>
            </a:r>
            <a:endParaRPr lang="pt-BR"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08C947F2-B265-7A41-E312-4B5C4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70" y="6949164"/>
            <a:ext cx="11671962" cy="26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Linguagem Orientada a Objetos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Todo objeto tem um tipo:</a:t>
            </a:r>
            <a:r>
              <a:rPr lang="pt-BR" dirty="0">
                <a:ea typeface="+mn-lt"/>
                <a:cs typeface="+mn-lt"/>
              </a:rPr>
              <a:t> todo objeto é uma instância de uma classe, onde classe é o sinônimo de tipo. As características mais importantes que diferenciam as classes são o seu significado e o comportamento que elas possuem, ou seja "no tipo de mensagens que podem enviar".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Classes e Objetos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64A5C15-0BD8-37EC-3FA0-80386087BEB8}"/>
              </a:ext>
            </a:extLst>
          </p:cNvPr>
          <p:cNvGrpSpPr/>
          <p:nvPr/>
        </p:nvGrpSpPr>
        <p:grpSpPr>
          <a:xfrm>
            <a:off x="1602007" y="2085408"/>
            <a:ext cx="8738979" cy="7381556"/>
            <a:chOff x="806366" y="1999406"/>
            <a:chExt cx="8738979" cy="7381556"/>
          </a:xfrm>
        </p:grpSpPr>
        <p:pic>
          <p:nvPicPr>
            <p:cNvPr id="2" name="Imagem 2" descr="Interface gráfica do usuário, Texto, Aplicativo, chat ou mensagem de texto&#10;&#10;Descrição gerada automaticamente">
              <a:extLst>
                <a:ext uri="{FF2B5EF4-FFF2-40B4-BE49-F238E27FC236}">
                  <a16:creationId xmlns:a16="http://schemas.microsoft.com/office/drawing/2014/main" id="{98375577-E510-8A8A-BED6-067B8E475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7045" y="1999406"/>
              <a:ext cx="6711773" cy="3144944"/>
            </a:xfrm>
            <a:prstGeom prst="rect">
              <a:avLst/>
            </a:prstGeom>
          </p:spPr>
        </p:pic>
        <p:pic>
          <p:nvPicPr>
            <p:cNvPr id="3" name="Imagem 5" descr="Diagrama&#10;&#10;Descrição gerada automaticamente">
              <a:extLst>
                <a:ext uri="{FF2B5EF4-FFF2-40B4-BE49-F238E27FC236}">
                  <a16:creationId xmlns:a16="http://schemas.microsoft.com/office/drawing/2014/main" id="{37BBCD3A-EC40-3FA9-2B38-26D2DA6AA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366" y="5676962"/>
              <a:ext cx="8738979" cy="37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9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Linguagem Orientada a Objetos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Um programa é um conjunto de objetos dizendo uns aos outros o que fazer por meio de envio de mensagens:</a:t>
            </a:r>
            <a:r>
              <a:rPr lang="pt-BR" dirty="0">
                <a:ea typeface="+mn-lt"/>
                <a:cs typeface="+mn-lt"/>
              </a:rPr>
              <a:t> para fazer uma requisição a um objeto, envia-se uma mensagem a ele. Mais concretamente, uma mensagem pode ser vista como a chamada a uma função que pertence a um objeto particular.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50473" y="2361574"/>
            <a:ext cx="5862903" cy="715059"/>
          </a:xfrm>
        </p:spPr>
        <p:txBody>
          <a:bodyPr/>
          <a:lstStyle/>
          <a:p>
            <a:r>
              <a:rPr lang="pt-BR" dirty="0">
                <a:latin typeface="Ubuntu Medium"/>
              </a:rPr>
              <a:t>Mensagens entre Objetos</a:t>
            </a:r>
            <a:endParaRPr lang="pt-BR" dirty="0"/>
          </a:p>
        </p:txBody>
      </p:sp>
      <p:pic>
        <p:nvPicPr>
          <p:cNvPr id="7" name="Imagem 10">
            <a:extLst>
              <a:ext uri="{FF2B5EF4-FFF2-40B4-BE49-F238E27FC236}">
                <a16:creationId xmlns:a16="http://schemas.microsoft.com/office/drawing/2014/main" id="{B7FDB42E-06CE-EE98-225C-840336C3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9" y="4116659"/>
            <a:ext cx="10248603" cy="28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14C8D58-E74D-467B-9742-FE1FB8B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Linguagem Orientada a Objetos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FA4C-0B05-400C-9918-EB95CD751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noProof="0"/>
              <a:t>Desenvolvimento de Software - Qua. 19h00 às 22h20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C3F0E-2ADC-4213-84D2-5F3CEC329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4EEA964-F5BB-4EFC-BE77-8C9C8771E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6824" y="3302330"/>
            <a:ext cx="6272658" cy="5862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ea typeface="+mn-lt"/>
                <a:cs typeface="+mn-lt"/>
              </a:rPr>
              <a:t>Cada objeto possui uma memória própria feita por outros objetos: </a:t>
            </a:r>
            <a:r>
              <a:rPr lang="pt-BR" sz="2800" dirty="0">
                <a:ea typeface="+mn-lt"/>
                <a:cs typeface="+mn-lt"/>
              </a:rPr>
              <a:t>pode-se criar um novo tipo de objeto fazendo um pacote contendo outros objetos. Assim a complexidade de um programa pode ser construída enquanto a simplicidade é mantida nos objetos.</a:t>
            </a:r>
            <a:endParaRPr lang="pt-BR" sz="28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6C20BDA-8FC2-4554-84D3-EDB143D75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>
                <a:latin typeface="Ubuntu Medium"/>
              </a:rPr>
              <a:t>Composição de Objetos</a:t>
            </a:r>
            <a:endParaRPr lang="pt-BR" dirty="0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A3C2CEB3-F660-B98E-97F6-66B41A42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7" y="3720842"/>
            <a:ext cx="10054510" cy="28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 - Conteúdo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P- Conteúdo sem cabeçalhos">
  <a:themeElements>
    <a:clrScheme name="UP ersonalizada 3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988C6"/>
      </a:accent1>
      <a:accent2>
        <a:srgbClr val="2F71BD"/>
      </a:accent2>
      <a:accent3>
        <a:srgbClr val="2FBFD6"/>
      </a:accent3>
      <a:accent4>
        <a:srgbClr val="57A2D0"/>
      </a:accent4>
      <a:accent5>
        <a:srgbClr val="83DBE7"/>
      </a:accent5>
      <a:accent6>
        <a:srgbClr val="79D6E5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P - Início, Seção e Fim">
  <a:themeElements>
    <a:clrScheme name="Personalizada UP 2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046682"/>
      </a:accent2>
      <a:accent3>
        <a:srgbClr val="047872"/>
      </a:accent3>
      <a:accent4>
        <a:srgbClr val="2F6195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P - background sólido">
  <a:themeElements>
    <a:clrScheme name="Personalizada UP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083B6A"/>
      </a:accent1>
      <a:accent2>
        <a:srgbClr val="2F6195"/>
      </a:accent2>
      <a:accent3>
        <a:srgbClr val="3875B2"/>
      </a:accent3>
      <a:accent4>
        <a:srgbClr val="1A4996"/>
      </a:accent4>
      <a:accent5>
        <a:srgbClr val="0E6ABE"/>
      </a:accent5>
      <a:accent6>
        <a:srgbClr val="1078D6"/>
      </a:accent6>
      <a:hlink>
        <a:srgbClr val="00B0F0"/>
      </a:hlink>
      <a:folHlink>
        <a:srgbClr val="228CEE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5663</TotalTime>
  <Words>69</Words>
  <Application>Microsoft Office PowerPoint</Application>
  <PresentationFormat>Personalizar</PresentationFormat>
  <Paragraphs>65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UP - Conteúdo</vt:lpstr>
      <vt:lpstr>UP- Conteúdo sem cabeçalhos</vt:lpstr>
      <vt:lpstr>UP - Início, Seção e Fim</vt:lpstr>
      <vt:lpstr>UP - background sólido</vt:lpstr>
      <vt:lpstr>Orientação a Objetos</vt:lpstr>
      <vt:lpstr>Histórico</vt:lpstr>
      <vt:lpstr>Orientação a Objetos</vt:lpstr>
      <vt:lpstr>O que é Orientação a Objetos?</vt:lpstr>
      <vt:lpstr>O que é Orientação a Objetos?</vt:lpstr>
      <vt:lpstr>Linguagem Orientada a Objetos</vt:lpstr>
      <vt:lpstr>Linguagem Orientada a Objetos</vt:lpstr>
      <vt:lpstr>Linguagem Orientada a Objetos</vt:lpstr>
      <vt:lpstr>Linguagem Orientada a Objetos</vt:lpstr>
      <vt:lpstr>Linguagem Orientada a Objetos</vt:lpstr>
      <vt:lpstr>Linguagem Orientada a Objetos</vt:lpstr>
      <vt:lpstr>Classes</vt:lpstr>
      <vt:lpstr>Classes</vt:lpstr>
      <vt:lpstr>Classes</vt:lpstr>
      <vt:lpstr>Classes</vt:lpstr>
      <vt:lpstr>Classes</vt:lpstr>
      <vt:lpstr>Diagrama de Classes (UML)</vt:lpstr>
      <vt:lpstr>Diagrama de Classes (UML)</vt:lpstr>
      <vt:lpstr>Tipos de Métodos</vt:lpstr>
      <vt:lpstr>Atividade Prática</vt:lpstr>
      <vt:lpstr>Atividade Prática</vt:lpstr>
      <vt:lpstr>Atividade Prática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Slides UP 2021</dc:title>
  <dc:creator>prof. JASON ANTONIO PEDROSO SOBREIRO prof_GERAL - jason.sobreiro@up.edu.br</dc:creator>
  <cp:lastModifiedBy>Jason Pedroso Sobreiro</cp:lastModifiedBy>
  <cp:revision>763</cp:revision>
  <dcterms:created xsi:type="dcterms:W3CDTF">2015-08-02T15:43:04Z</dcterms:created>
  <dcterms:modified xsi:type="dcterms:W3CDTF">2022-04-06T22:03:33Z</dcterms:modified>
</cp:coreProperties>
</file>