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510" r:id="rId3"/>
    <p:sldId id="425" r:id="rId4"/>
    <p:sldId id="274" r:id="rId5"/>
    <p:sldId id="275" r:id="rId6"/>
    <p:sldId id="492" r:id="rId7"/>
    <p:sldId id="507" r:id="rId8"/>
    <p:sldId id="493" r:id="rId9"/>
    <p:sldId id="508" r:id="rId10"/>
    <p:sldId id="511" r:id="rId11"/>
    <p:sldId id="509" r:id="rId12"/>
    <p:sldId id="295" r:id="rId13"/>
  </p:sldIdLst>
  <p:sldSz cx="9144000" cy="6858000" type="screen4x3"/>
  <p:notesSz cx="6858000" cy="9686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918"/>
    <a:srgbClr val="FBD1A3"/>
    <a:srgbClr val="A0FEC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8" autoAdjust="0"/>
    <p:restoredTop sz="94660"/>
  </p:normalViewPr>
  <p:slideViewPr>
    <p:cSldViewPr>
      <p:cViewPr varScale="1">
        <p:scale>
          <a:sx n="67" d="100"/>
          <a:sy n="67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9157D-9A06-43BF-8577-F03F35556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3462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4B1659-C561-4A6E-B705-54266D72A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1659-C561-4A6E-B705-54266D72A9A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6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40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53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7570-67C8-4121-9839-6E5BCCC219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7D17-470D-4324-9C80-51B4A84BC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5673-B129-46A4-B449-895938112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7114-8218-4763-91C6-1820E3C11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B5A5-4F75-4546-9D62-D9D2A11699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73CC-8766-432D-AC47-2B8365F5AA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3F7A-F8FA-4F76-BA86-0BFD1ACD2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2833-44B3-4587-9578-2C0D4DB9A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EB6B8-896F-40A9-B74D-3DF4D38C2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660D-D61E-452A-A4C2-445BB0D2E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CD4E-5D29-4EFB-A2FB-73FF40CF31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308A35-F648-4E5A-9EB0-E5DEFF56E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_hZf1teRFNg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uides.github.com/introduction/git-handbook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tlassian.com/software/jira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gzilla.org/" TargetMode="External"/><Relationship Id="rId11" Type="http://schemas.openxmlformats.org/officeDocument/2006/relationships/hyperlink" Target="http://trac.edgewall.org/" TargetMode="External"/><Relationship Id="rId5" Type="http://schemas.openxmlformats.org/officeDocument/2006/relationships/hyperlink" Target="https://bitbucket.org/" TargetMode="External"/><Relationship Id="rId10" Type="http://schemas.openxmlformats.org/officeDocument/2006/relationships/hyperlink" Target="http://www.redmine.org/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phacility.com/phabricato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83475" y="2433352"/>
            <a:ext cx="63770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i="1" dirty="0">
                <a:solidFill>
                  <a:srgbClr val="C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Tópicos Especiais de Sistemas </a:t>
            </a:r>
          </a:p>
          <a:p>
            <a:pPr algn="ctr"/>
            <a:endParaRPr lang="pt-BR" sz="3200" dirty="0"/>
          </a:p>
          <a:p>
            <a:pPr algn="ctr"/>
            <a:r>
              <a:rPr lang="pt-BR" dirty="0"/>
              <a:t>Adriana Bastos da Costa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EFE72A-6F3D-4829-9494-E0CE023C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8" y="178421"/>
            <a:ext cx="2138099" cy="5208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BF42C-F6B9-498D-90DF-A8AD6817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49" y="332543"/>
            <a:ext cx="2657475" cy="1724025"/>
          </a:xfrm>
          <a:prstGeom prst="rect">
            <a:avLst/>
          </a:prstGeom>
        </p:spPr>
      </p:pic>
      <p:pic>
        <p:nvPicPr>
          <p:cNvPr id="9218" name="Picture 2" descr="Simplificando no JavaScript: o uso de .map(), .reduce() e .filter() - Ronan  Lopes">
            <a:extLst>
              <a:ext uri="{FF2B5EF4-FFF2-40B4-BE49-F238E27FC236}">
                <a16:creationId xmlns:a16="http://schemas.microsoft.com/office/drawing/2014/main" id="{4A25C143-6C3A-4D31-AF35-612D9990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2" y="5085184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E07A81A-6D1E-484A-8B19-8170685D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873765"/>
            <a:ext cx="76336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software versionamento local que permite aos desenvolvedores salvar seus projetos ao longo do tempo, ou melhor, as várias versões. Geralmente é melhor para uso individual.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uma plataforma baseada na web que incorpora os recursos de controle de versões do </a:t>
            </a:r>
            <a:r>
              <a:rPr lang="pt-BR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que possam ser usados colaborativamente. É um serviço de hospedagem de projetos.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latin typeface="arial" panose="020B0604020202020204" pitchFamily="34" charset="0"/>
                <a:hlinkClick r:id="rId5"/>
              </a:rPr>
              <a:t>https://www.youtube.com/watch?v=_hZf1teRFNg</a:t>
            </a:r>
            <a:r>
              <a:rPr lang="pt-BR" alt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kumimoji="0" lang="pt-BR" altLang="pt-BR" sz="20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8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482B8E9-EDC5-43E5-89C9-F2C4727F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0" y="5118030"/>
            <a:ext cx="53956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hlinkClick r:id="rId5"/>
              </a:rPr>
              <a:t>https://git-scm.com/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hlinkClick r:id="rId5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hlinkClick r:id="rId5"/>
              </a:rPr>
              <a:t>http://github.com/</a:t>
            </a:r>
            <a:r>
              <a:rPr lang="pt-BR" dirty="0"/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hlinkClick r:id="rId6"/>
              </a:rPr>
              <a:t>https://guides.github.com/introduction/git-handbook</a:t>
            </a:r>
            <a:r>
              <a:rPr lang="pt-BR" dirty="0"/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7B37E0-3825-44CE-A19C-0225F526A1D3}"/>
              </a:ext>
            </a:extLst>
          </p:cNvPr>
          <p:cNvSpPr txBox="1"/>
          <p:nvPr/>
        </p:nvSpPr>
        <p:spPr>
          <a:xfrm>
            <a:off x="691200" y="1634160"/>
            <a:ext cx="7761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atividade da semana do nosso projeto da disciplina, cada grupo deve criar uma conta no GITHUB. 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Nesta conta deve ser criado um projeto com o nome do </a:t>
            </a:r>
            <a:r>
              <a:rPr lang="pt-BR" dirty="0" err="1"/>
              <a:t>TopicosEspeciaisdeSistemas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Dentro deste projeto deve ser criada uma pasta chamada Trabalhos. </a:t>
            </a:r>
          </a:p>
          <a:p>
            <a:pPr marL="342900" indent="-342900">
              <a:buAutoNum type="arabicPeriod"/>
            </a:pPr>
            <a:r>
              <a:rPr lang="pt-BR" dirty="0"/>
              <a:t>Dentro da pasta Trabalhos devem ser inseridas todas as entregas que faremos em relação aos projetos da disciplina.</a:t>
            </a:r>
          </a:p>
        </p:txBody>
      </p:sp>
    </p:spTree>
    <p:extLst>
      <p:ext uri="{BB962C8B-B14F-4D97-AF65-F5344CB8AC3E}">
        <p14:creationId xmlns:p14="http://schemas.microsoft.com/office/powerpoint/2010/main" val="275715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132856"/>
            <a:ext cx="79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7208" y="1951658"/>
            <a:ext cx="3454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Obrigada!</a:t>
            </a:r>
          </a:p>
          <a:p>
            <a:pPr algn="ctr"/>
            <a:endParaRPr lang="pt-B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18FBE0-3064-4F6A-A1D9-66A9330C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4AE407-2EBD-4689-B7FC-FC680F308011}"/>
              </a:ext>
            </a:extLst>
          </p:cNvPr>
          <p:cNvSpPr txBox="1"/>
          <p:nvPr/>
        </p:nvSpPr>
        <p:spPr>
          <a:xfrm>
            <a:off x="467544" y="60934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Adriana.costa@up.edu.br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D4F7BC-39CE-4C75-AF3E-3E395069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2137"/>
            <a:ext cx="2138889" cy="38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250751" y="73214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Avaliação da Disciplina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BF9EB9-935E-4129-8E3C-DE35BE58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CCAED-A1B9-4F5E-A650-4FDA56F36C3B}"/>
              </a:ext>
            </a:extLst>
          </p:cNvPr>
          <p:cNvSpPr txBox="1"/>
          <p:nvPr/>
        </p:nvSpPr>
        <p:spPr>
          <a:xfrm>
            <a:off x="652320" y="2459504"/>
            <a:ext cx="7839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PT Serif"/>
              </a:rPr>
              <a:t>Nossa A1 e A2 serão projetos em Javascript. A entrega dos projetos ocorrerá mas datas previstas para as avaliações.</a:t>
            </a:r>
          </a:p>
          <a:p>
            <a:pPr algn="ctr"/>
            <a:endParaRPr lang="pt-BR" sz="2000" dirty="0">
              <a:latin typeface="PT Serif"/>
            </a:endParaRPr>
          </a:p>
          <a:p>
            <a:pPr algn="ctr"/>
            <a:r>
              <a:rPr lang="pt-BR" sz="2000" dirty="0">
                <a:latin typeface="PT Serif"/>
              </a:rPr>
              <a:t>Todas as regras serão divulgadas nas próximas aulas. </a:t>
            </a:r>
          </a:p>
          <a:p>
            <a:pPr algn="ctr"/>
            <a:endParaRPr lang="pt-BR" sz="2000" dirty="0">
              <a:latin typeface="PT Serif"/>
            </a:endParaRPr>
          </a:p>
          <a:p>
            <a:pPr algn="ctr"/>
            <a:r>
              <a:rPr lang="pt-BR" sz="2000" dirty="0">
                <a:latin typeface="PT Serif"/>
              </a:rPr>
              <a:t>A avaliação substitutiva será uma prova sobre toda a disciplina.   </a:t>
            </a:r>
            <a:endParaRPr lang="pt-BR" sz="2000" b="0" i="0" dirty="0">
              <a:effectLst/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17607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250751" y="73214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Gerência de Configuração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BF9EB9-935E-4129-8E3C-DE35BE58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CCAED-A1B9-4F5E-A650-4FDA56F36C3B}"/>
              </a:ext>
            </a:extLst>
          </p:cNvPr>
          <p:cNvSpPr txBox="1"/>
          <p:nvPr/>
        </p:nvSpPr>
        <p:spPr>
          <a:xfrm>
            <a:off x="652320" y="1877605"/>
            <a:ext cx="78393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0" i="0" dirty="0">
                <a:effectLst/>
                <a:latin typeface="PT Serif"/>
              </a:rPr>
              <a:t>A Gerência de Configuração de Software é uma área da Engenharia de Software ! Uma  área de suporte, que garante o controle dos componentes de software gerados em um projeto</a:t>
            </a:r>
          </a:p>
          <a:p>
            <a:pPr algn="l"/>
            <a:endParaRPr lang="pt-BR" sz="2000" b="0" i="0" dirty="0">
              <a:effectLst/>
              <a:latin typeface="PT Serif"/>
            </a:endParaRPr>
          </a:p>
          <a:p>
            <a:pPr algn="l"/>
            <a:endParaRPr lang="pt-BR" sz="2000" dirty="0">
              <a:latin typeface="PT Serif"/>
            </a:endParaRPr>
          </a:p>
          <a:p>
            <a:pPr algn="ctr"/>
            <a:r>
              <a:rPr lang="pt-BR" sz="2000" b="0" i="0" dirty="0">
                <a:effectLst/>
                <a:latin typeface="PT Serif"/>
              </a:rPr>
              <a:t>Mudanças durante o desenvolvimento de software são inevitáveis; o ambiente no qual o sistema opera muda, o entendimento dos usuários e desenvolvedores sobre o sistema muda, os requisitos mudam. Com tantas mudanças assim, como evitar que o desenvolvimento fique caótico?</a:t>
            </a:r>
          </a:p>
        </p:txBody>
      </p:sp>
    </p:spTree>
    <p:extLst>
      <p:ext uri="{BB962C8B-B14F-4D97-AF65-F5344CB8AC3E}">
        <p14:creationId xmlns:p14="http://schemas.microsoft.com/office/powerpoint/2010/main" val="2409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C2B650-75F0-4675-9F12-3E37E2D5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56ABEF-1514-4B21-A650-60BDB1F4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3" y="1988840"/>
            <a:ext cx="8073275" cy="334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/>
          <p:nvPr/>
        </p:nvSpPr>
        <p:spPr>
          <a:xfrm>
            <a:off x="9018588" y="54546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6B6E016-75B8-435C-8B90-B89E675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25" name="Retângulo: Cantos Diagonais Arredondados 24">
            <a:extLst>
              <a:ext uri="{FF2B5EF4-FFF2-40B4-BE49-F238E27FC236}">
                <a16:creationId xmlns:a16="http://schemas.microsoft.com/office/drawing/2014/main" id="{EB9D1141-4B1B-41AE-8109-A4ADA84A113A}"/>
              </a:ext>
            </a:extLst>
          </p:cNvPr>
          <p:cNvSpPr/>
          <p:nvPr/>
        </p:nvSpPr>
        <p:spPr>
          <a:xfrm>
            <a:off x="1632249" y="2619472"/>
            <a:ext cx="5665304" cy="16101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000000"/>
                </a:solidFill>
                <a:effectLst/>
                <a:latin typeface="PT Serif"/>
              </a:rPr>
              <a:t>Gerência de Configuração de Software</a:t>
            </a:r>
            <a:r>
              <a:rPr lang="pt-BR" b="0" i="0" dirty="0">
                <a:solidFill>
                  <a:srgbClr val="000000"/>
                </a:solidFill>
                <a:effectLst/>
                <a:latin typeface="PT Serif"/>
              </a:rPr>
              <a:t> é um conjunto de atividades de apoio ou suporte, que permite a absorção ordenada das mudanças inerentes ao desenvolvimento de software, mantendo a integridade e a estabilidade durante a evolução do projeto.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8B3FB6-EE66-41FB-960E-55CD42102CA5}"/>
              </a:ext>
            </a:extLst>
          </p:cNvPr>
          <p:cNvSpPr/>
          <p:nvPr/>
        </p:nvSpPr>
        <p:spPr>
          <a:xfrm>
            <a:off x="565787" y="451390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Controlar e acompanhar mudanças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Controle de Mudança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3591EED-56E9-4572-912E-19E0478AB6CC}"/>
              </a:ext>
            </a:extLst>
          </p:cNvPr>
          <p:cNvSpPr/>
          <p:nvPr/>
        </p:nvSpPr>
        <p:spPr>
          <a:xfrm>
            <a:off x="4685399" y="451390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Registrar a evolução do projeto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Controle de Versão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35BBA8C-360B-478E-B940-539A494E4C7A}"/>
              </a:ext>
            </a:extLst>
          </p:cNvPr>
          <p:cNvSpPr/>
          <p:nvPr/>
        </p:nvSpPr>
        <p:spPr>
          <a:xfrm>
            <a:off x="2589931" y="531252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Estabelecer a integridade do sistema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Integração Contínua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6" y="1758668"/>
            <a:ext cx="76336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Cada vez que uma solicitação de mudança é implementada, acontece um incremento na evolução do projeto que deve ser registrado. Este incremento corresponde a uma configuração.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Configuração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 é o estado do conjunto de itens que formam o sistema em um determinado momento.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As funcionalidades oferecidas pelo controle de versão vão além do simples registro do histórico das configurações.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515151"/>
              </a:solidFill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O controle de versão tem outras responsabilidades importantes: possibilitar a edição concorrente sobre os arquivos e a criação de variações no projeto.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O controle de versão é o elo comum entre o controle de mudança e a integração do projeto.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82787D3-1C07-4D30-A6DC-81243644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78253"/>
            <a:ext cx="7761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O objetivo da integração é verificar se a construção do sistema a partir dos itens registrados em uma configuração é bem sucedida.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Integrar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 sistema consiste em construir o sistema a partir dos itens registrados em uma configuração.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Em termos práticos, a integração é feita através de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scripts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 que automatizam a construção, testes e também a coleta de métricas de qualidade.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</a:rPr>
              <a:t>FACILIDADE PARA O TIME DE DESENVOLVIMENTO!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515151"/>
              </a:solidFill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As ferramentas de integração contínua acompanham o controle de versão e disparam os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scripts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 cada vez que uma nova configuração é registrada, ou quando for configurado para que seja feito.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E07A81A-6D1E-484A-8B19-8170685D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23" y="1859341"/>
            <a:ext cx="76336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515151"/>
                </a:solidFill>
                <a:latin typeface="PT Serif"/>
              </a:rPr>
              <a:t>Ferramentas Conhecidas: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268BD2"/>
                </a:solidFill>
                <a:effectLst/>
                <a:latin typeface="PT Serif"/>
                <a:hlinkClick r:id="rId5"/>
              </a:rPr>
              <a:t>BitBucket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 err="1">
                <a:solidFill>
                  <a:srgbClr val="268BD2"/>
                </a:solidFill>
                <a:effectLst/>
                <a:latin typeface="PT Serif"/>
                <a:hlinkClick r:id="rId6"/>
              </a:rPr>
              <a:t>Bugzilla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268BD2"/>
                </a:solidFill>
                <a:effectLst/>
                <a:latin typeface="PT Serif"/>
                <a:hlinkClick r:id="rId7"/>
              </a:rPr>
              <a:t>GitHub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 err="1">
                <a:solidFill>
                  <a:srgbClr val="268BD2"/>
                </a:solidFill>
                <a:effectLst/>
                <a:latin typeface="PT Serif"/>
                <a:hlinkClick r:id="rId8"/>
              </a:rPr>
              <a:t>Jira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 err="1">
                <a:solidFill>
                  <a:srgbClr val="268BD2"/>
                </a:solidFill>
                <a:effectLst/>
                <a:latin typeface="PT Serif"/>
                <a:hlinkClick r:id="rId9"/>
              </a:rPr>
              <a:t>Phabricator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 err="1">
                <a:solidFill>
                  <a:srgbClr val="268BD2"/>
                </a:solidFill>
                <a:effectLst/>
                <a:latin typeface="PT Serif"/>
                <a:hlinkClick r:id="rId10"/>
              </a:rPr>
              <a:t>Redmine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 err="1">
                <a:solidFill>
                  <a:srgbClr val="268BD2"/>
                </a:solidFill>
                <a:effectLst/>
                <a:latin typeface="PT Serif"/>
                <a:hlinkClick r:id="rId11"/>
              </a:rPr>
              <a:t>Trac</a:t>
            </a:r>
            <a:endParaRPr lang="pt-BR" sz="2000" b="0" i="0" dirty="0">
              <a:solidFill>
                <a:srgbClr val="515151"/>
              </a:solidFill>
              <a:effectLst/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xplosão: 14 Pontos 16">
            <a:extLst>
              <a:ext uri="{FF2B5EF4-FFF2-40B4-BE49-F238E27FC236}">
                <a16:creationId xmlns:a16="http://schemas.microsoft.com/office/drawing/2014/main" id="{D05E6B97-0C13-43A8-9145-D27458C0E089}"/>
              </a:ext>
            </a:extLst>
          </p:cNvPr>
          <p:cNvSpPr/>
          <p:nvPr/>
        </p:nvSpPr>
        <p:spPr>
          <a:xfrm>
            <a:off x="4648065" y="2228849"/>
            <a:ext cx="3448879" cy="258514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Algumas gratuitas, outras pagas!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629AC3D-BC67-4F37-9B4A-BCE74339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65035"/>
            <a:ext cx="76336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Porque é importante usar gerê</a:t>
            </a:r>
            <a:r>
              <a:rPr lang="pt-BR" altLang="pt-BR" sz="2000" b="1" dirty="0">
                <a:latin typeface="PT Serif"/>
              </a:rPr>
              <a:t>ncia de configuração?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O que é integração contínua em um projeto de software?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Quais ferramentas podem ser usadas para verificar débito técnico?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b="1" dirty="0"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Quais ferramentas podem ser usadas para realizar a integração contínua?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b="1" dirty="0"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O que é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PT Serif"/>
              </a:rPr>
              <a:t>DevOps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?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b="1" dirty="0">
              <a:latin typeface="PT Serif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Qual o relacionamento da integração contínua com o conceito de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PT Serif"/>
              </a:rPr>
              <a:t>DevOps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PT Serif"/>
              </a:rPr>
              <a:t>?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D67BD5-394D-46B7-9671-CCB0F97C3DA6}"/>
              </a:ext>
            </a:extLst>
          </p:cNvPr>
          <p:cNvSpPr txBox="1"/>
          <p:nvPr/>
        </p:nvSpPr>
        <p:spPr>
          <a:xfrm>
            <a:off x="1120167" y="5968033"/>
            <a:ext cx="708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Pesquisa em grupos de 4 alunos. Vamos discutir aqui em aula!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1 hora para pesquisa, entendimento e discussão no grupão!</a:t>
            </a:r>
          </a:p>
        </p:txBody>
      </p:sp>
    </p:spTree>
    <p:extLst>
      <p:ext uri="{BB962C8B-B14F-4D97-AF65-F5344CB8AC3E}">
        <p14:creationId xmlns:p14="http://schemas.microsoft.com/office/powerpoint/2010/main" val="68078636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12643</TotalTime>
  <Words>705</Words>
  <Application>Microsoft Office PowerPoint</Application>
  <PresentationFormat>Apresentação na tela (4:3)</PresentationFormat>
  <Paragraphs>83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</vt:lpstr>
      <vt:lpstr>PT Serif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Positivo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UnicenP</dc:creator>
  <cp:lastModifiedBy>Adriana Bastos da Costa</cp:lastModifiedBy>
  <cp:revision>308</cp:revision>
  <dcterms:created xsi:type="dcterms:W3CDTF">2008-02-13T15:41:34Z</dcterms:created>
  <dcterms:modified xsi:type="dcterms:W3CDTF">2022-03-09T19:09:47Z</dcterms:modified>
</cp:coreProperties>
</file>