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74" r:id="rId3"/>
    <p:sldId id="275" r:id="rId4"/>
    <p:sldId id="511" r:id="rId5"/>
    <p:sldId id="492" r:id="rId6"/>
    <p:sldId id="512" r:id="rId7"/>
    <p:sldId id="514" r:id="rId8"/>
    <p:sldId id="515" r:id="rId9"/>
    <p:sldId id="516" r:id="rId10"/>
    <p:sldId id="517" r:id="rId11"/>
    <p:sldId id="520" r:id="rId12"/>
    <p:sldId id="522" r:id="rId13"/>
    <p:sldId id="521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513" r:id="rId22"/>
    <p:sldId id="530" r:id="rId23"/>
    <p:sldId id="531" r:id="rId24"/>
    <p:sldId id="534" r:id="rId25"/>
    <p:sldId id="532" r:id="rId26"/>
    <p:sldId id="533" r:id="rId27"/>
    <p:sldId id="535" r:id="rId28"/>
    <p:sldId id="295" r:id="rId29"/>
  </p:sldIdLst>
  <p:sldSz cx="9144000" cy="6858000" type="screen4x3"/>
  <p:notesSz cx="6858000" cy="96869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918"/>
    <a:srgbClr val="FBD1A3"/>
    <a:srgbClr val="A0FECB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13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011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011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EA9157D-9A06-43BF-8577-F03F355560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3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8063" y="727075"/>
            <a:ext cx="4843462" cy="3632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00575"/>
            <a:ext cx="54864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011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011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74B1659-C561-4A6E-B705-54266D72A9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416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B1659-C561-4A6E-B705-54266D72A9A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93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6054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3442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1187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7609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4896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1725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5672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7123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8485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9983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474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4386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1754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8832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6424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912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80725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16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050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2259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9464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7638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3462" cy="363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955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77570-67C8-4121-9839-6E5BCCC219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A7D17-470D-4324-9C80-51B4A84BCA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B5673-B129-46A4-B449-895938112C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A7114-8218-4763-91C6-1820E3C115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7B5A5-4F75-4546-9D62-D9D2A11699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973CC-8766-432D-AC47-2B8365F5AA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B3F7A-F8FA-4F76-BA86-0BFD1ACD23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42833-44B3-4587-9578-2C0D4DB9AC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EB6B8-896F-40A9-B74D-3DF4D38C2A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0660D-D61E-452A-A4C2-445BB0D2E48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5CD4E-5D29-4EFB-A2FB-73FF40CF31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0308A35-F648-4E5A-9EB0-E5DEFF56E1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ithub.com/e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eloper.mozilla.org/pt-BR/docs/Learn/JavaScript/First_steps/What_is_JavaScript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.mozilla.org/pt-BR/docs/Glossary/JavaScript" TargetMode="External"/><Relationship Id="rId5" Type="http://schemas.openxmlformats.org/officeDocument/2006/relationships/hyperlink" Target="https://developer.mozilla.org/pt-BR/docs/Glossary/CSS" TargetMode="External"/><Relationship Id="rId4" Type="http://schemas.openxmlformats.org/officeDocument/2006/relationships/hyperlink" Target="https://developer.mozilla.org/pt-BR/docs/Glossary/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API/WebGL_API" TargetMode="External"/><Relationship Id="rId13" Type="http://schemas.openxmlformats.org/officeDocument/2006/relationships/hyperlink" Target="https://developer.mozilla.org/en-US/docs/Web/API/WebRTC_API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developer.mozilla.org/en-US/docs/Web/API/Canvas_API" TargetMode="External"/><Relationship Id="rId12" Type="http://schemas.openxmlformats.org/officeDocument/2006/relationships/hyperlink" Target="https://developer.mozilla.org/en-US/docs/Web/API/HTMLMediaElemen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oogle.com/maps" TargetMode="External"/><Relationship Id="rId11" Type="http://schemas.openxmlformats.org/officeDocument/2006/relationships/hyperlink" Target="https://developer.mozilla.org/en-US/docs/Web/Guide/Audio_and_video_delivery" TargetMode="External"/><Relationship Id="rId5" Type="http://schemas.openxmlformats.org/officeDocument/2006/relationships/hyperlink" Target="https://developer.mozilla.org/en-US/docs/Web/API/Geolocation" TargetMode="External"/><Relationship Id="rId10" Type="http://schemas.openxmlformats.org/officeDocument/2006/relationships/hyperlink" Target="https://webglsamples.org/" TargetMode="External"/><Relationship Id="rId4" Type="http://schemas.openxmlformats.org/officeDocument/2006/relationships/hyperlink" Target="https://developer.mozilla.org/en-US/docs/Web/API/Document_Object_Model" TargetMode="External"/><Relationship Id="rId9" Type="http://schemas.openxmlformats.org/officeDocument/2006/relationships/hyperlink" Target="https://www.chromeexperiments.com/webgl" TargetMode="External"/><Relationship Id="rId14" Type="http://schemas.openxmlformats.org/officeDocument/2006/relationships/hyperlink" Target="http://chrisdavidmills.github.io/snapshot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elopers.google.com/maps/" TargetMode="External"/><Relationship Id="rId4" Type="http://schemas.openxmlformats.org/officeDocument/2006/relationships/hyperlink" Target="https://dev.twitter.com/overview/documentatio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odejs.org/en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_hZf1teRFNg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git-scm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de.visualstudio.com/downloa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0" y="6742113"/>
            <a:ext cx="91440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3" name="Rectangle 11"/>
          <p:cNvSpPr>
            <a:spLocks noChangeArrowheads="1"/>
          </p:cNvSpPr>
          <p:nvPr/>
        </p:nvSpPr>
        <p:spPr bwMode="auto">
          <a:xfrm>
            <a:off x="9072563" y="0"/>
            <a:ext cx="10795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-36513" y="0"/>
            <a:ext cx="107951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383475" y="2433352"/>
            <a:ext cx="637706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i="1" dirty="0">
                <a:solidFill>
                  <a:srgbClr val="C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Tópicos Especiais de Sistemas </a:t>
            </a:r>
          </a:p>
          <a:p>
            <a:pPr algn="ctr"/>
            <a:endParaRPr lang="pt-BR" sz="3200" dirty="0"/>
          </a:p>
          <a:p>
            <a:pPr algn="ctr"/>
            <a:r>
              <a:rPr lang="pt-BR" dirty="0"/>
              <a:t>Adriana Bastos da Costa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4EFE72A-6F3D-4829-9494-E0CE023CF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8" y="178421"/>
            <a:ext cx="2138099" cy="5208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ADBF42C-F6B9-498D-90DF-A8AD68170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249" y="332543"/>
            <a:ext cx="2657475" cy="1724025"/>
          </a:xfrm>
          <a:prstGeom prst="rect">
            <a:avLst/>
          </a:prstGeom>
        </p:spPr>
      </p:pic>
      <p:pic>
        <p:nvPicPr>
          <p:cNvPr id="9218" name="Picture 2" descr="Simplificando no JavaScript: o uso de .map(), .reduce() e .filter() - Ronan  Lopes">
            <a:extLst>
              <a:ext uri="{FF2B5EF4-FFF2-40B4-BE49-F238E27FC236}">
                <a16:creationId xmlns:a16="http://schemas.microsoft.com/office/drawing/2014/main" id="{4A25C143-6C3A-4D31-AF35-612D9990F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32" y="5085184"/>
            <a:ext cx="34956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/>
              <a:t>GitHub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D7A3C37D-5B1D-49FC-B0A4-AA22EC11B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041377"/>
            <a:ext cx="76336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515151"/>
                </a:solidFill>
                <a:latin typeface="PT Serif"/>
              </a:rPr>
              <a:t>Fórum para tirar dúvidas relacionada com o GitHub!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60E49D-D054-4B26-B31B-B01672C964B3}"/>
              </a:ext>
            </a:extLst>
          </p:cNvPr>
          <p:cNvSpPr txBox="1"/>
          <p:nvPr/>
        </p:nvSpPr>
        <p:spPr>
          <a:xfrm>
            <a:off x="580275" y="1673061"/>
            <a:ext cx="862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4"/>
              </a:rPr>
              <a:t>https://docs.github.com/en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984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 err="1"/>
              <a:t>JavaScript</a:t>
            </a:r>
            <a:endParaRPr lang="pt-BR" sz="2000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D7A3C37D-5B1D-49FC-B0A4-AA22EC11B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19" y="2075200"/>
            <a:ext cx="853300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0" i="0" dirty="0" err="1">
                <a:solidFill>
                  <a:srgbClr val="15141A"/>
                </a:solidFill>
                <a:effectLst/>
                <a:latin typeface="Inter"/>
              </a:rPr>
              <a:t>JavaScript</a:t>
            </a:r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 é uma linguagem de programação que permite a você implementar itens complexos em páginas web.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>
              <a:solidFill>
                <a:srgbClr val="15141A"/>
              </a:solidFill>
              <a:latin typeface="Inter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Toda vez que uma página da web faz mais do que simplesmente mostrar informação estática, é muito provável que o </a:t>
            </a:r>
            <a:r>
              <a:rPr lang="pt-BR" b="0" i="0" dirty="0" err="1">
                <a:solidFill>
                  <a:srgbClr val="15141A"/>
                </a:solidFill>
                <a:effectLst/>
                <a:latin typeface="Inter"/>
              </a:rPr>
              <a:t>JavaScript</a:t>
            </a:r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 esteja envolvido.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dirty="0">
              <a:solidFill>
                <a:srgbClr val="15141A"/>
              </a:solidFill>
              <a:latin typeface="Inter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É a terceira camada do bolo das tecnologias padrões da web, depois o HTML e do CSS.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0" name="Picture 2" descr="Curso de JavaScript: aprenda sobre essa linguagem de programação - TecMundo">
            <a:extLst>
              <a:ext uri="{FF2B5EF4-FFF2-40B4-BE49-F238E27FC236}">
                <a16:creationId xmlns:a16="http://schemas.microsoft.com/office/drawing/2014/main" id="{D622D93A-C054-40B2-A79B-F1197FBD6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28041"/>
            <a:ext cx="4464049" cy="16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70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 err="1"/>
              <a:t>JavaScript</a:t>
            </a:r>
            <a:endParaRPr lang="pt-BR" sz="2000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8637262-3D9C-478A-A96D-549174702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1709707"/>
            <a:ext cx="4210050" cy="40862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6046F83-7B85-46A3-8AD4-F4FFF6F521F3}"/>
              </a:ext>
            </a:extLst>
          </p:cNvPr>
          <p:cNvSpPr txBox="1"/>
          <p:nvPr/>
        </p:nvSpPr>
        <p:spPr>
          <a:xfrm>
            <a:off x="485578" y="6027023"/>
            <a:ext cx="84969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https://developer.mozilla.org/pt-BR/docs/Learn/JavaScript/First_steps/What_is_JavaScript</a:t>
            </a:r>
            <a:r>
              <a:rPr lang="pt-B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489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 err="1"/>
              <a:t>JavaScript</a:t>
            </a:r>
            <a:endParaRPr lang="pt-BR" sz="2000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CF5AD7-6F0F-4B0E-88D1-5D98F31326B6}"/>
              </a:ext>
            </a:extLst>
          </p:cNvPr>
          <p:cNvSpPr txBox="1"/>
          <p:nvPr/>
        </p:nvSpPr>
        <p:spPr>
          <a:xfrm>
            <a:off x="473544" y="2083078"/>
            <a:ext cx="81969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b="0" i="0" u="sng" dirty="0">
                <a:solidFill>
                  <a:srgbClr val="15141A"/>
                </a:solidFill>
                <a:effectLst/>
                <a:latin typeface="+mn-lt"/>
                <a:hlinkClick r:id="rId4"/>
              </a:rPr>
              <a:t>HTML</a:t>
            </a:r>
            <a:r>
              <a:rPr lang="pt-BR" b="0" i="0" dirty="0">
                <a:solidFill>
                  <a:srgbClr val="15141A"/>
                </a:solidFill>
                <a:effectLst/>
                <a:latin typeface="+mn-lt"/>
              </a:rPr>
              <a:t> é a linguagem de marcação que nós usamos para estruturar e dar significado para o nosso conteúdo web. Por exemplo, definindo parágrafos, cabeçalhos, tabelas de conteúdo, ou inserindo imagens e vídeos na página.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15141A"/>
              </a:solidFill>
              <a:effectLst/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u="sng" dirty="0">
                <a:solidFill>
                  <a:srgbClr val="15141A"/>
                </a:solidFill>
                <a:effectLst/>
                <a:latin typeface="+mn-lt"/>
                <a:hlinkClick r:id="rId5"/>
              </a:rPr>
              <a:t>CSS</a:t>
            </a:r>
            <a:r>
              <a:rPr lang="pt-BR" b="0" i="0" dirty="0">
                <a:solidFill>
                  <a:srgbClr val="15141A"/>
                </a:solidFill>
                <a:effectLst/>
                <a:latin typeface="+mn-lt"/>
              </a:rPr>
              <a:t> é uma linguagem de regras de estilo que nós usamos para aplicar estilo ao nosso conteúdo HTML. Por exemplo, definindo cores de fundo e fontes, e posicionando nosso conteúdo em múltiplas colunas.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15141A"/>
              </a:solidFill>
              <a:effectLst/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u="sng" dirty="0" err="1">
                <a:solidFill>
                  <a:srgbClr val="15141A"/>
                </a:solidFill>
                <a:effectLst/>
                <a:latin typeface="+mn-lt"/>
                <a:hlinkClick r:id="rId6"/>
              </a:rPr>
              <a:t>JavaScript</a:t>
            </a:r>
            <a:r>
              <a:rPr lang="pt-BR" b="0" i="0" dirty="0">
                <a:solidFill>
                  <a:srgbClr val="15141A"/>
                </a:solidFill>
                <a:effectLst/>
                <a:latin typeface="+mn-lt"/>
              </a:rPr>
              <a:t> é uma linguagem de programação que permite a você criar conteúdo que se atualiza dinamicamente, controlar </a:t>
            </a:r>
            <a:r>
              <a:rPr lang="pt-BR" b="0" i="0" dirty="0" err="1">
                <a:solidFill>
                  <a:srgbClr val="15141A"/>
                </a:solidFill>
                <a:effectLst/>
                <a:latin typeface="+mn-lt"/>
              </a:rPr>
              <a:t>múltimídias</a:t>
            </a:r>
            <a:r>
              <a:rPr lang="pt-BR" b="0" i="0" dirty="0">
                <a:solidFill>
                  <a:srgbClr val="15141A"/>
                </a:solidFill>
                <a:effectLst/>
                <a:latin typeface="+mn-lt"/>
              </a:rPr>
              <a:t>, imagens animadas, além de outras funcionalidades. </a:t>
            </a:r>
          </a:p>
        </p:txBody>
      </p:sp>
    </p:spTree>
    <p:extLst>
      <p:ext uri="{BB962C8B-B14F-4D97-AF65-F5344CB8AC3E}">
        <p14:creationId xmlns:p14="http://schemas.microsoft.com/office/powerpoint/2010/main" val="329436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 err="1"/>
              <a:t>JavaScript</a:t>
            </a:r>
            <a:endParaRPr lang="pt-BR" sz="2000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CF5AD7-6F0F-4B0E-88D1-5D98F31326B6}"/>
              </a:ext>
            </a:extLst>
          </p:cNvPr>
          <p:cNvSpPr txBox="1"/>
          <p:nvPr/>
        </p:nvSpPr>
        <p:spPr>
          <a:xfrm>
            <a:off x="506660" y="1499152"/>
            <a:ext cx="81969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É possível utilizar APIs (</a:t>
            </a:r>
            <a:r>
              <a:rPr lang="pt-BR" b="0" i="0" dirty="0" err="1">
                <a:solidFill>
                  <a:srgbClr val="15141A"/>
                </a:solidFill>
                <a:effectLst/>
                <a:latin typeface="Inter"/>
              </a:rPr>
              <a:t>Application</a:t>
            </a:r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rgbClr val="15141A"/>
                </a:solidFill>
                <a:effectLst/>
                <a:latin typeface="Inter"/>
              </a:rPr>
              <a:t>Programming</a:t>
            </a:r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 Interfaces - Interface de Programação de Aplicativos) no código </a:t>
            </a:r>
            <a:r>
              <a:rPr lang="pt-BR" b="0" i="0" dirty="0" err="1">
                <a:solidFill>
                  <a:srgbClr val="15141A"/>
                </a:solidFill>
                <a:effectLst/>
                <a:latin typeface="Inter"/>
              </a:rPr>
              <a:t>JavaScript</a:t>
            </a:r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.</a:t>
            </a:r>
          </a:p>
          <a:p>
            <a:pPr algn="just"/>
            <a:endParaRPr lang="pt-BR" b="0" i="0" dirty="0">
              <a:solidFill>
                <a:srgbClr val="15141A"/>
              </a:solidFill>
              <a:effectLst/>
              <a:latin typeface="Inter"/>
            </a:endParaRPr>
          </a:p>
          <a:p>
            <a:pPr algn="just"/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APIs são conjuntos prontos de blocos de construção de código que permitem que um desenvolvedor implemente programas que seriam difíceis de implementar. </a:t>
            </a:r>
          </a:p>
          <a:p>
            <a:pPr algn="just"/>
            <a:endParaRPr lang="pt-BR" b="0" i="0" dirty="0">
              <a:solidFill>
                <a:srgbClr val="15141A"/>
              </a:solidFill>
              <a:effectLst/>
              <a:latin typeface="Inter"/>
            </a:endParaRPr>
          </a:p>
          <a:p>
            <a:pPr algn="just"/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Eles fazem o mesmo para a programação que os kits de móveis prontos para a construção de casas - é muito mais fácil pegar os painéis </a:t>
            </a:r>
            <a:r>
              <a:rPr lang="pt-BR" b="0" i="0" dirty="0">
                <a:solidFill>
                  <a:srgbClr val="15141A"/>
                </a:solidFill>
                <a:effectLst/>
                <a:latin typeface="+mn-lt"/>
              </a:rPr>
              <a:t>prontos</a:t>
            </a:r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 e parafusá-los para formar uma estante de livros do que para elaborar o design, sair e encontrar a madeira, cortar todos os painéis no tamanho e formato certos, encontrar os parafusos de tamanho correto e </a:t>
            </a:r>
            <a:r>
              <a:rPr lang="pt-BR" b="0" i="1" dirty="0">
                <a:solidFill>
                  <a:srgbClr val="15141A"/>
                </a:solidFill>
                <a:effectLst/>
                <a:latin typeface="Inter"/>
              </a:rPr>
              <a:t>depois </a:t>
            </a:r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montá-los para formar uma estante de livros.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658879E-9978-4D17-B7A4-C41A03F34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4838088"/>
            <a:ext cx="5125544" cy="174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01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 err="1"/>
              <a:t>JavaScript</a:t>
            </a:r>
            <a:endParaRPr lang="pt-BR" sz="2000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0500A21-5C98-43F6-BEE5-04575BE99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86" y="1357313"/>
            <a:ext cx="8316986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</a:rPr>
              <a:t>APIs de navegadores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</a:rPr>
              <a:t> já vem implementadas no navegador, e são capazes de expor dados do ambiente do computador, ou fazer coisas complexas e úteis.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600" dirty="0">
              <a:solidFill>
                <a:srgbClr val="15141A"/>
              </a:solidFill>
              <a:latin typeface="+mn-lt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</a:rPr>
              <a:t>A </a:t>
            </a:r>
            <a:r>
              <a:rPr kumimoji="0" lang="pt-BR" altLang="pt-BR" sz="1600" b="0" i="0" u="sng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  <a:hlinkClick r:id="rId4"/>
              </a:rPr>
              <a:t>API DOM (</a:t>
            </a:r>
            <a:r>
              <a:rPr kumimoji="0" lang="pt-BR" altLang="pt-BR" sz="1600" b="0" i="0" u="sng" strike="noStrike" cap="none" normalizeH="0" baseline="0" dirty="0" err="1">
                <a:ln>
                  <a:noFill/>
                </a:ln>
                <a:solidFill>
                  <a:srgbClr val="15141A"/>
                </a:solidFill>
                <a:effectLst/>
                <a:latin typeface="+mn-lt"/>
                <a:hlinkClick r:id="rId4"/>
              </a:rPr>
              <a:t>Document</a:t>
            </a:r>
            <a:r>
              <a:rPr kumimoji="0" lang="pt-BR" altLang="pt-BR" sz="1600" b="0" i="0" u="sng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  <a:hlinkClick r:id="rId4"/>
              </a:rPr>
              <a:t> </a:t>
            </a:r>
            <a:r>
              <a:rPr kumimoji="0" lang="pt-BR" altLang="pt-BR" sz="1600" b="0" i="0" u="sng" strike="noStrike" cap="none" normalizeH="0" baseline="0" dirty="0" err="1">
                <a:ln>
                  <a:noFill/>
                </a:ln>
                <a:solidFill>
                  <a:srgbClr val="15141A"/>
                </a:solidFill>
                <a:effectLst/>
                <a:latin typeface="+mn-lt"/>
                <a:hlinkClick r:id="rId4"/>
              </a:rPr>
              <a:t>Object</a:t>
            </a:r>
            <a:r>
              <a:rPr kumimoji="0" lang="pt-BR" altLang="pt-BR" sz="1600" b="0" i="0" u="sng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  <a:hlinkClick r:id="rId4"/>
              </a:rPr>
              <a:t> Model)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</a:rPr>
              <a:t> permite a você manipular HTML e CSS, criando, removendo e mudando HTML, aplicando dinamicamente novos estilos para a sua página, etc. Toda vez que você vê uma janela pop-up aparecer em uma página, ou vê algum novo conteúdo sendo exibido (como nós vimos acima na nossa simples demonstração), isso é o DOM em ação.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rgbClr val="15141A"/>
              </a:solidFill>
              <a:effectLst/>
              <a:latin typeface="+mn-lt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</a:rPr>
              <a:t>A </a:t>
            </a:r>
            <a:r>
              <a:rPr kumimoji="0" lang="pt-BR" altLang="pt-BR" sz="1600" b="0" i="0" u="sng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  <a:hlinkClick r:id="rId5"/>
              </a:rPr>
              <a:t>API de Geolocalização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</a:rPr>
              <a:t> recupera informações geográficas. É assim que o </a:t>
            </a:r>
            <a:r>
              <a:rPr kumimoji="0" lang="pt-BR" altLang="pt-BR" sz="1600" b="0" i="0" u="sng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  <a:hlinkClick r:id="rId6"/>
              </a:rPr>
              <a:t>Google Maps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</a:rPr>
              <a:t> consegue encontrar sua localização e colocar em um mapa.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rgbClr val="15141A"/>
              </a:solidFill>
              <a:effectLst/>
              <a:latin typeface="+mn-lt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</a:rPr>
              <a:t>As APIs </a:t>
            </a:r>
            <a:r>
              <a:rPr kumimoji="0" lang="pt-BR" altLang="pt-BR" sz="1600" b="0" i="0" u="sng" strike="noStrike" cap="none" normalizeH="0" baseline="0" dirty="0" err="1">
                <a:ln>
                  <a:noFill/>
                </a:ln>
                <a:solidFill>
                  <a:srgbClr val="15141A"/>
                </a:solidFill>
                <a:effectLst/>
                <a:latin typeface="+mn-lt"/>
                <a:hlinkClick r:id="rId7"/>
              </a:rPr>
              <a:t>Canvas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</a:rPr>
              <a:t> e </a:t>
            </a:r>
            <a:r>
              <a:rPr kumimoji="0" lang="pt-BR" altLang="pt-BR" sz="1600" b="0" i="0" u="sng" strike="noStrike" cap="none" normalizeH="0" baseline="0" dirty="0" err="1">
                <a:ln>
                  <a:noFill/>
                </a:ln>
                <a:solidFill>
                  <a:srgbClr val="15141A"/>
                </a:solidFill>
                <a:effectLst/>
                <a:latin typeface="+mn-lt"/>
                <a:hlinkClick r:id="rId8"/>
              </a:rPr>
              <a:t>WebGL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</a:rPr>
              <a:t> permite a você criar gráficos 2D e 3D animados. Há pessoas fazendo algumas coisas fantásticas usando essas tecnologias web — veja </a:t>
            </a:r>
            <a:r>
              <a:rPr kumimoji="0" lang="pt-BR" altLang="pt-BR" sz="1600" b="0" i="0" u="sng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  <a:hlinkClick r:id="rId9"/>
              </a:rPr>
              <a:t>Chrome </a:t>
            </a:r>
            <a:r>
              <a:rPr kumimoji="0" lang="pt-BR" altLang="pt-BR" sz="1600" b="0" i="0" u="sng" strike="noStrike" cap="none" normalizeH="0" baseline="0" dirty="0" err="1">
                <a:ln>
                  <a:noFill/>
                </a:ln>
                <a:solidFill>
                  <a:srgbClr val="15141A"/>
                </a:solidFill>
                <a:effectLst/>
                <a:latin typeface="+mn-lt"/>
                <a:hlinkClick r:id="rId9"/>
              </a:rPr>
              <a:t>Experiments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</a:rPr>
              <a:t> e </a:t>
            </a:r>
            <a:r>
              <a:rPr kumimoji="0" lang="pt-BR" altLang="pt-BR" sz="1600" b="0" i="0" u="sng" strike="noStrike" cap="none" normalizeH="0" baseline="0" dirty="0" err="1">
                <a:ln>
                  <a:noFill/>
                </a:ln>
                <a:solidFill>
                  <a:srgbClr val="15141A"/>
                </a:solidFill>
                <a:effectLst/>
                <a:latin typeface="+mn-lt"/>
                <a:hlinkClick r:id="rId10"/>
              </a:rPr>
              <a:t>webglsamples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rgbClr val="15141A"/>
              </a:solidFill>
              <a:effectLst/>
              <a:latin typeface="+mn-lt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600" b="0" i="0" u="sng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  <a:hlinkClick r:id="rId11"/>
              </a:rPr>
              <a:t>APIs de áudio e vídeo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</a:rPr>
              <a:t> como </a:t>
            </a:r>
            <a:r>
              <a:rPr kumimoji="0" lang="pt-BR" altLang="pt-BR" sz="1600" b="0" i="0" u="sng" strike="noStrike" cap="none" normalizeH="0" baseline="0" dirty="0" err="1">
                <a:ln>
                  <a:noFill/>
                </a:ln>
                <a:solidFill>
                  <a:srgbClr val="15141A"/>
                </a:solidFill>
                <a:effectLst/>
                <a:latin typeface="+mn-lt"/>
                <a:hlinkClick r:id="rId12" tooltip="Currently only available in English (US)"/>
              </a:rPr>
              <a:t>HTMLMediaElement</a:t>
            </a:r>
            <a:r>
              <a:rPr kumimoji="0" lang="pt-BR" altLang="pt-BR" sz="1600" b="0" i="0" u="sng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  <a:hlinkClick r:id="rId12" tooltip="Currently only available in English (US)"/>
              </a:rPr>
              <a:t> (</a:t>
            </a:r>
            <a:r>
              <a:rPr kumimoji="0" lang="pt-BR" altLang="pt-BR" sz="1600" b="0" i="0" u="sng" strike="noStrike" cap="none" normalizeH="0" baseline="0" dirty="0" err="1">
                <a:ln>
                  <a:noFill/>
                </a:ln>
                <a:solidFill>
                  <a:srgbClr val="15141A"/>
                </a:solidFill>
                <a:effectLst/>
                <a:latin typeface="+mn-lt"/>
                <a:hlinkClick r:id="rId12" tooltip="Currently only available in English (US)"/>
              </a:rPr>
              <a:t>en-US</a:t>
            </a:r>
            <a:r>
              <a:rPr kumimoji="0" lang="pt-BR" altLang="pt-BR" sz="1600" b="0" i="0" u="sng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  <a:hlinkClick r:id="rId12" tooltip="Currently only available in English (US)"/>
              </a:rPr>
              <a:t>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</a:rPr>
              <a:t> e </a:t>
            </a:r>
            <a:r>
              <a:rPr kumimoji="0" lang="pt-BR" altLang="pt-BR" sz="1600" b="0" i="0" u="sng" strike="noStrike" cap="none" normalizeH="0" baseline="0" dirty="0" err="1">
                <a:ln>
                  <a:noFill/>
                </a:ln>
                <a:solidFill>
                  <a:srgbClr val="15141A"/>
                </a:solidFill>
                <a:effectLst/>
                <a:latin typeface="+mn-lt"/>
                <a:hlinkClick r:id="rId13"/>
              </a:rPr>
              <a:t>WebRTC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</a:rPr>
              <a:t> permitem a você fazer coisas realmente interessantes com multimídia, tanto tocar música e vídeo em uma página da web, como capturar vídeos com a sua câmera e exibir no computador de outra pessoa (veja </a:t>
            </a:r>
            <a:r>
              <a:rPr kumimoji="0" lang="pt-BR" altLang="pt-BR" sz="1600" b="0" i="0" u="sng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  <a:hlinkClick r:id="rId14"/>
              </a:rPr>
              <a:t>Snapshot demo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</a:rPr>
              <a:t> para ter uma ideia).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929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 err="1"/>
              <a:t>JavaScript</a:t>
            </a:r>
            <a:endParaRPr lang="pt-BR" sz="2000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0500A21-5C98-43F6-BEE5-04575BE99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57" y="2083078"/>
            <a:ext cx="831698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600" b="1" i="0" dirty="0">
                <a:solidFill>
                  <a:srgbClr val="15141A"/>
                </a:solidFill>
                <a:effectLst/>
                <a:latin typeface="+mn-lt"/>
              </a:rPr>
              <a:t>APIs de terceiros</a:t>
            </a:r>
            <a:r>
              <a:rPr lang="pt-BR" sz="1600" b="0" i="0" dirty="0">
                <a:solidFill>
                  <a:srgbClr val="15141A"/>
                </a:solidFill>
                <a:effectLst/>
                <a:latin typeface="+mn-lt"/>
              </a:rPr>
              <a:t> não estão implementados no navegador automaticamente, e você geralmente tem que pegar seu código e informações em algum lugar da Web.  </a:t>
            </a:r>
          </a:p>
          <a:p>
            <a:pPr algn="just"/>
            <a:endParaRPr lang="pt-BR" sz="1600" b="0" i="0" dirty="0">
              <a:solidFill>
                <a:srgbClr val="15141A"/>
              </a:solidFill>
              <a:effectLst/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15141A"/>
                </a:solidFill>
                <a:effectLst/>
                <a:latin typeface="+mn-lt"/>
              </a:rPr>
              <a:t>A </a:t>
            </a:r>
            <a:r>
              <a:rPr lang="pt-BR" sz="1600" b="0" i="0" u="sng" dirty="0">
                <a:solidFill>
                  <a:srgbClr val="15141A"/>
                </a:solidFill>
                <a:effectLst/>
                <a:latin typeface="+mn-lt"/>
                <a:hlinkClick r:id="rId4"/>
              </a:rPr>
              <a:t>API do Twitter</a:t>
            </a:r>
            <a:r>
              <a:rPr lang="pt-BR" sz="1600" b="0" i="0" dirty="0">
                <a:solidFill>
                  <a:srgbClr val="15141A"/>
                </a:solidFill>
                <a:effectLst/>
                <a:latin typeface="+mn-lt"/>
              </a:rPr>
              <a:t> permite a você fazer coisas como exibir seus últimos tweets no seu website.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rgbClr val="15141A"/>
              </a:solidFill>
              <a:effectLst/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15141A"/>
                </a:solidFill>
                <a:effectLst/>
                <a:latin typeface="+mn-lt"/>
              </a:rPr>
              <a:t>A </a:t>
            </a:r>
            <a:r>
              <a:rPr lang="pt-BR" sz="1600" b="0" i="0" u="sng" dirty="0">
                <a:solidFill>
                  <a:srgbClr val="15141A"/>
                </a:solidFill>
                <a:effectLst/>
                <a:latin typeface="+mn-lt"/>
                <a:hlinkClick r:id="rId5"/>
              </a:rPr>
              <a:t>API do Google Maps</a:t>
            </a:r>
            <a:r>
              <a:rPr lang="pt-BR" sz="1600" b="0" i="0" dirty="0">
                <a:solidFill>
                  <a:srgbClr val="15141A"/>
                </a:solidFill>
                <a:effectLst/>
                <a:latin typeface="+mn-lt"/>
              </a:rPr>
              <a:t> permite a você inserir mapas customizados no seu site e outras diversas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2124127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 err="1"/>
              <a:t>JavaScript</a:t>
            </a:r>
            <a:endParaRPr lang="pt-BR" sz="2000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5E2893F-58F5-4102-8F29-A738DFD000BA}"/>
              </a:ext>
            </a:extLst>
          </p:cNvPr>
          <p:cNvSpPr txBox="1"/>
          <p:nvPr/>
        </p:nvSpPr>
        <p:spPr>
          <a:xfrm>
            <a:off x="551551" y="1575703"/>
            <a:ext cx="8124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Quando a gente carrega uma página web no seu navegador, estamos executando um código (o HTML, CSS e </a:t>
            </a:r>
            <a:r>
              <a:rPr lang="pt-BR" b="0" i="0" dirty="0" err="1">
                <a:solidFill>
                  <a:srgbClr val="15141A"/>
                </a:solidFill>
                <a:effectLst/>
                <a:latin typeface="Inter"/>
              </a:rPr>
              <a:t>JavaScript</a:t>
            </a:r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) dentro de um ambiente de execução, o navegador. </a:t>
            </a:r>
            <a:endParaRPr lang="pt-BR" dirty="0">
              <a:solidFill>
                <a:srgbClr val="15141A"/>
              </a:solidFill>
              <a:latin typeface="Inter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8E2C87-AD6C-4210-91DA-DC989C69D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842307"/>
            <a:ext cx="81724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34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/>
              <a:t>Código Interpretado ou Compilado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5E2893F-58F5-4102-8F29-A738DFD000BA}"/>
              </a:ext>
            </a:extLst>
          </p:cNvPr>
          <p:cNvSpPr txBox="1"/>
          <p:nvPr/>
        </p:nvSpPr>
        <p:spPr>
          <a:xfrm>
            <a:off x="551551" y="1575703"/>
            <a:ext cx="81249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i="0" dirty="0">
                <a:solidFill>
                  <a:srgbClr val="15141A"/>
                </a:solidFill>
                <a:effectLst/>
                <a:latin typeface="Inter"/>
              </a:rPr>
              <a:t>No contexto de programação, podemos ter linguagens </a:t>
            </a:r>
            <a:r>
              <a:rPr lang="pt-BR" b="1" i="0" dirty="0">
                <a:solidFill>
                  <a:srgbClr val="15141A"/>
                </a:solidFill>
                <a:effectLst/>
                <a:latin typeface="Inter"/>
              </a:rPr>
              <a:t>interpretada </a:t>
            </a:r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e </a:t>
            </a:r>
            <a:r>
              <a:rPr lang="pt-BR" b="1" i="0" dirty="0">
                <a:solidFill>
                  <a:srgbClr val="15141A"/>
                </a:solidFill>
                <a:effectLst/>
                <a:latin typeface="Inter"/>
              </a:rPr>
              <a:t>compilada. </a:t>
            </a:r>
          </a:p>
          <a:p>
            <a:pPr algn="just"/>
            <a:endParaRPr lang="pt-BR" b="0" i="0" dirty="0">
              <a:solidFill>
                <a:srgbClr val="15141A"/>
              </a:solidFill>
              <a:effectLst/>
              <a:latin typeface="Inter"/>
            </a:endParaRPr>
          </a:p>
          <a:p>
            <a:pPr algn="just"/>
            <a:endParaRPr lang="pt-BR" dirty="0">
              <a:solidFill>
                <a:srgbClr val="15141A"/>
              </a:solidFill>
              <a:latin typeface="Inter"/>
            </a:endParaRPr>
          </a:p>
          <a:p>
            <a:pPr algn="just"/>
            <a:r>
              <a:rPr lang="pt-BR" b="1" i="0" dirty="0" err="1">
                <a:solidFill>
                  <a:srgbClr val="15141A"/>
                </a:solidFill>
                <a:effectLst/>
                <a:latin typeface="Inter"/>
              </a:rPr>
              <a:t>JavaScript</a:t>
            </a:r>
            <a:r>
              <a:rPr lang="pt-BR" b="1" i="0" dirty="0">
                <a:solidFill>
                  <a:srgbClr val="15141A"/>
                </a:solidFill>
                <a:effectLst/>
                <a:latin typeface="Inter"/>
              </a:rPr>
              <a:t> é uma linguagem interpretada</a:t>
            </a:r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, pois o código é executado de cima para baixo e o resultado da execução do código é imediatamente retornado. Não é preciso transformar o código em algo diferente antes do navegador executá-lo.</a:t>
            </a:r>
          </a:p>
          <a:p>
            <a:pPr algn="just"/>
            <a:endParaRPr lang="pt-BR" dirty="0">
              <a:solidFill>
                <a:srgbClr val="15141A"/>
              </a:solidFill>
              <a:latin typeface="Inter"/>
            </a:endParaRPr>
          </a:p>
          <a:p>
            <a:pPr algn="just"/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Linguagens compiladas, por outro lado, são transformadas (compiladas) em algo diferente antes que sejam executadas pelo computador. Por exemplo, C/C++ são compiladas em linguagem Assembly, e depois são executadas pelo computador.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49F995-5488-49F4-B13F-F093B418DAE5}"/>
              </a:ext>
            </a:extLst>
          </p:cNvPr>
          <p:cNvSpPr txBox="1"/>
          <p:nvPr/>
        </p:nvSpPr>
        <p:spPr>
          <a:xfrm>
            <a:off x="833584" y="5034408"/>
            <a:ext cx="7560840" cy="1200329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Ambiente de Desenvolvimento Integrados (IDE)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é uma linguagem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compilada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interpretada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O compilador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chamado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javac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compila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o código-fonte do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para um código de nível intermediário chamado códigos de bytes.</a:t>
            </a:r>
            <a:endParaRPr lang="pt-BR" dirty="0">
              <a:solidFill>
                <a:srgbClr val="15141A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127474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 err="1"/>
              <a:t>JavaScript</a:t>
            </a:r>
            <a:endParaRPr lang="pt-BR" sz="2000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5E2893F-58F5-4102-8F29-A738DFD000BA}"/>
              </a:ext>
            </a:extLst>
          </p:cNvPr>
          <p:cNvSpPr txBox="1"/>
          <p:nvPr/>
        </p:nvSpPr>
        <p:spPr>
          <a:xfrm>
            <a:off x="532086" y="1848630"/>
            <a:ext cx="812490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 err="1">
                <a:solidFill>
                  <a:srgbClr val="15141A"/>
                </a:solidFill>
                <a:effectLst/>
                <a:latin typeface="Inter"/>
              </a:rPr>
              <a:t>JavaScript</a:t>
            </a:r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 é uma linguagem de programação leve e interpretada. </a:t>
            </a:r>
          </a:p>
          <a:p>
            <a:pPr algn="just"/>
            <a:endParaRPr lang="pt-BR" dirty="0">
              <a:solidFill>
                <a:srgbClr val="15141A"/>
              </a:solidFill>
              <a:latin typeface="Inter"/>
            </a:endParaRPr>
          </a:p>
          <a:p>
            <a:pPr algn="just"/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O navegador recebe o código </a:t>
            </a:r>
            <a:r>
              <a:rPr lang="pt-BR" b="0" i="0" dirty="0" err="1">
                <a:solidFill>
                  <a:srgbClr val="15141A"/>
                </a:solidFill>
                <a:effectLst/>
                <a:latin typeface="Inter"/>
              </a:rPr>
              <a:t>JavaScript</a:t>
            </a:r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 em sua forma de texto original e executa o script a partir dele. </a:t>
            </a:r>
          </a:p>
          <a:p>
            <a:pPr algn="just"/>
            <a:endParaRPr lang="pt-BR" dirty="0">
              <a:solidFill>
                <a:srgbClr val="15141A"/>
              </a:solidFill>
              <a:latin typeface="Inter"/>
            </a:endParaRPr>
          </a:p>
          <a:p>
            <a:pPr algn="just"/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Do ponto de vista técnico, a maioria dos intérpretes modernos de </a:t>
            </a:r>
            <a:r>
              <a:rPr lang="pt-BR" b="0" i="0" dirty="0" err="1">
                <a:solidFill>
                  <a:srgbClr val="15141A"/>
                </a:solidFill>
                <a:effectLst/>
                <a:latin typeface="Inter"/>
              </a:rPr>
              <a:t>JavaScript</a:t>
            </a:r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 realmente usa uma técnica chamada </a:t>
            </a:r>
            <a:r>
              <a:rPr lang="pt-BR" b="1" i="0" dirty="0">
                <a:solidFill>
                  <a:srgbClr val="15141A"/>
                </a:solidFill>
                <a:effectLst/>
                <a:latin typeface="Inter"/>
              </a:rPr>
              <a:t>compilação </a:t>
            </a:r>
            <a:r>
              <a:rPr lang="pt-BR" b="1" i="0" dirty="0" err="1">
                <a:solidFill>
                  <a:srgbClr val="15141A"/>
                </a:solidFill>
                <a:effectLst/>
                <a:latin typeface="Inter"/>
              </a:rPr>
              <a:t>just</a:t>
            </a:r>
            <a:r>
              <a:rPr lang="pt-BR" b="1" i="0" dirty="0">
                <a:solidFill>
                  <a:srgbClr val="15141A"/>
                </a:solidFill>
                <a:effectLst/>
                <a:latin typeface="Inter"/>
              </a:rPr>
              <a:t>-</a:t>
            </a:r>
            <a:r>
              <a:rPr lang="pt-BR" b="1" i="0" dirty="0" err="1">
                <a:solidFill>
                  <a:srgbClr val="15141A"/>
                </a:solidFill>
                <a:effectLst/>
                <a:latin typeface="Inter"/>
              </a:rPr>
              <a:t>in-time</a:t>
            </a:r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 para melhorar o desempenho; o código-fonte </a:t>
            </a:r>
            <a:r>
              <a:rPr lang="pt-BR" b="0" i="0" dirty="0" err="1">
                <a:solidFill>
                  <a:srgbClr val="15141A"/>
                </a:solidFill>
                <a:effectLst/>
                <a:latin typeface="Inter"/>
              </a:rPr>
              <a:t>JavaScript</a:t>
            </a:r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 é compilado em um formato binário mais rápido enquanto o script está sendo usado, para que possa ser executado o mais rápido possível. </a:t>
            </a:r>
          </a:p>
          <a:p>
            <a:pPr algn="just"/>
            <a:endParaRPr lang="pt-BR" dirty="0">
              <a:solidFill>
                <a:srgbClr val="15141A"/>
              </a:solidFill>
              <a:latin typeface="Inter"/>
            </a:endParaRPr>
          </a:p>
          <a:p>
            <a:pPr algn="just"/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No entanto, </a:t>
            </a:r>
            <a:r>
              <a:rPr lang="pt-BR" b="1" i="0" dirty="0">
                <a:solidFill>
                  <a:srgbClr val="15141A"/>
                </a:solidFill>
                <a:effectLst/>
                <a:latin typeface="Inter"/>
              </a:rPr>
              <a:t>o </a:t>
            </a:r>
            <a:r>
              <a:rPr lang="pt-BR" b="1" i="0" dirty="0" err="1">
                <a:solidFill>
                  <a:srgbClr val="15141A"/>
                </a:solidFill>
                <a:effectLst/>
                <a:latin typeface="Inter"/>
              </a:rPr>
              <a:t>JavaScript</a:t>
            </a:r>
            <a:r>
              <a:rPr lang="pt-BR" b="1" i="0" dirty="0">
                <a:solidFill>
                  <a:srgbClr val="15141A"/>
                </a:solidFill>
                <a:effectLst/>
                <a:latin typeface="Inter"/>
              </a:rPr>
              <a:t> ainda é considerado uma linguagem interpretada, pois a compilação é manipulada em tempo de execução, e não antes.</a:t>
            </a:r>
            <a:endParaRPr lang="pt-BR" b="1" dirty="0">
              <a:solidFill>
                <a:srgbClr val="15141A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9801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/>
              <a:t>Gerência de Configuração - Relembrando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CC2B650-75F0-4675-9F12-3E37E2D55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356ABEF-1514-4B21-A650-60BDB1F41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63" y="1988840"/>
            <a:ext cx="8073275" cy="33486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/>
              <a:t>Cliente X Servidor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5E2893F-58F5-4102-8F29-A738DFD000BA}"/>
              </a:ext>
            </a:extLst>
          </p:cNvPr>
          <p:cNvSpPr txBox="1"/>
          <p:nvPr/>
        </p:nvSpPr>
        <p:spPr>
          <a:xfrm>
            <a:off x="532086" y="1848630"/>
            <a:ext cx="812490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Quando estamos falando em desenvolvimento web, é muito comum utilizar os termos </a:t>
            </a:r>
            <a:r>
              <a:rPr lang="pt-BR" b="1" i="0" dirty="0">
                <a:solidFill>
                  <a:srgbClr val="15141A"/>
                </a:solidFill>
                <a:effectLst/>
                <a:latin typeface="Inter"/>
              </a:rPr>
              <a:t>lado do servidor (</a:t>
            </a:r>
            <a:r>
              <a:rPr lang="pt-BR" b="1" i="1" dirty="0">
                <a:solidFill>
                  <a:srgbClr val="15141A"/>
                </a:solidFill>
                <a:effectLst/>
                <a:latin typeface="Inter"/>
              </a:rPr>
              <a:t>server-</a:t>
            </a:r>
            <a:r>
              <a:rPr lang="pt-BR" b="1" i="1" dirty="0" err="1">
                <a:solidFill>
                  <a:srgbClr val="15141A"/>
                </a:solidFill>
                <a:effectLst/>
                <a:latin typeface="Inter"/>
              </a:rPr>
              <a:t>side</a:t>
            </a:r>
            <a:r>
              <a:rPr lang="pt-BR" b="1" i="0" dirty="0">
                <a:solidFill>
                  <a:srgbClr val="15141A"/>
                </a:solidFill>
                <a:effectLst/>
                <a:latin typeface="Inter"/>
              </a:rPr>
              <a:t>)</a:t>
            </a:r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 e </a:t>
            </a:r>
            <a:r>
              <a:rPr lang="pt-BR" b="1" i="0" dirty="0">
                <a:solidFill>
                  <a:srgbClr val="15141A"/>
                </a:solidFill>
                <a:effectLst/>
                <a:latin typeface="Inter"/>
              </a:rPr>
              <a:t>lado do cliente (</a:t>
            </a:r>
            <a:r>
              <a:rPr lang="pt-BR" b="1" i="1" dirty="0" err="1">
                <a:solidFill>
                  <a:srgbClr val="15141A"/>
                </a:solidFill>
                <a:effectLst/>
                <a:latin typeface="Inter"/>
              </a:rPr>
              <a:t>client-side</a:t>
            </a:r>
            <a:r>
              <a:rPr lang="pt-BR" b="1" i="0" dirty="0">
                <a:solidFill>
                  <a:srgbClr val="15141A"/>
                </a:solidFill>
                <a:effectLst/>
                <a:latin typeface="Inter"/>
              </a:rPr>
              <a:t>)</a:t>
            </a:r>
            <a:r>
              <a:rPr lang="pt-BR" dirty="0">
                <a:solidFill>
                  <a:srgbClr val="15141A"/>
                </a:solidFill>
                <a:latin typeface="Inter"/>
              </a:rPr>
              <a:t>.</a:t>
            </a:r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 </a:t>
            </a:r>
          </a:p>
          <a:p>
            <a:pPr algn="just"/>
            <a:endParaRPr lang="pt-BR" dirty="0">
              <a:solidFill>
                <a:srgbClr val="15141A"/>
              </a:solidFill>
              <a:latin typeface="Inter"/>
            </a:endParaRPr>
          </a:p>
          <a:p>
            <a:pPr algn="just"/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Códigos do lado do cliente são executados no computador do usuário — quando uma página web é visualizada, o código do lado do cliente é baixado, executado e exibido pelo navegador.</a:t>
            </a:r>
          </a:p>
          <a:p>
            <a:pPr algn="just"/>
            <a:endParaRPr lang="pt-BR" dirty="0">
              <a:solidFill>
                <a:srgbClr val="15141A"/>
              </a:solidFill>
              <a:latin typeface="Inter"/>
            </a:endParaRPr>
          </a:p>
          <a:p>
            <a:pPr algn="just"/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Códigos do lado do servidor, por outro lado, são executados no servidor e o resultado da execução é baixado e exibido no navegador. </a:t>
            </a:r>
          </a:p>
          <a:p>
            <a:pPr algn="just"/>
            <a:endParaRPr lang="pt-BR" dirty="0">
              <a:solidFill>
                <a:srgbClr val="15141A"/>
              </a:solidFill>
              <a:latin typeface="Inter"/>
            </a:endParaRPr>
          </a:p>
          <a:p>
            <a:pPr algn="just"/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Exemplos de linguagens do lado do servidor populares incluem PHP, Python, Ruby, e ASP.NET. E </a:t>
            </a:r>
            <a:r>
              <a:rPr lang="pt-BR" b="1" i="0" dirty="0" err="1">
                <a:solidFill>
                  <a:srgbClr val="15141A"/>
                </a:solidFill>
                <a:effectLst/>
                <a:latin typeface="Inter"/>
              </a:rPr>
              <a:t>JavaScript</a:t>
            </a:r>
            <a:r>
              <a:rPr lang="pt-BR" b="1" i="0" dirty="0">
                <a:solidFill>
                  <a:srgbClr val="15141A"/>
                </a:solidFill>
                <a:effectLst/>
                <a:latin typeface="Inter"/>
              </a:rPr>
              <a:t>!</a:t>
            </a:r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rgbClr val="15141A"/>
                </a:solidFill>
                <a:effectLst/>
                <a:latin typeface="Inter"/>
              </a:rPr>
              <a:t>JavaScript</a:t>
            </a:r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 também pode ser usada como uma linguagem </a:t>
            </a:r>
            <a:r>
              <a:rPr lang="pt-BR" b="0" i="1" dirty="0">
                <a:solidFill>
                  <a:srgbClr val="15141A"/>
                </a:solidFill>
                <a:effectLst/>
                <a:latin typeface="Inter"/>
              </a:rPr>
              <a:t>server-</a:t>
            </a:r>
            <a:r>
              <a:rPr lang="pt-BR" b="0" i="1" dirty="0" err="1">
                <a:solidFill>
                  <a:srgbClr val="15141A"/>
                </a:solidFill>
                <a:effectLst/>
                <a:latin typeface="Inter"/>
              </a:rPr>
              <a:t>side</a:t>
            </a:r>
            <a:r>
              <a:rPr lang="pt-BR" b="0" i="0" dirty="0">
                <a:solidFill>
                  <a:srgbClr val="15141A"/>
                </a:solidFill>
                <a:effectLst/>
                <a:latin typeface="Inter"/>
              </a:rPr>
              <a:t>, por exemplo, no popular ambiente Node.js</a:t>
            </a:r>
          </a:p>
        </p:txBody>
      </p:sp>
    </p:spTree>
    <p:extLst>
      <p:ext uri="{BB962C8B-B14F-4D97-AF65-F5344CB8AC3E}">
        <p14:creationId xmlns:p14="http://schemas.microsoft.com/office/powerpoint/2010/main" val="2458615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/>
              <a:t>Node.js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D7A3C37D-5B1D-49FC-B0A4-AA22EC11B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89" y="1614916"/>
            <a:ext cx="763369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+mn-lt"/>
              </a:rPr>
              <a:t> Primeiro baixe o node.js no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+mn-lt"/>
                <a:hlinkClick r:id="rId4"/>
              </a:rPr>
              <a:t>https://nodejs.org/en/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+mn-lt"/>
              </a:rPr>
              <a:t>  (escolha a LTS, que é mais estável e marque a opção da instalação garantir todas as alterações necessárias)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515151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Para que serve o Node.js?</a:t>
            </a:r>
            <a:endParaRPr lang="pt-BR" altLang="pt-BR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4DBAF8A-A0E7-4C6C-AB86-DE1693CA0617}"/>
              </a:ext>
            </a:extLst>
          </p:cNvPr>
          <p:cNvSpPr txBox="1"/>
          <p:nvPr/>
        </p:nvSpPr>
        <p:spPr>
          <a:xfrm>
            <a:off x="372029" y="3600400"/>
            <a:ext cx="8340929" cy="2585323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solidFill>
                  <a:srgbClr val="171923"/>
                </a:solidFill>
                <a:effectLst/>
                <a:latin typeface="inter"/>
              </a:rPr>
              <a:t>O Node.js é um ambiente de execução na porta 80, baseado na pilha da web aberta (HTML, CSS e JS). </a:t>
            </a:r>
            <a:r>
              <a:rPr lang="pt-BR" b="1" i="0" dirty="0">
                <a:solidFill>
                  <a:srgbClr val="171923"/>
                </a:solidFill>
                <a:effectLst/>
                <a:latin typeface="inter"/>
              </a:rPr>
              <a:t>Ou seja, é uma plataforma em que é possível criar aplicações Javascript sem depender de um browser para a execução.</a:t>
            </a:r>
          </a:p>
          <a:p>
            <a:pPr algn="just"/>
            <a:endParaRPr lang="pt-BR" b="1" i="0" dirty="0">
              <a:solidFill>
                <a:srgbClr val="171923"/>
              </a:solidFill>
              <a:effectLst/>
              <a:latin typeface="inter"/>
            </a:endParaRPr>
          </a:p>
          <a:p>
            <a:pPr algn="just"/>
            <a:r>
              <a:rPr lang="pt-BR" b="0" i="0" dirty="0">
                <a:solidFill>
                  <a:srgbClr val="171923"/>
                </a:solidFill>
                <a:effectLst/>
                <a:latin typeface="inter"/>
              </a:rPr>
              <a:t>Sua execução em single-thread</a:t>
            </a:r>
            <a:r>
              <a:rPr lang="pt-BR" b="1" i="0" dirty="0">
                <a:solidFill>
                  <a:srgbClr val="171923"/>
                </a:solidFill>
                <a:effectLst/>
                <a:latin typeface="inter"/>
              </a:rPr>
              <a:t> não exige resposta a cada requisição</a:t>
            </a:r>
            <a:r>
              <a:rPr lang="pt-BR" b="0" i="0" dirty="0">
                <a:solidFill>
                  <a:srgbClr val="171923"/>
                </a:solidFill>
                <a:effectLst/>
                <a:latin typeface="inter"/>
              </a:rPr>
              <a:t>. Assim, a dinâmica de entrada e saída (I/O) fica diferente, com inputs não bloqueadores.</a:t>
            </a:r>
          </a:p>
          <a:p>
            <a:pPr algn="just"/>
            <a:endParaRPr lang="pt-BR" b="0" i="0" dirty="0">
              <a:solidFill>
                <a:srgbClr val="171923"/>
              </a:solidFill>
              <a:effectLst/>
              <a:latin typeface="inter"/>
            </a:endParaRPr>
          </a:p>
          <a:p>
            <a:pPr algn="just"/>
            <a:r>
              <a:rPr lang="pt-BR" b="0" i="0" dirty="0">
                <a:solidFill>
                  <a:srgbClr val="171923"/>
                </a:solidFill>
                <a:effectLst/>
                <a:latin typeface="inter"/>
              </a:rPr>
              <a:t>A plataforma preenche uma necessidade específica: criação de aplicativos de rede altamente rápidos, escaláveis e com grande volume de conexões simultâneas.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7373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/>
              <a:t>Código Dinâmico X Código Estático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D7A3C37D-5B1D-49FC-B0A4-AA22EC11B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519" y="1920478"/>
            <a:ext cx="810096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b="0" i="0" dirty="0">
                <a:solidFill>
                  <a:srgbClr val="15141A"/>
                </a:solidFill>
                <a:effectLst/>
                <a:latin typeface="+mn-lt"/>
              </a:rPr>
              <a:t>A palavra </a:t>
            </a:r>
            <a:r>
              <a:rPr lang="pt-BR" b="1" i="0" dirty="0">
                <a:solidFill>
                  <a:srgbClr val="15141A"/>
                </a:solidFill>
                <a:effectLst/>
                <a:latin typeface="+mn-lt"/>
              </a:rPr>
              <a:t>dinâmico</a:t>
            </a:r>
            <a:r>
              <a:rPr lang="pt-BR" b="0" i="0" dirty="0">
                <a:solidFill>
                  <a:srgbClr val="15141A"/>
                </a:solidFill>
                <a:effectLst/>
                <a:latin typeface="+mn-lt"/>
              </a:rPr>
              <a:t> é usada para descrever tanto o </a:t>
            </a:r>
            <a:r>
              <a:rPr lang="pt-BR" b="0" i="0" dirty="0" err="1">
                <a:solidFill>
                  <a:srgbClr val="15141A"/>
                </a:solidFill>
                <a:effectLst/>
                <a:latin typeface="+mn-lt"/>
              </a:rPr>
              <a:t>JavaScript</a:t>
            </a:r>
            <a:r>
              <a:rPr lang="pt-BR" b="0" i="0" dirty="0">
                <a:solidFill>
                  <a:srgbClr val="15141A"/>
                </a:solidFill>
                <a:effectLst/>
                <a:latin typeface="+mn-lt"/>
              </a:rPr>
              <a:t> </a:t>
            </a:r>
            <a:r>
              <a:rPr lang="pt-BR" b="0" i="1" dirty="0" err="1">
                <a:solidFill>
                  <a:srgbClr val="15141A"/>
                </a:solidFill>
                <a:effectLst/>
                <a:latin typeface="+mn-lt"/>
              </a:rPr>
              <a:t>client-side</a:t>
            </a:r>
            <a:r>
              <a:rPr lang="pt-BR" b="0" i="1" dirty="0">
                <a:solidFill>
                  <a:srgbClr val="15141A"/>
                </a:solidFill>
                <a:effectLst/>
                <a:latin typeface="+mn-lt"/>
              </a:rPr>
              <a:t> </a:t>
            </a:r>
            <a:r>
              <a:rPr lang="pt-BR" b="0" i="0" dirty="0">
                <a:solidFill>
                  <a:srgbClr val="15141A"/>
                </a:solidFill>
                <a:effectLst/>
                <a:latin typeface="+mn-lt"/>
              </a:rPr>
              <a:t>como o </a:t>
            </a:r>
            <a:r>
              <a:rPr lang="pt-BR" b="0" i="1" dirty="0">
                <a:solidFill>
                  <a:srgbClr val="15141A"/>
                </a:solidFill>
                <a:effectLst/>
                <a:latin typeface="+mn-lt"/>
              </a:rPr>
              <a:t>server-</a:t>
            </a:r>
            <a:r>
              <a:rPr lang="pt-BR" b="0" i="1" dirty="0" err="1">
                <a:solidFill>
                  <a:srgbClr val="15141A"/>
                </a:solidFill>
                <a:effectLst/>
                <a:latin typeface="+mn-lt"/>
              </a:rPr>
              <a:t>side</a:t>
            </a:r>
            <a:r>
              <a:rPr lang="pt-BR" b="0" i="0" dirty="0">
                <a:solidFill>
                  <a:srgbClr val="15141A"/>
                </a:solidFill>
                <a:effectLst/>
                <a:latin typeface="+mn-lt"/>
              </a:rPr>
              <a:t> — essa palavra se refere a habilidade de atualizar a exibição de uma página web/app para mostrar coisas diferentes em circunstâncias diferentes, gerando novo conteúdo como solicitado. </a:t>
            </a:r>
          </a:p>
          <a:p>
            <a:pPr algn="just"/>
            <a:endParaRPr lang="pt-BR" dirty="0">
              <a:solidFill>
                <a:srgbClr val="15141A"/>
              </a:solidFill>
              <a:latin typeface="+mn-lt"/>
            </a:endParaRPr>
          </a:p>
          <a:p>
            <a:pPr algn="just"/>
            <a:r>
              <a:rPr lang="pt-BR" b="0" i="0" dirty="0">
                <a:solidFill>
                  <a:srgbClr val="15141A"/>
                </a:solidFill>
                <a:effectLst/>
                <a:latin typeface="+mn-lt"/>
              </a:rPr>
              <a:t>Código do lado do servidor dinamicamente gera novo conteúdo no servidor, puxando dados de um banco de dados, enquanto que </a:t>
            </a:r>
            <a:r>
              <a:rPr lang="pt-BR" b="0" i="0" dirty="0" err="1">
                <a:solidFill>
                  <a:srgbClr val="15141A"/>
                </a:solidFill>
                <a:effectLst/>
                <a:latin typeface="+mn-lt"/>
              </a:rPr>
              <a:t>JavaScript</a:t>
            </a:r>
            <a:r>
              <a:rPr lang="pt-BR" b="0" i="0" dirty="0">
                <a:solidFill>
                  <a:srgbClr val="15141A"/>
                </a:solidFill>
                <a:effectLst/>
                <a:latin typeface="+mn-lt"/>
              </a:rPr>
              <a:t> do lado do cliente dinamicamente gera novo conteúdo dentro do navegador do cliente, como criar uma nova tabela HTML com dados recebidos do servidor e mostrar a tabela em uma página web exibida para o usuário. </a:t>
            </a:r>
          </a:p>
          <a:p>
            <a:pPr algn="just"/>
            <a:endParaRPr lang="pt-BR" dirty="0">
              <a:solidFill>
                <a:srgbClr val="15141A"/>
              </a:solidFill>
              <a:latin typeface="+mn-lt"/>
            </a:endParaRPr>
          </a:p>
          <a:p>
            <a:pPr algn="just"/>
            <a:r>
              <a:rPr lang="pt-BR" b="0" i="0" dirty="0">
                <a:solidFill>
                  <a:srgbClr val="15141A"/>
                </a:solidFill>
                <a:effectLst/>
                <a:latin typeface="+mn-lt"/>
              </a:rPr>
              <a:t>Uma página web sem atualizações dinâmicas é chamada de </a:t>
            </a:r>
            <a:r>
              <a:rPr lang="pt-BR" b="1" i="0" dirty="0">
                <a:solidFill>
                  <a:srgbClr val="15141A"/>
                </a:solidFill>
                <a:effectLst/>
                <a:latin typeface="+mn-lt"/>
              </a:rPr>
              <a:t>estática</a:t>
            </a:r>
            <a:r>
              <a:rPr lang="pt-BR" b="0" i="0" dirty="0">
                <a:solidFill>
                  <a:srgbClr val="15141A"/>
                </a:solidFill>
                <a:effectLst/>
                <a:latin typeface="+mn-lt"/>
              </a:rPr>
              <a:t> — ela só mostra o mesmo conteúdo o tempo todo.</a:t>
            </a:r>
          </a:p>
        </p:txBody>
      </p:sp>
    </p:spTree>
    <p:extLst>
      <p:ext uri="{BB962C8B-B14F-4D97-AF65-F5344CB8AC3E}">
        <p14:creationId xmlns:p14="http://schemas.microsoft.com/office/powerpoint/2010/main" val="3623177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/>
              <a:t>Vamos testar...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D9A5645-DD3D-4A5E-AD04-69A410153841}"/>
              </a:ext>
            </a:extLst>
          </p:cNvPr>
          <p:cNvSpPr txBox="1"/>
          <p:nvPr/>
        </p:nvSpPr>
        <p:spPr>
          <a:xfrm>
            <a:off x="619275" y="1575702"/>
            <a:ext cx="79680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/>
              <a:t>Vamos voltar no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. Abra o seu arquivo index.html</a:t>
            </a:r>
          </a:p>
          <a:p>
            <a:pPr marL="342900" indent="-342900">
              <a:buAutoNum type="arabicPeriod"/>
            </a:pPr>
            <a:r>
              <a:rPr lang="pt-BR" dirty="0"/>
              <a:t>Apague o que tiver e digite ! e clique </a:t>
            </a:r>
            <a:r>
              <a:rPr lang="pt-BR" dirty="0" err="1"/>
              <a:t>enter</a:t>
            </a:r>
            <a:r>
              <a:rPr lang="pt-BR" dirty="0"/>
              <a:t>. Ele já trará os comandos básicos para iniciar um HTML</a:t>
            </a:r>
          </a:p>
          <a:p>
            <a:pPr marL="342900" indent="-342900">
              <a:buAutoNum type="arabicPeriod"/>
            </a:pPr>
            <a:endParaRPr lang="pt-BR" dirty="0"/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&lt;!DOCTYPE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lang</a:t>
            </a:r>
            <a:r>
              <a:rPr lang="pt-BR" b="0" dirty="0">
                <a:effectLst/>
                <a:latin typeface="Consolas" panose="020B0609020204030204" pitchFamily="49" charset="0"/>
              </a:rPr>
              <a:t>="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en</a:t>
            </a:r>
            <a:r>
              <a:rPr lang="pt-BR" b="0" dirty="0"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&lt;meta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charset</a:t>
            </a:r>
            <a:r>
              <a:rPr lang="pt-BR" b="0" dirty="0">
                <a:effectLst/>
                <a:latin typeface="Consolas" panose="020B0609020204030204" pitchFamily="49" charset="0"/>
              </a:rPr>
              <a:t>="UTF-8"&gt;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&lt;meta http-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equiv</a:t>
            </a:r>
            <a:r>
              <a:rPr lang="pt-BR" b="0" dirty="0">
                <a:effectLst/>
                <a:latin typeface="Consolas" panose="020B0609020204030204" pitchFamily="49" charset="0"/>
              </a:rPr>
              <a:t>="X-UA-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Compatible</a:t>
            </a:r>
            <a:r>
              <a:rPr lang="pt-BR" b="0" dirty="0">
                <a:effectLst/>
                <a:latin typeface="Consolas" panose="020B0609020204030204" pitchFamily="49" charset="0"/>
              </a:rPr>
              <a:t>"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effectLst/>
                <a:latin typeface="Consolas" panose="020B0609020204030204" pitchFamily="49" charset="0"/>
              </a:rPr>
              <a:t>="IE=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edge</a:t>
            </a:r>
            <a:r>
              <a:rPr lang="pt-BR" b="0" dirty="0"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&lt;meta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effectLst/>
                <a:latin typeface="Consolas" panose="020B0609020204030204" pitchFamily="49" charset="0"/>
              </a:rPr>
              <a:t>="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viewport</a:t>
            </a:r>
            <a:r>
              <a:rPr lang="pt-BR" b="0" dirty="0">
                <a:effectLst/>
                <a:latin typeface="Consolas" panose="020B0609020204030204" pitchFamily="49" charset="0"/>
              </a:rPr>
              <a:t>"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effectLst/>
                <a:latin typeface="Consolas" panose="020B0609020204030204" pitchFamily="49" charset="0"/>
              </a:rPr>
              <a:t>="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effectLst/>
                <a:latin typeface="Consolas" panose="020B0609020204030204" pitchFamily="49" charset="0"/>
              </a:rPr>
              <a:t>=device-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initial-scale</a:t>
            </a:r>
            <a:r>
              <a:rPr lang="pt-BR" b="0" dirty="0">
                <a:effectLst/>
                <a:latin typeface="Consolas" panose="020B0609020204030204" pitchFamily="49" charset="0"/>
              </a:rPr>
              <a:t>=1.0"&gt;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&lt;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effectLst/>
                <a:latin typeface="Consolas" panose="020B0609020204030204" pitchFamily="49" charset="0"/>
              </a:rPr>
              <a:t>&gt;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Document</a:t>
            </a:r>
            <a:r>
              <a:rPr lang="pt-BR" b="0" dirty="0"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5485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/>
              <a:t>Vamos testar...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D9A5645-DD3D-4A5E-AD04-69A410153841}"/>
              </a:ext>
            </a:extLst>
          </p:cNvPr>
          <p:cNvSpPr txBox="1"/>
          <p:nvPr/>
        </p:nvSpPr>
        <p:spPr>
          <a:xfrm>
            <a:off x="619275" y="1575702"/>
            <a:ext cx="79680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3. Em seguida, insira um simples comando em HTML, apenas para mostrar algo na página: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&lt;!DOCTYPE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lang</a:t>
            </a:r>
            <a:r>
              <a:rPr lang="pt-BR" b="0" dirty="0">
                <a:effectLst/>
                <a:latin typeface="Consolas" panose="020B0609020204030204" pitchFamily="49" charset="0"/>
              </a:rPr>
              <a:t>="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en</a:t>
            </a:r>
            <a:r>
              <a:rPr lang="pt-BR" b="0" dirty="0"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&lt;meta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charset</a:t>
            </a:r>
            <a:r>
              <a:rPr lang="pt-BR" b="0" dirty="0">
                <a:effectLst/>
                <a:latin typeface="Consolas" panose="020B0609020204030204" pitchFamily="49" charset="0"/>
              </a:rPr>
              <a:t>="UTF-8"&gt;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&lt;meta http-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equiv</a:t>
            </a:r>
            <a:r>
              <a:rPr lang="pt-BR" b="0" dirty="0">
                <a:effectLst/>
                <a:latin typeface="Consolas" panose="020B0609020204030204" pitchFamily="49" charset="0"/>
              </a:rPr>
              <a:t>="X-UA-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Compatible</a:t>
            </a:r>
            <a:r>
              <a:rPr lang="pt-BR" b="0" dirty="0">
                <a:effectLst/>
                <a:latin typeface="Consolas" panose="020B0609020204030204" pitchFamily="49" charset="0"/>
              </a:rPr>
              <a:t>"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effectLst/>
                <a:latin typeface="Consolas" panose="020B0609020204030204" pitchFamily="49" charset="0"/>
              </a:rPr>
              <a:t>="IE=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edge</a:t>
            </a:r>
            <a:r>
              <a:rPr lang="pt-BR" b="0" dirty="0"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&lt;meta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effectLst/>
                <a:latin typeface="Consolas" panose="020B0609020204030204" pitchFamily="49" charset="0"/>
              </a:rPr>
              <a:t>="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viewport</a:t>
            </a:r>
            <a:r>
              <a:rPr lang="pt-BR" b="0" dirty="0">
                <a:effectLst/>
                <a:latin typeface="Consolas" panose="020B0609020204030204" pitchFamily="49" charset="0"/>
              </a:rPr>
              <a:t>"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effectLst/>
                <a:latin typeface="Consolas" panose="020B0609020204030204" pitchFamily="49" charset="0"/>
              </a:rPr>
              <a:t>="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effectLst/>
                <a:latin typeface="Consolas" panose="020B0609020204030204" pitchFamily="49" charset="0"/>
              </a:rPr>
              <a:t>=device-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initial-scale</a:t>
            </a:r>
            <a:r>
              <a:rPr lang="pt-BR" b="0" dirty="0">
                <a:effectLst/>
                <a:latin typeface="Consolas" panose="020B0609020204030204" pitchFamily="49" charset="0"/>
              </a:rPr>
              <a:t>=1.0"&gt;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&lt;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effectLst/>
                <a:latin typeface="Consolas" panose="020B0609020204030204" pitchFamily="49" charset="0"/>
              </a:rPr>
              <a:t>&gt;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Document</a:t>
            </a:r>
            <a:r>
              <a:rPr lang="pt-BR" b="0" dirty="0"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&gt;Clique em mim&lt;/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3669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/>
              <a:t>Vamos testar...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D9A5645-DD3D-4A5E-AD04-69A410153841}"/>
              </a:ext>
            </a:extLst>
          </p:cNvPr>
          <p:cNvSpPr txBox="1"/>
          <p:nvPr/>
        </p:nvSpPr>
        <p:spPr>
          <a:xfrm>
            <a:off x="395536" y="1099483"/>
            <a:ext cx="796802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3. Em seguida, logo abaixo de &lt;/body&gt; insira:</a:t>
            </a:r>
          </a:p>
          <a:p>
            <a:endParaRPr lang="pt-BR" dirty="0"/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&lt;/script&gt;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// O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JavaScript</a:t>
            </a:r>
            <a:r>
              <a:rPr lang="pt-BR" b="0" dirty="0">
                <a:effectLst/>
                <a:latin typeface="Consolas" panose="020B0609020204030204" pitchFamily="49" charset="0"/>
              </a:rPr>
              <a:t> fica aqui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&lt;/script&gt;</a:t>
            </a:r>
          </a:p>
          <a:p>
            <a:endParaRPr lang="pt-BR" dirty="0"/>
          </a:p>
          <a:p>
            <a:r>
              <a:rPr lang="pt-BR" dirty="0"/>
              <a:t>4. Abaixo da linha </a:t>
            </a:r>
            <a:r>
              <a:rPr lang="pt-BR" b="0" dirty="0">
                <a:effectLst/>
                <a:latin typeface="Consolas" panose="020B0609020204030204" pitchFamily="49" charset="0"/>
              </a:rPr>
              <a:t>// O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JavaScript</a:t>
            </a:r>
            <a:r>
              <a:rPr lang="pt-BR" b="0" dirty="0">
                <a:effectLst/>
                <a:latin typeface="Consolas" panose="020B0609020204030204" pitchFamily="49" charset="0"/>
              </a:rPr>
              <a:t> fica aqui, insira o seguinte código: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criarParagrafo</a:t>
            </a:r>
            <a:r>
              <a:rPr lang="pt-BR" b="0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effectLst/>
                <a:latin typeface="Consolas" panose="020B0609020204030204" pitchFamily="49" charset="0"/>
              </a:rPr>
              <a:t> para =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pt-BR" b="0" dirty="0">
                <a:effectLst/>
                <a:latin typeface="Consolas" panose="020B0609020204030204" pitchFamily="49" charset="0"/>
              </a:rPr>
              <a:t>('p');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para.textContent</a:t>
            </a:r>
            <a:r>
              <a:rPr lang="pt-BR" b="0" dirty="0">
                <a:effectLst/>
                <a:latin typeface="Consolas" panose="020B0609020204030204" pitchFamily="49" charset="0"/>
              </a:rPr>
              <a:t> = 'Você clicou no botão!';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document.body.appendChild</a:t>
            </a:r>
            <a:r>
              <a:rPr lang="pt-BR" b="0" dirty="0">
                <a:effectLst/>
                <a:latin typeface="Consolas" panose="020B0609020204030204" pitchFamily="49" charset="0"/>
              </a:rPr>
              <a:t>(para);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botoes</a:t>
            </a:r>
            <a:r>
              <a:rPr lang="pt-BR" b="0" dirty="0"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document.querySelectorAll</a:t>
            </a:r>
            <a:r>
              <a:rPr lang="pt-BR" b="0" dirty="0">
                <a:effectLst/>
                <a:latin typeface="Consolas" panose="020B0609020204030204" pitchFamily="49" charset="0"/>
              </a:rPr>
              <a:t>('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button</a:t>
            </a:r>
            <a:r>
              <a:rPr lang="pt-BR" b="0" dirty="0">
                <a:effectLst/>
                <a:latin typeface="Consolas" panose="020B0609020204030204" pitchFamily="49" charset="0"/>
              </a:rPr>
              <a:t>');</a:t>
            </a:r>
          </a:p>
          <a:p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for(var i = 0; i &lt;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botoes.length</a:t>
            </a:r>
            <a:r>
              <a:rPr lang="pt-BR" b="0" dirty="0">
                <a:effectLst/>
                <a:latin typeface="Consolas" panose="020B0609020204030204" pitchFamily="49" charset="0"/>
              </a:rPr>
              <a:t> ; i++) {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botoes</a:t>
            </a:r>
            <a:r>
              <a:rPr lang="pt-BR" b="0" dirty="0">
                <a:effectLst/>
                <a:latin typeface="Consolas" panose="020B0609020204030204" pitchFamily="49" charset="0"/>
              </a:rPr>
              <a:t>[i].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addEventListener</a:t>
            </a:r>
            <a:r>
              <a:rPr lang="pt-BR" b="0" dirty="0">
                <a:effectLst/>
                <a:latin typeface="Consolas" panose="020B0609020204030204" pitchFamily="49" charset="0"/>
              </a:rPr>
              <a:t>('click',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criarParagrafo</a:t>
            </a:r>
            <a:r>
              <a:rPr lang="pt-BR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b="0" dirty="0"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1985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/>
              <a:t>Vamos testar...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D9A5645-DD3D-4A5E-AD04-69A410153841}"/>
              </a:ext>
            </a:extLst>
          </p:cNvPr>
          <p:cNvSpPr txBox="1"/>
          <p:nvPr/>
        </p:nvSpPr>
        <p:spPr>
          <a:xfrm>
            <a:off x="395536" y="1099483"/>
            <a:ext cx="7968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Portanto, seu código estará da seguinte forma:</a:t>
            </a:r>
            <a:endParaRPr lang="pt-BR" b="0" dirty="0"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6EA45B-0990-4773-8A2F-C6BB1A254739}"/>
              </a:ext>
            </a:extLst>
          </p:cNvPr>
          <p:cNvSpPr txBox="1"/>
          <p:nvPr/>
        </p:nvSpPr>
        <p:spPr>
          <a:xfrm>
            <a:off x="529527" y="1446475"/>
            <a:ext cx="817850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nsolas" panose="020B0609020204030204" pitchFamily="49" charset="0"/>
              </a:rPr>
              <a:t>&lt;!DOCTYPE 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html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html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lang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="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en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pt-BR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head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400" b="0" dirty="0">
                <a:effectLst/>
                <a:latin typeface="Consolas" panose="020B0609020204030204" pitchFamily="49" charset="0"/>
              </a:rPr>
              <a:t>  &lt;meta 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charset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="UTF-8"&gt;</a:t>
            </a:r>
          </a:p>
          <a:p>
            <a:r>
              <a:rPr lang="pt-BR" sz="1400" b="0" dirty="0">
                <a:effectLst/>
                <a:latin typeface="Consolas" panose="020B0609020204030204" pitchFamily="49" charset="0"/>
              </a:rPr>
              <a:t>  &lt;meta http-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equiv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="X-UA-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Compatible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" 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content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="IE=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edge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pt-BR" sz="1400" b="0" dirty="0">
                <a:effectLst/>
                <a:latin typeface="Consolas" panose="020B0609020204030204" pitchFamily="49" charset="0"/>
              </a:rPr>
              <a:t>  &lt;meta 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="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viewport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" 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content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="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=device-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initial-scale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=1.0"&gt;</a:t>
            </a:r>
          </a:p>
          <a:p>
            <a:r>
              <a:rPr lang="pt-BR" sz="1400" b="0" dirty="0">
                <a:effectLst/>
                <a:latin typeface="Consolas" panose="020B0609020204030204" pitchFamily="49" charset="0"/>
              </a:rPr>
              <a:t>  &lt;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title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title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head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400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pt-BR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&gt;Clique em mim&lt;/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400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pt-BR" sz="1400" b="0" dirty="0">
                <a:effectLst/>
                <a:latin typeface="Consolas" panose="020B0609020204030204" pitchFamily="49" charset="0"/>
              </a:rPr>
              <a:t>&lt;/script&gt;</a:t>
            </a:r>
          </a:p>
          <a:p>
            <a:r>
              <a:rPr lang="pt-BR" sz="1400" b="0" dirty="0">
                <a:effectLst/>
                <a:latin typeface="Consolas" panose="020B0609020204030204" pitchFamily="49" charset="0"/>
              </a:rPr>
              <a:t>// O 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JavaScript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 fica aqui</a:t>
            </a:r>
            <a:br>
              <a:rPr lang="pt-BR" sz="1400" b="0" dirty="0"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criarParagrafo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0" dirty="0"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let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 para = 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('p');</a:t>
            </a:r>
          </a:p>
          <a:p>
            <a:r>
              <a:rPr lang="pt-BR" sz="1400" b="0" dirty="0"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para.textContent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 = 'Você clicou no botão!';</a:t>
            </a:r>
          </a:p>
          <a:p>
            <a:r>
              <a:rPr lang="pt-BR" sz="1400" b="0" dirty="0"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document.body.appendChild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(para);</a:t>
            </a:r>
          </a:p>
          <a:p>
            <a:r>
              <a:rPr lang="pt-BR" sz="14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botoes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document.querySelectorAll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('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');</a:t>
            </a:r>
          </a:p>
          <a:p>
            <a:r>
              <a:rPr lang="pt-BR" sz="1400" b="0" dirty="0">
                <a:effectLst/>
                <a:latin typeface="Consolas" panose="020B0609020204030204" pitchFamily="49" charset="0"/>
              </a:rPr>
              <a:t>for(var i = 0; i &lt; 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botoes.length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 ; i++) {</a:t>
            </a:r>
          </a:p>
          <a:p>
            <a:r>
              <a:rPr lang="pt-BR" sz="1400" b="0" dirty="0"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botoes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[i].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addEventListener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('click', 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criarParagrafo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0" dirty="0">
                <a:effectLst/>
                <a:latin typeface="Consolas" panose="020B0609020204030204" pitchFamily="49" charset="0"/>
              </a:rPr>
              <a:t>&lt;/script&gt;</a:t>
            </a:r>
          </a:p>
          <a:p>
            <a:r>
              <a:rPr lang="pt-BR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effectLst/>
                <a:latin typeface="Consolas" panose="020B0609020204030204" pitchFamily="49" charset="0"/>
              </a:rPr>
              <a:t>html</a:t>
            </a:r>
            <a:r>
              <a:rPr lang="pt-BR" sz="1400" b="0" dirty="0"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61248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/>
              <a:t>Vamos testar...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D9A5645-DD3D-4A5E-AD04-69A410153841}"/>
              </a:ext>
            </a:extLst>
          </p:cNvPr>
          <p:cNvSpPr txBox="1"/>
          <p:nvPr/>
        </p:nvSpPr>
        <p:spPr>
          <a:xfrm>
            <a:off x="494694" y="2375510"/>
            <a:ext cx="7968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 seu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está ligado com sua pasta do </a:t>
            </a:r>
            <a:r>
              <a:rPr lang="pt-BR" dirty="0" err="1"/>
              <a:t>explorer</a:t>
            </a:r>
            <a:r>
              <a:rPr lang="pt-BR" dirty="0"/>
              <a:t>, volte no explore e abra seu arquivo alterado com o Google Chrome. Veja a execução !</a:t>
            </a:r>
            <a:endParaRPr lang="pt-BR" b="0" dirty="0"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8192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0" y="6742113"/>
            <a:ext cx="91440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3" name="Rectangle 11"/>
          <p:cNvSpPr>
            <a:spLocks noChangeArrowheads="1"/>
          </p:cNvSpPr>
          <p:nvPr/>
        </p:nvSpPr>
        <p:spPr bwMode="auto">
          <a:xfrm>
            <a:off x="9072563" y="0"/>
            <a:ext cx="10795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-36513" y="0"/>
            <a:ext cx="107951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467544" y="2132856"/>
            <a:ext cx="79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17208" y="1951658"/>
            <a:ext cx="34547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Obrigada!</a:t>
            </a:r>
          </a:p>
          <a:p>
            <a:pPr algn="ctr"/>
            <a:endParaRPr lang="pt-BR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A18FBE0-3064-4F6A-A1D9-66A9330CC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54AE407-2EBD-4689-B7FC-FC680F308011}"/>
              </a:ext>
            </a:extLst>
          </p:cNvPr>
          <p:cNvSpPr txBox="1"/>
          <p:nvPr/>
        </p:nvSpPr>
        <p:spPr>
          <a:xfrm>
            <a:off x="467544" y="6093400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Adriana.costa@up.edu.br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AD4F7BC-39CE-4C75-AF3E-3E3950696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2137"/>
            <a:ext cx="2138889" cy="381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97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"/>
          <p:cNvSpPr/>
          <p:nvPr/>
        </p:nvSpPr>
        <p:spPr>
          <a:xfrm>
            <a:off x="9018588" y="54546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0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0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/>
              <a:t>Gerência de Configuração - Relembrando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66B6E016-75B8-435C-8B90-B89E675B0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25" name="Retângulo: Cantos Diagonais Arredondados 24">
            <a:extLst>
              <a:ext uri="{FF2B5EF4-FFF2-40B4-BE49-F238E27FC236}">
                <a16:creationId xmlns:a16="http://schemas.microsoft.com/office/drawing/2014/main" id="{EB9D1141-4B1B-41AE-8109-A4ADA84A113A}"/>
              </a:ext>
            </a:extLst>
          </p:cNvPr>
          <p:cNvSpPr/>
          <p:nvPr/>
        </p:nvSpPr>
        <p:spPr>
          <a:xfrm>
            <a:off x="1632249" y="2619472"/>
            <a:ext cx="5665304" cy="161013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solidFill>
                  <a:srgbClr val="000000"/>
                </a:solidFill>
                <a:effectLst/>
                <a:latin typeface="PT Serif"/>
              </a:rPr>
              <a:t>Gerência de Configuração de Software</a:t>
            </a:r>
            <a:r>
              <a:rPr lang="pt-BR" b="0" i="0" dirty="0">
                <a:solidFill>
                  <a:srgbClr val="000000"/>
                </a:solidFill>
                <a:effectLst/>
                <a:latin typeface="PT Serif"/>
              </a:rPr>
              <a:t> é um conjunto de atividades de apoio ou suporte, que permite a absorção ordenada das mudanças inerentes ao desenvolvimento de software, mantendo a integridade e a estabilidade durante a evolução do projeto.</a:t>
            </a:r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08B3FB6-EE66-41FB-960E-55CD42102CA5}"/>
              </a:ext>
            </a:extLst>
          </p:cNvPr>
          <p:cNvSpPr/>
          <p:nvPr/>
        </p:nvSpPr>
        <p:spPr>
          <a:xfrm>
            <a:off x="565787" y="4513909"/>
            <a:ext cx="3838840" cy="646043"/>
          </a:xfrm>
          <a:prstGeom prst="rect">
            <a:avLst/>
          </a:prstGeom>
          <a:solidFill>
            <a:srgbClr val="11C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solidFill>
                  <a:srgbClr val="515151"/>
                </a:solidFill>
                <a:effectLst/>
                <a:latin typeface="PT Serif"/>
              </a:rPr>
              <a:t>Controlar e acompanhar mudanças (</a:t>
            </a:r>
            <a:r>
              <a:rPr lang="pt-BR" b="1" i="1" dirty="0">
                <a:solidFill>
                  <a:srgbClr val="515151"/>
                </a:solidFill>
                <a:effectLst/>
                <a:latin typeface="PT Serif"/>
              </a:rPr>
              <a:t>Controle de Mudança</a:t>
            </a:r>
            <a:r>
              <a:rPr lang="pt-BR" b="1" i="0" dirty="0">
                <a:solidFill>
                  <a:srgbClr val="515151"/>
                </a:solidFill>
                <a:effectLst/>
                <a:latin typeface="PT Serif"/>
              </a:rPr>
              <a:t>)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3591EED-56E9-4572-912E-19E0478AB6CC}"/>
              </a:ext>
            </a:extLst>
          </p:cNvPr>
          <p:cNvSpPr/>
          <p:nvPr/>
        </p:nvSpPr>
        <p:spPr>
          <a:xfrm>
            <a:off x="4685399" y="4513909"/>
            <a:ext cx="3838840" cy="646043"/>
          </a:xfrm>
          <a:prstGeom prst="rect">
            <a:avLst/>
          </a:prstGeom>
          <a:solidFill>
            <a:srgbClr val="11C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solidFill>
                  <a:srgbClr val="515151"/>
                </a:solidFill>
                <a:effectLst/>
                <a:latin typeface="PT Serif"/>
              </a:rPr>
              <a:t>Registrar a evolução do projeto (</a:t>
            </a:r>
            <a:r>
              <a:rPr lang="pt-BR" b="1" i="1" dirty="0">
                <a:solidFill>
                  <a:srgbClr val="515151"/>
                </a:solidFill>
                <a:effectLst/>
                <a:latin typeface="PT Serif"/>
              </a:rPr>
              <a:t>Controle de Versão</a:t>
            </a:r>
            <a:r>
              <a:rPr lang="pt-BR" b="1" i="0" dirty="0">
                <a:solidFill>
                  <a:srgbClr val="515151"/>
                </a:solidFill>
                <a:effectLst/>
                <a:latin typeface="PT Serif"/>
              </a:rPr>
              <a:t>)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35BBA8C-360B-478E-B940-539A494E4C7A}"/>
              </a:ext>
            </a:extLst>
          </p:cNvPr>
          <p:cNvSpPr/>
          <p:nvPr/>
        </p:nvSpPr>
        <p:spPr>
          <a:xfrm>
            <a:off x="2589931" y="5312529"/>
            <a:ext cx="3838840" cy="646043"/>
          </a:xfrm>
          <a:prstGeom prst="rect">
            <a:avLst/>
          </a:prstGeom>
          <a:solidFill>
            <a:srgbClr val="11C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solidFill>
                  <a:srgbClr val="515151"/>
                </a:solidFill>
                <a:effectLst/>
                <a:latin typeface="PT Serif"/>
              </a:rPr>
              <a:t>Estabelecer a integridade do sistema (</a:t>
            </a:r>
            <a:r>
              <a:rPr lang="pt-BR" b="1" i="1" dirty="0">
                <a:solidFill>
                  <a:srgbClr val="515151"/>
                </a:solidFill>
                <a:effectLst/>
                <a:latin typeface="PT Serif"/>
              </a:rPr>
              <a:t>Integração Contínua</a:t>
            </a:r>
            <a:r>
              <a:rPr lang="pt-BR" b="1" i="0" dirty="0">
                <a:solidFill>
                  <a:srgbClr val="515151"/>
                </a:solidFill>
                <a:effectLst/>
                <a:latin typeface="PT Serif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/>
              <a:t>Gerência de Configuração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735CE251-3FAD-411F-96BA-214C1F75E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047E090-A78B-4B76-A1D7-F203AB0B7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DE07A81A-6D1E-484A-8B19-8170685D6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873765"/>
            <a:ext cx="763369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pt-BR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é um software versionamento local que permite aos desenvolvedores salvar seus projetos ao longo do tempo, ou melhor, as várias versões. Geralmente é melhor para uso individual.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pt-BR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é uma plataforma baseada na web que incorpora os recursos de controle de versões do </a:t>
            </a:r>
            <a:r>
              <a:rPr lang="pt-BR" sz="20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pt-BR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para que possam ser usados colaborativamente. É um serviço de hospedagem de projetos.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u="none" strike="noStrike" cap="none" normalizeH="0" baseline="0" dirty="0">
              <a:ln>
                <a:noFill/>
              </a:ln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latin typeface="arial" panose="020B0604020202020204" pitchFamily="34" charset="0"/>
                <a:hlinkClick r:id="rId5"/>
              </a:rPr>
              <a:t>https://www.youtube.com/watch?v=_hZf1teRFNg</a:t>
            </a:r>
            <a:r>
              <a:rPr lang="pt-BR" altLang="pt-BR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endParaRPr kumimoji="0" lang="pt-BR" altLang="pt-BR" sz="2000" u="none" strike="noStrike" cap="none" normalizeH="0" baseline="0" dirty="0">
              <a:ln>
                <a:noFill/>
              </a:ln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48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/>
              <a:t>GIT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D7A3C37D-5B1D-49FC-B0A4-AA22EC11B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132856"/>
            <a:ext cx="763369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+mn-lt"/>
              </a:rPr>
              <a:t>A ideia foi vermos como funciona o software através de linha de comando, sem o uso da interface gráfica.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515151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515151"/>
                </a:solidFill>
                <a:latin typeface="+mn-lt"/>
              </a:rPr>
              <a:t>Nosso problema foi firewall, que bloqueou o SSH.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rgbClr val="51515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Vamos fazer um resumo do passo a passo: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6CE1F7D-BF6B-44BE-A9FA-0ED02566E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680" y="4381698"/>
            <a:ext cx="2209800" cy="2076450"/>
          </a:xfrm>
          <a:prstGeom prst="rect">
            <a:avLst/>
          </a:prstGeom>
        </p:spPr>
      </p:pic>
      <p:pic>
        <p:nvPicPr>
          <p:cNvPr id="1026" name="Picture 2" descr="Comandos Git: os 10 que todo desenvolvedor deveria saber">
            <a:extLst>
              <a:ext uri="{FF2B5EF4-FFF2-40B4-BE49-F238E27FC236}">
                <a16:creationId xmlns:a16="http://schemas.microsoft.com/office/drawing/2014/main" id="{D201C3E9-9C33-4172-9DD1-43D9F2B9B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6" y="4534087"/>
            <a:ext cx="330517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/>
              <a:t>GIT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D7A3C37D-5B1D-49FC-B0A4-AA22EC11B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041377"/>
            <a:ext cx="76336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PT Serif"/>
              </a:rPr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60E49D-D054-4B26-B31B-B01672C964B3}"/>
              </a:ext>
            </a:extLst>
          </p:cNvPr>
          <p:cNvSpPr txBox="1"/>
          <p:nvPr/>
        </p:nvSpPr>
        <p:spPr>
          <a:xfrm>
            <a:off x="251520" y="1656382"/>
            <a:ext cx="79737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/>
              <a:t>Instalar o </a:t>
            </a:r>
            <a:r>
              <a:rPr lang="pt-BR" dirty="0" err="1"/>
              <a:t>Git</a:t>
            </a:r>
            <a:r>
              <a:rPr lang="pt-BR" dirty="0"/>
              <a:t> - </a:t>
            </a:r>
            <a:r>
              <a:rPr lang="pt-BR" dirty="0">
                <a:hlinkClick r:id="rId4"/>
              </a:rPr>
              <a:t>https://git-scm.com/</a:t>
            </a:r>
            <a:endParaRPr lang="pt-BR" dirty="0"/>
          </a:p>
          <a:p>
            <a:pPr marL="342900" indent="-342900">
              <a:buAutoNum type="arabicPeriod"/>
            </a:pPr>
            <a:r>
              <a:rPr lang="pt-BR" dirty="0"/>
              <a:t>Criar uma conta do GitHub - </a:t>
            </a:r>
            <a:r>
              <a:rPr lang="pt-BR" dirty="0">
                <a:hlinkClick r:id="rId5"/>
              </a:rPr>
              <a:t>https://github.com/</a:t>
            </a:r>
            <a:r>
              <a:rPr lang="pt-BR" dirty="0"/>
              <a:t> </a:t>
            </a:r>
          </a:p>
          <a:p>
            <a:pPr marL="342900" indent="-342900">
              <a:buAutoNum type="arabicPeriod"/>
            </a:pPr>
            <a:r>
              <a:rPr lang="pt-BR" dirty="0"/>
              <a:t>Depois de instalado, abrir uma janela do Explorador de Arquivos</a:t>
            </a:r>
          </a:p>
          <a:p>
            <a:pPr marL="342900" indent="-342900">
              <a:buAutoNum type="arabicPeriod"/>
            </a:pPr>
            <a:r>
              <a:rPr lang="pt-BR" dirty="0"/>
              <a:t>Clicar com o botão da direita e selecionar a opção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r>
              <a:rPr lang="pt-BR" dirty="0"/>
              <a:t>, uma tela do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r>
              <a:rPr lang="pt-BR" dirty="0"/>
              <a:t> será aberta para você (parece a tela do CMD) </a:t>
            </a:r>
          </a:p>
          <a:p>
            <a:pPr marL="342900" indent="-342900">
              <a:buAutoNum type="arabicPeriod"/>
            </a:pPr>
            <a:endParaRPr lang="pt-BR" dirty="0"/>
          </a:p>
          <a:p>
            <a:r>
              <a:rPr lang="pt-BR" dirty="0">
                <a:solidFill>
                  <a:srgbClr val="0070C0"/>
                </a:solidFill>
              </a:rPr>
              <a:t>Para relacionar o diretório ao GitHub, siga os passos 5 e 6:</a:t>
            </a:r>
          </a:p>
          <a:p>
            <a:endParaRPr lang="pt-BR" dirty="0"/>
          </a:p>
          <a:p>
            <a:r>
              <a:rPr lang="pt-BR" dirty="0"/>
              <a:t>5. Na tela do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r>
              <a:rPr lang="pt-BR" dirty="0"/>
              <a:t>, digitar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--global user.name “nome de usuário do </a:t>
            </a:r>
            <a:r>
              <a:rPr lang="pt-BR" dirty="0" err="1"/>
              <a:t>github</a:t>
            </a:r>
            <a:r>
              <a:rPr lang="pt-BR" dirty="0"/>
              <a:t>” e clicar </a:t>
            </a:r>
            <a:r>
              <a:rPr lang="pt-BR" dirty="0" err="1"/>
              <a:t>enter</a:t>
            </a:r>
            <a:endParaRPr lang="pt-BR" dirty="0"/>
          </a:p>
          <a:p>
            <a:r>
              <a:rPr lang="pt-BR" dirty="0"/>
              <a:t>6. Na tela do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r>
              <a:rPr lang="pt-BR" dirty="0"/>
              <a:t>, digitar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–global </a:t>
            </a:r>
            <a:r>
              <a:rPr lang="pt-BR" dirty="0" err="1"/>
              <a:t>user.email</a:t>
            </a:r>
            <a:r>
              <a:rPr lang="pt-BR" dirty="0"/>
              <a:t> “seu e-mail de cadastro no </a:t>
            </a:r>
            <a:r>
              <a:rPr lang="pt-BR" dirty="0" err="1"/>
              <a:t>github</a:t>
            </a:r>
            <a:r>
              <a:rPr lang="pt-BR" dirty="0"/>
              <a:t>” e clicar </a:t>
            </a:r>
            <a:r>
              <a:rPr lang="pt-BR" dirty="0" err="1"/>
              <a:t>enter</a:t>
            </a:r>
            <a:endParaRPr lang="pt-BR" dirty="0"/>
          </a:p>
          <a:p>
            <a:pPr marL="342900" indent="-342900">
              <a:buAutoNum type="arabicPeriod"/>
            </a:pPr>
            <a:endParaRPr lang="pt-BR" dirty="0"/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545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/>
              <a:t>GIT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D7A3C37D-5B1D-49FC-B0A4-AA22EC11B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041377"/>
            <a:ext cx="76336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PT Serif"/>
              </a:rPr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60E49D-D054-4B26-B31B-B01672C964B3}"/>
              </a:ext>
            </a:extLst>
          </p:cNvPr>
          <p:cNvSpPr txBox="1"/>
          <p:nvPr/>
        </p:nvSpPr>
        <p:spPr>
          <a:xfrm>
            <a:off x="251520" y="1663800"/>
            <a:ext cx="79737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Para  criar um projeto no GitHub, siga os passos abaixo:</a:t>
            </a:r>
          </a:p>
          <a:p>
            <a:endParaRPr lang="pt-BR" dirty="0"/>
          </a:p>
          <a:p>
            <a:r>
              <a:rPr lang="pt-BR" dirty="0"/>
              <a:t>7. No explorador de arquivos crie uma pasta com o nome Tópicos Especiais de Sistemas</a:t>
            </a:r>
          </a:p>
          <a:p>
            <a:r>
              <a:rPr lang="pt-BR" dirty="0"/>
              <a:t>8. Instale o VS </a:t>
            </a:r>
            <a:r>
              <a:rPr lang="pt-BR" dirty="0" err="1"/>
              <a:t>Code</a:t>
            </a:r>
            <a:r>
              <a:rPr lang="pt-BR" dirty="0"/>
              <a:t> - </a:t>
            </a:r>
            <a:r>
              <a:rPr lang="pt-BR" dirty="0">
                <a:hlinkClick r:id="rId4"/>
              </a:rPr>
              <a:t>https://code.visualstudio.com/download</a:t>
            </a:r>
            <a:r>
              <a:rPr lang="pt-BR" dirty="0"/>
              <a:t> </a:t>
            </a:r>
          </a:p>
          <a:p>
            <a:r>
              <a:rPr lang="pt-BR" dirty="0"/>
              <a:t>9. No VS </a:t>
            </a:r>
            <a:r>
              <a:rPr lang="pt-BR" dirty="0" err="1"/>
              <a:t>Code</a:t>
            </a:r>
            <a:r>
              <a:rPr lang="pt-BR" dirty="0"/>
              <a:t>, vá em arquivo, New Folder e abra a pasta que você criou no passo 7</a:t>
            </a:r>
          </a:p>
          <a:p>
            <a:r>
              <a:rPr lang="pt-BR" dirty="0"/>
              <a:t>10. Dentro desta pasta, no VS </a:t>
            </a:r>
            <a:r>
              <a:rPr lang="pt-BR" dirty="0" err="1"/>
              <a:t>Code</a:t>
            </a:r>
            <a:r>
              <a:rPr lang="pt-BR" dirty="0"/>
              <a:t>, clique com o botão da direita e escolha a opção New File.</a:t>
            </a:r>
          </a:p>
          <a:p>
            <a:r>
              <a:rPr lang="pt-BR" dirty="0"/>
              <a:t>11. Crie um arquivo chamado Index.html</a:t>
            </a:r>
          </a:p>
          <a:p>
            <a:r>
              <a:rPr lang="pt-BR" dirty="0"/>
              <a:t>12. Crie outro arquivo chamado Vendas.html</a:t>
            </a:r>
          </a:p>
          <a:p>
            <a:r>
              <a:rPr lang="pt-BR" dirty="0"/>
              <a:t>13. Volte no explorador de arquivos, na pasta Tópicos Especiais de Sistemas, e veja que os arquivos criados já são mostrados para vocês</a:t>
            </a:r>
          </a:p>
          <a:p>
            <a:r>
              <a:rPr lang="pt-BR" dirty="0"/>
              <a:t>14. Na pasta de Tópicos Especiais de Sistemas, abra a tela do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endParaRPr lang="pt-BR" dirty="0"/>
          </a:p>
          <a:p>
            <a:r>
              <a:rPr lang="pt-BR" dirty="0"/>
              <a:t>15. Digite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init</a:t>
            </a:r>
            <a:r>
              <a:rPr lang="pt-BR" dirty="0"/>
              <a:t>, tecle </a:t>
            </a:r>
            <a:r>
              <a:rPr lang="pt-BR" dirty="0" err="1"/>
              <a:t>enter</a:t>
            </a:r>
            <a:r>
              <a:rPr lang="pt-BR" dirty="0"/>
              <a:t> =&gt; veja que nesse momento, foi criado um arquivo .</a:t>
            </a:r>
            <a:r>
              <a:rPr lang="pt-BR" dirty="0" err="1"/>
              <a:t>git</a:t>
            </a:r>
            <a:r>
              <a:rPr lang="pt-BR" dirty="0"/>
              <a:t> na sua pasta Tópicos Especiais de Sistemas </a:t>
            </a:r>
          </a:p>
          <a:p>
            <a:r>
              <a:rPr lang="pt-BR" dirty="0"/>
              <a:t>16. Digite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. , tecle </a:t>
            </a:r>
            <a:r>
              <a:rPr lang="pt-BR" dirty="0" err="1"/>
              <a:t>enter</a:t>
            </a:r>
            <a:r>
              <a:rPr lang="pt-BR" dirty="0"/>
              <a:t> =&gt; este comando cria uma área temporária para os arquivos</a:t>
            </a:r>
          </a:p>
        </p:txBody>
      </p:sp>
    </p:spTree>
    <p:extLst>
      <p:ext uri="{BB962C8B-B14F-4D97-AF65-F5344CB8AC3E}">
        <p14:creationId xmlns:p14="http://schemas.microsoft.com/office/powerpoint/2010/main" val="129661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/>
              <a:t>GIT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D7A3C37D-5B1D-49FC-B0A4-AA22EC11B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041377"/>
            <a:ext cx="76336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PT Serif"/>
              </a:rPr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60E49D-D054-4B26-B31B-B01672C964B3}"/>
              </a:ext>
            </a:extLst>
          </p:cNvPr>
          <p:cNvSpPr txBox="1"/>
          <p:nvPr/>
        </p:nvSpPr>
        <p:spPr>
          <a:xfrm>
            <a:off x="268415" y="1305387"/>
            <a:ext cx="7973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Para  criar um projeto no GitHub, siga os passos abaixo:</a:t>
            </a:r>
          </a:p>
          <a:p>
            <a:endParaRPr lang="pt-BR" dirty="0"/>
          </a:p>
          <a:p>
            <a:r>
              <a:rPr lang="pt-BR" dirty="0"/>
              <a:t>17. Digite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–m “comentário ou descrição sobre seu projeto”</a:t>
            </a:r>
          </a:p>
          <a:p>
            <a:r>
              <a:rPr lang="pt-BR" dirty="0"/>
              <a:t>18. Digite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–M </a:t>
            </a:r>
            <a:r>
              <a:rPr lang="pt-BR" dirty="0" err="1"/>
              <a:t>main</a:t>
            </a:r>
            <a:r>
              <a:rPr lang="pt-BR" dirty="0"/>
              <a:t> =&gt; comando para garantir que a </a:t>
            </a:r>
            <a:r>
              <a:rPr lang="pt-BR" dirty="0" err="1"/>
              <a:t>branch</a:t>
            </a:r>
            <a:r>
              <a:rPr lang="pt-BR" dirty="0"/>
              <a:t> criada terá o nome </a:t>
            </a:r>
            <a:r>
              <a:rPr lang="pt-BR" dirty="0" err="1"/>
              <a:t>main</a:t>
            </a:r>
            <a:endParaRPr lang="pt-BR" dirty="0"/>
          </a:p>
          <a:p>
            <a:r>
              <a:rPr lang="pt-BR" dirty="0"/>
              <a:t>19. Vá no GitHub e crie um nome repositório com o nome Tópicos Especiais de Sistemas, público e em branco (sem nenhum opção marcada)</a:t>
            </a:r>
          </a:p>
          <a:p>
            <a:r>
              <a:rPr lang="pt-BR" dirty="0"/>
              <a:t>20. Ao criar o repositório, a seguinte tela aparecerá para você: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0AAD19-7BFD-4BA7-A4CB-8C0B50280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327" y="3613711"/>
            <a:ext cx="5562500" cy="312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9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/>
          <p:nvPr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9072563" y="0"/>
            <a:ext cx="10795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-36513" y="0"/>
            <a:ext cx="107951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0" y="0"/>
            <a:ext cx="9144000" cy="11588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2555776" y="899428"/>
            <a:ext cx="63367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pt-BR" sz="2000" b="1" dirty="0"/>
              <a:t>GIT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ED109D-584C-4F6E-AD7F-47A96421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354"/>
            <a:ext cx="2138099" cy="52080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D7A3C37D-5B1D-49FC-B0A4-AA22EC11B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041377"/>
            <a:ext cx="76336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PT Serif"/>
              </a:rPr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60E49D-D054-4B26-B31B-B01672C964B3}"/>
              </a:ext>
            </a:extLst>
          </p:cNvPr>
          <p:cNvSpPr txBox="1"/>
          <p:nvPr/>
        </p:nvSpPr>
        <p:spPr>
          <a:xfrm>
            <a:off x="268415" y="1305387"/>
            <a:ext cx="86240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Para  criar um projeto no GitHub, siga os passos abaixo:</a:t>
            </a:r>
          </a:p>
          <a:p>
            <a:endParaRPr lang="pt-BR" dirty="0"/>
          </a:p>
          <a:p>
            <a:r>
              <a:rPr lang="pt-BR" dirty="0"/>
              <a:t>21. Marque a opção HTTPS e copie o comando que está marcado em azul do print da tela do slide anterior</a:t>
            </a:r>
          </a:p>
          <a:p>
            <a:r>
              <a:rPr lang="pt-BR" dirty="0"/>
              <a:t>22. Cole esse comando na sua tela do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r>
              <a:rPr lang="pt-BR" dirty="0"/>
              <a:t>, e tecle </a:t>
            </a:r>
            <a:r>
              <a:rPr lang="pt-BR" dirty="0" err="1"/>
              <a:t>enter</a:t>
            </a:r>
            <a:endParaRPr lang="pt-BR" dirty="0"/>
          </a:p>
          <a:p>
            <a:r>
              <a:rPr lang="pt-BR" dirty="0"/>
              <a:t>23. Digite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–u </a:t>
            </a:r>
            <a:r>
              <a:rPr lang="pt-BR" dirty="0" err="1"/>
              <a:t>origin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, tecle </a:t>
            </a:r>
            <a:r>
              <a:rPr lang="pt-BR" dirty="0" err="1"/>
              <a:t>enter</a:t>
            </a:r>
            <a:endParaRPr lang="pt-BR" dirty="0"/>
          </a:p>
          <a:p>
            <a:r>
              <a:rPr lang="pt-BR" dirty="0"/>
              <a:t>24. Com isso sua pasta estará relacionada com o GitHub e seus arquivos criados na pasta </a:t>
            </a:r>
            <a:r>
              <a:rPr lang="pt-BR" dirty="0" err="1"/>
              <a:t>Topicos</a:t>
            </a:r>
            <a:r>
              <a:rPr lang="pt-BR" dirty="0"/>
              <a:t> Especiais de Sistemas já vão aparecer no GitHub</a:t>
            </a:r>
          </a:p>
          <a:p>
            <a:endParaRPr lang="pt-BR" dirty="0"/>
          </a:p>
          <a:p>
            <a:r>
              <a:rPr lang="pt-BR" dirty="0">
                <a:solidFill>
                  <a:srgbClr val="0070C0"/>
                </a:solidFill>
              </a:rPr>
              <a:t>Para  criar uma nova versão no GitHub, siga os passos abaixo: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/>
              <a:t>25. Vá nos seus arquivos do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, altere o seu .</a:t>
            </a:r>
            <a:r>
              <a:rPr lang="pt-BR" dirty="0" err="1"/>
              <a:t>js</a:t>
            </a:r>
            <a:r>
              <a:rPr lang="pt-BR" dirty="0"/>
              <a:t> e salve (CTRL S)</a:t>
            </a:r>
          </a:p>
          <a:p>
            <a:r>
              <a:rPr lang="pt-BR" dirty="0"/>
              <a:t>26. Volte na tela do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r>
              <a:rPr lang="pt-BR" dirty="0"/>
              <a:t> (sempre aberta no diretório do seu projeto</a:t>
            </a:r>
          </a:p>
          <a:p>
            <a:r>
              <a:rPr lang="pt-BR" dirty="0"/>
              <a:t>27. Digite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. e tecle </a:t>
            </a:r>
            <a:r>
              <a:rPr lang="pt-BR" dirty="0" err="1"/>
              <a:t>enter</a:t>
            </a:r>
            <a:endParaRPr lang="pt-BR" dirty="0"/>
          </a:p>
          <a:p>
            <a:r>
              <a:rPr lang="pt-BR" dirty="0"/>
              <a:t>28. Digite </a:t>
            </a:r>
            <a:r>
              <a:rPr lang="pt-BR" dirty="0" err="1"/>
              <a:t>Git</a:t>
            </a:r>
            <a:r>
              <a:rPr lang="pt-BR" dirty="0"/>
              <a:t> status e tecle </a:t>
            </a:r>
            <a:r>
              <a:rPr lang="pt-BR" dirty="0" err="1"/>
              <a:t>enter</a:t>
            </a:r>
            <a:r>
              <a:rPr lang="pt-BR" dirty="0"/>
              <a:t> =&gt; você verá os arquivos que foram modificados</a:t>
            </a:r>
          </a:p>
          <a:p>
            <a:r>
              <a:rPr lang="pt-BR" dirty="0"/>
              <a:t>29.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–m “comentário da nova versão”, tecle </a:t>
            </a:r>
            <a:r>
              <a:rPr lang="pt-BR" dirty="0" err="1"/>
              <a:t>enter</a:t>
            </a:r>
            <a:endParaRPr lang="pt-BR" dirty="0"/>
          </a:p>
          <a:p>
            <a:r>
              <a:rPr lang="pt-BR" dirty="0"/>
              <a:t>30. Digite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=&gt; como não é mais a primeira vez, não precisa especificar o caminho. Com isso a nova versão será criada</a:t>
            </a:r>
          </a:p>
        </p:txBody>
      </p:sp>
    </p:spTree>
    <p:extLst>
      <p:ext uri="{BB962C8B-B14F-4D97-AF65-F5344CB8AC3E}">
        <p14:creationId xmlns:p14="http://schemas.microsoft.com/office/powerpoint/2010/main" val="705043868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12918</TotalTime>
  <Words>2677</Words>
  <Application>Microsoft Office PowerPoint</Application>
  <PresentationFormat>Apresentação na tela (4:3)</PresentationFormat>
  <Paragraphs>234</Paragraphs>
  <Slides>28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Arial</vt:lpstr>
      <vt:lpstr>Consolas</vt:lpstr>
      <vt:lpstr>inter</vt:lpstr>
      <vt:lpstr>inter</vt:lpstr>
      <vt:lpstr>PT Serif</vt:lpstr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Grupo Positivo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</dc:title>
  <dc:creator>UnicenP</dc:creator>
  <cp:lastModifiedBy>Adriana Bastos da Costa</cp:lastModifiedBy>
  <cp:revision>315</cp:revision>
  <dcterms:created xsi:type="dcterms:W3CDTF">2008-02-13T15:41:34Z</dcterms:created>
  <dcterms:modified xsi:type="dcterms:W3CDTF">2022-03-16T15:50:19Z</dcterms:modified>
</cp:coreProperties>
</file>