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347" r:id="rId3"/>
    <p:sldId id="304" r:id="rId4"/>
    <p:sldId id="348" r:id="rId5"/>
    <p:sldId id="507" r:id="rId6"/>
    <p:sldId id="310" r:id="rId7"/>
    <p:sldId id="462" r:id="rId8"/>
    <p:sldId id="504" r:id="rId9"/>
    <p:sldId id="311" r:id="rId10"/>
    <p:sldId id="505" r:id="rId11"/>
    <p:sldId id="506" r:id="rId12"/>
    <p:sldId id="508" r:id="rId13"/>
    <p:sldId id="425" r:id="rId14"/>
    <p:sldId id="274" r:id="rId15"/>
    <p:sldId id="275" r:id="rId16"/>
    <p:sldId id="492" r:id="rId17"/>
    <p:sldId id="493" r:id="rId18"/>
    <p:sldId id="278" r:id="rId19"/>
    <p:sldId id="49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495" r:id="rId30"/>
    <p:sldId id="290" r:id="rId31"/>
    <p:sldId id="291" r:id="rId32"/>
    <p:sldId id="496" r:id="rId33"/>
    <p:sldId id="293" r:id="rId34"/>
    <p:sldId id="294" r:id="rId35"/>
    <p:sldId id="497" r:id="rId36"/>
    <p:sldId id="296" r:id="rId37"/>
    <p:sldId id="297" r:id="rId38"/>
    <p:sldId id="298" r:id="rId39"/>
    <p:sldId id="299" r:id="rId40"/>
    <p:sldId id="300" r:id="rId41"/>
    <p:sldId id="301" r:id="rId42"/>
    <p:sldId id="509" r:id="rId43"/>
    <p:sldId id="510" r:id="rId44"/>
    <p:sldId id="312" r:id="rId45"/>
    <p:sldId id="313" r:id="rId46"/>
    <p:sldId id="295" r:id="rId47"/>
  </p:sldIdLst>
  <p:sldSz cx="9144000" cy="6858000" type="screen4x3"/>
  <p:notesSz cx="6858000" cy="96869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918"/>
    <a:srgbClr val="FBD1A3"/>
    <a:srgbClr val="A0FEC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8" autoAdjust="0"/>
    <p:restoredTop sz="94660"/>
  </p:normalViewPr>
  <p:slideViewPr>
    <p:cSldViewPr>
      <p:cViewPr varScale="1">
        <p:scale>
          <a:sx n="67" d="100"/>
          <a:sy n="67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F1E53-F371-4A0C-8C5D-D849777202F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4BA993-0CE6-490F-80C8-19351418BF6C}">
      <dgm:prSet phldrT="[Texto]"/>
      <dgm:spPr/>
      <dgm:t>
        <a:bodyPr/>
        <a:lstStyle/>
        <a:p>
          <a:r>
            <a:rPr lang="pt-BR" dirty="0"/>
            <a:t>A1</a:t>
          </a:r>
        </a:p>
      </dgm:t>
    </dgm:pt>
    <dgm:pt modelId="{87E1A395-542D-426D-A1F8-A97727CFC033}" type="parTrans" cxnId="{49C0A828-9986-48A1-BD03-67C78E8CE8A7}">
      <dgm:prSet/>
      <dgm:spPr/>
      <dgm:t>
        <a:bodyPr/>
        <a:lstStyle/>
        <a:p>
          <a:endParaRPr lang="pt-BR"/>
        </a:p>
      </dgm:t>
    </dgm:pt>
    <dgm:pt modelId="{B598DD9F-EF5C-4F10-85CC-9B6C88D57A17}" type="sibTrans" cxnId="{49C0A828-9986-48A1-BD03-67C78E8CE8A7}">
      <dgm:prSet/>
      <dgm:spPr/>
      <dgm:t>
        <a:bodyPr/>
        <a:lstStyle/>
        <a:p>
          <a:endParaRPr lang="pt-BR"/>
        </a:p>
      </dgm:t>
    </dgm:pt>
    <dgm:pt modelId="{B9F7056D-3F54-4696-A98F-E059E0BC1BC7}">
      <dgm:prSet phldrT="[Texto]"/>
      <dgm:spPr/>
      <dgm:t>
        <a:bodyPr/>
        <a:lstStyle/>
        <a:p>
          <a:r>
            <a:rPr lang="pt-BR" dirty="0"/>
            <a:t>5,00</a:t>
          </a:r>
        </a:p>
      </dgm:t>
    </dgm:pt>
    <dgm:pt modelId="{7D93D9A6-EFAE-4CFB-B1AC-EA873832D91B}" type="parTrans" cxnId="{1C08A978-8859-4C9B-8ED7-1777133C0240}">
      <dgm:prSet/>
      <dgm:spPr/>
      <dgm:t>
        <a:bodyPr/>
        <a:lstStyle/>
        <a:p>
          <a:endParaRPr lang="pt-BR"/>
        </a:p>
      </dgm:t>
    </dgm:pt>
    <dgm:pt modelId="{0F57386E-7BC7-4CF3-80DC-9AA8999FEDDC}" type="sibTrans" cxnId="{1C08A978-8859-4C9B-8ED7-1777133C0240}">
      <dgm:prSet/>
      <dgm:spPr/>
      <dgm:t>
        <a:bodyPr/>
        <a:lstStyle/>
        <a:p>
          <a:endParaRPr lang="pt-BR"/>
        </a:p>
      </dgm:t>
    </dgm:pt>
    <dgm:pt modelId="{4F9CA206-3F49-42B1-BE4E-BA31B14B0120}">
      <dgm:prSet phldrT="[Texto]"/>
      <dgm:spPr/>
      <dgm:t>
        <a:bodyPr/>
        <a:lstStyle/>
        <a:p>
          <a:r>
            <a:rPr lang="pt-BR" dirty="0"/>
            <a:t>A2</a:t>
          </a:r>
        </a:p>
      </dgm:t>
    </dgm:pt>
    <dgm:pt modelId="{CF5C699C-7B29-49C6-B8DB-E624F501FC26}" type="parTrans" cxnId="{1ABC0008-7A5A-4E0D-9C6A-75A549FE4B87}">
      <dgm:prSet/>
      <dgm:spPr/>
      <dgm:t>
        <a:bodyPr/>
        <a:lstStyle/>
        <a:p>
          <a:endParaRPr lang="pt-BR"/>
        </a:p>
      </dgm:t>
    </dgm:pt>
    <dgm:pt modelId="{EF6C40DE-7A4D-41F7-8636-699B1A541063}" type="sibTrans" cxnId="{1ABC0008-7A5A-4E0D-9C6A-75A549FE4B87}">
      <dgm:prSet/>
      <dgm:spPr/>
      <dgm:t>
        <a:bodyPr/>
        <a:lstStyle/>
        <a:p>
          <a:endParaRPr lang="pt-BR"/>
        </a:p>
      </dgm:t>
    </dgm:pt>
    <dgm:pt modelId="{9397FA87-AEF8-4E65-BC8E-B56FE69AE7E0}">
      <dgm:prSet phldrT="[Texto]"/>
      <dgm:spPr/>
      <dgm:t>
        <a:bodyPr/>
        <a:lstStyle/>
        <a:p>
          <a:r>
            <a:rPr lang="pt-BR" dirty="0"/>
            <a:t>5,00</a:t>
          </a:r>
        </a:p>
      </dgm:t>
    </dgm:pt>
    <dgm:pt modelId="{920D8E8E-6DD9-47CD-8AE1-7E297EF8C03A}" type="parTrans" cxnId="{33BFB78A-CF82-494B-9A4B-F7955B0A802E}">
      <dgm:prSet/>
      <dgm:spPr/>
      <dgm:t>
        <a:bodyPr/>
        <a:lstStyle/>
        <a:p>
          <a:endParaRPr lang="pt-BR"/>
        </a:p>
      </dgm:t>
    </dgm:pt>
    <dgm:pt modelId="{59FECA4A-2ACE-49FE-9740-34B33518C1AC}" type="sibTrans" cxnId="{33BFB78A-CF82-494B-9A4B-F7955B0A802E}">
      <dgm:prSet/>
      <dgm:spPr/>
      <dgm:t>
        <a:bodyPr/>
        <a:lstStyle/>
        <a:p>
          <a:endParaRPr lang="pt-BR"/>
        </a:p>
      </dgm:t>
    </dgm:pt>
    <dgm:pt modelId="{88E39EA7-8C27-4797-B9F4-6361004B66BA}" type="pres">
      <dgm:prSet presAssocID="{12EF1E53-F371-4A0C-8C5D-D849777202F6}" presName="linearFlow" presStyleCnt="0">
        <dgm:presLayoutVars>
          <dgm:dir/>
          <dgm:animLvl val="lvl"/>
          <dgm:resizeHandles val="exact"/>
        </dgm:presLayoutVars>
      </dgm:prSet>
      <dgm:spPr/>
    </dgm:pt>
    <dgm:pt modelId="{6A5A96D0-F710-4E5E-83E0-5AC76B50F3E8}" type="pres">
      <dgm:prSet presAssocID="{BD4BA993-0CE6-490F-80C8-19351418BF6C}" presName="composite" presStyleCnt="0"/>
      <dgm:spPr/>
    </dgm:pt>
    <dgm:pt modelId="{9A51C477-A356-453C-8889-994F5724588E}" type="pres">
      <dgm:prSet presAssocID="{BD4BA993-0CE6-490F-80C8-19351418BF6C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AAD684B-84C1-46D8-BFED-443BE8044EC4}" type="pres">
      <dgm:prSet presAssocID="{BD4BA993-0CE6-490F-80C8-19351418BF6C}" presName="descendantText" presStyleLbl="alignAcc1" presStyleIdx="0" presStyleCnt="2">
        <dgm:presLayoutVars>
          <dgm:bulletEnabled val="1"/>
        </dgm:presLayoutVars>
      </dgm:prSet>
      <dgm:spPr/>
    </dgm:pt>
    <dgm:pt modelId="{E50A1A3A-9FC2-46A9-8088-F79CBD025178}" type="pres">
      <dgm:prSet presAssocID="{B598DD9F-EF5C-4F10-85CC-9B6C88D57A17}" presName="sp" presStyleCnt="0"/>
      <dgm:spPr/>
    </dgm:pt>
    <dgm:pt modelId="{FA6D8237-BBD8-4C3F-ACF3-ACA117DFBD89}" type="pres">
      <dgm:prSet presAssocID="{4F9CA206-3F49-42B1-BE4E-BA31B14B0120}" presName="composite" presStyleCnt="0"/>
      <dgm:spPr/>
    </dgm:pt>
    <dgm:pt modelId="{305EB136-197F-447A-9DD0-BACA8464D3F1}" type="pres">
      <dgm:prSet presAssocID="{4F9CA206-3F49-42B1-BE4E-BA31B14B012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49A31E1-3B48-44F3-991F-603359050CDE}" type="pres">
      <dgm:prSet presAssocID="{4F9CA206-3F49-42B1-BE4E-BA31B14B012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1ABC0008-7A5A-4E0D-9C6A-75A549FE4B87}" srcId="{12EF1E53-F371-4A0C-8C5D-D849777202F6}" destId="{4F9CA206-3F49-42B1-BE4E-BA31B14B0120}" srcOrd="1" destOrd="0" parTransId="{CF5C699C-7B29-49C6-B8DB-E624F501FC26}" sibTransId="{EF6C40DE-7A4D-41F7-8636-699B1A541063}"/>
    <dgm:cxn modelId="{49C0A828-9986-48A1-BD03-67C78E8CE8A7}" srcId="{12EF1E53-F371-4A0C-8C5D-D849777202F6}" destId="{BD4BA993-0CE6-490F-80C8-19351418BF6C}" srcOrd="0" destOrd="0" parTransId="{87E1A395-542D-426D-A1F8-A97727CFC033}" sibTransId="{B598DD9F-EF5C-4F10-85CC-9B6C88D57A17}"/>
    <dgm:cxn modelId="{EC76CC30-E7AF-4240-A028-CBDAA213B9C3}" type="presOf" srcId="{4F9CA206-3F49-42B1-BE4E-BA31B14B0120}" destId="{305EB136-197F-447A-9DD0-BACA8464D3F1}" srcOrd="0" destOrd="0" presId="urn:microsoft.com/office/officeart/2005/8/layout/chevron2"/>
    <dgm:cxn modelId="{B351EC51-5856-4F05-AFC9-5A5E62CA67E3}" type="presOf" srcId="{9397FA87-AEF8-4E65-BC8E-B56FE69AE7E0}" destId="{E49A31E1-3B48-44F3-991F-603359050CDE}" srcOrd="0" destOrd="0" presId="urn:microsoft.com/office/officeart/2005/8/layout/chevron2"/>
    <dgm:cxn modelId="{94146E57-316C-4ED9-A029-78DC1CA71E9E}" type="presOf" srcId="{B9F7056D-3F54-4696-A98F-E059E0BC1BC7}" destId="{6AAD684B-84C1-46D8-BFED-443BE8044EC4}" srcOrd="0" destOrd="0" presId="urn:microsoft.com/office/officeart/2005/8/layout/chevron2"/>
    <dgm:cxn modelId="{1C08A978-8859-4C9B-8ED7-1777133C0240}" srcId="{BD4BA993-0CE6-490F-80C8-19351418BF6C}" destId="{B9F7056D-3F54-4696-A98F-E059E0BC1BC7}" srcOrd="0" destOrd="0" parTransId="{7D93D9A6-EFAE-4CFB-B1AC-EA873832D91B}" sibTransId="{0F57386E-7BC7-4CF3-80DC-9AA8999FEDDC}"/>
    <dgm:cxn modelId="{33BFB78A-CF82-494B-9A4B-F7955B0A802E}" srcId="{4F9CA206-3F49-42B1-BE4E-BA31B14B0120}" destId="{9397FA87-AEF8-4E65-BC8E-B56FE69AE7E0}" srcOrd="0" destOrd="0" parTransId="{920D8E8E-6DD9-47CD-8AE1-7E297EF8C03A}" sibTransId="{59FECA4A-2ACE-49FE-9740-34B33518C1AC}"/>
    <dgm:cxn modelId="{D71E9AE5-8598-4465-926C-07249541A89C}" type="presOf" srcId="{BD4BA993-0CE6-490F-80C8-19351418BF6C}" destId="{9A51C477-A356-453C-8889-994F5724588E}" srcOrd="0" destOrd="0" presId="urn:microsoft.com/office/officeart/2005/8/layout/chevron2"/>
    <dgm:cxn modelId="{C4A0BDF9-437A-4A31-90D5-E1A5DA1E11A3}" type="presOf" srcId="{12EF1E53-F371-4A0C-8C5D-D849777202F6}" destId="{88E39EA7-8C27-4797-B9F4-6361004B66BA}" srcOrd="0" destOrd="0" presId="urn:microsoft.com/office/officeart/2005/8/layout/chevron2"/>
    <dgm:cxn modelId="{62E6FC4E-77FE-4301-85F1-1F442DF63FED}" type="presParOf" srcId="{88E39EA7-8C27-4797-B9F4-6361004B66BA}" destId="{6A5A96D0-F710-4E5E-83E0-5AC76B50F3E8}" srcOrd="0" destOrd="0" presId="urn:microsoft.com/office/officeart/2005/8/layout/chevron2"/>
    <dgm:cxn modelId="{0DB30F7A-DDD9-4839-A0F3-0CF43CF569BB}" type="presParOf" srcId="{6A5A96D0-F710-4E5E-83E0-5AC76B50F3E8}" destId="{9A51C477-A356-453C-8889-994F5724588E}" srcOrd="0" destOrd="0" presId="urn:microsoft.com/office/officeart/2005/8/layout/chevron2"/>
    <dgm:cxn modelId="{5AFF72E6-2231-445F-8073-98E079515E74}" type="presParOf" srcId="{6A5A96D0-F710-4E5E-83E0-5AC76B50F3E8}" destId="{6AAD684B-84C1-46D8-BFED-443BE8044EC4}" srcOrd="1" destOrd="0" presId="urn:microsoft.com/office/officeart/2005/8/layout/chevron2"/>
    <dgm:cxn modelId="{CD3F7C26-429C-407C-BA4C-41EF2269AB36}" type="presParOf" srcId="{88E39EA7-8C27-4797-B9F4-6361004B66BA}" destId="{E50A1A3A-9FC2-46A9-8088-F79CBD025178}" srcOrd="1" destOrd="0" presId="urn:microsoft.com/office/officeart/2005/8/layout/chevron2"/>
    <dgm:cxn modelId="{E999AC84-CC3F-44E1-952D-D42ADD897F22}" type="presParOf" srcId="{88E39EA7-8C27-4797-B9F4-6361004B66BA}" destId="{FA6D8237-BBD8-4C3F-ACF3-ACA117DFBD89}" srcOrd="2" destOrd="0" presId="urn:microsoft.com/office/officeart/2005/8/layout/chevron2"/>
    <dgm:cxn modelId="{D63291CC-D3E6-48B8-BF63-449543BFCD77}" type="presParOf" srcId="{FA6D8237-BBD8-4C3F-ACF3-ACA117DFBD89}" destId="{305EB136-197F-447A-9DD0-BACA8464D3F1}" srcOrd="0" destOrd="0" presId="urn:microsoft.com/office/officeart/2005/8/layout/chevron2"/>
    <dgm:cxn modelId="{E9B81161-D9EE-4AD5-8BB5-E93A3F587977}" type="presParOf" srcId="{FA6D8237-BBD8-4C3F-ACF3-ACA117DFBD89}" destId="{E49A31E1-3B48-44F3-991F-603359050C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C477-A356-453C-8889-994F5724588E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A1</a:t>
          </a:r>
        </a:p>
      </dsp:txBody>
      <dsp:txXfrm rot="-5400000">
        <a:off x="0" y="761667"/>
        <a:ext cx="1522412" cy="652462"/>
      </dsp:txXfrm>
    </dsp:sp>
    <dsp:sp modelId="{6AAD684B-84C1-46D8-BFED-443BE8044EC4}">
      <dsp:nvSpPr>
        <dsp:cNvPr id="0" name=""/>
        <dsp:cNvSpPr/>
      </dsp:nvSpPr>
      <dsp:spPr>
        <a:xfrm rot="5400000">
          <a:off x="4091991" y="-2569118"/>
          <a:ext cx="1413668" cy="65528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500" kern="1200" dirty="0"/>
            <a:t>5,00</a:t>
          </a:r>
        </a:p>
      </dsp:txBody>
      <dsp:txXfrm rot="-5400000">
        <a:off x="1522412" y="69471"/>
        <a:ext cx="6483817" cy="1275648"/>
      </dsp:txXfrm>
    </dsp:sp>
    <dsp:sp modelId="{305EB136-197F-447A-9DD0-BACA8464D3F1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A2</a:t>
          </a:r>
        </a:p>
      </dsp:txBody>
      <dsp:txXfrm rot="-5400000">
        <a:off x="0" y="2649870"/>
        <a:ext cx="1522412" cy="652462"/>
      </dsp:txXfrm>
    </dsp:sp>
    <dsp:sp modelId="{E49A31E1-3B48-44F3-991F-603359050CDE}">
      <dsp:nvSpPr>
        <dsp:cNvPr id="0" name=""/>
        <dsp:cNvSpPr/>
      </dsp:nvSpPr>
      <dsp:spPr>
        <a:xfrm rot="5400000">
          <a:off x="4091991" y="-680915"/>
          <a:ext cx="1413668" cy="65528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500" kern="1200" dirty="0"/>
            <a:t>5,00</a:t>
          </a:r>
        </a:p>
      </dsp:txBody>
      <dsp:txXfrm rot="-5400000">
        <a:off x="1522412" y="1957674"/>
        <a:ext cx="6483817" cy="127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A9157D-9A06-43BF-8577-F03F355560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27075"/>
            <a:ext cx="4843462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4B1659-C561-4A6E-B705-54266D72A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B1659-C561-4A6E-B705-54266D72A9A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B1659-C561-4A6E-B705-54266D72A9A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92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6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0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3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4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5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855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256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7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8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7570-67C8-4121-9839-6E5BCCC219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7D17-470D-4324-9C80-51B4A84BC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B5673-B129-46A4-B449-895938112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7114-8218-4763-91C6-1820E3C11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B5A5-4F75-4546-9D62-D9D2A11699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973CC-8766-432D-AC47-2B8365F5AA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3F7A-F8FA-4F76-BA86-0BFD1ACD23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2833-44B3-4587-9578-2C0D4DB9A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EB6B8-896F-40A9-B74D-3DF4D38C2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660D-D61E-452A-A4C2-445BB0D2E4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CD4E-5D29-4EFB-A2FB-73FF40CF31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308A35-F648-4E5A-9EB0-E5DEFF56E1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hyperlink" Target="mailto:Adriana.costa@up.edu.b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Smbhnmue7Y&amp;t=1s" TargetMode="Externa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383475" y="2433352"/>
            <a:ext cx="63770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i="1" dirty="0">
                <a:solidFill>
                  <a:srgbClr val="C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Tópicos Especiais de Sistemas </a:t>
            </a:r>
          </a:p>
          <a:p>
            <a:pPr algn="ctr"/>
            <a:endParaRPr lang="pt-BR" sz="3200" dirty="0"/>
          </a:p>
          <a:p>
            <a:pPr algn="ctr"/>
            <a:r>
              <a:rPr lang="pt-BR" dirty="0"/>
              <a:t>Adriana Bastos da Costa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EFE72A-6F3D-4829-9494-E0CE023C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8" y="178421"/>
            <a:ext cx="2138099" cy="5208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DBF42C-F6B9-498D-90DF-A8AD6817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49" y="332543"/>
            <a:ext cx="2657475" cy="1724025"/>
          </a:xfrm>
          <a:prstGeom prst="rect">
            <a:avLst/>
          </a:prstGeom>
        </p:spPr>
      </p:pic>
      <p:pic>
        <p:nvPicPr>
          <p:cNvPr id="9218" name="Picture 2" descr="Simplificando no JavaScript: o uso de .map(), .reduce() e .filter() - Ronan  Lopes">
            <a:extLst>
              <a:ext uri="{FF2B5EF4-FFF2-40B4-BE49-F238E27FC236}">
                <a16:creationId xmlns:a16="http://schemas.microsoft.com/office/drawing/2014/main" id="{4A25C143-6C3A-4D31-AF35-612D9990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2" y="5085184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Agenda de Aulas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835388" y="3374734"/>
            <a:ext cx="2483001" cy="1245192"/>
            <a:chOff x="9687" y="2058"/>
            <a:chExt cx="1758" cy="943"/>
          </a:xfrm>
        </p:grpSpPr>
        <p:pic>
          <p:nvPicPr>
            <p:cNvPr id="11" name="Picture 8" descr="figura-quebra-cabeç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" y="2058"/>
              <a:ext cx="1035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10484" y="2424"/>
            <a:ext cx="96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Photo Editor Photo" r:id="rId4" imgW="762106" imgH="457143" progId="MSPhotoEd.3">
                    <p:embed/>
                  </p:oleObj>
                </mc:Choice>
                <mc:Fallback>
                  <p:oleObj name="Photo Editor Photo" r:id="rId4" imgW="762106" imgH="457143" progId="MSPhotoEd.3">
                    <p:embed/>
                    <p:pic>
                      <p:nvPicPr>
                        <p:cNvPr id="1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4" y="2424"/>
                          <a:ext cx="96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DC53C23E-3933-476A-8A27-0F237707B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46E45D5-8E10-4257-954F-0D6EAD9E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61056"/>
              </p:ext>
            </p:extLst>
          </p:nvPr>
        </p:nvGraphicFramePr>
        <p:xfrm>
          <a:off x="126124" y="1433057"/>
          <a:ext cx="8327287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Aula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Conteúdo - Maio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05/05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Revisão de prova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12/05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Arial" panose="020B0604020202020204" pitchFamily="34" charset="0"/>
                        </a:rPr>
                        <a:t>Utilizar </a:t>
                      </a:r>
                      <a:r>
                        <a:rPr lang="pt-BR" sz="1400" b="1" i="0" u="none" strike="noStrike" baseline="0" dirty="0" err="1">
                          <a:latin typeface="Arial" panose="020B0604020202020204" pitchFamily="34" charset="0"/>
                        </a:rPr>
                        <a:t>ORMs</a:t>
                      </a:r>
                      <a:r>
                        <a:rPr lang="pt-BR" sz="1400" b="1" i="0" u="none" strike="noStrike" baseline="0" dirty="0">
                          <a:latin typeface="Arial" panose="020B0604020202020204" pitchFamily="34" charset="0"/>
                        </a:rPr>
                        <a:t> para persistência e acesso de dados – objetos relacionais 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19/05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Arial" panose="020B0604020202020204" pitchFamily="34" charset="0"/>
                        </a:rPr>
                        <a:t>Utilizar frameworks para criação, organização e estruturação de páginas web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26/05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Arial" panose="020B0604020202020204" pitchFamily="34" charset="0"/>
                        </a:rPr>
                        <a:t>Utilizar bibliotecas para a criação de páginas responsivas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29362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84F15F-4F04-4F3D-AB87-D71633A92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26881"/>
              </p:ext>
            </p:extLst>
          </p:nvPr>
        </p:nvGraphicFramePr>
        <p:xfrm>
          <a:off x="682603" y="4679347"/>
          <a:ext cx="83272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Aula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Conteúdo - Junho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02/06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Arial" panose="020B0604020202020204" pitchFamily="34" charset="0"/>
                        </a:rPr>
                        <a:t>Utilizar serviços para compartilhamento e versionamento de código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09/06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Arial" panose="020B0604020202020204" pitchFamily="34" charset="0"/>
                        </a:rPr>
                        <a:t>Utilizar serviços para compartilhamento e versionamento de código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23/06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Avaliação Bimestral </a:t>
                      </a:r>
                      <a:r>
                        <a:rPr lang="pt-BR" sz="1400" b="1" i="0" u="none" strike="noStrike" baseline="0">
                          <a:latin typeface="+mn-lt"/>
                        </a:rPr>
                        <a:t>– A2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30/06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Revisão de prova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Agenda de Aulas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000303" y="4756676"/>
            <a:ext cx="2759832" cy="1572666"/>
            <a:chOff x="9687" y="2058"/>
            <a:chExt cx="1954" cy="1191"/>
          </a:xfrm>
        </p:grpSpPr>
        <p:pic>
          <p:nvPicPr>
            <p:cNvPr id="11" name="Picture 8" descr="figura-quebra-cabeç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" y="2058"/>
              <a:ext cx="1035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771386"/>
                </p:ext>
              </p:extLst>
            </p:nvPr>
          </p:nvGraphicFramePr>
          <p:xfrm>
            <a:off x="10680" y="2672"/>
            <a:ext cx="96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Photo Editor Photo" r:id="rId4" imgW="762106" imgH="457143" progId="MSPhotoEd.3">
                    <p:embed/>
                  </p:oleObj>
                </mc:Choice>
                <mc:Fallback>
                  <p:oleObj name="Photo Editor Photo" r:id="rId4" imgW="762106" imgH="457143" progId="MSPhotoEd.3">
                    <p:embed/>
                    <p:pic>
                      <p:nvPicPr>
                        <p:cNvPr id="1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0" y="2672"/>
                          <a:ext cx="96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DC53C23E-3933-476A-8A27-0F237707B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46E45D5-8E10-4257-954F-0D6EAD9E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64059"/>
              </p:ext>
            </p:extLst>
          </p:nvPr>
        </p:nvGraphicFramePr>
        <p:xfrm>
          <a:off x="432848" y="1773864"/>
          <a:ext cx="8327287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Aula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Conteúdo - Julho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07/07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Avaliação Substitutiva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Avaliação da Disciplina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C53C23E-3933-476A-8A27-0F237707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DB154FE7-E606-4DA6-A602-FB9FA35A5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460368"/>
              </p:ext>
            </p:extLst>
          </p:nvPr>
        </p:nvGraphicFramePr>
        <p:xfrm>
          <a:off x="484609" y="1556792"/>
          <a:ext cx="80752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1AC7C5-D8A9-4C75-9C5A-7347776DEA40}"/>
              </a:ext>
            </a:extLst>
          </p:cNvPr>
          <p:cNvSpPr txBox="1"/>
          <p:nvPr/>
        </p:nvSpPr>
        <p:spPr>
          <a:xfrm>
            <a:off x="1520131" y="5358407"/>
            <a:ext cx="7452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Arial" panose="020B0604020202020204" pitchFamily="34" charset="0"/>
              </a:rPr>
              <a:t>Nota Final (NF) = A1 + A2</a:t>
            </a:r>
          </a:p>
          <a:p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pt-BR" sz="1800" b="0" i="0" u="none" strike="noStrike" baseline="0" dirty="0">
                <a:latin typeface="Arial" panose="020B0604020202020204" pitchFamily="34" charset="0"/>
              </a:rPr>
              <a:t>Aprovação: NF igual ou superior a 6,0 (seis) </a:t>
            </a:r>
          </a:p>
          <a:p>
            <a:r>
              <a:rPr lang="pt-BR" dirty="0">
                <a:latin typeface="Arial" panose="020B0604020202020204" pitchFamily="34" charset="0"/>
              </a:rPr>
              <a:t>                   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o mínimo, 75% (setenta e cinco por cento) de presença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04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250751" y="73214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Filosofia Ágil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DBF9EB9-935E-4129-8E3C-DE35BE58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03D09C-D670-44C3-932E-45FA8E79ADC9}"/>
              </a:ext>
            </a:extLst>
          </p:cNvPr>
          <p:cNvSpPr txBox="1"/>
          <p:nvPr/>
        </p:nvSpPr>
        <p:spPr>
          <a:xfrm>
            <a:off x="636666" y="2288351"/>
            <a:ext cx="73350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Temos desenvolvido software há muito tempo.... Desde a década de 50, 60... 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Porque somente a partir dos anos 2000 começamos a pensar em metodologia ágil?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	</a:t>
            </a:r>
          </a:p>
          <a:p>
            <a:pPr algn="just"/>
            <a:r>
              <a:rPr lang="pt-BR" b="1" dirty="0"/>
              <a:t>                   fracassos? </a:t>
            </a:r>
          </a:p>
          <a:p>
            <a:pPr algn="just"/>
            <a:r>
              <a:rPr lang="pt-BR" b="1" dirty="0"/>
              <a:t>  </a:t>
            </a:r>
          </a:p>
          <a:p>
            <a:pPr algn="just"/>
            <a:r>
              <a:rPr lang="pt-BR" b="1" dirty="0"/>
              <a:t>                          custo?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                                mentalidade?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03ED314-14EF-417F-AC40-A5420DD0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87" y="3864396"/>
            <a:ext cx="3640517" cy="18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 Ágil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683568" y="2132856"/>
            <a:ext cx="61927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vocês entendem por metodologia ágil?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vocês utilizam metodologia ágil na sua empresa?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19" descr="C:\Program Files\Microsoft Office\MEDIA\CAGCAT10\j0149481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058445"/>
            <a:ext cx="2144162" cy="217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C2B650-75F0-4675-9F12-3E37E2D55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9018588" y="54546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Pensamento Ágil: Quebra de Paradigma….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677863" y="4365625"/>
            <a:ext cx="6989762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None/>
            </a:pPr>
            <a:r>
              <a:rPr lang="pt-BR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Por que não ...</a:t>
            </a:r>
            <a:endParaRPr/>
          </a:p>
          <a:p>
            <a:pPr marL="3810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o mais simples agora, e refinar depois?</a:t>
            </a:r>
            <a:endParaRPr/>
          </a:p>
          <a:p>
            <a:pPr marL="3810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Mudar quando for necessário?</a:t>
            </a:r>
            <a:endParaRPr/>
          </a:p>
          <a:p>
            <a:pPr marL="3810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Libertar-se do excesso de documentação?</a:t>
            </a:r>
            <a:endParaRPr/>
          </a:p>
          <a:p>
            <a:pPr marL="7620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Usuários pagam por software, não por documentação</a:t>
            </a:r>
            <a:endParaRPr/>
          </a:p>
          <a:p>
            <a:pPr marL="7620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QUALIDADE é que faz a diferença ...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158750" y="1473696"/>
            <a:ext cx="421957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None/>
            </a:pPr>
            <a:r>
              <a:rPr lang="pt-B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Abordagem Tradicional:</a:t>
            </a:r>
            <a:endParaRPr/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Parte de um escopo fechado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Define-se custo e prazo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Manipula-se a qualidade</a:t>
            </a:r>
            <a:endParaRPr/>
          </a:p>
        </p:txBody>
      </p:sp>
      <p:grpSp>
        <p:nvGrpSpPr>
          <p:cNvPr id="355" name="Google Shape;355;p20"/>
          <p:cNvGrpSpPr/>
          <p:nvPr/>
        </p:nvGrpSpPr>
        <p:grpSpPr>
          <a:xfrm>
            <a:off x="952500" y="1951038"/>
            <a:ext cx="2578100" cy="1219200"/>
            <a:chOff x="1313" y="1536"/>
            <a:chExt cx="1615" cy="624"/>
          </a:xfrm>
        </p:grpSpPr>
        <p:sp>
          <p:nvSpPr>
            <p:cNvPr id="356" name="Google Shape;356;p20"/>
            <p:cNvSpPr/>
            <p:nvPr/>
          </p:nvSpPr>
          <p:spPr>
            <a:xfrm>
              <a:off x="2352" y="1536"/>
              <a:ext cx="576" cy="288"/>
            </a:xfrm>
            <a:prstGeom prst="octagon">
              <a:avLst>
                <a:gd name="adj" fmla="val 29287"/>
              </a:avLst>
            </a:prstGeom>
            <a:gradFill>
              <a:gsLst>
                <a:gs pos="0">
                  <a:srgbClr val="FFCC00"/>
                </a:gs>
                <a:gs pos="100000">
                  <a:srgbClr val="FF990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Qualidade</a:t>
              </a:r>
              <a:endParaRPr/>
            </a:p>
          </p:txBody>
        </p:sp>
        <p:grpSp>
          <p:nvGrpSpPr>
            <p:cNvPr id="357" name="Google Shape;357;p20"/>
            <p:cNvGrpSpPr/>
            <p:nvPr/>
          </p:nvGrpSpPr>
          <p:grpSpPr>
            <a:xfrm>
              <a:off x="1313" y="1584"/>
              <a:ext cx="1214" cy="576"/>
              <a:chOff x="1313" y="1584"/>
              <a:chExt cx="1214" cy="576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1665" y="1744"/>
                <a:ext cx="507" cy="368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1313" y="1872"/>
                <a:ext cx="592" cy="288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Custo</a:t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1936" y="1856"/>
                <a:ext cx="591" cy="288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Prazo </a:t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1601" y="1584"/>
                <a:ext cx="592" cy="288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Escopo</a:t>
                </a:r>
                <a:endParaRPr/>
              </a:p>
            </p:txBody>
          </p:sp>
        </p:grpSp>
      </p:grpSp>
      <p:sp>
        <p:nvSpPr>
          <p:cNvPr id="362" name="Google Shape;362;p20"/>
          <p:cNvSpPr/>
          <p:nvPr/>
        </p:nvSpPr>
        <p:spPr>
          <a:xfrm>
            <a:off x="4284663" y="1473696"/>
            <a:ext cx="4359275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Por que não …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635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88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Ter um prazo predefinido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Ter um custo fixo, definido em</a:t>
            </a:r>
            <a:b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função do prazo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Manter os níveis de qualidade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Manipular o escopo? </a:t>
            </a:r>
            <a:endParaRPr/>
          </a:p>
        </p:txBody>
      </p:sp>
      <p:grpSp>
        <p:nvGrpSpPr>
          <p:cNvPr id="363" name="Google Shape;363;p20"/>
          <p:cNvGrpSpPr/>
          <p:nvPr/>
        </p:nvGrpSpPr>
        <p:grpSpPr>
          <a:xfrm>
            <a:off x="4826000" y="1916113"/>
            <a:ext cx="2746375" cy="1219200"/>
            <a:chOff x="4032" y="1536"/>
            <a:chExt cx="1632" cy="624"/>
          </a:xfrm>
        </p:grpSpPr>
        <p:sp>
          <p:nvSpPr>
            <p:cNvPr id="364" name="Google Shape;364;p20"/>
            <p:cNvSpPr/>
            <p:nvPr/>
          </p:nvSpPr>
          <p:spPr>
            <a:xfrm>
              <a:off x="5088" y="1536"/>
              <a:ext cx="576" cy="288"/>
            </a:xfrm>
            <a:prstGeom prst="octagon">
              <a:avLst>
                <a:gd name="adj" fmla="val 29287"/>
              </a:avLst>
            </a:prstGeom>
            <a:gradFill>
              <a:gsLst>
                <a:gs pos="0">
                  <a:srgbClr val="FFCC00"/>
                </a:gs>
                <a:gs pos="100000">
                  <a:srgbClr val="FF990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Escopo</a:t>
              </a:r>
              <a:endParaRPr/>
            </a:p>
          </p:txBody>
        </p:sp>
        <p:grpSp>
          <p:nvGrpSpPr>
            <p:cNvPr id="365" name="Google Shape;365;p20"/>
            <p:cNvGrpSpPr/>
            <p:nvPr/>
          </p:nvGrpSpPr>
          <p:grpSpPr>
            <a:xfrm>
              <a:off x="4032" y="1584"/>
              <a:ext cx="1214" cy="576"/>
              <a:chOff x="4032" y="1584"/>
              <a:chExt cx="1214" cy="576"/>
            </a:xfrm>
          </p:grpSpPr>
          <p:sp>
            <p:nvSpPr>
              <p:cNvPr id="366" name="Google Shape;366;p20"/>
              <p:cNvSpPr/>
              <p:nvPr/>
            </p:nvSpPr>
            <p:spPr>
              <a:xfrm>
                <a:off x="4384" y="1744"/>
                <a:ext cx="507" cy="368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4032" y="1872"/>
                <a:ext cx="592" cy="288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Custo</a:t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4655" y="1856"/>
                <a:ext cx="591" cy="288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Prazo </a:t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4320" y="1584"/>
                <a:ext cx="592" cy="288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Qualidade</a:t>
                </a:r>
                <a:endParaRPr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66B6E016-75B8-435C-8B90-B89E675B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Manifesto Ágil - Origem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538619" y="2348880"/>
            <a:ext cx="806489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Reunião entre 17 gurus da comunidade de desenvolvimento</a:t>
            </a:r>
            <a:endParaRPr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Realizada entre os dias 11 e 13 de fevereiro de 2001</a:t>
            </a:r>
            <a:endParaRPr dirty="0"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Estação de esqui nas montanhas de Utah, Estados Unidos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https://agilemanifesto.org/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1" descr="b2b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154" y="4725144"/>
            <a:ext cx="1225550" cy="12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Manifesto Ágil - Origem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900113" y="1628775"/>
            <a:ext cx="7762875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pt-BR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Manifesto Ágil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pt-BR" sz="2000" b="1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“Estamos evidenciando maneiras melhores de desenvolver software, fazendo-o nós mesmos e ajudando outros a fazê-lo.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pt-BR" sz="2000" b="1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Através desse trabalho, passamos a valorizar:</a:t>
            </a:r>
            <a:endParaRPr/>
          </a:p>
          <a:p>
            <a:pPr marL="762000" marR="0" lvl="2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</a:pPr>
            <a:r>
              <a:rPr lang="pt-BR" sz="2000" b="1" i="1" u="none" strike="noStrike" cap="non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Indivíduos e interação</a:t>
            </a:r>
            <a:r>
              <a:rPr lang="pt-BR" sz="2000" b="1" i="1" u="none" strike="noStrike" cap="none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000" b="1" i="1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	MAIS QUE  </a:t>
            </a:r>
            <a:r>
              <a:rPr lang="pt-BR" sz="2000" b="1" i="1" u="none" strike="noStrike" cap="non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processos e ferramentas</a:t>
            </a:r>
            <a:endParaRPr/>
          </a:p>
          <a:p>
            <a:pPr marL="762000" marR="0" lvl="2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</a:pPr>
            <a:r>
              <a:rPr lang="pt-BR" sz="2000" b="1" i="1" u="none" strike="noStrike" cap="non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Software em funcionamento</a:t>
            </a:r>
            <a:r>
              <a:rPr lang="pt-BR" sz="2000" b="1" i="1" u="none" strike="noStrike" cap="none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000" b="1" i="1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MAIS QUE  </a:t>
            </a:r>
            <a:r>
              <a:rPr lang="pt-BR" sz="2000" b="1" i="1" u="none" strike="noStrike" cap="non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abrangente</a:t>
            </a:r>
            <a:endParaRPr/>
          </a:p>
          <a:p>
            <a:pPr marL="762000" marR="0" lvl="2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</a:pPr>
            <a:r>
              <a:rPr lang="pt-BR" sz="2000" b="1" i="1" u="none" strike="noStrike" cap="non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Colaboração com o cliente</a:t>
            </a:r>
            <a:r>
              <a:rPr lang="pt-BR" sz="2000" b="1" i="1" u="none" strike="noStrike" cap="none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000" b="1" i="1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	MAIS QUE  </a:t>
            </a:r>
            <a:r>
              <a:rPr lang="pt-BR" sz="2000" b="1" i="1" u="none" strike="noStrike" cap="non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negociação de contratos</a:t>
            </a:r>
            <a:endParaRPr/>
          </a:p>
          <a:p>
            <a:pPr marL="762000" marR="0" lvl="2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</a:pPr>
            <a:r>
              <a:rPr lang="pt-BR" sz="2000" b="1" i="1" u="none" strike="noStrike" cap="non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Responder a mudanças</a:t>
            </a:r>
            <a:r>
              <a:rPr lang="pt-BR" sz="2000" b="1" i="1" u="none" strike="noStrike" cap="none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000" b="1" i="1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	MAIS QUE  </a:t>
            </a:r>
            <a:r>
              <a:rPr lang="pt-BR" sz="2000" b="1" i="1" u="none" strike="noStrike" cap="non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seguir um plano</a:t>
            </a:r>
            <a:endParaRPr/>
          </a:p>
          <a:p>
            <a:pPr marL="381000" marR="0" lvl="1" indent="-1905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pt-BR" sz="2000" b="1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 seja, mesmo tendo valor os itens à direita, valorizamos mais os itens </a:t>
            </a:r>
            <a:br>
              <a:rPr lang="pt-BR" sz="2000" b="1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BR" sz="2000" b="1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à esquerda.”</a:t>
            </a: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22"/>
          <p:cNvGrpSpPr/>
          <p:nvPr/>
        </p:nvGrpSpPr>
        <p:grpSpPr>
          <a:xfrm>
            <a:off x="5225455" y="4676775"/>
            <a:ext cx="2462213" cy="1981200"/>
            <a:chOff x="3984" y="3072"/>
            <a:chExt cx="1680" cy="1248"/>
          </a:xfrm>
        </p:grpSpPr>
        <p:graphicFrame>
          <p:nvGraphicFramePr>
            <p:cNvPr id="396" name="Google Shape;396;p22"/>
            <p:cNvGraphicFramePr/>
            <p:nvPr/>
          </p:nvGraphicFramePr>
          <p:xfrm>
            <a:off x="4032" y="3090"/>
            <a:ext cx="1446" cy="1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r:id="rId4" imgW="1446" imgH="1230" progId="MSPhotoEd.3">
                    <p:embed/>
                  </p:oleObj>
                </mc:Choice>
                <mc:Fallback>
                  <p:oleObj r:id="rId4" imgW="1446" imgH="1230" progId="MSPhotoEd.3">
                    <p:embed/>
                    <p:pic>
                      <p:nvPicPr>
                        <p:cNvPr id="396" name="Google Shape;396;p22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4032" y="3090"/>
                          <a:ext cx="1446" cy="1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7" name="Google Shape;397;p22"/>
            <p:cNvSpPr/>
            <p:nvPr/>
          </p:nvSpPr>
          <p:spPr>
            <a:xfrm>
              <a:off x="3984" y="3072"/>
              <a:ext cx="1680" cy="124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8" name="Google Shape;398;p22"/>
          <p:cNvGraphicFramePr/>
          <p:nvPr/>
        </p:nvGraphicFramePr>
        <p:xfrm>
          <a:off x="4030068" y="4705350"/>
          <a:ext cx="10953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6" imgW="1095375" imgH="1952625" progId="MSPhotoEd.3">
                  <p:embed/>
                </p:oleObj>
              </mc:Choice>
              <mc:Fallback>
                <p:oleObj r:id="rId6" imgW="1095375" imgH="1952625" progId="MSPhotoEd.3">
                  <p:embed/>
                  <p:pic>
                    <p:nvPicPr>
                      <p:cNvPr id="398" name="Google Shape;398;p22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4030068" y="4705350"/>
                        <a:ext cx="109537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" name="Google Shape;399;p22"/>
          <p:cNvGraphicFramePr/>
          <p:nvPr/>
        </p:nvGraphicFramePr>
        <p:xfrm>
          <a:off x="1691680" y="4705350"/>
          <a:ext cx="22383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8" imgW="2238375" imgH="1952625" progId="MSPhotoEd.3">
                  <p:embed/>
                </p:oleObj>
              </mc:Choice>
              <mc:Fallback>
                <p:oleObj r:id="rId8" imgW="2238375" imgH="1952625" progId="MSPhotoEd.3">
                  <p:embed/>
                  <p:pic>
                    <p:nvPicPr>
                      <p:cNvPr id="399" name="Google Shape;399;p2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/>
                      <a:stretch/>
                    </p:blipFill>
                    <p:spPr>
                      <a:xfrm>
                        <a:off x="1691680" y="4705350"/>
                        <a:ext cx="223837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Princípios por trás do Manifesto Ágil</a:t>
            </a:r>
            <a:endParaRPr/>
          </a:p>
        </p:txBody>
      </p:sp>
      <p:sp>
        <p:nvSpPr>
          <p:cNvPr id="411" name="Google Shape;411;p23"/>
          <p:cNvSpPr txBox="1"/>
          <p:nvPr/>
        </p:nvSpPr>
        <p:spPr>
          <a:xfrm>
            <a:off x="468313" y="1412875"/>
            <a:ext cx="8301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1: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mais alta prioridade é a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satisfação do cliente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por meio da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liberação mais rápida e contínua de software de valor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3" descr="prin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513" y="4969123"/>
            <a:ext cx="4751387" cy="148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3" descr="princ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8538" y="2205038"/>
            <a:ext cx="4752975" cy="1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3"/>
          <p:cNvSpPr/>
          <p:nvPr/>
        </p:nvSpPr>
        <p:spPr>
          <a:xfrm>
            <a:off x="3810000" y="6408985"/>
            <a:ext cx="1685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Fonte: SilverStream</a:t>
            </a:r>
            <a:r>
              <a:rPr lang="pt-BR" sz="1200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468313" y="3861048"/>
            <a:ext cx="82296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2:</a:t>
            </a: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Receba bem as mudanças de requisitos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mesmo em estágios tardios do desenvolvimento. Processos ágeis devem admitir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mudanças que trazem vantagens competitivas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o cliente</a:t>
            </a:r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88AD53F-D495-4541-88D9-94BD4EFF9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Princípios por trás do Manifesto Ágil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468313" y="1484313"/>
            <a:ext cx="8445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3:</a:t>
            </a: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Libere software freqüentemente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(em intervalos de 2 semanas até 2 meses), dando preferência para uma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escala de tempo mais curta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4" descr="princ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5011092"/>
            <a:ext cx="6264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 descr="princ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8538" y="2222500"/>
            <a:ext cx="48260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10000" y="6401742"/>
            <a:ext cx="1685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Fonte: SilverStream</a:t>
            </a:r>
            <a:r>
              <a:rPr lang="pt-BR" sz="1200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468313" y="4149080"/>
            <a:ext cx="82296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4: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Mantenha pessoas ligadas ao negócio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(cliente) e desenvolvedores trabalhando juntos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maior parte do tempo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projeto</a:t>
            </a:r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67292AA-5879-41E3-B2C8-4270B29D1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ED9D26F-E7EB-469E-80DE-045FD52CB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4110144"/>
            <a:ext cx="2628354" cy="2628354"/>
          </a:xfrm>
          <a:prstGeom prst="rect">
            <a:avLst/>
          </a:prstGeom>
        </p:spPr>
      </p:pic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77451" y="124171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  <a:hlinkClick r:id="rId4"/>
              </a:rPr>
              <a:t>Adriana.costa@up.edu.br</a:t>
            </a:r>
            <a:r>
              <a:rPr lang="pt-BR" dirty="0">
                <a:latin typeface="+mn-lt"/>
              </a:rPr>
              <a:t>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D90E2BB-A43A-46E1-A959-F4B4C4CEF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6403E1-A371-456A-8BED-56087D1CF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56" y="2015842"/>
            <a:ext cx="3952142" cy="39521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671265-F036-4914-AB87-E96374E0AE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08438"/>
            <a:ext cx="3244923" cy="32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Princípios por trás do Manifesto Ágil</a:t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466725" y="1485131"/>
            <a:ext cx="7993063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5: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Construa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projetos com indivíduos motivados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dê a eles o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ambiente e suporte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precisam e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confie neles 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realizar o trabalho</a:t>
            </a:r>
            <a:endParaRPr/>
          </a:p>
        </p:txBody>
      </p:sp>
      <p:pic>
        <p:nvPicPr>
          <p:cNvPr id="444" name="Google Shape;444;p25" descr="princ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075" y="2277293"/>
            <a:ext cx="4895850" cy="165576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5"/>
          <p:cNvSpPr/>
          <p:nvPr/>
        </p:nvSpPr>
        <p:spPr>
          <a:xfrm>
            <a:off x="3886200" y="6475710"/>
            <a:ext cx="1685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Fonte: SilverStream</a:t>
            </a:r>
            <a:r>
              <a:rPr lang="pt-BR" sz="1200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468313" y="4149725"/>
            <a:ext cx="8374062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6: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método mais eficiente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efetivo para repassar informação entre uma equipe de desenvolvimento é pela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comunicação face-a-face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5" descr="princ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3275" y="4869160"/>
            <a:ext cx="4946650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E57FC1-330F-420F-B439-E94B043D6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Princípios por trás do Manifesto Ágil</a:t>
            </a:r>
            <a:endParaRPr/>
          </a:p>
        </p:txBody>
      </p:sp>
      <p:sp>
        <p:nvSpPr>
          <p:cNvPr id="459" name="Google Shape;459;p26"/>
          <p:cNvSpPr txBox="1"/>
          <p:nvPr/>
        </p:nvSpPr>
        <p:spPr>
          <a:xfrm>
            <a:off x="468313" y="1428750"/>
            <a:ext cx="8161337" cy="63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7:</a:t>
            </a: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Software funcionando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a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principal medida de progresso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projeto de software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26" descr="princ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513" y="2076450"/>
            <a:ext cx="4537075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6"/>
          <p:cNvSpPr/>
          <p:nvPr/>
        </p:nvSpPr>
        <p:spPr>
          <a:xfrm>
            <a:off x="3581400" y="6472485"/>
            <a:ext cx="1685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Fonte: SilverStream</a:t>
            </a:r>
            <a:r>
              <a:rPr lang="pt-BR" sz="1200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>
            <a:off x="576263" y="3861048"/>
            <a:ext cx="8532812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8: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Processos ágeis promovem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desenvolvimento sustentado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assim,  patrocinadores, desenvolvedores e usuários devem ser capazes de manter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conversação pacífica sempre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26" descr="princ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2138" y="4834185"/>
            <a:ext cx="2519362" cy="165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3C5BD3F-E90E-41EE-9A32-93A57FFCC8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Princípios por trás do Manifesto Ágil</a:t>
            </a:r>
            <a:endParaRPr/>
          </a:p>
        </p:txBody>
      </p:sp>
      <p:sp>
        <p:nvSpPr>
          <p:cNvPr id="475" name="Google Shape;475;p27"/>
          <p:cNvSpPr txBox="1"/>
          <p:nvPr/>
        </p:nvSpPr>
        <p:spPr>
          <a:xfrm>
            <a:off x="828675" y="1412875"/>
            <a:ext cx="7920038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9: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atenção contínua para a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excelência técnica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um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bom projeto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aprimoram a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agilidade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6" name="Google Shape;476;p27"/>
          <p:cNvGraphicFramePr/>
          <p:nvPr/>
        </p:nvGraphicFramePr>
        <p:xfrm>
          <a:off x="2981325" y="2133600"/>
          <a:ext cx="25987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4" imgW="2598738" imgH="1419225" progId="MSPhotoEd.3">
                  <p:embed/>
                </p:oleObj>
              </mc:Choice>
              <mc:Fallback>
                <p:oleObj r:id="rId4" imgW="2598738" imgH="1419225" progId="MSPhotoEd.3">
                  <p:embed/>
                  <p:pic>
                    <p:nvPicPr>
                      <p:cNvPr id="476" name="Google Shape;476;p2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981325" y="2133600"/>
                        <a:ext cx="259873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" name="Google Shape;477;p27"/>
          <p:cNvSpPr/>
          <p:nvPr/>
        </p:nvSpPr>
        <p:spPr>
          <a:xfrm>
            <a:off x="3648075" y="6456040"/>
            <a:ext cx="1685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Fonte: SilverStream</a:t>
            </a:r>
            <a:r>
              <a:rPr lang="pt-BR" sz="1200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855663" y="3789040"/>
            <a:ext cx="80375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10:</a:t>
            </a:r>
            <a:r>
              <a:rPr lang="pt-B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Simplicidade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 arte de maximizar a quantidade de trabalho desnecessário</a:t>
            </a:r>
            <a:r>
              <a:rPr lang="pt-BR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é essencial, devendo ser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assumida em todos os aspectos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projeto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79" name="Google Shape;479;p27" descr="princ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8538" y="4789165"/>
            <a:ext cx="43465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816C1CA-1FEC-4CAA-98BD-3F2E1440C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Princípios por trás do Manifesto Ágil</a:t>
            </a:r>
            <a:endParaRPr/>
          </a:p>
        </p:txBody>
      </p:sp>
      <p:sp>
        <p:nvSpPr>
          <p:cNvPr id="491" name="Google Shape;491;p28"/>
          <p:cNvSpPr txBox="1"/>
          <p:nvPr/>
        </p:nvSpPr>
        <p:spPr>
          <a:xfrm>
            <a:off x="663575" y="1412875"/>
            <a:ext cx="81565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11: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melhores arquiteturas, requisitos e projetos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emergem de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equipes auto-organizadas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2" name="Google Shape;492;p28"/>
          <p:cNvGraphicFramePr/>
          <p:nvPr/>
        </p:nvGraphicFramePr>
        <p:xfrm>
          <a:off x="2484438" y="2133600"/>
          <a:ext cx="40386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4" imgW="4038600" imgH="1503363" progId="MSPhotoEd.3">
                  <p:embed/>
                </p:oleObj>
              </mc:Choice>
              <mc:Fallback>
                <p:oleObj r:id="rId4" imgW="4038600" imgH="1503363" progId="MSPhotoEd.3">
                  <p:embed/>
                  <p:pic>
                    <p:nvPicPr>
                      <p:cNvPr id="492" name="Google Shape;492;p2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484438" y="2133600"/>
                        <a:ext cx="40386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" name="Google Shape;493;p28"/>
          <p:cNvSpPr/>
          <p:nvPr/>
        </p:nvSpPr>
        <p:spPr>
          <a:xfrm>
            <a:off x="3876675" y="6469310"/>
            <a:ext cx="1685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Fonte: SilverStream</a:t>
            </a:r>
            <a:r>
              <a:rPr lang="pt-BR" sz="1200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611188" y="3861048"/>
            <a:ext cx="7993062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Princípio 12: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intervalos regulares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equipes devem refletir sobre </a:t>
            </a:r>
            <a:r>
              <a:rPr lang="pt-BR" sz="2000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como se tornarem mais efetivas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 então </a:t>
            </a:r>
            <a:r>
              <a:rPr lang="pt-BR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refinarem e ajustarem seu comportamento</a:t>
            </a:r>
            <a:endParaRPr/>
          </a:p>
        </p:txBody>
      </p:sp>
      <p:pic>
        <p:nvPicPr>
          <p:cNvPr id="495" name="Google Shape;495;p28" descr="princ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51050" y="4884985"/>
            <a:ext cx="496887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E453C6-0ADD-4212-803C-D4395DF2D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755574" y="1628800"/>
            <a:ext cx="747830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metodologias ágeis mais conhecidas são: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Programming (XP)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9" descr="C:\Program Files\Microsoft Office\MEDIA\CAGCAT10\j030295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080" y="3929691"/>
            <a:ext cx="1800200" cy="252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1EA6A3-689D-415F-958B-FC0F59AD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0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0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- XP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>
            <a:off x="323850" y="1340768"/>
            <a:ext cx="8624888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 “leve” (uma filosofia de desenvolvimento de software)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de domínio público, voltada para o desenvolvimento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 “ao extremo” boas práticas da engenharia de software 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Rever o código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programação em pares faz revisão de código o tempo todo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Testar o código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testes automatizados e constantes, com integração contínua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Envolver o cliente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cliente presente e fazendo parte da equipe do projeto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Descrita por meio de valores, princípios e práticas</a:t>
            </a:r>
            <a:endParaRPr/>
          </a:p>
          <a:p>
            <a:pPr marL="987425" marR="0" lvl="2" indent="-27146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uma comunidade que compartilha e aplica estas idéias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30"/>
          <p:cNvGrpSpPr/>
          <p:nvPr/>
        </p:nvGrpSpPr>
        <p:grpSpPr>
          <a:xfrm>
            <a:off x="3071814" y="4509120"/>
            <a:ext cx="2928937" cy="2143125"/>
            <a:chOff x="6643702" y="2857496"/>
            <a:chExt cx="2500330" cy="1785950"/>
          </a:xfrm>
        </p:grpSpPr>
        <p:pic>
          <p:nvPicPr>
            <p:cNvPr id="522" name="Google Shape;522;p30" descr="PonteVPP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43702" y="3308209"/>
              <a:ext cx="2500330" cy="9066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30"/>
            <p:cNvSpPr/>
            <p:nvPr/>
          </p:nvSpPr>
          <p:spPr>
            <a:xfrm>
              <a:off x="6929454" y="4071942"/>
              <a:ext cx="1928826" cy="500066"/>
            </a:xfrm>
            <a:prstGeom prst="curvedUpArrow">
              <a:avLst>
                <a:gd name="adj1" fmla="val 25000"/>
                <a:gd name="adj2" fmla="val 50000"/>
                <a:gd name="adj3" fmla="val 21995"/>
              </a:avLst>
            </a:prstGeom>
            <a:solidFill>
              <a:srgbClr val="66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 rot="10800000">
              <a:off x="6858016" y="2857496"/>
              <a:ext cx="1928826" cy="500066"/>
            </a:xfrm>
            <a:prstGeom prst="curvedUpArrow">
              <a:avLst>
                <a:gd name="adj1" fmla="val 25000"/>
                <a:gd name="adj2" fmla="val 50000"/>
                <a:gd name="adj3" fmla="val 21995"/>
              </a:avLst>
            </a:prstGeom>
            <a:solidFill>
              <a:srgbClr val="CC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 txBox="1"/>
            <p:nvPr/>
          </p:nvSpPr>
          <p:spPr>
            <a:xfrm>
              <a:off x="6988013" y="2881882"/>
              <a:ext cx="1785918" cy="609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facilita </a:t>
              </a:r>
              <a:b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“prestar contas”</a:t>
              </a:r>
              <a:b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do valor</a:t>
              </a:r>
              <a:endParaRPr/>
            </a:p>
          </p:txBody>
        </p:sp>
        <p:sp>
          <p:nvSpPr>
            <p:cNvPr id="526" name="Google Shape;526;p30"/>
            <p:cNvSpPr txBox="1"/>
            <p:nvPr/>
          </p:nvSpPr>
          <p:spPr>
            <a:xfrm>
              <a:off x="7123846" y="3935560"/>
              <a:ext cx="15001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“ponte” 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dá propósito à prática</a:t>
              </a:r>
              <a:endParaRPr/>
            </a:p>
          </p:txBody>
        </p:sp>
      </p:grpSp>
      <p:sp>
        <p:nvSpPr>
          <p:cNvPr id="527" name="Google Shape;527;p30"/>
          <p:cNvSpPr/>
          <p:nvPr/>
        </p:nvSpPr>
        <p:spPr>
          <a:xfrm flipH="1">
            <a:off x="500063" y="4665116"/>
            <a:ext cx="2214562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4589" y="24167"/>
                </a:moveTo>
                <a:lnTo>
                  <a:pt x="-20000" y="22500"/>
                </a:lnTo>
                <a:lnTo>
                  <a:pt x="-25838" y="44011"/>
                </a:lnTo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5875" cap="flat" cmpd="sng">
            <a:solidFill>
              <a:srgbClr val="66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 Narrow"/>
              <a:buChar char="-"/>
            </a:pPr>
            <a: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  <a:t> Critérios para julgar o que vemos, pensamos </a:t>
            </a:r>
            <a:b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  <a:t>e fazemos</a:t>
            </a:r>
            <a:endParaRPr/>
          </a:p>
          <a:p>
            <a:pPr marL="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 Narrow"/>
              <a:buChar char="-"/>
            </a:pPr>
            <a: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  <a:t> São abstratos, amplos e universais</a:t>
            </a:r>
            <a:endParaRPr/>
          </a:p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33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0"/>
          <p:cNvSpPr/>
          <p:nvPr/>
        </p:nvSpPr>
        <p:spPr>
          <a:xfrm>
            <a:off x="6215063" y="4665116"/>
            <a:ext cx="2714625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4589" y="24167"/>
                </a:moveTo>
                <a:lnTo>
                  <a:pt x="-20000" y="22500"/>
                </a:lnTo>
                <a:lnTo>
                  <a:pt x="-24972" y="44544"/>
                </a:lnTo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5875" cap="flat" cmpd="sng">
            <a:solidFill>
              <a:srgbClr val="66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  <a:t>- Ações que seguem os princípios, sustentando os valores definidos</a:t>
            </a:r>
            <a:endParaRPr/>
          </a:p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  <a:t>- São úteis, se complementam </a:t>
            </a:r>
            <a:b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BR" sz="1800" b="0" i="0" u="none" strike="noStrike" cap="none">
                <a:solidFill>
                  <a:srgbClr val="663300"/>
                </a:solidFill>
                <a:latin typeface="Arial Narrow"/>
                <a:ea typeface="Arial Narrow"/>
                <a:cs typeface="Arial Narrow"/>
                <a:sym typeface="Arial Narrow"/>
              </a:rPr>
              <a:t>e se amplificam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6176714" y="1546944"/>
            <a:ext cx="25717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Kent Beck, Eric Gamma </a:t>
            </a:r>
            <a:endParaRPr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A05AF0B-3A32-4121-82AC-F9A5AAF9A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3191122" y="899428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XP - Valores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611560" y="1997839"/>
            <a:ext cx="8064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323850" y="2206525"/>
            <a:ext cx="8229600" cy="381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Simplicidade </a:t>
            </a:r>
            <a:endParaRPr/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preferível fazer algo simples e gastar um </a:t>
            </a:r>
            <a:b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 mais para alterar, se necessário, do </a:t>
            </a:r>
            <a:b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fazer algo complicado e não utilizar</a:t>
            </a:r>
            <a:endParaRPr/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simples são mais fáceis de serem testados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327798" y="1341066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</a:t>
            </a:r>
            <a:endParaRPr/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Fundamental para a compreensão do trabalho a </a:t>
            </a:r>
            <a:br>
              <a:rPr lang="pt-BR" sz="16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ser feito e entrosamento da equipe</a:t>
            </a:r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285750" y="3643313"/>
            <a:ext cx="91440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Realimentação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É muito importante ter uma </a:t>
            </a:r>
            <a:r>
              <a:rPr lang="pt-BR" sz="1600" b="0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idéia</a:t>
            </a: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clara sobre a situação atual do sistema</a:t>
            </a:r>
            <a:endParaRPr dirty="0"/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Maior realimentação 🡪 facilidade de comunicação, teste e aprendizado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Coragem</a:t>
            </a:r>
            <a:endParaRPr dirty="0"/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Algo que não funcione adequadamente deve ser descartado e refeito,</a:t>
            </a:r>
            <a:b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 forma mais simples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Respeito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(entre a equipe e ao projeto 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incluído na 2ª Ed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8025" marR="0" lvl="1" indent="-34289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9966"/>
              </a:buClr>
              <a:buSzPts val="168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Dá sustentação a todos os demais (mais básico de todos os valores)</a:t>
            </a:r>
            <a:endParaRPr dirty="0"/>
          </a:p>
          <a:p>
            <a:pPr marL="650875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Saber ouvir, saber compreender e respeitar o ponto de vista do outro </a:t>
            </a:r>
            <a:endParaRPr dirty="0"/>
          </a:p>
          <a:p>
            <a:pPr marL="533400" marR="0" lvl="1" indent="-15875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9966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5148064" y="1341066"/>
            <a:ext cx="3883224" cy="2087934"/>
            <a:chOff x="6000221" y="1500905"/>
            <a:chExt cx="3601859" cy="1928092"/>
          </a:xfrm>
        </p:grpSpPr>
        <p:grpSp>
          <p:nvGrpSpPr>
            <p:cNvPr id="546" name="Google Shape;546;p31"/>
            <p:cNvGrpSpPr/>
            <p:nvPr/>
          </p:nvGrpSpPr>
          <p:grpSpPr>
            <a:xfrm>
              <a:off x="6000221" y="1500905"/>
              <a:ext cx="3601859" cy="1928092"/>
              <a:chOff x="4123" y="812"/>
              <a:chExt cx="2469" cy="1068"/>
            </a:xfrm>
          </p:grpSpPr>
          <p:sp>
            <p:nvSpPr>
              <p:cNvPr id="547" name="Google Shape;547;p31"/>
              <p:cNvSpPr/>
              <p:nvPr/>
            </p:nvSpPr>
            <p:spPr>
              <a:xfrm>
                <a:off x="4613" y="984"/>
                <a:ext cx="1420" cy="702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5676" y="1188"/>
                <a:ext cx="916" cy="297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Coragem</a:t>
                </a:r>
                <a:endParaRPr sz="1200" dirty="0"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4858" y="1564"/>
                <a:ext cx="979" cy="316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Realimentação</a:t>
                </a:r>
                <a:endParaRPr sz="1200"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4123" y="1188"/>
                <a:ext cx="916" cy="297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Simplicidade</a:t>
                </a:r>
                <a:endParaRPr sz="1200" dirty="0"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4858" y="812"/>
                <a:ext cx="980" cy="317"/>
              </a:xfrm>
              <a:prstGeom prst="ellipse">
                <a:avLst/>
              </a:prstGeom>
              <a:gradFill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Comunicação</a:t>
                </a:r>
                <a:endParaRPr sz="1200"/>
              </a:p>
            </p:txBody>
          </p:sp>
        </p:grpSp>
        <p:sp>
          <p:nvSpPr>
            <p:cNvPr id="552" name="Google Shape;552;p31"/>
            <p:cNvSpPr/>
            <p:nvPr/>
          </p:nvSpPr>
          <p:spPr>
            <a:xfrm>
              <a:off x="7215217" y="2192594"/>
              <a:ext cx="1173621" cy="536200"/>
            </a:xfrm>
            <a:prstGeom prst="ellipse">
              <a:avLst/>
            </a:prstGeom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Respeito</a:t>
              </a:r>
              <a:endParaRPr sz="120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5C4700C3-38E8-4478-80D8-4C19131A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2517548" y="899428"/>
            <a:ext cx="59301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XP – Princípios (1a. Ed.)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611560" y="1997839"/>
            <a:ext cx="8064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539750" y="1268413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Proporcionar a pequenas / médias equipes um ambiente de desenvolvimento cooperativo, capaz de atingir altos níveis de produtividade e um elevado grau de confiança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32"/>
          <p:cNvGrpSpPr/>
          <p:nvPr/>
        </p:nvGrpSpPr>
        <p:grpSpPr>
          <a:xfrm>
            <a:off x="682625" y="2708920"/>
            <a:ext cx="7993063" cy="3929063"/>
            <a:chOff x="609" y="1662"/>
            <a:chExt cx="4661" cy="261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921" y="3198"/>
              <a:ext cx="26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2"/>
            <p:cNvCxnSpPr/>
            <p:nvPr/>
          </p:nvCxnSpPr>
          <p:spPr>
            <a:xfrm flipH="1">
              <a:off x="2965" y="1998"/>
              <a:ext cx="621" cy="8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2"/>
            <p:cNvCxnSpPr/>
            <p:nvPr/>
          </p:nvCxnSpPr>
          <p:spPr>
            <a:xfrm>
              <a:off x="2891" y="2087"/>
              <a:ext cx="0" cy="112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0" name="Google Shape;570;p32"/>
            <p:cNvSpPr/>
            <p:nvPr/>
          </p:nvSpPr>
          <p:spPr>
            <a:xfrm>
              <a:off x="1229" y="1662"/>
              <a:ext cx="1064" cy="306"/>
            </a:xfrm>
            <a:prstGeom prst="rect">
              <a:avLst/>
            </a:pr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Realimentar rapidamente</a:t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206" y="2104"/>
              <a:ext cx="1064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5000" y="28234"/>
                  </a:moveTo>
                  <a:lnTo>
                    <a:pt x="-39061" y="28234"/>
                  </a:lnTo>
                  <a:lnTo>
                    <a:pt x="-149167" y="358039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Fazer mudanças incrementais</a:t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613" y="2848"/>
              <a:ext cx="1089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4883" y="28234"/>
                  </a:moveTo>
                  <a:lnTo>
                    <a:pt x="185544" y="28234"/>
                  </a:lnTo>
                  <a:lnTo>
                    <a:pt x="247633" y="65489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45700" rIns="18000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Comunicar de forma aberta e honesta</a:t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15" y="2103"/>
              <a:ext cx="1089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4883" y="28234"/>
                  </a:moveTo>
                  <a:lnTo>
                    <a:pt x="166312" y="28234"/>
                  </a:lnTo>
                  <a:lnTo>
                    <a:pt x="249262" y="345100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Medir honestamente</a:t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15" y="2480"/>
              <a:ext cx="1089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4883" y="28234"/>
                  </a:moveTo>
                  <a:lnTo>
                    <a:pt x="182394" y="28234"/>
                  </a:lnTo>
                  <a:lnTo>
                    <a:pt x="247327" y="207845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Não gerar sobrecarga</a:t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615" y="3221"/>
              <a:ext cx="1089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4883" y="28234"/>
                  </a:moveTo>
                  <a:lnTo>
                    <a:pt x="185444" y="28234"/>
                  </a:lnTo>
                  <a:lnTo>
                    <a:pt x="248039" y="-76861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45700" rIns="18000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Adaptar-se à cultura e condições locais</a:t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609" y="3602"/>
              <a:ext cx="1089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4883" y="28234"/>
                  </a:moveTo>
                  <a:lnTo>
                    <a:pt x="183511" y="28234"/>
                  </a:lnTo>
                  <a:lnTo>
                    <a:pt x="249566" y="-226667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Aceitar responsabilidades</a:t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4206" y="2840"/>
              <a:ext cx="1064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5000" y="28234"/>
                  </a:moveTo>
                  <a:lnTo>
                    <a:pt x="-76356" y="28234"/>
                  </a:lnTo>
                  <a:lnTo>
                    <a:pt x="-150211" y="71372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Ensinar aprendendo</a:t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199" y="3201"/>
              <a:ext cx="1064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5000" y="28234"/>
                  </a:moveTo>
                  <a:lnTo>
                    <a:pt x="-73750" y="28234"/>
                  </a:lnTo>
                  <a:lnTo>
                    <a:pt x="-144794" y="-81961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Investir pouco </a:t>
              </a:r>
              <a:b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no início</a:t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4199" y="3574"/>
              <a:ext cx="1064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5000" y="28234"/>
                  </a:moveTo>
                  <a:lnTo>
                    <a:pt x="-75938" y="28234"/>
                  </a:lnTo>
                  <a:lnTo>
                    <a:pt x="-149795" y="-223139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Jogar para vencer</a:t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4206" y="2472"/>
              <a:ext cx="1064" cy="3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5000" y="28234"/>
                  </a:moveTo>
                  <a:lnTo>
                    <a:pt x="-42712" y="28234"/>
                  </a:lnTo>
                  <a:lnTo>
                    <a:pt x="-148644" y="208627"/>
                  </a:lnTo>
                </a:path>
              </a:pathLst>
            </a:cu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Executar trabalho com qualidade</a:t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965" y="3966"/>
              <a:ext cx="1241" cy="306"/>
            </a:xfrm>
            <a:prstGeom prst="rect">
              <a:avLst/>
            </a:pr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Trabalhar a favor do instinto das pessoas</a:t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359" y="1662"/>
              <a:ext cx="1064" cy="306"/>
            </a:xfrm>
            <a:prstGeom prst="rect">
              <a:avLst/>
            </a:pr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Assumir a simplicidade</a:t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489" y="1662"/>
              <a:ext cx="1064" cy="306"/>
            </a:xfrm>
            <a:prstGeom prst="rect">
              <a:avLst/>
            </a:pr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Aceitar a mudança</a:t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679" y="3966"/>
              <a:ext cx="1197" cy="306"/>
            </a:xfrm>
            <a:prstGeom prst="rect">
              <a:avLst/>
            </a:prstGeom>
            <a:gradFill>
              <a:gsLst>
                <a:gs pos="0">
                  <a:srgbClr val="99CCFF"/>
                </a:gs>
                <a:gs pos="50000">
                  <a:srgbClr val="CCECFF"/>
                </a:gs>
                <a:gs pos="100000">
                  <a:srgbClr val="99CCFF"/>
                </a:gs>
              </a:gsLst>
              <a:lin ang="5400000" scaled="0"/>
            </a:gra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Fazer experimentos concretos</a:t>
              </a:r>
              <a:endParaRPr/>
            </a:p>
          </p:txBody>
        </p:sp>
        <p:cxnSp>
          <p:nvCxnSpPr>
            <p:cNvPr id="585" name="Google Shape;585;p32"/>
            <p:cNvCxnSpPr/>
            <p:nvPr/>
          </p:nvCxnSpPr>
          <p:spPr>
            <a:xfrm>
              <a:off x="2256" y="2030"/>
              <a:ext cx="576" cy="76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32"/>
            <p:cNvCxnSpPr/>
            <p:nvPr/>
          </p:nvCxnSpPr>
          <p:spPr>
            <a:xfrm flipH="1">
              <a:off x="2610" y="3246"/>
              <a:ext cx="222" cy="6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7" name="Google Shape;587;p32"/>
            <p:cNvSpPr/>
            <p:nvPr/>
          </p:nvSpPr>
          <p:spPr>
            <a:xfrm>
              <a:off x="2256" y="2640"/>
              <a:ext cx="1293" cy="6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FF99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Extreme</a:t>
              </a:r>
              <a:br>
                <a:rPr lang="pt-BR" sz="2000" i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lang="pt-BR" sz="2000" b="1" i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Programming</a:t>
              </a:r>
              <a:r>
                <a:rPr lang="pt-BR" sz="1800" i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endParaRPr/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7413A189-C5BB-4E56-BF87-775915A3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7452320" y="6093296"/>
            <a:ext cx="15631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Pós-Graduação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 Extensão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2193925" y="899428"/>
            <a:ext cx="62537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XP – Resumo das Práticas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611560" y="1997839"/>
            <a:ext cx="8064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84" y="1388764"/>
            <a:ext cx="8647112" cy="520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7A840A-E857-4BA5-8C55-9464A1999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>
            <a:off x="2193925" y="899428"/>
            <a:ext cx="62537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XP – Papéis em Projetos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611560" y="1997839"/>
            <a:ext cx="8064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>
            <a:off x="229070" y="1355997"/>
            <a:ext cx="84296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5738" marR="0" lvl="1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especialização de papéis: abordagem mais inclusiva</a:t>
            </a:r>
            <a:endParaRPr/>
          </a:p>
          <a:p>
            <a:pPr marL="631825" marR="0" lvl="2" indent="-180975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Edição 1: cliente, programador, </a:t>
            </a: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tester</a:t>
            </a: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coach</a:t>
            </a: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tracker</a:t>
            </a:r>
            <a:endParaRPr sz="1800" b="0" i="1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1825" marR="0" lvl="2" indent="-180975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Edição 2: destaca outros papéis típicos do desenvolvimento de software</a:t>
            </a:r>
            <a:endParaRPr/>
          </a:p>
          <a:p>
            <a:pPr marL="1093788" marR="0" lvl="3" indent="-285750" algn="l" rtl="0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–"/>
            </a:pPr>
            <a:r>
              <a:rPr lang="pt-BR" sz="16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Diversidade de pessoas beneficia toda a equipe</a:t>
            </a:r>
            <a:endParaRPr/>
          </a:p>
          <a:p>
            <a:pPr marL="1093788" marR="0" lvl="3" indent="-285750" algn="l" rtl="0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–"/>
            </a:pPr>
            <a:r>
              <a:rPr lang="pt-BR" sz="16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Cada papel deve compreender suas responsabilidades na equipe</a:t>
            </a:r>
            <a:endParaRPr/>
          </a:p>
          <a:p>
            <a:pPr marL="1452563" marR="0" lvl="4" indent="-285750" algn="l" rtl="0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»"/>
            </a:pPr>
            <a:r>
              <a:rPr lang="pt-BR" sz="16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Cada um deve contribuir com tudo que pode para a equipe</a:t>
            </a:r>
            <a:endParaRPr/>
          </a:p>
          <a:p>
            <a:pPr marL="1093788" marR="0" lvl="3" indent="-285750" algn="l" rtl="0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–"/>
            </a:pPr>
            <a:r>
              <a:rPr lang="pt-BR" sz="16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Papéis podem variar e uma mesma pessoa pode exercer vários papéis</a:t>
            </a:r>
            <a:endParaRPr/>
          </a:p>
          <a:p>
            <a:pPr marL="1452563" marR="0" lvl="4" indent="-285750" algn="l" rtl="0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»"/>
            </a:pPr>
            <a:r>
              <a:rPr lang="pt-BR" sz="16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Interação deve seguir princípios de fluxo e benefício mútuos</a:t>
            </a:r>
            <a:endParaRPr/>
          </a:p>
        </p:txBody>
      </p:sp>
      <p:pic>
        <p:nvPicPr>
          <p:cNvPr id="614" name="Google Shape;61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3934494"/>
            <a:ext cx="2782887" cy="15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4"/>
          <p:cNvSpPr/>
          <p:nvPr/>
        </p:nvSpPr>
        <p:spPr>
          <a:xfrm rot="5400000">
            <a:off x="3275807" y="4509294"/>
            <a:ext cx="576262" cy="431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4919" y="5034310"/>
            <a:ext cx="65722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ED5DE56-5C71-4BB2-A477-4D744E360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Apresentações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512" y="1738804"/>
            <a:ext cx="889317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pt-BR" sz="2000" kern="0" dirty="0"/>
              <a:t>Formação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Doutoranda em Administração (Universidade Positivo)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Mestre em Administração (Universidade Positivo)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MBA em Gerência de Projetos (FGV – RJ)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Pós-graduação em Análise e Projeto de Sistemas (PUC – RJ)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kern="0" dirty="0"/>
              <a:t>Experiência Profissional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Área de Tecnologia da Informação: 31 anos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Área de Qualidade/Processos: 18 anos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pt-BR" sz="1800" kern="0" dirty="0">
                <a:solidFill>
                  <a:srgbClr val="0070C0"/>
                </a:solidFill>
              </a:rPr>
              <a:t>MPS-</a:t>
            </a:r>
            <a:r>
              <a:rPr lang="pt-BR" sz="1800" kern="0" dirty="0" err="1">
                <a:solidFill>
                  <a:srgbClr val="0070C0"/>
                </a:solidFill>
              </a:rPr>
              <a:t>Br</a:t>
            </a:r>
            <a:r>
              <a:rPr lang="pt-BR" sz="1800" kern="0" dirty="0">
                <a:solidFill>
                  <a:srgbClr val="0070C0"/>
                </a:solidFill>
              </a:rPr>
              <a:t> : mais de 35 avaliações em empresas de TI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kern="0" dirty="0"/>
              <a:t>Principais Atividades</a:t>
            </a:r>
          </a:p>
          <a:p>
            <a:pPr lvl="1" algn="l" eaLnBrk="1" hangingPunct="1">
              <a:spcBef>
                <a:spcPts val="200"/>
              </a:spcBef>
            </a:pPr>
            <a:r>
              <a:rPr lang="pt-BR" sz="1800" kern="0" dirty="0">
                <a:solidFill>
                  <a:srgbClr val="0070C0"/>
                </a:solidFill>
              </a:rPr>
              <a:t>Gerente de Projetos / Gerente da Qualidade / PMO</a:t>
            </a:r>
          </a:p>
          <a:p>
            <a:pPr lvl="1" algn="l" eaLnBrk="1" hangingPunct="1">
              <a:spcBef>
                <a:spcPts val="200"/>
              </a:spcBef>
            </a:pPr>
            <a:r>
              <a:rPr lang="pt-BR" sz="1800" kern="0" dirty="0">
                <a:solidFill>
                  <a:srgbClr val="0070C0"/>
                </a:solidFill>
              </a:rPr>
              <a:t>Professora universitária na área de TI</a:t>
            </a:r>
          </a:p>
          <a:p>
            <a:pPr lvl="1" algn="l" eaLnBrk="1" hangingPunct="1">
              <a:spcBef>
                <a:spcPts val="200"/>
              </a:spcBef>
            </a:pPr>
            <a:r>
              <a:rPr lang="pt-BR" sz="1800" kern="0" dirty="0">
                <a:solidFill>
                  <a:srgbClr val="0070C0"/>
                </a:solidFill>
              </a:rPr>
              <a:t>Implementadora e avaliadora do Modelo </a:t>
            </a:r>
            <a:r>
              <a:rPr lang="pt-BR" sz="1800" kern="0" dirty="0" err="1">
                <a:solidFill>
                  <a:srgbClr val="0070C0"/>
                </a:solidFill>
              </a:rPr>
              <a:t>MPS.Br</a:t>
            </a:r>
            <a:r>
              <a:rPr lang="pt-BR" sz="1800" kern="0" dirty="0">
                <a:solidFill>
                  <a:srgbClr val="0070C0"/>
                </a:solidFill>
              </a:rPr>
              <a:t> Software </a:t>
            </a:r>
          </a:p>
          <a:p>
            <a:pPr lvl="1" algn="l" eaLnBrk="1" hangingPunct="1">
              <a:spcBef>
                <a:spcPts val="200"/>
              </a:spcBef>
            </a:pPr>
            <a:r>
              <a:rPr lang="pt-BR" sz="1800" kern="0" dirty="0">
                <a:solidFill>
                  <a:srgbClr val="0070C0"/>
                </a:solidFill>
              </a:rPr>
              <a:t>Implementadora e avaliadora do Modelo </a:t>
            </a:r>
            <a:r>
              <a:rPr lang="pt-BR" sz="1800" kern="0" dirty="0" err="1">
                <a:solidFill>
                  <a:srgbClr val="0070C0"/>
                </a:solidFill>
              </a:rPr>
              <a:t>MPs.Br</a:t>
            </a:r>
            <a:r>
              <a:rPr lang="pt-BR" sz="1800" kern="0" dirty="0">
                <a:solidFill>
                  <a:srgbClr val="0070C0"/>
                </a:solidFill>
              </a:rPr>
              <a:t> Serviço</a:t>
            </a:r>
          </a:p>
          <a:p>
            <a:pPr lvl="1" algn="l" eaLnBrk="1" hangingPunct="1">
              <a:spcBef>
                <a:spcPts val="200"/>
              </a:spcBef>
            </a:pPr>
            <a:r>
              <a:rPr lang="pt-BR" sz="1800" kern="0" dirty="0">
                <a:solidFill>
                  <a:srgbClr val="0070C0"/>
                </a:solidFill>
              </a:rPr>
              <a:t>Consultora em Melhoria de Processos de Software (CMMI / MPS.BR)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A730A6-33A4-4A65-951C-DC2FF61B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44" y="3438839"/>
            <a:ext cx="2144044" cy="21440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A4C3F00-C7A5-4892-BF80-C6AE88578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5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2193925" y="899428"/>
            <a:ext cx="62537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XP – Ciclo de Vida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5"/>
          <p:cNvSpPr/>
          <p:nvPr/>
        </p:nvSpPr>
        <p:spPr>
          <a:xfrm>
            <a:off x="611560" y="1997839"/>
            <a:ext cx="8064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8" y="3861048"/>
            <a:ext cx="3369246" cy="2871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0" name="Google Shape;630;p35"/>
          <p:cNvGrpSpPr/>
          <p:nvPr/>
        </p:nvGrpSpPr>
        <p:grpSpPr>
          <a:xfrm>
            <a:off x="214313" y="1285875"/>
            <a:ext cx="8929687" cy="2441575"/>
            <a:chOff x="214313" y="1285875"/>
            <a:chExt cx="8929687" cy="2441575"/>
          </a:xfrm>
        </p:grpSpPr>
        <p:grpSp>
          <p:nvGrpSpPr>
            <p:cNvPr id="631" name="Google Shape;631;p35"/>
            <p:cNvGrpSpPr/>
            <p:nvPr/>
          </p:nvGrpSpPr>
          <p:grpSpPr>
            <a:xfrm>
              <a:off x="214313" y="1428750"/>
              <a:ext cx="8601075" cy="2298700"/>
              <a:chOff x="214313" y="1428750"/>
              <a:chExt cx="8601075" cy="2298700"/>
            </a:xfrm>
          </p:grpSpPr>
          <p:pic>
            <p:nvPicPr>
              <p:cNvPr id="632" name="Google Shape;632;p3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4313" y="1428750"/>
                <a:ext cx="6929437" cy="229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3" name="Google Shape;633;p3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643813" y="2071688"/>
                <a:ext cx="1171575" cy="64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4" name="Google Shape;634;p35"/>
            <p:cNvSpPr txBox="1"/>
            <p:nvPr/>
          </p:nvSpPr>
          <p:spPr>
            <a:xfrm>
              <a:off x="5286375" y="1285875"/>
              <a:ext cx="3857625" cy="554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Fonte: http://www.extremeprogramming.org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Copyright 2001 J. Donovan Wells</a:t>
              </a:r>
              <a:endParaRPr/>
            </a:p>
          </p:txBody>
        </p:sp>
      </p:grpSp>
      <p:pic>
        <p:nvPicPr>
          <p:cNvPr id="635" name="Google Shape;635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9000" y="3357563"/>
            <a:ext cx="5643563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20425A8-7482-40A7-802D-38BC763EF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6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6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6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6"/>
          <p:cNvSpPr txBox="1"/>
          <p:nvPr/>
        </p:nvSpPr>
        <p:spPr>
          <a:xfrm>
            <a:off x="323850" y="1756847"/>
            <a:ext cx="79801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sabemos sobre o SCRUM? ☺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7" name="Google Shape;64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414837"/>
            <a:ext cx="23145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3565" y="2014265"/>
            <a:ext cx="20193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6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Exercitando....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B3D302-E619-482C-8E89-20460B934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7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Exercitando....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407" y="2028159"/>
            <a:ext cx="7534275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7"/>
          <p:cNvSpPr txBox="1"/>
          <p:nvPr/>
        </p:nvSpPr>
        <p:spPr>
          <a:xfrm>
            <a:off x="2627784" y="1482220"/>
            <a:ext cx="4176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 grupos , monte o seu SCRUM ☺ 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7354E1-B83A-4C5E-B490-DEB89027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7452320" y="6093296"/>
            <a:ext cx="15631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Pós-Graduação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 Extensão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- Scrum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38"/>
          <p:cNvGrpSpPr/>
          <p:nvPr/>
        </p:nvGrpSpPr>
        <p:grpSpPr>
          <a:xfrm>
            <a:off x="3708400" y="4076700"/>
            <a:ext cx="5309547" cy="2665413"/>
            <a:chOff x="1233127" y="3214016"/>
            <a:chExt cx="6410707" cy="3215380"/>
          </a:xfrm>
        </p:grpSpPr>
        <p:pic>
          <p:nvPicPr>
            <p:cNvPr id="674" name="Google Shape;674;p38" descr="http://4.bp.blogspot.com/_6CJaDmsVepU/R8oH41VgscI/AAAAAAAAAIo/Le6c2gc9Itw/s320/Sprint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3127" y="3214016"/>
              <a:ext cx="6410707" cy="3215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38"/>
            <p:cNvSpPr txBox="1"/>
            <p:nvPr/>
          </p:nvSpPr>
          <p:spPr>
            <a:xfrm>
              <a:off x="3214678" y="5715016"/>
              <a:ext cx="1357322" cy="3714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i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Sprint Backlog</a:t>
              </a:r>
              <a:endParaRPr/>
            </a:p>
          </p:txBody>
        </p:sp>
        <p:sp>
          <p:nvSpPr>
            <p:cNvPr id="676" name="Google Shape;676;p38"/>
            <p:cNvSpPr txBox="1"/>
            <p:nvPr/>
          </p:nvSpPr>
          <p:spPr>
            <a:xfrm>
              <a:off x="1320062" y="5734178"/>
              <a:ext cx="1500198" cy="5274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i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Product Backlog</a:t>
              </a:r>
              <a:endParaRPr/>
            </a:p>
          </p:txBody>
        </p:sp>
        <p:sp>
          <p:nvSpPr>
            <p:cNvPr id="677" name="Google Shape;677;p38"/>
            <p:cNvSpPr txBox="1"/>
            <p:nvPr/>
          </p:nvSpPr>
          <p:spPr>
            <a:xfrm>
              <a:off x="4797421" y="5715016"/>
              <a:ext cx="857256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1">
                  <a:solidFill>
                    <a:srgbClr val="00206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Sprint</a:t>
              </a:r>
              <a:endParaRPr/>
            </a:p>
          </p:txBody>
        </p:sp>
        <p:sp>
          <p:nvSpPr>
            <p:cNvPr id="678" name="Google Shape;678;p38"/>
            <p:cNvSpPr txBox="1"/>
            <p:nvPr/>
          </p:nvSpPr>
          <p:spPr>
            <a:xfrm>
              <a:off x="6014333" y="5715015"/>
              <a:ext cx="1580954" cy="5274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Incremento de trabalho do sw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9" name="Google Shape;679;p38"/>
            <p:cNvSpPr txBox="1"/>
            <p:nvPr/>
          </p:nvSpPr>
          <p:spPr>
            <a:xfrm>
              <a:off x="4943258" y="4671582"/>
              <a:ext cx="642942" cy="2600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30 dias</a:t>
              </a:r>
              <a:endParaRPr/>
            </a:p>
          </p:txBody>
        </p:sp>
        <p:sp>
          <p:nvSpPr>
            <p:cNvPr id="680" name="Google Shape;680;p38"/>
            <p:cNvSpPr txBox="1"/>
            <p:nvPr/>
          </p:nvSpPr>
          <p:spPr>
            <a:xfrm>
              <a:off x="4600136" y="3786191"/>
              <a:ext cx="500066" cy="2600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24 h</a:t>
              </a:r>
              <a:endParaRPr/>
            </a:p>
          </p:txBody>
        </p:sp>
      </p:grpSp>
      <p:sp>
        <p:nvSpPr>
          <p:cNvPr id="681" name="Google Shape;681;p38"/>
          <p:cNvSpPr txBox="1"/>
          <p:nvPr/>
        </p:nvSpPr>
        <p:spPr>
          <a:xfrm>
            <a:off x="0" y="1341338"/>
            <a:ext cx="8624888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 (</a:t>
            </a:r>
            <a:r>
              <a:rPr lang="pt-BR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cujo nome deriva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uma estratégia usada no </a:t>
            </a:r>
            <a:r>
              <a:rPr lang="pt-BR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rugby 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como espinha dorsal um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Período (em geral de 30 dias) durante o qual a equipe de desenvolvimento irá “correr” atrás de seu objetivo (</a:t>
            </a:r>
            <a:r>
              <a:rPr lang="pt-BR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implementando uma lista de requisitos predefinidos (</a:t>
            </a:r>
            <a:r>
              <a:rPr lang="pt-BR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Sempre apresenta um executável no final da </a:t>
            </a:r>
            <a:r>
              <a:rPr lang="pt-BR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Idéia: iterações curtas e focadas melhoram a visibilidade </a:t>
            </a:r>
            <a:b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acompanhar o desenvolvimento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voltado para o gerenciamento </a:t>
            </a:r>
            <a:b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projetos com equipes pequenas e </a:t>
            </a:r>
            <a:b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instáveis ou desconhecidos</a:t>
            </a:r>
            <a:endParaRPr/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38" descr="scr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7713" y="1263030"/>
            <a:ext cx="1938337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38"/>
          <p:cNvGrpSpPr/>
          <p:nvPr/>
        </p:nvGrpSpPr>
        <p:grpSpPr>
          <a:xfrm>
            <a:off x="72653" y="4797152"/>
            <a:ext cx="3851275" cy="1916113"/>
            <a:chOff x="0" y="4936835"/>
            <a:chExt cx="3851920" cy="1916832"/>
          </a:xfrm>
        </p:grpSpPr>
        <p:pic>
          <p:nvPicPr>
            <p:cNvPr id="684" name="Google Shape;684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496" y="4936835"/>
              <a:ext cx="3816424" cy="1916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5" name="Google Shape;685;p38"/>
            <p:cNvSpPr txBox="1"/>
            <p:nvPr/>
          </p:nvSpPr>
          <p:spPr>
            <a:xfrm>
              <a:off x="0" y="4962654"/>
              <a:ext cx="37434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</a:t>
              </a:r>
              <a:r>
                <a:rPr lang="pt-BR" sz="1600" i="1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Pregame                                        Postgame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i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i="1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Game</a:t>
              </a:r>
              <a:endParaRPr sz="1600" i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ED0D9F37-A844-4BA8-A8CC-8ECB6FFF8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7452320" y="6093296"/>
            <a:ext cx="15631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Pós-Graduação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 Extensão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2411760" y="899428"/>
            <a:ext cx="64807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Scrum – Fluxo de Atividades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78" y="1668164"/>
            <a:ext cx="8340202" cy="492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E3EA06-DB41-492A-AE7A-4E12E26B8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Scrum – Ciclo de Vida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40" descr="fl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758" y="1370617"/>
            <a:ext cx="8136706" cy="5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4E88CE-3C30-4E23-AF46-1109BDFA0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1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Scrum – Atividades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214313" y="3857625"/>
            <a:ext cx="8229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marR="0" lvl="0" indent="-269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pt-BR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 Meetings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(1,2)</a:t>
            </a:r>
            <a:endParaRPr/>
          </a:p>
          <a:p>
            <a:pPr marL="541338" marR="0" lvl="1" indent="-27146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Reuniões para rever, fazer considerações </a:t>
            </a:r>
            <a:br>
              <a:rPr lang="pt-BR" sz="2000" b="0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 organizar o </a:t>
            </a:r>
            <a:r>
              <a:rPr lang="pt-BR" sz="2000" b="0" i="1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sz="2000" b="0" i="1" u="none" strike="noStrike" cap="non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1213" marR="0" lvl="2" indent="-269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669900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1) define 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Selected Product Backlog </a:t>
            </a:r>
            <a:b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partir do 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(foco: 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1213" marR="0" lvl="2" indent="-269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669900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2) define o 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Sprint Backlog 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partir do </a:t>
            </a:r>
            <a:b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Selected Product Backlog 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(foco: 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811213" marR="0" lvl="2" indent="-269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669900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Define o objetivo do próximo 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r>
              <a:rPr lang="pt-BR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720" name="Google Shape;72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938" y="3645471"/>
            <a:ext cx="2695575" cy="309589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1"/>
          <p:cNvSpPr txBox="1"/>
          <p:nvPr/>
        </p:nvSpPr>
        <p:spPr>
          <a:xfrm>
            <a:off x="0" y="1360736"/>
            <a:ext cx="8229600" cy="250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850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 Meeting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Preparação para o </a:t>
            </a: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  <a:p>
            <a:pPr marL="901700" marR="0" lvl="2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 / revisão do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1700" marR="0" lvl="2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macro da arquitetura e definição de pacotes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de estimativa formal</a:t>
            </a:r>
            <a:endParaRPr/>
          </a:p>
          <a:p>
            <a:pPr marL="901700" marR="0" lvl="2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 somente o tamanho e não o tempo para execução</a:t>
            </a:r>
            <a:endParaRPr/>
          </a:p>
          <a:p>
            <a:pPr marL="901700" marR="0" lvl="2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de entrada para o planejamento de versões (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2213" y="1590675"/>
            <a:ext cx="28003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863D327-24A4-4602-8C9A-FFC44E0B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Scrum – Atividades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2"/>
          <p:cNvSpPr txBox="1"/>
          <p:nvPr/>
        </p:nvSpPr>
        <p:spPr>
          <a:xfrm>
            <a:off x="285750" y="1285875"/>
            <a:ext cx="8858250" cy="544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Execução de um </a:t>
            </a:r>
            <a:r>
              <a:rPr lang="pt-BR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equipe constrói as funcionalidades definidas no </a:t>
            </a: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visando atingir o objetivo (</a:t>
            </a: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1430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Ocorre em 30 dias e possui escopo fixo neste período</a:t>
            </a:r>
            <a:endParaRPr/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equipe se auto-organiza para executar o trabalho</a:t>
            </a:r>
            <a:endParaRPr/>
          </a:p>
          <a:p>
            <a:pPr marL="11430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 alinhada com os padrões e regras para sua execução</a:t>
            </a:r>
            <a:endParaRPr/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progresso das atividades é acompanhado</a:t>
            </a:r>
            <a:endParaRPr sz="1800" b="0" i="1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 Meetings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Reunião diária de 15 minutos (em pé)</a:t>
            </a:r>
            <a:endParaRPr/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Mesmo local e hora, todos os dias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Cada participante responde </a:t>
            </a:r>
            <a:endParaRPr/>
          </a:p>
          <a:p>
            <a:pPr marL="11430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foi realizado desde a reunião anterior?</a:t>
            </a:r>
            <a:endParaRPr/>
          </a:p>
          <a:p>
            <a:pPr marL="11430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será realizado até a próxima reunião?</a:t>
            </a:r>
            <a:endParaRPr/>
          </a:p>
          <a:p>
            <a:pPr marL="11430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 algum obstáculo / impedimento para prosseguir?</a:t>
            </a:r>
            <a:endParaRPr/>
          </a:p>
          <a:p>
            <a: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Questões são apenas identificadas para posterior tratamento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Benefícios: integra a equipe, compartilha conhecimentos, identifica e trata  problemas com rapidez, acompanha progresso e minimiza riscos </a:t>
            </a:r>
            <a:endParaRPr/>
          </a:p>
          <a:p>
            <a: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75" y="3786188"/>
            <a:ext cx="2476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B2EAA1A-89E0-489A-BF34-EF4760BA3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Scrum – Atividades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 txBox="1"/>
          <p:nvPr/>
        </p:nvSpPr>
        <p:spPr>
          <a:xfrm>
            <a:off x="0" y="1214438"/>
            <a:ext cx="8229600" cy="55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Acompanhamento das atividades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 </a:t>
            </a: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Burndown</a:t>
            </a: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Atualizado diariamente durante o </a:t>
            </a: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Daily Scrum</a:t>
            </a:r>
            <a:endParaRPr sz="1800" b="0" i="1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Término anormal de um </a:t>
            </a: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Sprints</a:t>
            </a: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podem ser cancelados antes dos 30 dias se: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equipe percebe que não irá atingir o objetivo (</a:t>
            </a:r>
            <a:r>
              <a:rPr lang="pt-BR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passar a ser irrelevante devido a circunstâncias externas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Próximos passos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Conduzir nova </a:t>
            </a:r>
            <a:r>
              <a:rPr lang="pt-BR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 Meeting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qual a razão </a:t>
            </a:r>
            <a:b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término anormal será revisto</a:t>
            </a:r>
            <a:endParaRPr/>
          </a:p>
          <a:p>
            <a:pPr marL="1600200" marR="0" lvl="3" indent="-1270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6" name="Google Shape;746;p43" descr="http://2.bp.blogspot.com/_6CJaDmsVepU/R8wt_1VgstI/AAAAAAAAAKw/n2pGu2hZvvQ/s320/Burndow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13" y="2493963"/>
            <a:ext cx="3544887" cy="236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3" descr="http://2.bp.blogspot.com/_6CJaDmsVepU/R8wvW1VgsuI/AAAAAAAAAK4/dmUGmnbJMwE/s400/Indicadore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4525" y="2500313"/>
            <a:ext cx="4546600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7534C9-9BA3-4B2F-9F58-AFFDEF0BB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4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– Scrum – Atividades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8013" y="3995738"/>
            <a:ext cx="21145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4"/>
          <p:cNvSpPr txBox="1"/>
          <p:nvPr/>
        </p:nvSpPr>
        <p:spPr>
          <a:xfrm>
            <a:off x="374650" y="2892425"/>
            <a:ext cx="8229600" cy="375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4446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None/>
            </a:pP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8763" algn="l" rtl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pt-BR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Retrospective Meeting</a:t>
            </a:r>
            <a:endParaRPr/>
          </a:p>
          <a:p>
            <a:pPr marL="715963" marR="0" lvl="1" indent="-265113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Reunião para discutir e opinar sobre o </a:t>
            </a:r>
            <a:r>
              <a:rPr lang="pt-BR" sz="2000" b="0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sz="2000" b="0" i="1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 idéia central é identificar formas da equipe ser </a:t>
            </a:r>
            <a:b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mais produtiva e melhor em </a:t>
            </a:r>
            <a:r>
              <a:rPr lang="pt-BR" sz="1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Sprints</a:t>
            </a:r>
            <a: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futuros</a:t>
            </a:r>
            <a:endParaRPr/>
          </a:p>
          <a:p>
            <a:pPr marL="715963" marR="0" lvl="1" indent="-265113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Noto Sans Symbols"/>
              <a:buChar char="▪"/>
            </a:pPr>
            <a:r>
              <a:rPr lang="pt-BR"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Relacionado a 3 perguntas</a:t>
            </a:r>
            <a:r>
              <a:rPr lang="pt-BR" sz="2000" b="0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pt-BR" sz="1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What went well</a:t>
            </a:r>
            <a:endParaRPr sz="1800" b="0" i="1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 que deu certo / foi bom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pt-BR" sz="1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What could have been better</a:t>
            </a:r>
            <a:endParaRPr sz="1800" b="0" i="1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questões / problemas detectados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lang="pt-BR" sz="1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What could have been improved</a:t>
            </a:r>
            <a:endParaRPr sz="1800" b="0" i="1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melhorias a implementar</a:t>
            </a:r>
            <a:endParaRPr/>
          </a:p>
        </p:txBody>
      </p:sp>
      <p:sp>
        <p:nvSpPr>
          <p:cNvPr id="760" name="Google Shape;760;p44"/>
          <p:cNvSpPr txBox="1"/>
          <p:nvPr/>
        </p:nvSpPr>
        <p:spPr>
          <a:xfrm>
            <a:off x="303213" y="1463675"/>
            <a:ext cx="8229600" cy="225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876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Geração de novas funcionalidades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 considerado “pronto” quando: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está limpo e aderente a padrões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 refatorado, rodou teste unitário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 feito “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check-in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e foi integrado ao 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p44"/>
          <p:cNvGrpSpPr/>
          <p:nvPr/>
        </p:nvGrpSpPr>
        <p:grpSpPr>
          <a:xfrm>
            <a:off x="6500813" y="1471613"/>
            <a:ext cx="2357437" cy="1457325"/>
            <a:chOff x="6786578" y="4214818"/>
            <a:chExt cx="2357422" cy="1457325"/>
          </a:xfrm>
        </p:grpSpPr>
        <p:pic>
          <p:nvPicPr>
            <p:cNvPr id="762" name="Google Shape;762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7100" y="4214818"/>
              <a:ext cx="186690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Google Shape;763;p44"/>
            <p:cNvSpPr/>
            <p:nvPr/>
          </p:nvSpPr>
          <p:spPr>
            <a:xfrm>
              <a:off x="6786578" y="4357693"/>
              <a:ext cx="1142993" cy="428625"/>
            </a:xfrm>
            <a:prstGeom prst="ellipse">
              <a:avLst/>
            </a:prstGeom>
            <a:gradFill>
              <a:gsLst>
                <a:gs pos="0">
                  <a:srgbClr val="6A8284"/>
                </a:gs>
                <a:gs pos="50000">
                  <a:srgbClr val="99BDBF"/>
                </a:gs>
                <a:gs pos="100000">
                  <a:srgbClr val="B8E2E5"/>
                </a:gs>
              </a:gsLst>
              <a:lin ang="189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Done!</a:t>
              </a: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47B256F2-F437-42F9-8346-322917945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38" y="3049533"/>
            <a:ext cx="1762125" cy="2590800"/>
          </a:xfrm>
          <a:prstGeom prst="rect">
            <a:avLst/>
          </a:prstGeom>
        </p:spPr>
      </p:pic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Apresentações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275638"/>
            <a:ext cx="821581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b="1" i="1" dirty="0">
              <a:latin typeface="+mn-lt"/>
            </a:endParaRPr>
          </a:p>
          <a:p>
            <a:r>
              <a:rPr lang="pt-BR" sz="3200" b="1" i="1" dirty="0">
                <a:latin typeface="+mn-lt"/>
              </a:rPr>
              <a:t>Está trabalhando na Área? </a:t>
            </a:r>
            <a:endParaRPr lang="pt-BR" sz="5400" dirty="0">
              <a:latin typeface="+mn-lt"/>
            </a:endParaRPr>
          </a:p>
          <a:p>
            <a:pPr algn="ctr"/>
            <a:endParaRPr lang="pt-BR" sz="3200" b="1" i="1" dirty="0">
              <a:latin typeface="+mn-lt"/>
            </a:endParaRPr>
          </a:p>
          <a:p>
            <a:pPr algn="ctr"/>
            <a:endParaRPr lang="pt-BR" sz="3200" b="1" i="1" dirty="0">
              <a:latin typeface="+mn-lt"/>
            </a:endParaRPr>
          </a:p>
          <a:p>
            <a:pPr algn="ctr"/>
            <a:r>
              <a:rPr lang="pt-BR" sz="3200" b="1" i="1" dirty="0">
                <a:latin typeface="+mn-lt"/>
              </a:rPr>
              <a:t>Maior  dificuldade na profissão</a:t>
            </a:r>
            <a:endParaRPr lang="pt-BR" sz="5400" dirty="0">
              <a:latin typeface="+mn-lt"/>
            </a:endParaRPr>
          </a:p>
          <a:p>
            <a:endParaRPr lang="pt-BR" sz="5400" dirty="0">
              <a:latin typeface="+mn-lt"/>
            </a:endParaRPr>
          </a:p>
          <a:p>
            <a:r>
              <a:rPr lang="pt-BR" sz="4400" dirty="0">
                <a:latin typeface="+mn-lt"/>
              </a:rPr>
              <a:t>Maior Conquista</a:t>
            </a:r>
          </a:p>
          <a:p>
            <a:endParaRPr lang="pt-BR" sz="4400" dirty="0">
              <a:latin typeface="+mn-lt"/>
            </a:endParaRPr>
          </a:p>
          <a:p>
            <a:pPr algn="r"/>
            <a:r>
              <a:rPr lang="pt-BR" sz="4400" dirty="0">
                <a:latin typeface="+mn-lt"/>
              </a:rPr>
              <a:t>META PROFISSIONAL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BE70D1-CE78-43E1-A153-234694437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5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5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5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5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5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5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5"/>
          <p:cNvSpPr/>
          <p:nvPr/>
        </p:nvSpPr>
        <p:spPr>
          <a:xfrm>
            <a:off x="323850" y="1556792"/>
            <a:ext cx="7632848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SCRUM com princípios semelhantes ao XP: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Equipes pequenas</a:t>
            </a:r>
            <a:endParaRPr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Requisitos instáveis ou desconhecidos</a:t>
            </a:r>
            <a:endParaRPr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Iterações curtas para prover visibilidade ao desenvolvimento.</a:t>
            </a:r>
            <a:endParaRPr/>
          </a:p>
          <a:p>
            <a:pPr marL="1371600" marR="0" lvl="3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SCRUM com dimensões diferentes de XP:</a:t>
            </a:r>
            <a:endParaRPr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Scrum divide o desenvolvimento em sprints de 30 dias e reuniões diárias de 15 minutos.</a:t>
            </a:r>
            <a:endParaRPr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 equipes são formadas por pessoas com competências diferentes: projetistas, programadores, engenheiros e gerentes de qualidade.</a:t>
            </a:r>
            <a:endParaRPr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pt-BR" sz="1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Scrum possui um mecanismo de informação de status atualizado continuamente e a divisão de tarefas é explícita.</a:t>
            </a:r>
            <a:endParaRPr/>
          </a:p>
          <a:p>
            <a:pPr marL="1371600" marR="0" lvl="3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SCRUM e XP são complementares pois Scrum provê práticas de gerenciamento enquanto que XP prove práticas integradas de engenharia de SW.</a:t>
            </a:r>
            <a:endParaRPr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DB2EDE-6A67-49FD-A1BD-FA6E1A28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6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6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6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6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6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Abordagem Tradicional X Agil - Diferenças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p46"/>
          <p:cNvCxnSpPr/>
          <p:nvPr/>
        </p:nvCxnSpPr>
        <p:spPr>
          <a:xfrm rot="5400000">
            <a:off x="107951" y="2505075"/>
            <a:ext cx="1928812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8" name="Google Shape;788;p46"/>
          <p:cNvCxnSpPr/>
          <p:nvPr/>
        </p:nvCxnSpPr>
        <p:spPr>
          <a:xfrm>
            <a:off x="1071563" y="3470275"/>
            <a:ext cx="3071812" cy="1588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89" name="Google Shape;789;p46"/>
          <p:cNvSpPr txBox="1"/>
          <p:nvPr/>
        </p:nvSpPr>
        <p:spPr>
          <a:xfrm>
            <a:off x="179388" y="2028825"/>
            <a:ext cx="100012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mudança</a:t>
            </a:r>
            <a:endParaRPr/>
          </a:p>
        </p:txBody>
      </p:sp>
      <p:cxnSp>
        <p:nvCxnSpPr>
          <p:cNvPr id="790" name="Google Shape;790;p46"/>
          <p:cNvCxnSpPr/>
          <p:nvPr/>
        </p:nvCxnSpPr>
        <p:spPr>
          <a:xfrm rot="5400000">
            <a:off x="4679951" y="2524125"/>
            <a:ext cx="1928812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1" name="Google Shape;791;p46"/>
          <p:cNvCxnSpPr/>
          <p:nvPr/>
        </p:nvCxnSpPr>
        <p:spPr>
          <a:xfrm>
            <a:off x="5643563" y="3489325"/>
            <a:ext cx="3071812" cy="1588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92" name="Google Shape;792;p46"/>
          <p:cNvSpPr txBox="1"/>
          <p:nvPr/>
        </p:nvSpPr>
        <p:spPr>
          <a:xfrm>
            <a:off x="4572000" y="2041525"/>
            <a:ext cx="1074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Intensidade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stress</a:t>
            </a:r>
            <a:endParaRPr/>
          </a:p>
        </p:txBody>
      </p:sp>
      <p:sp>
        <p:nvSpPr>
          <p:cNvPr id="793" name="Google Shape;793;p46"/>
          <p:cNvSpPr/>
          <p:nvPr/>
        </p:nvSpPr>
        <p:spPr>
          <a:xfrm>
            <a:off x="5703888" y="1327150"/>
            <a:ext cx="2805112" cy="2035175"/>
          </a:xfrm>
          <a:custGeom>
            <a:avLst/>
            <a:gdLst/>
            <a:ahLst/>
            <a:cxnLst/>
            <a:rect l="l" t="t" r="r" b="b"/>
            <a:pathLst>
              <a:path w="2803753" h="2034592" extrusionOk="0">
                <a:moveTo>
                  <a:pt x="76872" y="2024109"/>
                </a:moveTo>
                <a:cubicBezTo>
                  <a:pt x="388778" y="1998116"/>
                  <a:pt x="0" y="2034592"/>
                  <a:pt x="272181" y="1997476"/>
                </a:cubicBezTo>
                <a:cubicBezTo>
                  <a:pt x="307488" y="1992661"/>
                  <a:pt x="343314" y="1992682"/>
                  <a:pt x="378713" y="1988598"/>
                </a:cubicBezTo>
                <a:cubicBezTo>
                  <a:pt x="420287" y="1983801"/>
                  <a:pt x="461502" y="1976256"/>
                  <a:pt x="503000" y="1970843"/>
                </a:cubicBezTo>
                <a:cubicBezTo>
                  <a:pt x="529572" y="1967377"/>
                  <a:pt x="556430" y="1966144"/>
                  <a:pt x="582899" y="1961965"/>
                </a:cubicBezTo>
                <a:cubicBezTo>
                  <a:pt x="779672" y="1930896"/>
                  <a:pt x="559366" y="1954420"/>
                  <a:pt x="769331" y="1935332"/>
                </a:cubicBezTo>
                <a:cubicBezTo>
                  <a:pt x="941703" y="1886083"/>
                  <a:pt x="705002" y="1949973"/>
                  <a:pt x="911373" y="1908699"/>
                </a:cubicBezTo>
                <a:cubicBezTo>
                  <a:pt x="929725" y="1905029"/>
                  <a:pt x="946583" y="1895868"/>
                  <a:pt x="964639" y="1890944"/>
                </a:cubicBezTo>
                <a:cubicBezTo>
                  <a:pt x="979197" y="1886974"/>
                  <a:pt x="994232" y="1885025"/>
                  <a:pt x="1009028" y="1882066"/>
                </a:cubicBezTo>
                <a:cubicBezTo>
                  <a:pt x="1059020" y="1848739"/>
                  <a:pt x="1025538" y="1867686"/>
                  <a:pt x="1115560" y="1837678"/>
                </a:cubicBezTo>
                <a:cubicBezTo>
                  <a:pt x="1124438" y="1834719"/>
                  <a:pt x="1134407" y="1833991"/>
                  <a:pt x="1142193" y="1828800"/>
                </a:cubicBezTo>
                <a:cubicBezTo>
                  <a:pt x="1218519" y="1777917"/>
                  <a:pt x="1121949" y="1838922"/>
                  <a:pt x="1195459" y="1802167"/>
                </a:cubicBezTo>
                <a:cubicBezTo>
                  <a:pt x="1205002" y="1797395"/>
                  <a:pt x="1212549" y="1789184"/>
                  <a:pt x="1222092" y="1784412"/>
                </a:cubicBezTo>
                <a:cubicBezTo>
                  <a:pt x="1230462" y="1780227"/>
                  <a:pt x="1240355" y="1779719"/>
                  <a:pt x="1248725" y="1775534"/>
                </a:cubicBezTo>
                <a:cubicBezTo>
                  <a:pt x="1258268" y="1770762"/>
                  <a:pt x="1265815" y="1762551"/>
                  <a:pt x="1275358" y="1757779"/>
                </a:cubicBezTo>
                <a:cubicBezTo>
                  <a:pt x="1283728" y="1753594"/>
                  <a:pt x="1293621" y="1753086"/>
                  <a:pt x="1301991" y="1748901"/>
                </a:cubicBezTo>
                <a:cubicBezTo>
                  <a:pt x="1311534" y="1744129"/>
                  <a:pt x="1319081" y="1735918"/>
                  <a:pt x="1328624" y="1731146"/>
                </a:cubicBezTo>
                <a:cubicBezTo>
                  <a:pt x="1336994" y="1726961"/>
                  <a:pt x="1346887" y="1726453"/>
                  <a:pt x="1355257" y="1722268"/>
                </a:cubicBezTo>
                <a:cubicBezTo>
                  <a:pt x="1364800" y="1717496"/>
                  <a:pt x="1372347" y="1709285"/>
                  <a:pt x="1381890" y="1704513"/>
                </a:cubicBezTo>
                <a:cubicBezTo>
                  <a:pt x="1390260" y="1700328"/>
                  <a:pt x="1400153" y="1699820"/>
                  <a:pt x="1408523" y="1695635"/>
                </a:cubicBezTo>
                <a:cubicBezTo>
                  <a:pt x="1466614" y="1666589"/>
                  <a:pt x="1402887" y="1690515"/>
                  <a:pt x="1461789" y="1651247"/>
                </a:cubicBezTo>
                <a:cubicBezTo>
                  <a:pt x="1469575" y="1646056"/>
                  <a:pt x="1480052" y="1646554"/>
                  <a:pt x="1488422" y="1642369"/>
                </a:cubicBezTo>
                <a:cubicBezTo>
                  <a:pt x="1557261" y="1607950"/>
                  <a:pt x="1474745" y="1638051"/>
                  <a:pt x="1541688" y="1615736"/>
                </a:cubicBezTo>
                <a:cubicBezTo>
                  <a:pt x="1550566" y="1606858"/>
                  <a:pt x="1558676" y="1597140"/>
                  <a:pt x="1568321" y="1589103"/>
                </a:cubicBezTo>
                <a:cubicBezTo>
                  <a:pt x="1576518" y="1582273"/>
                  <a:pt x="1586979" y="1578436"/>
                  <a:pt x="1594954" y="1571348"/>
                </a:cubicBezTo>
                <a:cubicBezTo>
                  <a:pt x="1613721" y="1554666"/>
                  <a:pt x="1624399" y="1526023"/>
                  <a:pt x="1648220" y="1518082"/>
                </a:cubicBezTo>
                <a:cubicBezTo>
                  <a:pt x="1657098" y="1515123"/>
                  <a:pt x="1666483" y="1513389"/>
                  <a:pt x="1674853" y="1509204"/>
                </a:cubicBezTo>
                <a:cubicBezTo>
                  <a:pt x="1732944" y="1480158"/>
                  <a:pt x="1669217" y="1504084"/>
                  <a:pt x="1728119" y="1464816"/>
                </a:cubicBezTo>
                <a:cubicBezTo>
                  <a:pt x="1735905" y="1459625"/>
                  <a:pt x="1745874" y="1458897"/>
                  <a:pt x="1754752" y="1455938"/>
                </a:cubicBezTo>
                <a:lnTo>
                  <a:pt x="1808018" y="1402672"/>
                </a:lnTo>
                <a:cubicBezTo>
                  <a:pt x="1816896" y="1393794"/>
                  <a:pt x="1824205" y="1383003"/>
                  <a:pt x="1834651" y="1376039"/>
                </a:cubicBezTo>
                <a:lnTo>
                  <a:pt x="1861284" y="1358284"/>
                </a:lnTo>
                <a:cubicBezTo>
                  <a:pt x="1877514" y="1309597"/>
                  <a:pt x="1858643" y="1346948"/>
                  <a:pt x="1914550" y="1305018"/>
                </a:cubicBezTo>
                <a:cubicBezTo>
                  <a:pt x="1967750" y="1265118"/>
                  <a:pt x="1914402" y="1287312"/>
                  <a:pt x="1967816" y="1269507"/>
                </a:cubicBezTo>
                <a:lnTo>
                  <a:pt x="2047715" y="1189608"/>
                </a:lnTo>
                <a:lnTo>
                  <a:pt x="2074348" y="1162975"/>
                </a:lnTo>
                <a:cubicBezTo>
                  <a:pt x="2089950" y="1116170"/>
                  <a:pt x="2072914" y="1154043"/>
                  <a:pt x="2109859" y="1109709"/>
                </a:cubicBezTo>
                <a:cubicBezTo>
                  <a:pt x="2116689" y="1101512"/>
                  <a:pt x="2120526" y="1091051"/>
                  <a:pt x="2127614" y="1083076"/>
                </a:cubicBezTo>
                <a:cubicBezTo>
                  <a:pt x="2144296" y="1064309"/>
                  <a:pt x="2180880" y="1029810"/>
                  <a:pt x="2180880" y="1029810"/>
                </a:cubicBezTo>
                <a:cubicBezTo>
                  <a:pt x="2196482" y="983005"/>
                  <a:pt x="2179446" y="1020878"/>
                  <a:pt x="2216391" y="976544"/>
                </a:cubicBezTo>
                <a:cubicBezTo>
                  <a:pt x="2278190" y="902385"/>
                  <a:pt x="2182970" y="1001087"/>
                  <a:pt x="2260779" y="923278"/>
                </a:cubicBezTo>
                <a:cubicBezTo>
                  <a:pt x="2283094" y="856335"/>
                  <a:pt x="2252993" y="938851"/>
                  <a:pt x="2287412" y="870012"/>
                </a:cubicBezTo>
                <a:cubicBezTo>
                  <a:pt x="2291597" y="861642"/>
                  <a:pt x="2291099" y="851165"/>
                  <a:pt x="2296290" y="843379"/>
                </a:cubicBezTo>
                <a:cubicBezTo>
                  <a:pt x="2303254" y="832933"/>
                  <a:pt x="2314886" y="826391"/>
                  <a:pt x="2322923" y="816746"/>
                </a:cubicBezTo>
                <a:cubicBezTo>
                  <a:pt x="2384722" y="742587"/>
                  <a:pt x="2289502" y="841289"/>
                  <a:pt x="2367311" y="763480"/>
                </a:cubicBezTo>
                <a:cubicBezTo>
                  <a:pt x="2370270" y="754602"/>
                  <a:pt x="2370998" y="744633"/>
                  <a:pt x="2376189" y="736847"/>
                </a:cubicBezTo>
                <a:cubicBezTo>
                  <a:pt x="2415457" y="677945"/>
                  <a:pt x="2391531" y="741672"/>
                  <a:pt x="2420577" y="683581"/>
                </a:cubicBezTo>
                <a:cubicBezTo>
                  <a:pt x="2424762" y="675211"/>
                  <a:pt x="2424264" y="664734"/>
                  <a:pt x="2429455" y="656948"/>
                </a:cubicBezTo>
                <a:cubicBezTo>
                  <a:pt x="2468723" y="598046"/>
                  <a:pt x="2444797" y="661773"/>
                  <a:pt x="2473843" y="603682"/>
                </a:cubicBezTo>
                <a:cubicBezTo>
                  <a:pt x="2478028" y="595312"/>
                  <a:pt x="2477530" y="584835"/>
                  <a:pt x="2482721" y="577049"/>
                </a:cubicBezTo>
                <a:cubicBezTo>
                  <a:pt x="2489685" y="566603"/>
                  <a:pt x="2501317" y="560061"/>
                  <a:pt x="2509354" y="550416"/>
                </a:cubicBezTo>
                <a:cubicBezTo>
                  <a:pt x="2516184" y="542219"/>
                  <a:pt x="2521454" y="532831"/>
                  <a:pt x="2527109" y="523783"/>
                </a:cubicBezTo>
                <a:cubicBezTo>
                  <a:pt x="2536254" y="509150"/>
                  <a:pt x="2546025" y="494828"/>
                  <a:pt x="2553742" y="479394"/>
                </a:cubicBezTo>
                <a:cubicBezTo>
                  <a:pt x="2557927" y="471024"/>
                  <a:pt x="2558435" y="461131"/>
                  <a:pt x="2562620" y="452761"/>
                </a:cubicBezTo>
                <a:cubicBezTo>
                  <a:pt x="2574980" y="428040"/>
                  <a:pt x="2587373" y="419130"/>
                  <a:pt x="2607008" y="399495"/>
                </a:cubicBezTo>
                <a:cubicBezTo>
                  <a:pt x="2627829" y="337036"/>
                  <a:pt x="2600730" y="414143"/>
                  <a:pt x="2633641" y="337352"/>
                </a:cubicBezTo>
                <a:cubicBezTo>
                  <a:pt x="2637327" y="328751"/>
                  <a:pt x="2638334" y="319089"/>
                  <a:pt x="2642519" y="310719"/>
                </a:cubicBezTo>
                <a:cubicBezTo>
                  <a:pt x="2647291" y="301176"/>
                  <a:pt x="2655502" y="293629"/>
                  <a:pt x="2660274" y="284086"/>
                </a:cubicBezTo>
                <a:cubicBezTo>
                  <a:pt x="2683323" y="237988"/>
                  <a:pt x="2652227" y="274378"/>
                  <a:pt x="2686907" y="239697"/>
                </a:cubicBezTo>
                <a:cubicBezTo>
                  <a:pt x="2709222" y="172754"/>
                  <a:pt x="2679121" y="255270"/>
                  <a:pt x="2713540" y="186431"/>
                </a:cubicBezTo>
                <a:cubicBezTo>
                  <a:pt x="2717725" y="178061"/>
                  <a:pt x="2718233" y="168168"/>
                  <a:pt x="2722418" y="159798"/>
                </a:cubicBezTo>
                <a:cubicBezTo>
                  <a:pt x="2727190" y="150255"/>
                  <a:pt x="2735401" y="142708"/>
                  <a:pt x="2740173" y="133165"/>
                </a:cubicBezTo>
                <a:cubicBezTo>
                  <a:pt x="2744358" y="124795"/>
                  <a:pt x="2744866" y="114902"/>
                  <a:pt x="2749051" y="106532"/>
                </a:cubicBezTo>
                <a:cubicBezTo>
                  <a:pt x="2761411" y="81811"/>
                  <a:pt x="2773804" y="72901"/>
                  <a:pt x="2793439" y="53266"/>
                </a:cubicBezTo>
                <a:cubicBezTo>
                  <a:pt x="2803753" y="12014"/>
                  <a:pt x="2802317" y="29957"/>
                  <a:pt x="280231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6"/>
          <p:cNvSpPr/>
          <p:nvPr/>
        </p:nvSpPr>
        <p:spPr>
          <a:xfrm rot="-184521">
            <a:off x="5786438" y="2314575"/>
            <a:ext cx="2884487" cy="506413"/>
          </a:xfrm>
          <a:custGeom>
            <a:avLst/>
            <a:gdLst/>
            <a:ahLst/>
            <a:cxnLst/>
            <a:rect l="l" t="t" r="r" b="b"/>
            <a:pathLst>
              <a:path w="2885243" h="507508" extrusionOk="0">
                <a:moveTo>
                  <a:pt x="0" y="507508"/>
                </a:moveTo>
                <a:cubicBezTo>
                  <a:pt x="79899" y="376562"/>
                  <a:pt x="159798" y="245617"/>
                  <a:pt x="248575" y="241178"/>
                </a:cubicBezTo>
                <a:cubicBezTo>
                  <a:pt x="337352" y="236739"/>
                  <a:pt x="445364" y="480875"/>
                  <a:pt x="532661" y="480875"/>
                </a:cubicBezTo>
                <a:cubicBezTo>
                  <a:pt x="619958" y="480875"/>
                  <a:pt x="689500" y="245617"/>
                  <a:pt x="772358" y="241178"/>
                </a:cubicBezTo>
                <a:cubicBezTo>
                  <a:pt x="855216" y="236739"/>
                  <a:pt x="948432" y="458681"/>
                  <a:pt x="1029810" y="454242"/>
                </a:cubicBezTo>
                <a:cubicBezTo>
                  <a:pt x="1111188" y="449803"/>
                  <a:pt x="1176291" y="217504"/>
                  <a:pt x="1260629" y="214545"/>
                </a:cubicBezTo>
                <a:cubicBezTo>
                  <a:pt x="1344967" y="211586"/>
                  <a:pt x="1451499" y="439445"/>
                  <a:pt x="1535837" y="436486"/>
                </a:cubicBezTo>
                <a:cubicBezTo>
                  <a:pt x="1620175" y="433527"/>
                  <a:pt x="1688238" y="202707"/>
                  <a:pt x="1766657" y="196789"/>
                </a:cubicBezTo>
                <a:cubicBezTo>
                  <a:pt x="1845077" y="190871"/>
                  <a:pt x="1922016" y="415772"/>
                  <a:pt x="2006354" y="400976"/>
                </a:cubicBezTo>
                <a:cubicBezTo>
                  <a:pt x="2090692" y="386180"/>
                  <a:pt x="2179469" y="119849"/>
                  <a:pt x="2272684" y="108012"/>
                </a:cubicBezTo>
                <a:cubicBezTo>
                  <a:pt x="2365899" y="96175"/>
                  <a:pt x="2490187" y="343271"/>
                  <a:pt x="2565647" y="329954"/>
                </a:cubicBezTo>
                <a:cubicBezTo>
                  <a:pt x="2641107" y="316637"/>
                  <a:pt x="2672179" y="56226"/>
                  <a:pt x="2725445" y="28113"/>
                </a:cubicBezTo>
                <a:cubicBezTo>
                  <a:pt x="2778711" y="0"/>
                  <a:pt x="2831977" y="80639"/>
                  <a:pt x="2885243" y="161278"/>
                </a:cubicBezTo>
              </a:path>
            </a:pathLst>
          </a:custGeom>
          <a:noFill/>
          <a:ln w="28575" cap="flat" cmpd="sng">
            <a:solidFill>
              <a:srgbClr val="008A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060450" y="1316038"/>
            <a:ext cx="2805113" cy="2033587"/>
          </a:xfrm>
          <a:custGeom>
            <a:avLst/>
            <a:gdLst/>
            <a:ahLst/>
            <a:cxnLst/>
            <a:rect l="l" t="t" r="r" b="b"/>
            <a:pathLst>
              <a:path w="2803753" h="2034592" extrusionOk="0">
                <a:moveTo>
                  <a:pt x="76872" y="2024109"/>
                </a:moveTo>
                <a:cubicBezTo>
                  <a:pt x="388778" y="1998116"/>
                  <a:pt x="0" y="2034592"/>
                  <a:pt x="272181" y="1997476"/>
                </a:cubicBezTo>
                <a:cubicBezTo>
                  <a:pt x="307488" y="1992661"/>
                  <a:pt x="343314" y="1992682"/>
                  <a:pt x="378713" y="1988598"/>
                </a:cubicBezTo>
                <a:cubicBezTo>
                  <a:pt x="420287" y="1983801"/>
                  <a:pt x="461502" y="1976256"/>
                  <a:pt x="503000" y="1970843"/>
                </a:cubicBezTo>
                <a:cubicBezTo>
                  <a:pt x="529572" y="1967377"/>
                  <a:pt x="556430" y="1966144"/>
                  <a:pt x="582899" y="1961965"/>
                </a:cubicBezTo>
                <a:cubicBezTo>
                  <a:pt x="779672" y="1930896"/>
                  <a:pt x="559366" y="1954420"/>
                  <a:pt x="769331" y="1935332"/>
                </a:cubicBezTo>
                <a:cubicBezTo>
                  <a:pt x="941703" y="1886083"/>
                  <a:pt x="705002" y="1949973"/>
                  <a:pt x="911373" y="1908699"/>
                </a:cubicBezTo>
                <a:cubicBezTo>
                  <a:pt x="929725" y="1905029"/>
                  <a:pt x="946583" y="1895868"/>
                  <a:pt x="964639" y="1890944"/>
                </a:cubicBezTo>
                <a:cubicBezTo>
                  <a:pt x="979197" y="1886974"/>
                  <a:pt x="994232" y="1885025"/>
                  <a:pt x="1009028" y="1882066"/>
                </a:cubicBezTo>
                <a:cubicBezTo>
                  <a:pt x="1059020" y="1848739"/>
                  <a:pt x="1025538" y="1867686"/>
                  <a:pt x="1115560" y="1837678"/>
                </a:cubicBezTo>
                <a:cubicBezTo>
                  <a:pt x="1124438" y="1834719"/>
                  <a:pt x="1134407" y="1833991"/>
                  <a:pt x="1142193" y="1828800"/>
                </a:cubicBezTo>
                <a:cubicBezTo>
                  <a:pt x="1218519" y="1777917"/>
                  <a:pt x="1121949" y="1838922"/>
                  <a:pt x="1195459" y="1802167"/>
                </a:cubicBezTo>
                <a:cubicBezTo>
                  <a:pt x="1205002" y="1797395"/>
                  <a:pt x="1212549" y="1789184"/>
                  <a:pt x="1222092" y="1784412"/>
                </a:cubicBezTo>
                <a:cubicBezTo>
                  <a:pt x="1230462" y="1780227"/>
                  <a:pt x="1240355" y="1779719"/>
                  <a:pt x="1248725" y="1775534"/>
                </a:cubicBezTo>
                <a:cubicBezTo>
                  <a:pt x="1258268" y="1770762"/>
                  <a:pt x="1265815" y="1762551"/>
                  <a:pt x="1275358" y="1757779"/>
                </a:cubicBezTo>
                <a:cubicBezTo>
                  <a:pt x="1283728" y="1753594"/>
                  <a:pt x="1293621" y="1753086"/>
                  <a:pt x="1301991" y="1748901"/>
                </a:cubicBezTo>
                <a:cubicBezTo>
                  <a:pt x="1311534" y="1744129"/>
                  <a:pt x="1319081" y="1735918"/>
                  <a:pt x="1328624" y="1731146"/>
                </a:cubicBezTo>
                <a:cubicBezTo>
                  <a:pt x="1336994" y="1726961"/>
                  <a:pt x="1346887" y="1726453"/>
                  <a:pt x="1355257" y="1722268"/>
                </a:cubicBezTo>
                <a:cubicBezTo>
                  <a:pt x="1364800" y="1717496"/>
                  <a:pt x="1372347" y="1709285"/>
                  <a:pt x="1381890" y="1704513"/>
                </a:cubicBezTo>
                <a:cubicBezTo>
                  <a:pt x="1390260" y="1700328"/>
                  <a:pt x="1400153" y="1699820"/>
                  <a:pt x="1408523" y="1695635"/>
                </a:cubicBezTo>
                <a:cubicBezTo>
                  <a:pt x="1466614" y="1666589"/>
                  <a:pt x="1402887" y="1690515"/>
                  <a:pt x="1461789" y="1651247"/>
                </a:cubicBezTo>
                <a:cubicBezTo>
                  <a:pt x="1469575" y="1646056"/>
                  <a:pt x="1480052" y="1646554"/>
                  <a:pt x="1488422" y="1642369"/>
                </a:cubicBezTo>
                <a:cubicBezTo>
                  <a:pt x="1557261" y="1607950"/>
                  <a:pt x="1474745" y="1638051"/>
                  <a:pt x="1541688" y="1615736"/>
                </a:cubicBezTo>
                <a:cubicBezTo>
                  <a:pt x="1550566" y="1606858"/>
                  <a:pt x="1558676" y="1597140"/>
                  <a:pt x="1568321" y="1589103"/>
                </a:cubicBezTo>
                <a:cubicBezTo>
                  <a:pt x="1576518" y="1582273"/>
                  <a:pt x="1586979" y="1578436"/>
                  <a:pt x="1594954" y="1571348"/>
                </a:cubicBezTo>
                <a:cubicBezTo>
                  <a:pt x="1613721" y="1554666"/>
                  <a:pt x="1624399" y="1526023"/>
                  <a:pt x="1648220" y="1518082"/>
                </a:cubicBezTo>
                <a:cubicBezTo>
                  <a:pt x="1657098" y="1515123"/>
                  <a:pt x="1666483" y="1513389"/>
                  <a:pt x="1674853" y="1509204"/>
                </a:cubicBezTo>
                <a:cubicBezTo>
                  <a:pt x="1732944" y="1480158"/>
                  <a:pt x="1669217" y="1504084"/>
                  <a:pt x="1728119" y="1464816"/>
                </a:cubicBezTo>
                <a:cubicBezTo>
                  <a:pt x="1735905" y="1459625"/>
                  <a:pt x="1745874" y="1458897"/>
                  <a:pt x="1754752" y="1455938"/>
                </a:cubicBezTo>
                <a:lnTo>
                  <a:pt x="1808018" y="1402672"/>
                </a:lnTo>
                <a:cubicBezTo>
                  <a:pt x="1816896" y="1393794"/>
                  <a:pt x="1824205" y="1383003"/>
                  <a:pt x="1834651" y="1376039"/>
                </a:cubicBezTo>
                <a:lnTo>
                  <a:pt x="1861284" y="1358284"/>
                </a:lnTo>
                <a:cubicBezTo>
                  <a:pt x="1877514" y="1309597"/>
                  <a:pt x="1858643" y="1346948"/>
                  <a:pt x="1914550" y="1305018"/>
                </a:cubicBezTo>
                <a:cubicBezTo>
                  <a:pt x="1967750" y="1265118"/>
                  <a:pt x="1914402" y="1287312"/>
                  <a:pt x="1967816" y="1269507"/>
                </a:cubicBezTo>
                <a:lnTo>
                  <a:pt x="2047715" y="1189608"/>
                </a:lnTo>
                <a:lnTo>
                  <a:pt x="2074348" y="1162975"/>
                </a:lnTo>
                <a:cubicBezTo>
                  <a:pt x="2089950" y="1116170"/>
                  <a:pt x="2072914" y="1154043"/>
                  <a:pt x="2109859" y="1109709"/>
                </a:cubicBezTo>
                <a:cubicBezTo>
                  <a:pt x="2116689" y="1101512"/>
                  <a:pt x="2120526" y="1091051"/>
                  <a:pt x="2127614" y="1083076"/>
                </a:cubicBezTo>
                <a:cubicBezTo>
                  <a:pt x="2144296" y="1064309"/>
                  <a:pt x="2180880" y="1029810"/>
                  <a:pt x="2180880" y="1029810"/>
                </a:cubicBezTo>
                <a:cubicBezTo>
                  <a:pt x="2196482" y="983005"/>
                  <a:pt x="2179446" y="1020878"/>
                  <a:pt x="2216391" y="976544"/>
                </a:cubicBezTo>
                <a:cubicBezTo>
                  <a:pt x="2278190" y="902385"/>
                  <a:pt x="2182970" y="1001087"/>
                  <a:pt x="2260779" y="923278"/>
                </a:cubicBezTo>
                <a:cubicBezTo>
                  <a:pt x="2283094" y="856335"/>
                  <a:pt x="2252993" y="938851"/>
                  <a:pt x="2287412" y="870012"/>
                </a:cubicBezTo>
                <a:cubicBezTo>
                  <a:pt x="2291597" y="861642"/>
                  <a:pt x="2291099" y="851165"/>
                  <a:pt x="2296290" y="843379"/>
                </a:cubicBezTo>
                <a:cubicBezTo>
                  <a:pt x="2303254" y="832933"/>
                  <a:pt x="2314886" y="826391"/>
                  <a:pt x="2322923" y="816746"/>
                </a:cubicBezTo>
                <a:cubicBezTo>
                  <a:pt x="2384722" y="742587"/>
                  <a:pt x="2289502" y="841289"/>
                  <a:pt x="2367311" y="763480"/>
                </a:cubicBezTo>
                <a:cubicBezTo>
                  <a:pt x="2370270" y="754602"/>
                  <a:pt x="2370998" y="744633"/>
                  <a:pt x="2376189" y="736847"/>
                </a:cubicBezTo>
                <a:cubicBezTo>
                  <a:pt x="2415457" y="677945"/>
                  <a:pt x="2391531" y="741672"/>
                  <a:pt x="2420577" y="683581"/>
                </a:cubicBezTo>
                <a:cubicBezTo>
                  <a:pt x="2424762" y="675211"/>
                  <a:pt x="2424264" y="664734"/>
                  <a:pt x="2429455" y="656948"/>
                </a:cubicBezTo>
                <a:cubicBezTo>
                  <a:pt x="2468723" y="598046"/>
                  <a:pt x="2444797" y="661773"/>
                  <a:pt x="2473843" y="603682"/>
                </a:cubicBezTo>
                <a:cubicBezTo>
                  <a:pt x="2478028" y="595312"/>
                  <a:pt x="2477530" y="584835"/>
                  <a:pt x="2482721" y="577049"/>
                </a:cubicBezTo>
                <a:cubicBezTo>
                  <a:pt x="2489685" y="566603"/>
                  <a:pt x="2501317" y="560061"/>
                  <a:pt x="2509354" y="550416"/>
                </a:cubicBezTo>
                <a:cubicBezTo>
                  <a:pt x="2516184" y="542219"/>
                  <a:pt x="2521454" y="532831"/>
                  <a:pt x="2527109" y="523783"/>
                </a:cubicBezTo>
                <a:cubicBezTo>
                  <a:pt x="2536254" y="509150"/>
                  <a:pt x="2546025" y="494828"/>
                  <a:pt x="2553742" y="479394"/>
                </a:cubicBezTo>
                <a:cubicBezTo>
                  <a:pt x="2557927" y="471024"/>
                  <a:pt x="2558435" y="461131"/>
                  <a:pt x="2562620" y="452761"/>
                </a:cubicBezTo>
                <a:cubicBezTo>
                  <a:pt x="2574980" y="428040"/>
                  <a:pt x="2587373" y="419130"/>
                  <a:pt x="2607008" y="399495"/>
                </a:cubicBezTo>
                <a:cubicBezTo>
                  <a:pt x="2627829" y="337036"/>
                  <a:pt x="2600730" y="414143"/>
                  <a:pt x="2633641" y="337352"/>
                </a:cubicBezTo>
                <a:cubicBezTo>
                  <a:pt x="2637327" y="328751"/>
                  <a:pt x="2638334" y="319089"/>
                  <a:pt x="2642519" y="310719"/>
                </a:cubicBezTo>
                <a:cubicBezTo>
                  <a:pt x="2647291" y="301176"/>
                  <a:pt x="2655502" y="293629"/>
                  <a:pt x="2660274" y="284086"/>
                </a:cubicBezTo>
                <a:cubicBezTo>
                  <a:pt x="2683323" y="237988"/>
                  <a:pt x="2652227" y="274378"/>
                  <a:pt x="2686907" y="239697"/>
                </a:cubicBezTo>
                <a:cubicBezTo>
                  <a:pt x="2709222" y="172754"/>
                  <a:pt x="2679121" y="255270"/>
                  <a:pt x="2713540" y="186431"/>
                </a:cubicBezTo>
                <a:cubicBezTo>
                  <a:pt x="2717725" y="178061"/>
                  <a:pt x="2718233" y="168168"/>
                  <a:pt x="2722418" y="159798"/>
                </a:cubicBezTo>
                <a:cubicBezTo>
                  <a:pt x="2727190" y="150255"/>
                  <a:pt x="2735401" y="142708"/>
                  <a:pt x="2740173" y="133165"/>
                </a:cubicBezTo>
                <a:cubicBezTo>
                  <a:pt x="2744358" y="124795"/>
                  <a:pt x="2744866" y="114902"/>
                  <a:pt x="2749051" y="106532"/>
                </a:cubicBezTo>
                <a:cubicBezTo>
                  <a:pt x="2761411" y="81811"/>
                  <a:pt x="2773804" y="72901"/>
                  <a:pt x="2793439" y="53266"/>
                </a:cubicBezTo>
                <a:cubicBezTo>
                  <a:pt x="2803753" y="12014"/>
                  <a:pt x="2802317" y="29957"/>
                  <a:pt x="280231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46"/>
          <p:cNvCxnSpPr/>
          <p:nvPr/>
        </p:nvCxnSpPr>
        <p:spPr>
          <a:xfrm rot="5400000">
            <a:off x="107950" y="5005388"/>
            <a:ext cx="1928813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7" name="Google Shape;797;p46"/>
          <p:cNvCxnSpPr/>
          <p:nvPr/>
        </p:nvCxnSpPr>
        <p:spPr>
          <a:xfrm>
            <a:off x="1071563" y="5970588"/>
            <a:ext cx="3071812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98" name="Google Shape;798;p46"/>
          <p:cNvSpPr txBox="1"/>
          <p:nvPr/>
        </p:nvSpPr>
        <p:spPr>
          <a:xfrm>
            <a:off x="2214563" y="6042025"/>
            <a:ext cx="815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799" name="Google Shape;799;p46"/>
          <p:cNvSpPr txBox="1"/>
          <p:nvPr/>
        </p:nvSpPr>
        <p:spPr>
          <a:xfrm>
            <a:off x="2286000" y="3470275"/>
            <a:ext cx="10001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800" name="Google Shape;800;p46"/>
          <p:cNvSpPr txBox="1"/>
          <p:nvPr/>
        </p:nvSpPr>
        <p:spPr>
          <a:xfrm>
            <a:off x="6572250" y="3541713"/>
            <a:ext cx="10001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801" name="Google Shape;801;p46"/>
          <p:cNvSpPr txBox="1"/>
          <p:nvPr/>
        </p:nvSpPr>
        <p:spPr>
          <a:xfrm>
            <a:off x="261938" y="4756150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valor</a:t>
            </a:r>
            <a:endParaRPr/>
          </a:p>
        </p:txBody>
      </p:sp>
      <p:sp>
        <p:nvSpPr>
          <p:cNvPr id="802" name="Google Shape;802;p46"/>
          <p:cNvSpPr/>
          <p:nvPr/>
        </p:nvSpPr>
        <p:spPr>
          <a:xfrm>
            <a:off x="1100138" y="3997325"/>
            <a:ext cx="3000375" cy="1871663"/>
          </a:xfrm>
          <a:custGeom>
            <a:avLst/>
            <a:gdLst/>
            <a:ahLst/>
            <a:cxnLst/>
            <a:rect l="l" t="t" r="r" b="b"/>
            <a:pathLst>
              <a:path w="2999316" h="1871133" extrusionOk="0">
                <a:moveTo>
                  <a:pt x="0" y="1871133"/>
                </a:moveTo>
                <a:lnTo>
                  <a:pt x="1879600" y="1862666"/>
                </a:lnTo>
                <a:cubicBezTo>
                  <a:pt x="1905155" y="1862445"/>
                  <a:pt x="1930371" y="1856743"/>
                  <a:pt x="1955800" y="1854200"/>
                </a:cubicBezTo>
                <a:cubicBezTo>
                  <a:pt x="2164602" y="1833320"/>
                  <a:pt x="2070863" y="1847721"/>
                  <a:pt x="2184400" y="1828800"/>
                </a:cubicBezTo>
                <a:cubicBezTo>
                  <a:pt x="2192867" y="1823155"/>
                  <a:pt x="2200698" y="1816417"/>
                  <a:pt x="2209800" y="1811866"/>
                </a:cubicBezTo>
                <a:cubicBezTo>
                  <a:pt x="2217782" y="1807875"/>
                  <a:pt x="2227547" y="1807992"/>
                  <a:pt x="2235200" y="1803400"/>
                </a:cubicBezTo>
                <a:cubicBezTo>
                  <a:pt x="2293309" y="1768534"/>
                  <a:pt x="2205580" y="1801983"/>
                  <a:pt x="2277533" y="1778000"/>
                </a:cubicBezTo>
                <a:cubicBezTo>
                  <a:pt x="2294466" y="1761067"/>
                  <a:pt x="2320760" y="1749918"/>
                  <a:pt x="2328333" y="1727200"/>
                </a:cubicBezTo>
                <a:cubicBezTo>
                  <a:pt x="2334992" y="1707223"/>
                  <a:pt x="2334364" y="1696487"/>
                  <a:pt x="2353733" y="1684866"/>
                </a:cubicBezTo>
                <a:cubicBezTo>
                  <a:pt x="2361386" y="1680274"/>
                  <a:pt x="2370666" y="1679222"/>
                  <a:pt x="2379133" y="1676400"/>
                </a:cubicBezTo>
                <a:cubicBezTo>
                  <a:pt x="2387600" y="1670755"/>
                  <a:pt x="2396253" y="1665381"/>
                  <a:pt x="2404533" y="1659466"/>
                </a:cubicBezTo>
                <a:cubicBezTo>
                  <a:pt x="2416016" y="1651264"/>
                  <a:pt x="2426148" y="1641067"/>
                  <a:pt x="2438400" y="1634066"/>
                </a:cubicBezTo>
                <a:cubicBezTo>
                  <a:pt x="2446149" y="1629638"/>
                  <a:pt x="2455333" y="1628422"/>
                  <a:pt x="2463800" y="1625600"/>
                </a:cubicBezTo>
                <a:cubicBezTo>
                  <a:pt x="2469444" y="1619955"/>
                  <a:pt x="2473888" y="1612773"/>
                  <a:pt x="2480733" y="1608666"/>
                </a:cubicBezTo>
                <a:cubicBezTo>
                  <a:pt x="2488386" y="1604074"/>
                  <a:pt x="2499088" y="1605679"/>
                  <a:pt x="2506133" y="1600200"/>
                </a:cubicBezTo>
                <a:cubicBezTo>
                  <a:pt x="2525036" y="1585498"/>
                  <a:pt x="2556933" y="1549400"/>
                  <a:pt x="2556933" y="1549400"/>
                </a:cubicBezTo>
                <a:cubicBezTo>
                  <a:pt x="2580919" y="1477446"/>
                  <a:pt x="2547467" y="1565177"/>
                  <a:pt x="2582333" y="1507066"/>
                </a:cubicBezTo>
                <a:cubicBezTo>
                  <a:pt x="2618329" y="1447071"/>
                  <a:pt x="2539660" y="1522577"/>
                  <a:pt x="2633133" y="1447800"/>
                </a:cubicBezTo>
                <a:cubicBezTo>
                  <a:pt x="2635955" y="1439333"/>
                  <a:pt x="2637008" y="1430053"/>
                  <a:pt x="2641600" y="1422400"/>
                </a:cubicBezTo>
                <a:cubicBezTo>
                  <a:pt x="2645707" y="1415555"/>
                  <a:pt x="2653423" y="1411598"/>
                  <a:pt x="2658533" y="1405466"/>
                </a:cubicBezTo>
                <a:cubicBezTo>
                  <a:pt x="2667567" y="1394626"/>
                  <a:pt x="2676106" y="1383341"/>
                  <a:pt x="2683933" y="1371600"/>
                </a:cubicBezTo>
                <a:cubicBezTo>
                  <a:pt x="2693061" y="1357907"/>
                  <a:pt x="2700866" y="1343377"/>
                  <a:pt x="2709333" y="1329266"/>
                </a:cubicBezTo>
                <a:cubicBezTo>
                  <a:pt x="2726955" y="1258784"/>
                  <a:pt x="2705498" y="1328469"/>
                  <a:pt x="2734733" y="1270000"/>
                </a:cubicBezTo>
                <a:cubicBezTo>
                  <a:pt x="2738724" y="1262018"/>
                  <a:pt x="2740066" y="1252956"/>
                  <a:pt x="2743200" y="1244600"/>
                </a:cubicBezTo>
                <a:cubicBezTo>
                  <a:pt x="2748536" y="1230369"/>
                  <a:pt x="2754797" y="1216497"/>
                  <a:pt x="2760133" y="1202266"/>
                </a:cubicBezTo>
                <a:cubicBezTo>
                  <a:pt x="2763267" y="1193910"/>
                  <a:pt x="2764609" y="1184848"/>
                  <a:pt x="2768600" y="1176866"/>
                </a:cubicBezTo>
                <a:cubicBezTo>
                  <a:pt x="2773151" y="1167765"/>
                  <a:pt x="2779889" y="1159933"/>
                  <a:pt x="2785533" y="1151466"/>
                </a:cubicBezTo>
                <a:cubicBezTo>
                  <a:pt x="2799720" y="1094721"/>
                  <a:pt x="2787022" y="1139029"/>
                  <a:pt x="2810933" y="1075266"/>
                </a:cubicBezTo>
                <a:cubicBezTo>
                  <a:pt x="2814067" y="1066910"/>
                  <a:pt x="2815409" y="1057848"/>
                  <a:pt x="2819400" y="1049866"/>
                </a:cubicBezTo>
                <a:cubicBezTo>
                  <a:pt x="2823951" y="1040765"/>
                  <a:pt x="2831782" y="1033567"/>
                  <a:pt x="2836333" y="1024466"/>
                </a:cubicBezTo>
                <a:cubicBezTo>
                  <a:pt x="2840324" y="1016484"/>
                  <a:pt x="2841284" y="1007269"/>
                  <a:pt x="2844800" y="999066"/>
                </a:cubicBezTo>
                <a:cubicBezTo>
                  <a:pt x="2849772" y="987465"/>
                  <a:pt x="2856089" y="976489"/>
                  <a:pt x="2861733" y="965200"/>
                </a:cubicBezTo>
                <a:cubicBezTo>
                  <a:pt x="2864555" y="951089"/>
                  <a:pt x="2865649" y="936518"/>
                  <a:pt x="2870200" y="922866"/>
                </a:cubicBezTo>
                <a:cubicBezTo>
                  <a:pt x="2874191" y="910893"/>
                  <a:pt x="2882161" y="900601"/>
                  <a:pt x="2887133" y="889000"/>
                </a:cubicBezTo>
                <a:cubicBezTo>
                  <a:pt x="2890649" y="880797"/>
                  <a:pt x="2892466" y="871956"/>
                  <a:pt x="2895600" y="863600"/>
                </a:cubicBezTo>
                <a:cubicBezTo>
                  <a:pt x="2900936" y="849369"/>
                  <a:pt x="2908245" y="835847"/>
                  <a:pt x="2912533" y="821266"/>
                </a:cubicBezTo>
                <a:cubicBezTo>
                  <a:pt x="2922383" y="787776"/>
                  <a:pt x="2929466" y="753533"/>
                  <a:pt x="2937933" y="719666"/>
                </a:cubicBezTo>
                <a:cubicBezTo>
                  <a:pt x="2940755" y="708377"/>
                  <a:pt x="2942720" y="696839"/>
                  <a:pt x="2946400" y="685800"/>
                </a:cubicBezTo>
                <a:lnTo>
                  <a:pt x="2963333" y="635000"/>
                </a:lnTo>
                <a:cubicBezTo>
                  <a:pt x="2966155" y="603955"/>
                  <a:pt x="2967768" y="572777"/>
                  <a:pt x="2971800" y="541866"/>
                </a:cubicBezTo>
                <a:cubicBezTo>
                  <a:pt x="2986535" y="428898"/>
                  <a:pt x="2994939" y="447781"/>
                  <a:pt x="2997200" y="330200"/>
                </a:cubicBezTo>
                <a:cubicBezTo>
                  <a:pt x="2999316" y="220154"/>
                  <a:pt x="2997200" y="110067"/>
                  <a:pt x="2997200" y="0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/>
          <p:nvPr/>
        </p:nvSpPr>
        <p:spPr>
          <a:xfrm>
            <a:off x="1135063" y="4032250"/>
            <a:ext cx="2886075" cy="1836738"/>
          </a:xfrm>
          <a:custGeom>
            <a:avLst/>
            <a:gdLst/>
            <a:ahLst/>
            <a:cxnLst/>
            <a:rect l="l" t="t" r="r" b="b"/>
            <a:pathLst>
              <a:path w="2887134" h="1837267" extrusionOk="0">
                <a:moveTo>
                  <a:pt x="0" y="1837267"/>
                </a:moveTo>
                <a:cubicBezTo>
                  <a:pt x="150989" y="1499305"/>
                  <a:pt x="301978" y="1161344"/>
                  <a:pt x="499534" y="914400"/>
                </a:cubicBezTo>
                <a:cubicBezTo>
                  <a:pt x="697090" y="667456"/>
                  <a:pt x="787401" y="508000"/>
                  <a:pt x="1185334" y="355600"/>
                </a:cubicBezTo>
                <a:cubicBezTo>
                  <a:pt x="1583267" y="203200"/>
                  <a:pt x="2235200" y="101600"/>
                  <a:pt x="2887134" y="0"/>
                </a:cubicBezTo>
              </a:path>
            </a:pathLst>
          </a:custGeom>
          <a:noFill/>
          <a:ln w="28575" cap="flat" cmpd="sng">
            <a:solidFill>
              <a:srgbClr val="007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6"/>
          <p:cNvSpPr/>
          <p:nvPr/>
        </p:nvSpPr>
        <p:spPr>
          <a:xfrm>
            <a:off x="1150938" y="2457450"/>
            <a:ext cx="2946400" cy="642938"/>
          </a:xfrm>
          <a:custGeom>
            <a:avLst/>
            <a:gdLst/>
            <a:ahLst/>
            <a:cxnLst/>
            <a:rect l="l" t="t" r="r" b="b"/>
            <a:pathLst>
              <a:path w="2946400" h="643467" extrusionOk="0">
                <a:moveTo>
                  <a:pt x="0" y="643467"/>
                </a:moveTo>
                <a:cubicBezTo>
                  <a:pt x="268111" y="488245"/>
                  <a:pt x="536222" y="333023"/>
                  <a:pt x="829733" y="245534"/>
                </a:cubicBezTo>
                <a:cubicBezTo>
                  <a:pt x="1123244" y="158045"/>
                  <a:pt x="1408288" y="159456"/>
                  <a:pt x="1761066" y="118534"/>
                </a:cubicBezTo>
                <a:cubicBezTo>
                  <a:pt x="2113844" y="77612"/>
                  <a:pt x="2530122" y="38806"/>
                  <a:pt x="2946400" y="0"/>
                </a:cubicBezTo>
              </a:path>
            </a:pathLst>
          </a:custGeom>
          <a:noFill/>
          <a:ln w="28575" cap="flat" cmpd="sng">
            <a:solidFill>
              <a:srgbClr val="007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46"/>
          <p:cNvCxnSpPr/>
          <p:nvPr/>
        </p:nvCxnSpPr>
        <p:spPr>
          <a:xfrm rot="5400000">
            <a:off x="4679950" y="5005388"/>
            <a:ext cx="1928813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6" name="Google Shape;806;p46"/>
          <p:cNvCxnSpPr/>
          <p:nvPr/>
        </p:nvCxnSpPr>
        <p:spPr>
          <a:xfrm>
            <a:off x="5643563" y="5970588"/>
            <a:ext cx="3071812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07" name="Google Shape;807;p46"/>
          <p:cNvSpPr txBox="1"/>
          <p:nvPr/>
        </p:nvSpPr>
        <p:spPr>
          <a:xfrm>
            <a:off x="4140200" y="4484688"/>
            <a:ext cx="17145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Transparência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Envolvimento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cliente</a:t>
            </a:r>
            <a:endParaRPr/>
          </a:p>
        </p:txBody>
      </p:sp>
      <p:sp>
        <p:nvSpPr>
          <p:cNvPr id="808" name="Google Shape;808;p46"/>
          <p:cNvSpPr txBox="1"/>
          <p:nvPr/>
        </p:nvSpPr>
        <p:spPr>
          <a:xfrm>
            <a:off x="6858000" y="5970588"/>
            <a:ext cx="10001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5689600" y="4232275"/>
            <a:ext cx="2997200" cy="1662113"/>
          </a:xfrm>
          <a:custGeom>
            <a:avLst/>
            <a:gdLst/>
            <a:ahLst/>
            <a:cxnLst/>
            <a:rect l="l" t="t" r="r" b="b"/>
            <a:pathLst>
              <a:path w="2997200" h="1661843" extrusionOk="0">
                <a:moveTo>
                  <a:pt x="0" y="36362"/>
                </a:moveTo>
                <a:cubicBezTo>
                  <a:pt x="50798" y="19429"/>
                  <a:pt x="44196" y="17228"/>
                  <a:pt x="127000" y="44829"/>
                </a:cubicBezTo>
                <a:lnTo>
                  <a:pt x="203200" y="70229"/>
                </a:lnTo>
                <a:cubicBezTo>
                  <a:pt x="251373" y="118402"/>
                  <a:pt x="211112" y="68748"/>
                  <a:pt x="237067" y="137962"/>
                </a:cubicBezTo>
                <a:cubicBezTo>
                  <a:pt x="240640" y="147490"/>
                  <a:pt x="249449" y="154261"/>
                  <a:pt x="254000" y="163362"/>
                </a:cubicBezTo>
                <a:cubicBezTo>
                  <a:pt x="257991" y="171344"/>
                  <a:pt x="259903" y="180214"/>
                  <a:pt x="262467" y="188762"/>
                </a:cubicBezTo>
                <a:cubicBezTo>
                  <a:pt x="268371" y="208442"/>
                  <a:pt x="273756" y="228273"/>
                  <a:pt x="279400" y="248029"/>
                </a:cubicBezTo>
                <a:cubicBezTo>
                  <a:pt x="298467" y="419629"/>
                  <a:pt x="274456" y="228481"/>
                  <a:pt x="304800" y="400429"/>
                </a:cubicBezTo>
                <a:cubicBezTo>
                  <a:pt x="324826" y="513908"/>
                  <a:pt x="298741" y="424584"/>
                  <a:pt x="330200" y="518962"/>
                </a:cubicBezTo>
                <a:cubicBezTo>
                  <a:pt x="350872" y="704999"/>
                  <a:pt x="323438" y="506594"/>
                  <a:pt x="355600" y="645962"/>
                </a:cubicBezTo>
                <a:cubicBezTo>
                  <a:pt x="360087" y="665407"/>
                  <a:pt x="359580" y="685784"/>
                  <a:pt x="364067" y="705229"/>
                </a:cubicBezTo>
                <a:cubicBezTo>
                  <a:pt x="368081" y="722621"/>
                  <a:pt x="376304" y="738809"/>
                  <a:pt x="381000" y="756029"/>
                </a:cubicBezTo>
                <a:cubicBezTo>
                  <a:pt x="384786" y="769912"/>
                  <a:pt x="385681" y="784479"/>
                  <a:pt x="389467" y="798362"/>
                </a:cubicBezTo>
                <a:cubicBezTo>
                  <a:pt x="394163" y="815582"/>
                  <a:pt x="402071" y="831846"/>
                  <a:pt x="406400" y="849162"/>
                </a:cubicBezTo>
                <a:cubicBezTo>
                  <a:pt x="410564" y="865816"/>
                  <a:pt x="410703" y="883308"/>
                  <a:pt x="414867" y="899962"/>
                </a:cubicBezTo>
                <a:cubicBezTo>
                  <a:pt x="419196" y="917278"/>
                  <a:pt x="427471" y="933446"/>
                  <a:pt x="431800" y="950762"/>
                </a:cubicBezTo>
                <a:cubicBezTo>
                  <a:pt x="452883" y="1035094"/>
                  <a:pt x="424840" y="970707"/>
                  <a:pt x="457200" y="1035429"/>
                </a:cubicBezTo>
                <a:cubicBezTo>
                  <a:pt x="479356" y="1168357"/>
                  <a:pt x="449057" y="1002857"/>
                  <a:pt x="482600" y="1137029"/>
                </a:cubicBezTo>
                <a:cubicBezTo>
                  <a:pt x="486764" y="1153683"/>
                  <a:pt x="486550" y="1171267"/>
                  <a:pt x="491067" y="1187829"/>
                </a:cubicBezTo>
                <a:cubicBezTo>
                  <a:pt x="495066" y="1202491"/>
                  <a:pt x="503194" y="1215744"/>
                  <a:pt x="508000" y="1230162"/>
                </a:cubicBezTo>
                <a:cubicBezTo>
                  <a:pt x="511680" y="1241201"/>
                  <a:pt x="512787" y="1252990"/>
                  <a:pt x="516467" y="1264029"/>
                </a:cubicBezTo>
                <a:cubicBezTo>
                  <a:pt x="521273" y="1278447"/>
                  <a:pt x="528064" y="1292132"/>
                  <a:pt x="533400" y="1306362"/>
                </a:cubicBezTo>
                <a:cubicBezTo>
                  <a:pt x="552086" y="1356192"/>
                  <a:pt x="529068" y="1306164"/>
                  <a:pt x="558800" y="1365629"/>
                </a:cubicBezTo>
                <a:cubicBezTo>
                  <a:pt x="568869" y="1426042"/>
                  <a:pt x="566118" y="1417862"/>
                  <a:pt x="584200" y="1484162"/>
                </a:cubicBezTo>
                <a:cubicBezTo>
                  <a:pt x="586548" y="1492772"/>
                  <a:pt x="587716" y="1502136"/>
                  <a:pt x="592667" y="1509562"/>
                </a:cubicBezTo>
                <a:cubicBezTo>
                  <a:pt x="616742" y="1545674"/>
                  <a:pt x="612399" y="1527895"/>
                  <a:pt x="643467" y="1543429"/>
                </a:cubicBezTo>
                <a:cubicBezTo>
                  <a:pt x="652568" y="1547980"/>
                  <a:pt x="659766" y="1555811"/>
                  <a:pt x="668867" y="1560362"/>
                </a:cubicBezTo>
                <a:cubicBezTo>
                  <a:pt x="676849" y="1564353"/>
                  <a:pt x="686285" y="1564838"/>
                  <a:pt x="694267" y="1568829"/>
                </a:cubicBezTo>
                <a:cubicBezTo>
                  <a:pt x="703368" y="1573380"/>
                  <a:pt x="710566" y="1581211"/>
                  <a:pt x="719667" y="1585762"/>
                </a:cubicBezTo>
                <a:cubicBezTo>
                  <a:pt x="727649" y="1589753"/>
                  <a:pt x="737085" y="1590238"/>
                  <a:pt x="745067" y="1594229"/>
                </a:cubicBezTo>
                <a:cubicBezTo>
                  <a:pt x="782700" y="1613045"/>
                  <a:pt x="760122" y="1617791"/>
                  <a:pt x="812800" y="1619629"/>
                </a:cubicBezTo>
                <a:cubicBezTo>
                  <a:pt x="1041331" y="1627601"/>
                  <a:pt x="1270000" y="1630918"/>
                  <a:pt x="1498600" y="1636562"/>
                </a:cubicBezTo>
                <a:cubicBezTo>
                  <a:pt x="1801956" y="1661843"/>
                  <a:pt x="1642029" y="1651794"/>
                  <a:pt x="2243667" y="1636562"/>
                </a:cubicBezTo>
                <a:cubicBezTo>
                  <a:pt x="2258808" y="1636179"/>
                  <a:pt x="2284344" y="1620160"/>
                  <a:pt x="2294467" y="1611162"/>
                </a:cubicBezTo>
                <a:cubicBezTo>
                  <a:pt x="2312366" y="1595252"/>
                  <a:pt x="2322549" y="1567935"/>
                  <a:pt x="2345267" y="1560362"/>
                </a:cubicBezTo>
                <a:lnTo>
                  <a:pt x="2370667" y="1551895"/>
                </a:lnTo>
                <a:cubicBezTo>
                  <a:pt x="2387600" y="1534962"/>
                  <a:pt x="2408184" y="1521021"/>
                  <a:pt x="2421467" y="1501095"/>
                </a:cubicBezTo>
                <a:cubicBezTo>
                  <a:pt x="2427111" y="1492628"/>
                  <a:pt x="2431640" y="1483300"/>
                  <a:pt x="2438400" y="1475695"/>
                </a:cubicBezTo>
                <a:cubicBezTo>
                  <a:pt x="2454310" y="1457796"/>
                  <a:pt x="2489200" y="1424895"/>
                  <a:pt x="2489200" y="1424895"/>
                </a:cubicBezTo>
                <a:cubicBezTo>
                  <a:pt x="2510482" y="1361051"/>
                  <a:pt x="2481774" y="1439747"/>
                  <a:pt x="2514600" y="1374095"/>
                </a:cubicBezTo>
                <a:cubicBezTo>
                  <a:pt x="2539106" y="1325084"/>
                  <a:pt x="2500318" y="1371444"/>
                  <a:pt x="2548467" y="1323295"/>
                </a:cubicBezTo>
                <a:cubicBezTo>
                  <a:pt x="2554111" y="1309184"/>
                  <a:pt x="2561401" y="1295624"/>
                  <a:pt x="2565400" y="1280962"/>
                </a:cubicBezTo>
                <a:cubicBezTo>
                  <a:pt x="2569917" y="1264400"/>
                  <a:pt x="2569703" y="1246816"/>
                  <a:pt x="2573867" y="1230162"/>
                </a:cubicBezTo>
                <a:cubicBezTo>
                  <a:pt x="2578196" y="1212846"/>
                  <a:pt x="2585156" y="1196295"/>
                  <a:pt x="2590800" y="1179362"/>
                </a:cubicBezTo>
                <a:cubicBezTo>
                  <a:pt x="2593622" y="1151140"/>
                  <a:pt x="2595749" y="1122839"/>
                  <a:pt x="2599267" y="1094695"/>
                </a:cubicBezTo>
                <a:cubicBezTo>
                  <a:pt x="2604217" y="1055091"/>
                  <a:pt x="2612475" y="1015900"/>
                  <a:pt x="2616200" y="976162"/>
                </a:cubicBezTo>
                <a:cubicBezTo>
                  <a:pt x="2620949" y="925506"/>
                  <a:pt x="2621845" y="874562"/>
                  <a:pt x="2624667" y="823762"/>
                </a:cubicBezTo>
                <a:cubicBezTo>
                  <a:pt x="2605607" y="766583"/>
                  <a:pt x="2624667" y="836967"/>
                  <a:pt x="2624667" y="747562"/>
                </a:cubicBezTo>
                <a:cubicBezTo>
                  <a:pt x="2624667" y="738637"/>
                  <a:pt x="2619022" y="730629"/>
                  <a:pt x="2616200" y="722162"/>
                </a:cubicBezTo>
                <a:cubicBezTo>
                  <a:pt x="2619022" y="705229"/>
                  <a:pt x="2624667" y="688529"/>
                  <a:pt x="2624667" y="671362"/>
                </a:cubicBezTo>
                <a:cubicBezTo>
                  <a:pt x="2624667" y="662437"/>
                  <a:pt x="2616200" y="654887"/>
                  <a:pt x="2616200" y="645962"/>
                </a:cubicBezTo>
                <a:cubicBezTo>
                  <a:pt x="2616200" y="628795"/>
                  <a:pt x="2621845" y="612095"/>
                  <a:pt x="2624667" y="595162"/>
                </a:cubicBezTo>
                <a:cubicBezTo>
                  <a:pt x="2621845" y="586695"/>
                  <a:pt x="2616200" y="578687"/>
                  <a:pt x="2616200" y="569762"/>
                </a:cubicBezTo>
                <a:cubicBezTo>
                  <a:pt x="2616200" y="560837"/>
                  <a:pt x="2622917" y="553113"/>
                  <a:pt x="2624667" y="544362"/>
                </a:cubicBezTo>
                <a:cubicBezTo>
                  <a:pt x="2631400" y="510695"/>
                  <a:pt x="2635956" y="476629"/>
                  <a:pt x="2641600" y="442762"/>
                </a:cubicBezTo>
                <a:cubicBezTo>
                  <a:pt x="2657896" y="100563"/>
                  <a:pt x="2629205" y="365344"/>
                  <a:pt x="2667000" y="214162"/>
                </a:cubicBezTo>
                <a:cubicBezTo>
                  <a:pt x="2685251" y="141158"/>
                  <a:pt x="2661137" y="184858"/>
                  <a:pt x="2692400" y="137962"/>
                </a:cubicBezTo>
                <a:cubicBezTo>
                  <a:pt x="2710021" y="67479"/>
                  <a:pt x="2688565" y="137164"/>
                  <a:pt x="2717800" y="78695"/>
                </a:cubicBezTo>
                <a:cubicBezTo>
                  <a:pt x="2721791" y="70713"/>
                  <a:pt x="2721316" y="60721"/>
                  <a:pt x="2726267" y="53295"/>
                </a:cubicBezTo>
                <a:cubicBezTo>
                  <a:pt x="2735630" y="39251"/>
                  <a:pt x="2761448" y="18772"/>
                  <a:pt x="2777067" y="10962"/>
                </a:cubicBezTo>
                <a:cubicBezTo>
                  <a:pt x="2785049" y="6971"/>
                  <a:pt x="2793549" y="2838"/>
                  <a:pt x="2802467" y="2495"/>
                </a:cubicBezTo>
                <a:cubicBezTo>
                  <a:pt x="2867330" y="0"/>
                  <a:pt x="2932289" y="2495"/>
                  <a:pt x="2997200" y="2495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5689600" y="4700588"/>
            <a:ext cx="3022600" cy="334962"/>
          </a:xfrm>
          <a:custGeom>
            <a:avLst/>
            <a:gdLst/>
            <a:ahLst/>
            <a:cxnLst/>
            <a:rect l="l" t="t" r="r" b="b"/>
            <a:pathLst>
              <a:path w="3022600" h="334434" extrusionOk="0">
                <a:moveTo>
                  <a:pt x="0" y="0"/>
                </a:moveTo>
                <a:cubicBezTo>
                  <a:pt x="134761" y="120650"/>
                  <a:pt x="269523" y="241300"/>
                  <a:pt x="694267" y="287867"/>
                </a:cubicBezTo>
                <a:cubicBezTo>
                  <a:pt x="1119011" y="334434"/>
                  <a:pt x="2160412" y="314678"/>
                  <a:pt x="2548467" y="279400"/>
                </a:cubicBezTo>
                <a:cubicBezTo>
                  <a:pt x="2936522" y="244122"/>
                  <a:pt x="2979561" y="160161"/>
                  <a:pt x="3022600" y="76200"/>
                </a:cubicBezTo>
              </a:path>
            </a:pathLst>
          </a:custGeom>
          <a:noFill/>
          <a:ln w="28575" cap="flat" cmpd="sng">
            <a:solidFill>
              <a:srgbClr val="007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6"/>
          <p:cNvSpPr/>
          <p:nvPr/>
        </p:nvSpPr>
        <p:spPr>
          <a:xfrm>
            <a:off x="5942607" y="6453336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Henrik Kniberg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p46"/>
          <p:cNvCxnSpPr/>
          <p:nvPr/>
        </p:nvCxnSpPr>
        <p:spPr>
          <a:xfrm>
            <a:off x="3867150" y="6284913"/>
            <a:ext cx="500063" cy="1587"/>
          </a:xfrm>
          <a:prstGeom prst="straightConnector1">
            <a:avLst/>
          </a:prstGeom>
          <a:noFill/>
          <a:ln w="28575" cap="flat" cmpd="sng">
            <a:solidFill>
              <a:srgbClr val="005C2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6"/>
          <p:cNvCxnSpPr/>
          <p:nvPr/>
        </p:nvCxnSpPr>
        <p:spPr>
          <a:xfrm>
            <a:off x="3867150" y="6570663"/>
            <a:ext cx="500063" cy="158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4" name="Google Shape;814;p46"/>
          <p:cNvSpPr txBox="1"/>
          <p:nvPr/>
        </p:nvSpPr>
        <p:spPr>
          <a:xfrm>
            <a:off x="4367213" y="6427788"/>
            <a:ext cx="9255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Tradicional</a:t>
            </a:r>
            <a:endParaRPr/>
          </a:p>
        </p:txBody>
      </p:sp>
      <p:sp>
        <p:nvSpPr>
          <p:cNvPr id="815" name="Google Shape;815;p46"/>
          <p:cNvSpPr txBox="1"/>
          <p:nvPr/>
        </p:nvSpPr>
        <p:spPr>
          <a:xfrm>
            <a:off x="4368800" y="6142038"/>
            <a:ext cx="436563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Ágil</a:t>
            </a:r>
            <a:endParaRPr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D1DDC53-21B8-4388-982B-1DE3B5701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6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6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6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6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6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ser Ágil afinal?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D1DDC53-21B8-4388-982B-1DE3B5701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DFFBAFC-D4C0-4154-991A-E41E0A03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0" y="2611095"/>
            <a:ext cx="4887152" cy="3354282"/>
          </a:xfrm>
          <a:prstGeom prst="rect">
            <a:avLst/>
          </a:prstGeom>
        </p:spPr>
      </p:pic>
      <p:sp>
        <p:nvSpPr>
          <p:cNvPr id="42" name="Explosão: 8 Pontos 41">
            <a:extLst>
              <a:ext uri="{FF2B5EF4-FFF2-40B4-BE49-F238E27FC236}">
                <a16:creationId xmlns:a16="http://schemas.microsoft.com/office/drawing/2014/main" id="{DFC05F25-E425-4353-8011-789006594E43}"/>
              </a:ext>
            </a:extLst>
          </p:cNvPr>
          <p:cNvSpPr/>
          <p:nvPr/>
        </p:nvSpPr>
        <p:spPr>
          <a:xfrm>
            <a:off x="5265979" y="1448976"/>
            <a:ext cx="2694850" cy="28390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Ágil não é rapidinho!</a:t>
            </a:r>
          </a:p>
        </p:txBody>
      </p:sp>
      <p:sp>
        <p:nvSpPr>
          <p:cNvPr id="43" name="Explosão: 8 Pontos 42">
            <a:extLst>
              <a:ext uri="{FF2B5EF4-FFF2-40B4-BE49-F238E27FC236}">
                <a16:creationId xmlns:a16="http://schemas.microsoft.com/office/drawing/2014/main" id="{29F356AC-601B-4128-AA95-62CD0189D04A}"/>
              </a:ext>
            </a:extLst>
          </p:cNvPr>
          <p:cNvSpPr/>
          <p:nvPr/>
        </p:nvSpPr>
        <p:spPr>
          <a:xfrm>
            <a:off x="6170440" y="4017929"/>
            <a:ext cx="2519571" cy="2232782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</a:rPr>
              <a:t>Experiência do usuário!</a:t>
            </a:r>
          </a:p>
        </p:txBody>
      </p:sp>
    </p:spTree>
    <p:extLst>
      <p:ext uri="{BB962C8B-B14F-4D97-AF65-F5344CB8AC3E}">
        <p14:creationId xmlns:p14="http://schemas.microsoft.com/office/powerpoint/2010/main" val="3773498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6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6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6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6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6"/>
          <p:cNvSpPr txBox="1"/>
          <p:nvPr/>
        </p:nvSpPr>
        <p:spPr>
          <a:xfrm>
            <a:off x="2411760" y="899428"/>
            <a:ext cx="60359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ser Ágil afinal?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D1DDC53-21B8-4388-982B-1DE3B5701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42" name="Explosão: 8 Pontos 41">
            <a:extLst>
              <a:ext uri="{FF2B5EF4-FFF2-40B4-BE49-F238E27FC236}">
                <a16:creationId xmlns:a16="http://schemas.microsoft.com/office/drawing/2014/main" id="{DFC05F25-E425-4353-8011-789006594E43}"/>
              </a:ext>
            </a:extLst>
          </p:cNvPr>
          <p:cNvSpPr/>
          <p:nvPr/>
        </p:nvSpPr>
        <p:spPr>
          <a:xfrm>
            <a:off x="380698" y="954815"/>
            <a:ext cx="2694850" cy="28390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Colaboração</a:t>
            </a:r>
          </a:p>
        </p:txBody>
      </p:sp>
      <p:sp>
        <p:nvSpPr>
          <p:cNvPr id="43" name="Explosão: 8 Pontos 42">
            <a:extLst>
              <a:ext uri="{FF2B5EF4-FFF2-40B4-BE49-F238E27FC236}">
                <a16:creationId xmlns:a16="http://schemas.microsoft.com/office/drawing/2014/main" id="{29F356AC-601B-4128-AA95-62CD0189D04A}"/>
              </a:ext>
            </a:extLst>
          </p:cNvPr>
          <p:cNvSpPr/>
          <p:nvPr/>
        </p:nvSpPr>
        <p:spPr>
          <a:xfrm>
            <a:off x="6444208" y="4301785"/>
            <a:ext cx="2519571" cy="2232782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</a:rPr>
              <a:t>Se colocar no lugar do usuário!</a:t>
            </a:r>
          </a:p>
        </p:txBody>
      </p:sp>
      <p:sp>
        <p:nvSpPr>
          <p:cNvPr id="11" name="Explosão: 8 Pontos 10">
            <a:extLst>
              <a:ext uri="{FF2B5EF4-FFF2-40B4-BE49-F238E27FC236}">
                <a16:creationId xmlns:a16="http://schemas.microsoft.com/office/drawing/2014/main" id="{2F1C348E-EC0F-4CB6-A944-8F392D1B14EB}"/>
              </a:ext>
            </a:extLst>
          </p:cNvPr>
          <p:cNvSpPr/>
          <p:nvPr/>
        </p:nvSpPr>
        <p:spPr>
          <a:xfrm>
            <a:off x="5298809" y="1462715"/>
            <a:ext cx="2694850" cy="28390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Qualidade e Excelência</a:t>
            </a:r>
          </a:p>
        </p:txBody>
      </p:sp>
      <p:sp>
        <p:nvSpPr>
          <p:cNvPr id="12" name="Explosão: 8 Pontos 11">
            <a:extLst>
              <a:ext uri="{FF2B5EF4-FFF2-40B4-BE49-F238E27FC236}">
                <a16:creationId xmlns:a16="http://schemas.microsoft.com/office/drawing/2014/main" id="{AA710734-7043-412E-98AF-34EF50955215}"/>
              </a:ext>
            </a:extLst>
          </p:cNvPr>
          <p:cNvSpPr/>
          <p:nvPr/>
        </p:nvSpPr>
        <p:spPr>
          <a:xfrm>
            <a:off x="2294699" y="3232490"/>
            <a:ext cx="2694850" cy="2670695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</a:rPr>
              <a:t>Equipes auto gerenciáveis</a:t>
            </a:r>
          </a:p>
        </p:txBody>
      </p:sp>
    </p:spTree>
    <p:extLst>
      <p:ext uri="{BB962C8B-B14F-4D97-AF65-F5344CB8AC3E}">
        <p14:creationId xmlns:p14="http://schemas.microsoft.com/office/powerpoint/2010/main" val="1781435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7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7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7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7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 txBox="1"/>
          <p:nvPr/>
        </p:nvSpPr>
        <p:spPr>
          <a:xfrm>
            <a:off x="7452320" y="6093296"/>
            <a:ext cx="15631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Pós-Graduação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 Extensão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7" name="Google Shape;997;p57"/>
          <p:cNvSpPr txBox="1"/>
          <p:nvPr/>
        </p:nvSpPr>
        <p:spPr>
          <a:xfrm>
            <a:off x="5445224" y="6229163"/>
            <a:ext cx="7980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Google Shape;99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2339814"/>
            <a:ext cx="30670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1880" y="4020156"/>
            <a:ext cx="3600400" cy="26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1001" y="907871"/>
            <a:ext cx="34004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57"/>
          <p:cNvSpPr/>
          <p:nvPr/>
        </p:nvSpPr>
        <p:spPr>
          <a:xfrm>
            <a:off x="3880596" y="2861007"/>
            <a:ext cx="526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https://www.youtube.com/watch?v=3Smbhnmue7Y&amp;t=1s</a:t>
            </a:r>
            <a:r>
              <a:rPr lang="pt-BR" sz="1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B23D50-A898-4A98-A1BF-A2070365F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8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8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8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8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8"/>
          <p:cNvSpPr txBox="1"/>
          <p:nvPr/>
        </p:nvSpPr>
        <p:spPr>
          <a:xfrm>
            <a:off x="467544" y="2132856"/>
            <a:ext cx="7980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8"/>
          <p:cNvSpPr txBox="1"/>
          <p:nvPr/>
        </p:nvSpPr>
        <p:spPr>
          <a:xfrm>
            <a:off x="519113" y="1557362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set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core set </a:t>
            </a:r>
            <a:b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beliefs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</a:t>
            </a:r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   </a:t>
            </a:r>
            <a:r>
              <a:rPr lang="pt-BR" sz="3600" dirty="0">
                <a:solidFill>
                  <a:srgbClr val="800000"/>
                </a:solidFill>
                <a:latin typeface="Courgette"/>
                <a:ea typeface="Courgette"/>
                <a:cs typeface="Courgette"/>
                <a:sym typeface="Courgette"/>
              </a:rPr>
              <a:t>Jim </a:t>
            </a:r>
            <a:r>
              <a:rPr lang="pt-BR" sz="3600" dirty="0" err="1">
                <a:solidFill>
                  <a:srgbClr val="800000"/>
                </a:solidFill>
                <a:latin typeface="Courgette"/>
                <a:ea typeface="Courgette"/>
                <a:cs typeface="Courgette"/>
                <a:sym typeface="Courgette"/>
              </a:rPr>
              <a:t>Highsmith</a:t>
            </a:r>
            <a:endParaRPr sz="3200" dirty="0">
              <a:solidFill>
                <a:srgbClr val="800000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“Metodologias ágeis são uma tentativa de refinar as metodologias iterativas, tirando o foco do processo em si e dando mais ênfase para a contribuição das pessoas” 	</a:t>
            </a:r>
            <a:r>
              <a:rPr lang="pt-BR" sz="3600" dirty="0">
                <a:solidFill>
                  <a:srgbClr val="800000"/>
                </a:solidFill>
                <a:latin typeface="Courgette"/>
                <a:ea typeface="Courgette"/>
                <a:cs typeface="Courgette"/>
                <a:sym typeface="Courgette"/>
              </a:rPr>
              <a:t>Anônimo</a:t>
            </a:r>
            <a:endParaRPr dirty="0"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8"/>
          <p:cNvSpPr/>
          <p:nvPr/>
        </p:nvSpPr>
        <p:spPr>
          <a:xfrm>
            <a:off x="2286000" y="764704"/>
            <a:ext cx="63184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Pensar…..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97703D7-F7AE-4738-A268-A49BDA87E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7544" y="2132856"/>
            <a:ext cx="79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17208" y="1951658"/>
            <a:ext cx="3454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Obrigada!</a:t>
            </a:r>
          </a:p>
          <a:p>
            <a:pPr algn="ctr"/>
            <a:endParaRPr lang="pt-B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18FBE0-3064-4F6A-A1D9-66A9330C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4AE407-2EBD-4689-B7FC-FC680F308011}"/>
              </a:ext>
            </a:extLst>
          </p:cNvPr>
          <p:cNvSpPr txBox="1"/>
          <p:nvPr/>
        </p:nvSpPr>
        <p:spPr>
          <a:xfrm>
            <a:off x="467544" y="60934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Adriana.costa@up.edu.br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D4F7BC-39CE-4C75-AF3E-3E395069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2137"/>
            <a:ext cx="2138889" cy="38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7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09477" y="70241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O que Veremos na Disciplina?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8EC9FA3-9583-4446-9744-8651ED70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E7185E7-D70A-41EA-A52E-5BD6040D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24785"/>
            <a:ext cx="5904655" cy="44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09477" y="70241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Objetivo da Disciplina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8EC9FA3-9583-4446-9744-8651ED70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AD85E89-23EA-45FA-9546-CD2C4CC32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10619"/>
              </p:ext>
            </p:extLst>
          </p:nvPr>
        </p:nvGraphicFramePr>
        <p:xfrm>
          <a:off x="359532" y="1557874"/>
          <a:ext cx="8424936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503474966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34058739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tx1"/>
                          </a:solidFill>
                          <a:latin typeface="+mn-lt"/>
                        </a:rPr>
                        <a:t>OBJETIVOS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5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1" i="1" u="none" strike="noStrike" baseline="0" dirty="0">
                          <a:latin typeface="+mn-lt"/>
                        </a:rPr>
                        <a:t>Cognitivos</a:t>
                      </a:r>
                    </a:p>
                    <a:p>
                      <a:endParaRPr lang="pt-BR" sz="1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Entender como ocorrem requisições (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 respostas (responses) sobre o protocolo HTTP.</a:t>
                      </a:r>
                      <a:endParaRPr lang="pt-BR" sz="17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5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1" i="1" u="none" strike="noStrike" baseline="0" dirty="0">
                          <a:latin typeface="+mn-lt"/>
                        </a:rPr>
                        <a:t>Habilidades</a:t>
                      </a:r>
                    </a:p>
                    <a:p>
                      <a:endParaRPr lang="pt-BR" sz="1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Configurar o ambiente de trabalho para o desenvolvimento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-end. - Criar soluções de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capazes de se conectar com aplicações modernas de front-end. - Utilizar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ORMs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persistência e</a:t>
                      </a:r>
                    </a:p>
                    <a:p>
                      <a:pPr algn="just"/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acesso de dados. - Utilizar frameworks para criação, organização e estruturação de páginas web. - Utilizar bibliotecas para a criação de páginas responsivas. - Utilizar bibliotecas e técnicas para validação</a:t>
                      </a:r>
                    </a:p>
                    <a:p>
                      <a:pPr algn="just"/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regras de negócio. - Utilizar serviços para compartilhamento e versionamento de código.</a:t>
                      </a:r>
                      <a:endParaRPr lang="pt-BR" sz="17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9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1" i="1" u="none" strike="noStrike" baseline="0" dirty="0">
                          <a:latin typeface="+mn-lt"/>
                        </a:rPr>
                        <a:t>Atitudes</a:t>
                      </a:r>
                    </a:p>
                    <a:p>
                      <a:endParaRPr lang="pt-BR" sz="1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Desenvolver a visão sistêmica ao identificar os problemas apresentados pelos clientes e ao entregar sistemas que atendam às necessidades do negócio. - Analisar o contexto e escolher adequadamente a metodologia, ferramenta ou linguagem de programação expandindo sua visão crítica. - Praticar o trabalho em equipe desenvolvendo competências sociais, emocionais e mentais.</a:t>
                      </a:r>
                      <a:endParaRPr lang="pt-BR" sz="17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09477" y="70241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Objetivo da Disciplina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8EC9FA3-9583-4446-9744-8651ED70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86B760-4B13-46CA-AEE5-0E874489F3C4}"/>
              </a:ext>
            </a:extLst>
          </p:cNvPr>
          <p:cNvSpPr txBox="1"/>
          <p:nvPr/>
        </p:nvSpPr>
        <p:spPr>
          <a:xfrm>
            <a:off x="395536" y="1541524"/>
            <a:ext cx="81644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I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Utilizar bibliotecas e técnicas para validação de regras de negócio -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Regras de negócio, validação de formulário, animações e transições responsivas.</a:t>
            </a:r>
          </a:p>
          <a:p>
            <a:pPr algn="just"/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II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Entender como ocorrem requisições (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requests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) e respostas (responses) sobre o protocolo HTTP -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Funcionamento do ambiente/aplicações web</a:t>
            </a:r>
          </a:p>
          <a:p>
            <a:pPr algn="just"/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III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Configurar o ambiente de trabalho para o desenvolvimento 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back-end</a:t>
            </a:r>
            <a:endParaRPr lang="pt-BR" sz="1800" b="1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Configuração do de software executor de códigos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JavaScript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e gerenciadores de pacotes/CLI/Comandos</a:t>
            </a:r>
          </a:p>
          <a:p>
            <a:pPr algn="just"/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IV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Criar soluções de 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back-end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capazes de se conectar com aplicações modernas de 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fron-end</a:t>
            </a:r>
            <a:endParaRPr lang="pt-BR" sz="1800" b="1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Software de execução códigos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JavaScript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no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backend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/servidor 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frontend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/interface.</a:t>
            </a:r>
          </a:p>
        </p:txBody>
      </p:sp>
    </p:spTree>
    <p:extLst>
      <p:ext uri="{BB962C8B-B14F-4D97-AF65-F5344CB8AC3E}">
        <p14:creationId xmlns:p14="http://schemas.microsoft.com/office/powerpoint/2010/main" val="240077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09477" y="70241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Objetivo da Disciplina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8EC9FA3-9583-4446-9744-8651ED70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86B760-4B13-46CA-AEE5-0E874489F3C4}"/>
              </a:ext>
            </a:extLst>
          </p:cNvPr>
          <p:cNvSpPr txBox="1"/>
          <p:nvPr/>
        </p:nvSpPr>
        <p:spPr>
          <a:xfrm>
            <a:off x="777940" y="1813405"/>
            <a:ext cx="77905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V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Utilizar 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ORMs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para persistência e acesso de dados -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Banco de dados distribuídos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NoSQL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e/ou compatíveis com os softwares apresentados para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back-end</a:t>
            </a:r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VI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Utilizar frameworks para criação, organização e estruturação de páginas web –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Frameworks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JavaScript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para criação de single-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page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applications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VII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Utilizar bibliotecas para a criação de páginas responsivas -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Frameworks de layouts responsivos baseados em grids.</a:t>
            </a:r>
          </a:p>
          <a:p>
            <a:pPr algn="just"/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800" b="0" i="0" u="none" strike="noStrike" baseline="0" dirty="0">
                <a:latin typeface="Arial" panose="020B0604020202020204" pitchFamily="34" charset="0"/>
              </a:rPr>
              <a:t>VIII -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Utilizar serviços para compartilhamento e versionamento de código -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Sistema de controle de versão distribuído, hospedagem de código-fonte e arquivos.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8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191122" y="89942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Agenda de Aulas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894408" y="3691975"/>
            <a:ext cx="2483001" cy="1245192"/>
            <a:chOff x="9687" y="2058"/>
            <a:chExt cx="1758" cy="943"/>
          </a:xfrm>
        </p:grpSpPr>
        <p:pic>
          <p:nvPicPr>
            <p:cNvPr id="11" name="Picture 8" descr="figura-quebra-cabeç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" y="2058"/>
              <a:ext cx="1035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266704"/>
                </p:ext>
              </p:extLst>
            </p:nvPr>
          </p:nvGraphicFramePr>
          <p:xfrm>
            <a:off x="10484" y="2424"/>
            <a:ext cx="96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Photo Editor Photo" r:id="rId4" imgW="762106" imgH="457143" progId="MSPhotoEd.3">
                    <p:embed/>
                  </p:oleObj>
                </mc:Choice>
                <mc:Fallback>
                  <p:oleObj name="Photo Editor Photo" r:id="rId4" imgW="762106" imgH="457143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4" y="2424"/>
                          <a:ext cx="96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DC53C23E-3933-476A-8A27-0F237707B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46E45D5-8E10-4257-954F-0D6EAD9E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26141"/>
              </p:ext>
            </p:extLst>
          </p:nvPr>
        </p:nvGraphicFramePr>
        <p:xfrm>
          <a:off x="66146" y="1386840"/>
          <a:ext cx="8327287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Aula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Conteúdo - Março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03/03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Aula Inicial – apresentando a disciplina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10/03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Utilizar bibliotecas e técnicas para validação de regras de negócio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17/03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Utilizar bibliotecas e técnicas para validação de regras de negócio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24/03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Entender como ocorrem requisições (</a:t>
                      </a:r>
                      <a:r>
                        <a:rPr lang="pt-BR" sz="1400" b="1" i="0" u="none" strike="noStrike" baseline="0" dirty="0" err="1">
                          <a:latin typeface="+mn-lt"/>
                        </a:rPr>
                        <a:t>requests</a:t>
                      </a:r>
                      <a:r>
                        <a:rPr lang="pt-BR" sz="1400" b="1" i="0" u="none" strike="noStrike" baseline="0" dirty="0">
                          <a:latin typeface="+mn-lt"/>
                        </a:rPr>
                        <a:t>) e respostas (responses) sobre o protocolo HTTP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31/03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Configurar o ambiente de trabalho para o desenvolvimento </a:t>
                      </a:r>
                      <a:r>
                        <a:rPr lang="pt-BR" sz="1400" b="1" i="0" u="none" strike="noStrike" baseline="0" dirty="0" err="1">
                          <a:latin typeface="+mn-lt"/>
                        </a:rPr>
                        <a:t>back-end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84F15F-4F04-4F3D-AB87-D71633A92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52804"/>
              </p:ext>
            </p:extLst>
          </p:nvPr>
        </p:nvGraphicFramePr>
        <p:xfrm>
          <a:off x="680866" y="4964113"/>
          <a:ext cx="8327287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Aula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2060"/>
                          </a:solidFill>
                          <a:latin typeface="+mn-lt"/>
                        </a:rPr>
                        <a:t>Conteúdo -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07/04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Criar soluções de </a:t>
                      </a:r>
                      <a:r>
                        <a:rPr lang="pt-BR" sz="1400" b="1" i="0" u="none" strike="noStrike" baseline="0" dirty="0" err="1">
                          <a:latin typeface="+mn-lt"/>
                        </a:rPr>
                        <a:t>back-end</a:t>
                      </a:r>
                      <a:r>
                        <a:rPr lang="pt-BR" sz="1400" b="1" i="0" u="none" strike="noStrike" baseline="0" dirty="0">
                          <a:latin typeface="+mn-lt"/>
                        </a:rPr>
                        <a:t> capazes de se conectar com aplicações modernas de </a:t>
                      </a:r>
                      <a:r>
                        <a:rPr lang="pt-BR" sz="1400" b="1" i="0" u="none" strike="noStrike" baseline="0" dirty="0" err="1">
                          <a:latin typeface="+mn-lt"/>
                        </a:rPr>
                        <a:t>fron-end</a:t>
                      </a:r>
                      <a:endParaRPr lang="pt-B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14/04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Criar soluções de </a:t>
                      </a:r>
                      <a:r>
                        <a:rPr lang="pt-BR" sz="1400" b="1" i="0" u="none" strike="noStrike" baseline="0" dirty="0" err="1">
                          <a:latin typeface="+mn-lt"/>
                        </a:rPr>
                        <a:t>back-end</a:t>
                      </a:r>
                      <a:r>
                        <a:rPr lang="pt-BR" sz="1400" b="1" i="0" u="none" strike="noStrike" baseline="0" dirty="0">
                          <a:latin typeface="+mn-lt"/>
                        </a:rPr>
                        <a:t> capazes de se conectar com aplicações modernas de </a:t>
                      </a:r>
                      <a:r>
                        <a:rPr lang="pt-BR" sz="1400" b="1" i="0" u="none" strike="noStrike" baseline="0" dirty="0" err="1">
                          <a:latin typeface="+mn-lt"/>
                        </a:rPr>
                        <a:t>fron-end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28/04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baseline="0" dirty="0">
                          <a:latin typeface="+mn-lt"/>
                        </a:rPr>
                        <a:t>Avaliação Bimestral – A1</a:t>
                      </a:r>
                      <a:endParaRPr lang="pt-BR" sz="14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0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12557</TotalTime>
  <Words>2758</Words>
  <Application>Microsoft Office PowerPoint</Application>
  <PresentationFormat>Apresentação na tela (4:3)</PresentationFormat>
  <Paragraphs>426</Paragraphs>
  <Slides>46</Slides>
  <Notes>34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Arial</vt:lpstr>
      <vt:lpstr>Arial Narrow</vt:lpstr>
      <vt:lpstr>Constantia</vt:lpstr>
      <vt:lpstr>Courgette</vt:lpstr>
      <vt:lpstr>Noto Sans Symbols</vt:lpstr>
      <vt:lpstr>Design padrão</vt:lpstr>
      <vt:lpstr>Photo Editor Photo</vt:lpstr>
      <vt:lpstr>MSPhotoEd.3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Positivo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UnicenP</dc:creator>
  <cp:lastModifiedBy>Adriana Bastos da Costa</cp:lastModifiedBy>
  <cp:revision>298</cp:revision>
  <dcterms:created xsi:type="dcterms:W3CDTF">2008-02-13T15:41:34Z</dcterms:created>
  <dcterms:modified xsi:type="dcterms:W3CDTF">2022-03-06T22:49:38Z</dcterms:modified>
</cp:coreProperties>
</file>