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11"/>
  </p:handoutMasterIdLst>
  <p:sldIdLst>
    <p:sldId id="256" r:id="rId2"/>
    <p:sldId id="304" r:id="rId3"/>
    <p:sldId id="310" r:id="rId4"/>
    <p:sldId id="306" r:id="rId5"/>
    <p:sldId id="305" r:id="rId6"/>
    <p:sldId id="308" r:id="rId7"/>
    <p:sldId id="307" r:id="rId8"/>
    <p:sldId id="309" r:id="rId9"/>
    <p:sldId id="311" r:id="rId10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D07E2-2DE4-4B9A-A4BB-A2E4B1551DD2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58BF6-419D-4F0F-83AC-ED0619DDC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87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2E700DB3-DBF0-4086-B675-117E7A9610B8}" type="datetimeFigureOut">
              <a:rPr lang="pt-BR" smtClean="0"/>
              <a:t>29/08/2016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7140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488"/>
            <a:ext cx="8229600" cy="55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4" y="692696"/>
            <a:ext cx="9052560" cy="60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50000"/>
            </a:schemeClr>
          </a:solidFill>
          <a:latin typeface="Arno Pro Smbd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media.com.br/conceitos-e-criacao-da-view-views-no-sql-server-parte-1/223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 smtClean="0"/>
              <a:t>VIEW (visão)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74632" cy="280412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- Banco de Dados -</a:t>
            </a:r>
          </a:p>
          <a:p>
            <a:r>
              <a:rPr lang="pt-BR" sz="2000" b="1" dirty="0" smtClean="0"/>
              <a:t>Prof. Claudio Paiva</a:t>
            </a:r>
          </a:p>
          <a:p>
            <a:r>
              <a:rPr lang="pt-BR" sz="2000" b="1" dirty="0" smtClean="0"/>
              <a:t>FATEC Franca/SP</a:t>
            </a:r>
          </a:p>
        </p:txBody>
      </p:sp>
    </p:spTree>
    <p:extLst>
      <p:ext uri="{BB962C8B-B14F-4D97-AF65-F5344CB8AC3E}">
        <p14:creationId xmlns:p14="http://schemas.microsoft.com/office/powerpoint/2010/main" val="1566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As tabelas criadas em um banco de dados relacional têm existência física dentro do </a:t>
            </a:r>
            <a:r>
              <a:rPr lang="pt-BR" dirty="0" smtClean="0"/>
              <a:t>BD.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Muitas </a:t>
            </a:r>
            <a:r>
              <a:rPr lang="pt-BR" dirty="0"/>
              <a:t>vezes é necessário criar tabelas que não ocupem espaço físico, </a:t>
            </a:r>
            <a:r>
              <a:rPr lang="pt-BR" dirty="0" smtClean="0"/>
              <a:t>mas que </a:t>
            </a:r>
            <a:r>
              <a:rPr lang="pt-BR" dirty="0"/>
              <a:t>possam ser utilizadas como tabelas normais. Essas são chamadas de </a:t>
            </a:r>
            <a:r>
              <a:rPr lang="pt-BR" b="1" dirty="0"/>
              <a:t>VIEWS </a:t>
            </a:r>
            <a:r>
              <a:rPr lang="pt-BR" dirty="0" smtClean="0"/>
              <a:t>(Visões).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É </a:t>
            </a:r>
            <a:r>
              <a:rPr lang="pt-BR" dirty="0"/>
              <a:t>um objeto do SQL </a:t>
            </a:r>
            <a:r>
              <a:rPr lang="pt-BR" dirty="0" smtClean="0"/>
              <a:t>utilizado </a:t>
            </a:r>
            <a:r>
              <a:rPr lang="pt-BR" dirty="0"/>
              <a:t>para </a:t>
            </a:r>
            <a:r>
              <a:rPr lang="pt-BR" dirty="0" smtClean="0"/>
              <a:t>dar nome </a:t>
            </a:r>
            <a:r>
              <a:rPr lang="pt-BR" dirty="0"/>
              <a:t>a uma query. Este conceito pode parecer simples, </a:t>
            </a:r>
            <a:r>
              <a:rPr lang="pt-BR" dirty="0" smtClean="0"/>
              <a:t>mas pode-se resolver </a:t>
            </a:r>
            <a:r>
              <a:rPr lang="pt-BR" dirty="0"/>
              <a:t>muitos problemas com as </a:t>
            </a:r>
            <a:r>
              <a:rPr lang="pt-BR" dirty="0" err="1"/>
              <a:t>views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5655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iniciais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 smtClean="0"/>
              <a:t>Uma </a:t>
            </a:r>
            <a:r>
              <a:rPr lang="pt-BR" b="1" dirty="0" err="1" smtClean="0"/>
              <a:t>View</a:t>
            </a:r>
            <a:r>
              <a:rPr lang="pt-BR" b="1" dirty="0" smtClean="0"/>
              <a:t> </a:t>
            </a:r>
            <a:r>
              <a:rPr lang="pt-BR" dirty="0"/>
              <a:t>pode ser definida como uma </a:t>
            </a:r>
            <a:r>
              <a:rPr lang="pt-BR" b="1" dirty="0"/>
              <a:t>tabela virtual </a:t>
            </a:r>
            <a:r>
              <a:rPr lang="pt-BR" dirty="0"/>
              <a:t>composta por linhas e colunas de dados vindos de tabelas relacionadas em uma </a:t>
            </a:r>
            <a:r>
              <a:rPr lang="pt-BR" b="1" dirty="0"/>
              <a:t>query </a:t>
            </a:r>
            <a:r>
              <a:rPr lang="pt-BR" dirty="0"/>
              <a:t>(um agrupamento de </a:t>
            </a:r>
            <a:r>
              <a:rPr lang="pt-BR" dirty="0" err="1"/>
              <a:t>SELECT’s</a:t>
            </a:r>
            <a:r>
              <a:rPr lang="pt-BR" dirty="0"/>
              <a:t>, por exemplo). As linhas e colunas da </a:t>
            </a:r>
            <a:r>
              <a:rPr lang="pt-BR" dirty="0" err="1"/>
              <a:t>view</a:t>
            </a:r>
            <a:r>
              <a:rPr lang="pt-BR" dirty="0"/>
              <a:t> são geradas dinamicamente no momento em que é feita uma referência a ela.</a:t>
            </a:r>
          </a:p>
          <a:p>
            <a:pPr algn="just">
              <a:spcBef>
                <a:spcPts val="0"/>
              </a:spcBef>
            </a:pPr>
            <a:endParaRPr lang="pt-BR" dirty="0" smtClean="0"/>
          </a:p>
          <a:p>
            <a:pPr algn="just">
              <a:spcBef>
                <a:spcPts val="0"/>
              </a:spcBef>
            </a:pPr>
            <a:r>
              <a:rPr lang="pt-BR" dirty="0" smtClean="0"/>
              <a:t>É </a:t>
            </a:r>
            <a:r>
              <a:rPr lang="pt-BR" dirty="0"/>
              <a:t>importante salientar que, mesmo após o servidor do SQL Server ser desligado, a </a:t>
            </a:r>
            <a:r>
              <a:rPr lang="pt-BR" dirty="0" err="1"/>
              <a:t>view</a:t>
            </a:r>
            <a:r>
              <a:rPr lang="pt-BR" dirty="0"/>
              <a:t> continua “viva” no sistema, assim como as tabelas que criamos normalmente. </a:t>
            </a:r>
            <a:r>
              <a:rPr lang="pt-BR" dirty="0" smtClean="0"/>
              <a:t>As </a:t>
            </a:r>
            <a:r>
              <a:rPr lang="pt-BR" dirty="0" err="1"/>
              <a:t>views</a:t>
            </a:r>
            <a:r>
              <a:rPr lang="pt-BR" dirty="0"/>
              <a:t> não ocupam espaço no banco de dados</a:t>
            </a:r>
            <a:r>
              <a:rPr lang="pt-BR" dirty="0" smtClean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1800" dirty="0" smtClean="0"/>
              <a:t>Fonte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http://</a:t>
            </a:r>
            <a:r>
              <a:rPr lang="pt-BR" sz="1800" dirty="0" smtClean="0">
                <a:hlinkClick r:id="rId2"/>
              </a:rPr>
              <a:t>www.devmedia.com.br/conceitos-e-criacao-da-view-views-no-sql-server-parte-1/22390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86841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Suponha </a:t>
            </a:r>
            <a:r>
              <a:rPr lang="pt-BR" dirty="0"/>
              <a:t>que necessitamos liberar o acesso aos dados da </a:t>
            </a:r>
            <a:r>
              <a:rPr lang="pt-BR" dirty="0" smtClean="0"/>
              <a:t>tabela </a:t>
            </a:r>
            <a:r>
              <a:rPr lang="pt-BR" b="1" dirty="0" smtClean="0"/>
              <a:t>Funcionário</a:t>
            </a:r>
            <a:r>
              <a:rPr lang="pt-BR" dirty="0"/>
              <a:t>, mas </a:t>
            </a:r>
            <a:r>
              <a:rPr lang="pt-BR" b="1" dirty="0"/>
              <a:t>não </a:t>
            </a:r>
            <a:r>
              <a:rPr lang="pt-BR" dirty="0"/>
              <a:t>podemos liberar o acesso aos dados </a:t>
            </a:r>
            <a:r>
              <a:rPr lang="pt-BR" dirty="0" smtClean="0"/>
              <a:t>das colunas </a:t>
            </a:r>
            <a:r>
              <a:rPr lang="pt-BR" b="1" dirty="0" smtClean="0"/>
              <a:t>Salário, Fone</a:t>
            </a:r>
            <a:r>
              <a:rPr lang="pt-BR" dirty="0" smtClean="0"/>
              <a:t> e </a:t>
            </a:r>
            <a:r>
              <a:rPr lang="pt-BR" b="1" dirty="0" smtClean="0"/>
              <a:t>Data de admissão</a:t>
            </a:r>
            <a:r>
              <a:rPr lang="pt-BR" dirty="0" smtClean="0"/>
              <a:t>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</a:t>
            </a:r>
            <a:r>
              <a:rPr lang="pt-BR" dirty="0"/>
              <a:t>solucionar esta questão, </a:t>
            </a:r>
            <a:r>
              <a:rPr lang="pt-BR" dirty="0" smtClean="0"/>
              <a:t>você poderia </a:t>
            </a:r>
            <a:r>
              <a:rPr lang="pt-BR" dirty="0"/>
              <a:t>criar uma </a:t>
            </a:r>
            <a:r>
              <a:rPr lang="pt-BR" dirty="0" err="1"/>
              <a:t>View</a:t>
            </a:r>
            <a:r>
              <a:rPr lang="pt-BR" dirty="0"/>
              <a:t> sobre essa tabela e liberar para o </a:t>
            </a:r>
            <a:r>
              <a:rPr lang="pt-BR" dirty="0" smtClean="0"/>
              <a:t>usuário, acesso às informações apenas </a:t>
            </a:r>
            <a:r>
              <a:rPr lang="pt-BR" dirty="0"/>
              <a:t>por meio da </a:t>
            </a:r>
            <a:r>
              <a:rPr lang="pt-BR" dirty="0" err="1" smtClean="0"/>
              <a:t>view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91" y="4814048"/>
            <a:ext cx="3746929" cy="55916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70" y="-171400"/>
            <a:ext cx="6656237" cy="4176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25298" y="2660875"/>
            <a:ext cx="4811633" cy="4225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 rot="14803523" flipH="1">
            <a:off x="1754439" y="2738540"/>
            <a:ext cx="3333840" cy="2958884"/>
            <a:chOff x="2582671" y="1397000"/>
            <a:chExt cx="4123243" cy="3451736"/>
          </a:xfrm>
        </p:grpSpPr>
        <p:sp>
          <p:nvSpPr>
            <p:cNvPr id="7" name="Forma 6"/>
            <p:cNvSpPr/>
            <p:nvPr/>
          </p:nvSpPr>
          <p:spPr>
            <a:xfrm rot="3362538">
              <a:off x="3454788" y="1597609"/>
              <a:ext cx="3273102" cy="3229151"/>
            </a:xfrm>
            <a:prstGeom prst="swooshArrow">
              <a:avLst>
                <a:gd name="adj1" fmla="val 16310"/>
                <a:gd name="adj2" fmla="val 3137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2582671" y="1397000"/>
              <a:ext cx="1654048" cy="650240"/>
            </a:xfrm>
            <a:custGeom>
              <a:avLst/>
              <a:gdLst>
                <a:gd name="connsiteX0" fmla="*/ 0 w 1654048"/>
                <a:gd name="connsiteY0" fmla="*/ 0 h 650240"/>
                <a:gd name="connsiteX1" fmla="*/ 1654048 w 1654048"/>
                <a:gd name="connsiteY1" fmla="*/ 0 h 650240"/>
                <a:gd name="connsiteX2" fmla="*/ 1654048 w 1654048"/>
                <a:gd name="connsiteY2" fmla="*/ 650240 h 650240"/>
                <a:gd name="connsiteX3" fmla="*/ 0 w 1654048"/>
                <a:gd name="connsiteY3" fmla="*/ 650240 h 650240"/>
                <a:gd name="connsiteX4" fmla="*/ 0 w 1654048"/>
                <a:gd name="connsiteY4" fmla="*/ 0 h 65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4048" h="650240">
                  <a:moveTo>
                    <a:pt x="0" y="0"/>
                  </a:moveTo>
                  <a:lnTo>
                    <a:pt x="1654048" y="0"/>
                  </a:lnTo>
                  <a:lnTo>
                    <a:pt x="1654048" y="650240"/>
                  </a:lnTo>
                  <a:lnTo>
                    <a:pt x="0" y="6502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70" tIns="52070" rIns="52070" bIns="52070" numCol="1" spcCol="1270" anchor="b" anchorCtr="0">
              <a:noAutofit/>
            </a:bodyPr>
            <a:lstStyle/>
            <a:p>
              <a:pPr lvl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4100" kern="1200" smtClean="0"/>
                <a:t> </a:t>
              </a:r>
              <a:endParaRPr lang="pt-BR" sz="4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6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View</a:t>
            </a:r>
            <a:r>
              <a:rPr lang="pt-BR" dirty="0" smtClean="0"/>
              <a:t> – visão particular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VIEWS são utilizadas para se ter uma </a:t>
            </a:r>
            <a:r>
              <a:rPr lang="pt-BR" dirty="0" smtClean="0"/>
              <a:t>visão </a:t>
            </a:r>
            <a:r>
              <a:rPr lang="pt-BR" dirty="0"/>
              <a:t>particular </a:t>
            </a:r>
            <a:r>
              <a:rPr lang="pt-BR" dirty="0" smtClean="0"/>
              <a:t>de </a:t>
            </a:r>
            <a:r>
              <a:rPr lang="pt-BR" dirty="0"/>
              <a:t>uma </a:t>
            </a:r>
            <a:r>
              <a:rPr lang="pt-BR" dirty="0" smtClean="0"/>
              <a:t>ou </a:t>
            </a:r>
            <a:r>
              <a:rPr lang="pt-BR" b="1" dirty="0" smtClean="0"/>
              <a:t>VÁRIAS TABELAS</a:t>
            </a:r>
            <a:r>
              <a:rPr lang="pt-BR" dirty="0" smtClean="0"/>
              <a:t>, </a:t>
            </a:r>
            <a:r>
              <a:rPr lang="pt-BR" dirty="0"/>
              <a:t>para que não </a:t>
            </a:r>
            <a:r>
              <a:rPr lang="pt-BR" dirty="0" smtClean="0"/>
              <a:t>seja necessária </a:t>
            </a:r>
            <a:r>
              <a:rPr lang="pt-BR" dirty="0"/>
              <a:t>a utilização do conjunto como um todo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Por exemplo, em um BD com informações sobre vendas e produtos, se houver a necessidade de se visualizar dados dos pedidos, dos clientes e dos produtos que cada cliente fez em seus pedidos, pode-se criar uma </a:t>
            </a:r>
            <a:r>
              <a:rPr lang="pt-BR" dirty="0" err="1" smtClean="0"/>
              <a:t>view</a:t>
            </a:r>
            <a:r>
              <a:rPr lang="pt-BR" dirty="0" smtClean="0"/>
              <a:t> que mostre todos estes dados reunidos, como mostrado no exemplo: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6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– Dados de várias tabelas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847509"/>
              </p:ext>
            </p:extLst>
          </p:nvPr>
        </p:nvGraphicFramePr>
        <p:xfrm>
          <a:off x="631233" y="692150"/>
          <a:ext cx="7782915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80"/>
                <a:gridCol w="1606651"/>
                <a:gridCol w="1818450"/>
                <a:gridCol w="1431417"/>
                <a:gridCol w="782637"/>
                <a:gridCol w="10337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CodPed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Data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Vl. Unit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SOUZA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NTE 0.60 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SOUZA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NTE 0.20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ANTONIO JOSE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 CP 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ANTONIO JOSE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 CP 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ANTONIO JOSE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 CP 1.7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MARIA ANTONIA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DAO ESTONA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ICA MANT 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18,46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SILVIO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80GR.BEGE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TATIANA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 CP 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TATIANA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 CP 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OLIESTER 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OLIESTER 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OLIESTER 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CRISTAL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HS-ASTRA 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29/01/2007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OSMAR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ADA CP 1.7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8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Criar uma </a:t>
            </a:r>
            <a:r>
              <a:rPr lang="pt-BR" dirty="0" err="1" smtClean="0"/>
              <a:t>view</a:t>
            </a:r>
            <a:r>
              <a:rPr lang="pt-BR" smtClean="0"/>
              <a:t> no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pt-BR" sz="32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pt-BR" sz="3200" b="1" dirty="0" smtClean="0">
                <a:solidFill>
                  <a:srgbClr val="0000FF"/>
                </a:solidFill>
              </a:rPr>
              <a:t>CREATE</a:t>
            </a:r>
            <a:r>
              <a:rPr lang="pt-BR" sz="3200" b="1" dirty="0" smtClean="0">
                <a:solidFill>
                  <a:prstClr val="black"/>
                </a:solidFill>
              </a:rPr>
              <a:t> </a:t>
            </a:r>
            <a:r>
              <a:rPr lang="pt-BR" sz="3200" b="1" dirty="0">
                <a:solidFill>
                  <a:srgbClr val="0000FF"/>
                </a:solidFill>
              </a:rPr>
              <a:t>VIEW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prstClr val="black"/>
                </a:solidFill>
              </a:rPr>
              <a:t>vFunc</a:t>
            </a:r>
            <a:endParaRPr lang="pt-BR" sz="32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00FF"/>
                </a:solidFill>
              </a:rPr>
              <a:t>as</a:t>
            </a:r>
          </a:p>
          <a:p>
            <a:pPr marL="0" indent="0">
              <a:buNone/>
            </a:pPr>
            <a:r>
              <a:rPr lang="pt-BR" sz="3200" b="1" dirty="0" smtClean="0">
                <a:solidFill>
                  <a:prstClr val="black"/>
                </a:solidFill>
              </a:rPr>
              <a:t>    </a:t>
            </a:r>
            <a:r>
              <a:rPr lang="pt-BR" sz="3200" b="1" dirty="0" err="1">
                <a:solidFill>
                  <a:srgbClr val="0000FF"/>
                </a:solidFill>
              </a:rPr>
              <a:t>select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prstClr val="black"/>
                </a:solidFill>
              </a:rPr>
              <a:t>idFun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>
                <a:solidFill>
                  <a:srgbClr val="0000FF"/>
                </a:solidFill>
              </a:rPr>
              <a:t>as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prstClr val="black"/>
                </a:solidFill>
              </a:rPr>
              <a:t>codigo</a:t>
            </a:r>
            <a:r>
              <a:rPr lang="pt-BR" sz="3200" b="1" dirty="0">
                <a:solidFill>
                  <a:srgbClr val="808080"/>
                </a:solidFill>
              </a:rPr>
              <a:t>,</a:t>
            </a:r>
            <a:r>
              <a:rPr lang="pt-BR" sz="3200" b="1" dirty="0">
                <a:solidFill>
                  <a:prstClr val="black"/>
                </a:solidFill>
              </a:rPr>
              <a:t> nome </a:t>
            </a:r>
            <a:r>
              <a:rPr lang="pt-BR" sz="3200" b="1" dirty="0" smtClean="0">
                <a:solidFill>
                  <a:srgbClr val="0000FF"/>
                </a:solidFill>
              </a:rPr>
              <a:t>as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 smtClean="0">
                <a:solidFill>
                  <a:prstClr val="black"/>
                </a:solidFill>
              </a:rPr>
              <a:t>NomeEmpregado</a:t>
            </a:r>
            <a:r>
              <a:rPr lang="pt-BR" sz="3200" b="1" dirty="0" smtClean="0">
                <a:solidFill>
                  <a:srgbClr val="808080"/>
                </a:solidFill>
              </a:rPr>
              <a:t>, </a:t>
            </a:r>
          </a:p>
          <a:p>
            <a:pPr marL="0" indent="0">
              <a:buNone/>
            </a:pPr>
            <a:r>
              <a:rPr lang="pt-BR" sz="3200" b="1" dirty="0">
                <a:solidFill>
                  <a:srgbClr val="808080"/>
                </a:solidFill>
              </a:rPr>
              <a:t> </a:t>
            </a:r>
            <a:r>
              <a:rPr lang="pt-BR" sz="3200" b="1" dirty="0" smtClean="0">
                <a:solidFill>
                  <a:srgbClr val="808080"/>
                </a:solidFill>
              </a:rPr>
              <a:t>               </a:t>
            </a:r>
            <a:r>
              <a:rPr lang="pt-BR" sz="3200" b="1" dirty="0" smtClean="0">
                <a:solidFill>
                  <a:prstClr val="black"/>
                </a:solidFill>
              </a:rPr>
              <a:t>CPF</a:t>
            </a:r>
            <a:r>
              <a:rPr lang="pt-BR" sz="3200" b="1" dirty="0">
                <a:solidFill>
                  <a:srgbClr val="808080"/>
                </a:solidFill>
              </a:rPr>
              <a:t>,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prstClr val="black"/>
                </a:solidFill>
              </a:rPr>
              <a:t>EstadoCivil</a:t>
            </a:r>
            <a:r>
              <a:rPr lang="pt-BR" sz="3200" b="1" dirty="0">
                <a:solidFill>
                  <a:srgbClr val="808080"/>
                </a:solidFill>
              </a:rPr>
              <a:t>,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prstClr val="black"/>
                </a:solidFill>
              </a:rPr>
              <a:t>dtNasc</a:t>
            </a:r>
            <a:r>
              <a:rPr lang="pt-BR" sz="3200" b="1" dirty="0">
                <a:solidFill>
                  <a:prstClr val="black"/>
                </a:solidFill>
              </a:rPr>
              <a:t> </a:t>
            </a:r>
            <a:r>
              <a:rPr lang="pt-BR" sz="3200" b="1" dirty="0">
                <a:solidFill>
                  <a:srgbClr val="0000FF"/>
                </a:solidFill>
              </a:rPr>
              <a:t>as</a:t>
            </a:r>
            <a:r>
              <a:rPr lang="pt-BR" sz="3200" b="1" dirty="0">
                <a:solidFill>
                  <a:prstClr val="black"/>
                </a:solidFill>
              </a:rPr>
              <a:t> Nascimento</a:t>
            </a:r>
          </a:p>
          <a:p>
            <a:pPr marL="0" indent="0">
              <a:buNone/>
            </a:pPr>
            <a:r>
              <a:rPr lang="pt-BR" sz="3200" b="1" dirty="0">
                <a:solidFill>
                  <a:prstClr val="black"/>
                </a:solidFill>
              </a:rPr>
              <a:t>  </a:t>
            </a:r>
            <a:r>
              <a:rPr lang="pt-BR" sz="3200" b="1" dirty="0" smtClean="0">
                <a:solidFill>
                  <a:prstClr val="black"/>
                </a:solidFill>
              </a:rPr>
              <a:t>  </a:t>
            </a:r>
            <a:r>
              <a:rPr lang="pt-BR" sz="3200" b="1" dirty="0" err="1" smtClean="0">
                <a:solidFill>
                  <a:srgbClr val="0000FF"/>
                </a:solidFill>
              </a:rPr>
              <a:t>from</a:t>
            </a:r>
            <a:r>
              <a:rPr lang="pt-BR" sz="3200" b="1" dirty="0" smtClean="0">
                <a:solidFill>
                  <a:prstClr val="black"/>
                </a:solidFill>
              </a:rPr>
              <a:t> </a:t>
            </a:r>
            <a:r>
              <a:rPr lang="pt-BR" sz="3200" b="1" dirty="0" err="1">
                <a:solidFill>
                  <a:prstClr val="black"/>
                </a:solidFill>
              </a:rPr>
              <a:t>funcionario</a:t>
            </a:r>
            <a:endParaRPr lang="pt-BR" sz="3200" b="1" dirty="0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6012160" y="638980"/>
            <a:ext cx="2592288" cy="612648"/>
          </a:xfrm>
          <a:prstGeom prst="wedgeRoundRectCallout">
            <a:avLst>
              <a:gd name="adj1" fmla="val -144143"/>
              <a:gd name="adj2" fmla="val 173237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 da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292080" y="5517232"/>
            <a:ext cx="3528392" cy="648072"/>
          </a:xfrm>
          <a:prstGeom prst="wedgeRoundRectCallout">
            <a:avLst>
              <a:gd name="adj1" fmla="val -74007"/>
              <a:gd name="adj2" fmla="val -216578"/>
              <a:gd name="adj3" fmla="val 16667"/>
            </a:avLst>
          </a:prstGeom>
          <a:solidFill>
            <a:srgbClr val="FFFF00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 ou comando da </a:t>
            </a:r>
            <a:r>
              <a:rPr lang="pt-B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51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Alterar e excluir uma </a:t>
            </a:r>
            <a:r>
              <a:rPr lang="pt-BR" dirty="0" err="1" smtClean="0"/>
              <a:t>view</a:t>
            </a:r>
            <a:r>
              <a:rPr lang="pt-BR" dirty="0" smtClean="0"/>
              <a:t> no BD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alterar o que foi definido em uma </a:t>
            </a:r>
            <a:r>
              <a:rPr lang="pt-BR" dirty="0" err="1"/>
              <a:t>view</a:t>
            </a:r>
            <a:r>
              <a:rPr lang="pt-BR" dirty="0"/>
              <a:t>:</a:t>
            </a:r>
          </a:p>
          <a:p>
            <a:pPr marL="811213" indent="0">
              <a:buNone/>
            </a:pPr>
            <a:r>
              <a:rPr lang="pt-BR" b="1" dirty="0" smtClean="0">
                <a:solidFill>
                  <a:srgbClr val="0000FF"/>
                </a:solidFill>
              </a:rPr>
              <a:t>ALTER</a:t>
            </a:r>
            <a:r>
              <a:rPr lang="pt-BR" b="1" dirty="0" smtClean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VIEW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 err="1">
                <a:solidFill>
                  <a:prstClr val="black"/>
                </a:solidFill>
              </a:rPr>
              <a:t>vFunc</a:t>
            </a:r>
            <a:endParaRPr lang="pt-BR" b="1" dirty="0">
              <a:solidFill>
                <a:prstClr val="black"/>
              </a:solidFill>
            </a:endParaRPr>
          </a:p>
          <a:p>
            <a:pPr marL="811213" indent="0">
              <a:buNone/>
            </a:pPr>
            <a:r>
              <a:rPr lang="pt-BR" b="1" dirty="0">
                <a:solidFill>
                  <a:srgbClr val="0000FF"/>
                </a:solidFill>
              </a:rPr>
              <a:t>as</a:t>
            </a:r>
          </a:p>
          <a:p>
            <a:pPr marL="811213" indent="0">
              <a:buNone/>
            </a:pPr>
            <a:r>
              <a:rPr lang="pt-BR" b="1" dirty="0" smtClean="0">
                <a:solidFill>
                  <a:prstClr val="black"/>
                </a:solidFill>
              </a:rPr>
              <a:t>    </a:t>
            </a:r>
            <a:r>
              <a:rPr lang="pt-BR" b="1" dirty="0" err="1">
                <a:solidFill>
                  <a:srgbClr val="0000FF"/>
                </a:solidFill>
              </a:rPr>
              <a:t>select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 err="1">
                <a:solidFill>
                  <a:prstClr val="black"/>
                </a:solidFill>
              </a:rPr>
              <a:t>idFun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as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 err="1">
                <a:solidFill>
                  <a:prstClr val="black"/>
                </a:solidFill>
              </a:rPr>
              <a:t>codigo</a:t>
            </a:r>
            <a:r>
              <a:rPr lang="pt-BR" b="1" dirty="0">
                <a:solidFill>
                  <a:srgbClr val="808080"/>
                </a:solidFill>
              </a:rPr>
              <a:t>,</a:t>
            </a:r>
            <a:r>
              <a:rPr lang="pt-BR" b="1" dirty="0">
                <a:solidFill>
                  <a:prstClr val="black"/>
                </a:solidFill>
              </a:rPr>
              <a:t> nome </a:t>
            </a:r>
            <a:r>
              <a:rPr lang="pt-BR" b="1" dirty="0" smtClean="0">
                <a:solidFill>
                  <a:srgbClr val="0000FF"/>
                </a:solidFill>
              </a:rPr>
              <a:t>as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 err="1" smtClean="0">
                <a:solidFill>
                  <a:prstClr val="black"/>
                </a:solidFill>
              </a:rPr>
              <a:t>NomeEmpregado</a:t>
            </a:r>
            <a:r>
              <a:rPr lang="pt-BR" b="1" dirty="0" smtClean="0">
                <a:solidFill>
                  <a:srgbClr val="808080"/>
                </a:solidFill>
              </a:rPr>
              <a:t>, </a:t>
            </a:r>
          </a:p>
          <a:p>
            <a:pPr marL="811213" indent="0">
              <a:buNone/>
            </a:pPr>
            <a:r>
              <a:rPr lang="pt-BR" b="1" dirty="0">
                <a:solidFill>
                  <a:srgbClr val="808080"/>
                </a:solidFill>
              </a:rPr>
              <a:t> </a:t>
            </a:r>
            <a:r>
              <a:rPr lang="pt-BR" b="1" dirty="0" smtClean="0">
                <a:solidFill>
                  <a:srgbClr val="808080"/>
                </a:solidFill>
              </a:rPr>
              <a:t>               </a:t>
            </a:r>
            <a:r>
              <a:rPr lang="pt-BR" b="1" dirty="0" smtClean="0">
                <a:solidFill>
                  <a:prstClr val="black"/>
                </a:solidFill>
              </a:rPr>
              <a:t>CPF</a:t>
            </a:r>
            <a:r>
              <a:rPr lang="pt-BR" b="1" dirty="0">
                <a:solidFill>
                  <a:srgbClr val="808080"/>
                </a:solidFill>
              </a:rPr>
              <a:t>,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 err="1">
                <a:solidFill>
                  <a:prstClr val="black"/>
                </a:solidFill>
              </a:rPr>
              <a:t>EstadoCivil</a:t>
            </a:r>
            <a:r>
              <a:rPr lang="pt-BR" b="1" dirty="0">
                <a:solidFill>
                  <a:srgbClr val="808080"/>
                </a:solidFill>
              </a:rPr>
              <a:t>,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 err="1">
                <a:solidFill>
                  <a:prstClr val="black"/>
                </a:solidFill>
              </a:rPr>
              <a:t>dtNasc</a:t>
            </a:r>
            <a:r>
              <a:rPr lang="pt-BR" b="1" dirty="0">
                <a:solidFill>
                  <a:prstClr val="black"/>
                </a:solidFill>
              </a:rPr>
              <a:t> </a:t>
            </a:r>
            <a:r>
              <a:rPr lang="pt-BR" b="1" dirty="0">
                <a:solidFill>
                  <a:srgbClr val="0000FF"/>
                </a:solidFill>
              </a:rPr>
              <a:t>as</a:t>
            </a:r>
            <a:r>
              <a:rPr lang="pt-BR" b="1" dirty="0">
                <a:solidFill>
                  <a:prstClr val="black"/>
                </a:solidFill>
              </a:rPr>
              <a:t> Nascimento</a:t>
            </a:r>
          </a:p>
          <a:p>
            <a:pPr marL="811213" indent="0">
              <a:buNone/>
            </a:pPr>
            <a:r>
              <a:rPr lang="pt-BR" b="1" dirty="0">
                <a:solidFill>
                  <a:prstClr val="black"/>
                </a:solidFill>
              </a:rPr>
              <a:t>  </a:t>
            </a:r>
            <a:r>
              <a:rPr lang="pt-BR" b="1" dirty="0" smtClean="0">
                <a:solidFill>
                  <a:prstClr val="black"/>
                </a:solidFill>
              </a:rPr>
              <a:t>  </a:t>
            </a:r>
            <a:r>
              <a:rPr lang="pt-BR" b="1" dirty="0" err="1" smtClean="0">
                <a:solidFill>
                  <a:srgbClr val="0000FF"/>
                </a:solidFill>
              </a:rPr>
              <a:t>from</a:t>
            </a:r>
            <a:r>
              <a:rPr lang="pt-BR" b="1" dirty="0" smtClean="0">
                <a:solidFill>
                  <a:prstClr val="black"/>
                </a:solidFill>
              </a:rPr>
              <a:t> </a:t>
            </a:r>
            <a:r>
              <a:rPr lang="pt-BR" b="1" dirty="0" err="1" smtClean="0">
                <a:solidFill>
                  <a:prstClr val="black"/>
                </a:solidFill>
              </a:rPr>
              <a:t>funcionario</a:t>
            </a:r>
            <a:endParaRPr lang="pt-BR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pt-BR" dirty="0"/>
              <a:t>Para apagar uma </a:t>
            </a:r>
            <a:r>
              <a:rPr lang="pt-BR" dirty="0" err="1"/>
              <a:t>view</a:t>
            </a:r>
            <a:r>
              <a:rPr lang="pt-BR" dirty="0"/>
              <a:t> definitivamente do BD:</a:t>
            </a:r>
          </a:p>
          <a:p>
            <a:pPr marL="811213" indent="0">
              <a:buNone/>
            </a:pPr>
            <a:r>
              <a:rPr lang="pt-BR" b="1" dirty="0" smtClean="0">
                <a:solidFill>
                  <a:srgbClr val="0000FF"/>
                </a:solidFill>
              </a:rPr>
              <a:t>DROP VIEW</a:t>
            </a:r>
            <a:r>
              <a:rPr lang="pt-BR" b="1" dirty="0" smtClean="0">
                <a:solidFill>
                  <a:prstClr val="black"/>
                </a:solidFill>
              </a:rPr>
              <a:t> </a:t>
            </a:r>
            <a:r>
              <a:rPr lang="pt-BR" b="1" dirty="0" err="1">
                <a:solidFill>
                  <a:prstClr val="black"/>
                </a:solidFill>
              </a:rPr>
              <a:t>vFunc</a:t>
            </a:r>
            <a:endParaRPr lang="pt-BR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226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Fundição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1400</TotalTime>
  <Words>560</Words>
  <Application>Microsoft Office PowerPoint</Application>
  <PresentationFormat>Apresentação na tela (4:3)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Arno Pro Smbd</vt:lpstr>
      <vt:lpstr>Calibri</vt:lpstr>
      <vt:lpstr>Brilho</vt:lpstr>
      <vt:lpstr>VIEW (visão)</vt:lpstr>
      <vt:lpstr>Conceitos iniciais</vt:lpstr>
      <vt:lpstr>Conceitos iniciais</vt:lpstr>
      <vt:lpstr>Exemplo</vt:lpstr>
      <vt:lpstr>Exemplo</vt:lpstr>
      <vt:lpstr>View – visão particular</vt:lpstr>
      <vt:lpstr>Exemplo – Dados de várias tabelas</vt:lpstr>
      <vt:lpstr>Criar uma view no BD</vt:lpstr>
      <vt:lpstr>Alterar e excluir uma view no BD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FIXAÇÃO</dc:title>
  <dc:creator>Claudio</dc:creator>
  <cp:lastModifiedBy>CEP</cp:lastModifiedBy>
  <cp:revision>278</cp:revision>
  <cp:lastPrinted>2014-09-03T13:24:42Z</cp:lastPrinted>
  <dcterms:created xsi:type="dcterms:W3CDTF">2014-07-28T23:03:46Z</dcterms:created>
  <dcterms:modified xsi:type="dcterms:W3CDTF">2016-08-29T23:24:39Z</dcterms:modified>
</cp:coreProperties>
</file>