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4"/>
  </p:handoutMasterIdLst>
  <p:sldIdLst>
    <p:sldId id="256" r:id="rId2"/>
    <p:sldId id="298" r:id="rId3"/>
    <p:sldId id="299" r:id="rId4"/>
    <p:sldId id="295" r:id="rId5"/>
    <p:sldId id="296" r:id="rId6"/>
    <p:sldId id="297" r:id="rId7"/>
    <p:sldId id="300" r:id="rId8"/>
    <p:sldId id="301" r:id="rId9"/>
    <p:sldId id="305" r:id="rId10"/>
    <p:sldId id="303" r:id="rId11"/>
    <p:sldId id="306" r:id="rId12"/>
    <p:sldId id="304" r:id="rId1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5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07E2-2DE4-4B9A-A4BB-A2E4B1551DD2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8BF6-419D-4F0F-83AC-ED0619DDC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7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7140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488"/>
            <a:ext cx="8229600" cy="55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4" y="692696"/>
            <a:ext cx="9052560" cy="60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50000"/>
            </a:schemeClr>
          </a:solidFill>
          <a:latin typeface="Arno Pro Smbd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Restrições de integridade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80412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- Banco de Dados -</a:t>
            </a:r>
          </a:p>
          <a:p>
            <a:r>
              <a:rPr lang="pt-BR" sz="2000" b="1" dirty="0" smtClean="0"/>
              <a:t>Prof. Claudio Paiva</a:t>
            </a:r>
          </a:p>
          <a:p>
            <a:r>
              <a:rPr lang="pt-BR" sz="2000" b="1" dirty="0" smtClean="0"/>
              <a:t>FATEC Franca/SP</a:t>
            </a:r>
          </a:p>
        </p:txBody>
      </p:sp>
    </p:spTree>
    <p:extLst>
      <p:ext uri="{BB962C8B-B14F-4D97-AF65-F5344CB8AC3E}">
        <p14:creationId xmlns:p14="http://schemas.microsoft.com/office/powerpoint/2010/main" val="1566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Ativar e desativar CONSTRAINT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Para ativar ou desativar uma </a:t>
            </a:r>
            <a:r>
              <a:rPr lang="pt-BR" sz="2000" dirty="0" err="1" smtClean="0"/>
              <a:t>constraint</a:t>
            </a:r>
            <a:r>
              <a:rPr lang="pt-BR" sz="2000" dirty="0" smtClean="0"/>
              <a:t> executar a seguinte instrução </a:t>
            </a:r>
            <a:r>
              <a:rPr lang="pt-BR" sz="2000" dirty="0" err="1" smtClean="0"/>
              <a:t>sql</a:t>
            </a:r>
            <a:r>
              <a:rPr lang="pt-BR" sz="2000" dirty="0" smtClean="0"/>
              <a:t>: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r>
              <a:rPr lang="pt-BR" dirty="0" smtClean="0">
                <a:solidFill>
                  <a:srgbClr val="0000FF"/>
                </a:solidFill>
                <a:latin typeface="Calibri" panose="020F0502020204030204" pitchFamily="34" charset="0"/>
              </a:rPr>
              <a:t>CHECK</a:t>
            </a: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</a:t>
            </a:r>
            <a:r>
              <a:rPr lang="pt-BR" dirty="0" err="1">
                <a:solidFill>
                  <a:prstClr val="black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]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r>
              <a:rPr lang="pt-BR" dirty="0" smtClean="0">
                <a:solidFill>
                  <a:srgbClr val="0000FF"/>
                </a:solidFill>
                <a:latin typeface="Calibri" panose="020F0502020204030204" pitchFamily="34" charset="0"/>
              </a:rPr>
              <a:t>NOCHECK</a:t>
            </a: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</a:t>
            </a:r>
            <a:r>
              <a:rPr lang="pt-BR" dirty="0" err="1">
                <a:solidFill>
                  <a:prstClr val="black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]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Para ativar ou desativar todas as </a:t>
            </a:r>
            <a:r>
              <a:rPr lang="pt-BR" sz="2000" dirty="0" err="1" smtClean="0"/>
              <a:t>constraints</a:t>
            </a:r>
            <a:r>
              <a:rPr lang="pt-BR" sz="2000" dirty="0" smtClean="0"/>
              <a:t>  de uma tabela basta executar a seguinte instrução SQL: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r>
              <a:rPr lang="pt-BR" dirty="0" smtClean="0">
                <a:solidFill>
                  <a:srgbClr val="0000FF"/>
                </a:solidFill>
                <a:latin typeface="Calibri" panose="020F0502020204030204" pitchFamily="34" charset="0"/>
              </a:rPr>
              <a:t>CHECK</a:t>
            </a: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alibri" panose="020F0502020204030204" pitchFamily="34" charset="0"/>
              </a:rPr>
              <a:t>ALL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r>
              <a:rPr lang="pt-BR" dirty="0" smtClean="0">
                <a:solidFill>
                  <a:srgbClr val="0000FF"/>
                </a:solidFill>
                <a:latin typeface="Calibri" panose="020F0502020204030204" pitchFamily="34" charset="0"/>
              </a:rPr>
              <a:t>NOCHECK</a:t>
            </a: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alibri" panose="020F0502020204030204" pitchFamily="34" charset="0"/>
              </a:rPr>
              <a:t>ALL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b="1" dirty="0" smtClean="0"/>
              <a:t>Atenção:</a:t>
            </a:r>
          </a:p>
          <a:p>
            <a:pPr lvl="1" algn="just"/>
            <a:r>
              <a:rPr lang="pt-BR" dirty="0">
                <a:latin typeface="Calibri" panose="020F0502020204030204" pitchFamily="34" charset="0"/>
              </a:rPr>
              <a:t>Quando se desativa uma </a:t>
            </a:r>
            <a:r>
              <a:rPr lang="pt-BR" dirty="0" err="1">
                <a:latin typeface="Calibri" panose="020F0502020204030204" pitchFamily="34" charset="0"/>
              </a:rPr>
              <a:t>constraint</a:t>
            </a:r>
            <a:r>
              <a:rPr lang="pt-BR" dirty="0">
                <a:latin typeface="Calibri" panose="020F0502020204030204" pitchFamily="34" charset="0"/>
              </a:rPr>
              <a:t> todas as regras que ela gerencia não são mais executadas nos próximos </a:t>
            </a:r>
            <a:r>
              <a:rPr lang="pt-BR" dirty="0" err="1">
                <a:latin typeface="Calibri" panose="020F0502020204030204" pitchFamily="34" charset="0"/>
              </a:rPr>
              <a:t>inserts</a:t>
            </a:r>
            <a:r>
              <a:rPr lang="pt-BR" dirty="0">
                <a:latin typeface="Calibri" panose="020F0502020204030204" pitchFamily="34" charset="0"/>
              </a:rPr>
              <a:t>.</a:t>
            </a:r>
            <a:endParaRPr lang="pt-BR" u="sng" dirty="0">
              <a:latin typeface="Calibri" panose="020F0502020204030204" pitchFamily="34" charset="0"/>
            </a:endParaRPr>
          </a:p>
          <a:p>
            <a:pPr lvl="1" algn="just"/>
            <a:r>
              <a:rPr lang="pt-BR" dirty="0">
                <a:latin typeface="Calibri" panose="020F0502020204030204" pitchFamily="34" charset="0"/>
              </a:rPr>
              <a:t>Quando se ativa uma </a:t>
            </a:r>
            <a:r>
              <a:rPr lang="pt-BR" dirty="0" err="1">
                <a:latin typeface="Calibri" panose="020F0502020204030204" pitchFamily="34" charset="0"/>
              </a:rPr>
              <a:t>constraint</a:t>
            </a:r>
            <a:r>
              <a:rPr lang="pt-BR" dirty="0">
                <a:latin typeface="Calibri" panose="020F0502020204030204" pitchFamily="34" charset="0"/>
              </a:rPr>
              <a:t> as linhas inseridas não são revalidadas pela </a:t>
            </a:r>
            <a:r>
              <a:rPr lang="pt-BR" dirty="0" err="1">
                <a:latin typeface="Calibri" panose="020F0502020204030204" pitchFamily="34" charset="0"/>
              </a:rPr>
              <a:t>constraint</a:t>
            </a:r>
            <a:r>
              <a:rPr lang="pt-BR" dirty="0">
                <a:latin typeface="Calibri" panose="020F0502020204030204" pitchFamily="34" charset="0"/>
              </a:rPr>
              <a:t>.</a:t>
            </a:r>
            <a:endParaRPr lang="pt-BR" u="sng" dirty="0">
              <a:latin typeface="Calibri" panose="020F0502020204030204" pitchFamily="34" charset="0"/>
            </a:endParaRPr>
          </a:p>
          <a:p>
            <a:pPr lvl="1" algn="just"/>
            <a:r>
              <a:rPr lang="pt-BR" dirty="0">
                <a:latin typeface="Calibri" panose="020F0502020204030204" pitchFamily="34" charset="0"/>
              </a:rPr>
              <a:t>Evite desativar uma </a:t>
            </a:r>
            <a:r>
              <a:rPr lang="pt-BR" dirty="0" err="1">
                <a:latin typeface="Calibri" panose="020F0502020204030204" pitchFamily="34" charset="0"/>
              </a:rPr>
              <a:t>constraint</a:t>
            </a:r>
            <a:r>
              <a:rPr lang="pt-BR" dirty="0">
                <a:latin typeface="Calibri" panose="020F0502020204030204" pitchFamily="34" charset="0"/>
              </a:rPr>
              <a:t>, isso pode </a:t>
            </a:r>
            <a:r>
              <a:rPr lang="pt-BR" dirty="0" smtClean="0">
                <a:latin typeface="Calibri" panose="020F0502020204030204" pitchFamily="34" charset="0"/>
              </a:rPr>
              <a:t>causar </a:t>
            </a:r>
            <a:r>
              <a:rPr lang="pt-BR" dirty="0">
                <a:latin typeface="Calibri" panose="020F0502020204030204" pitchFamily="34" charset="0"/>
              </a:rPr>
              <a:t>uma perda de confiabilidade dos dados</a:t>
            </a:r>
            <a:r>
              <a:rPr lang="pt-BR" dirty="0" smtClean="0">
                <a:latin typeface="Calibri" panose="020F0502020204030204" pitchFamily="34" charset="0"/>
              </a:rPr>
              <a:t>.</a:t>
            </a:r>
            <a:endParaRPr lang="pt-BR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Excluir CONSTRAINT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 smtClean="0"/>
              <a:t>Para excluir uma </a:t>
            </a:r>
            <a:r>
              <a:rPr lang="pt-BR" sz="3600" i="1" dirty="0" err="1" smtClean="0"/>
              <a:t>constraint</a:t>
            </a:r>
            <a:r>
              <a:rPr lang="pt-BR" sz="3600" dirty="0" smtClean="0"/>
              <a:t> você deve executar a seguinte instrução </a:t>
            </a:r>
            <a:r>
              <a:rPr lang="pt-BR" sz="3600" dirty="0" err="1" smtClean="0"/>
              <a:t>sql</a:t>
            </a:r>
            <a:r>
              <a:rPr lang="pt-BR" sz="3600" dirty="0" smtClean="0"/>
              <a:t>:</a:t>
            </a:r>
          </a:p>
          <a:p>
            <a:pPr marL="0" indent="0">
              <a:buNone/>
            </a:pPr>
            <a:endParaRPr lang="pt-BR" sz="3600" dirty="0" smtClean="0"/>
          </a:p>
          <a:p>
            <a:pPr lvl="1"/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</a:rPr>
              <a:t>ALTER</a:t>
            </a:r>
            <a:r>
              <a:rPr lang="pt-BR" sz="3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</a:rPr>
              <a:t>TABLE</a:t>
            </a:r>
            <a:r>
              <a:rPr lang="pt-BR" sz="3600" dirty="0">
                <a:solidFill>
                  <a:prstClr val="black"/>
                </a:solidFill>
                <a:latin typeface="Calibri" panose="020F0502020204030204" pitchFamily="34" charset="0"/>
              </a:rPr>
              <a:t> [Nome da Tabela] </a:t>
            </a:r>
            <a:endParaRPr lang="pt-BR" sz="3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r>
              <a:rPr lang="pt-BR" sz="3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3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  </a:t>
            </a:r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DROP</a:t>
            </a:r>
            <a:r>
              <a:rPr lang="pt-BR" sz="3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</a:rPr>
              <a:t>CONSTRAINT</a:t>
            </a:r>
            <a:r>
              <a:rPr lang="pt-BR" sz="3600" dirty="0">
                <a:solidFill>
                  <a:prstClr val="black"/>
                </a:solidFill>
                <a:latin typeface="Calibri" panose="020F0502020204030204" pitchFamily="34" charset="0"/>
              </a:rPr>
              <a:t> [Nome da </a:t>
            </a:r>
            <a:r>
              <a:rPr lang="pt-BR" sz="36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Constraint</a:t>
            </a:r>
            <a:r>
              <a:rPr lang="pt-BR" sz="3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]</a:t>
            </a:r>
            <a:endParaRPr lang="en-US" sz="3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Selecionar nomes </a:t>
            </a:r>
            <a:r>
              <a:rPr lang="pt-BR" dirty="0" smtClean="0"/>
              <a:t>de CONSTRAINT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 saber os nomes das </a:t>
            </a:r>
            <a:r>
              <a:rPr lang="pt-B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constraints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uma tabela use o comando:</a:t>
            </a:r>
          </a:p>
          <a:p>
            <a:pPr marL="548640" lvl="2" indent="0">
              <a:buNone/>
            </a:pPr>
            <a:r>
              <a:rPr lang="pt-BR" sz="2200" dirty="0" smtClean="0">
                <a:solidFill>
                  <a:srgbClr val="0000FF"/>
                </a:solidFill>
              </a:rPr>
              <a:t>SELECT</a:t>
            </a:r>
            <a:r>
              <a:rPr lang="pt-BR" sz="2200" dirty="0" smtClean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srgbClr val="808080"/>
                </a:solidFill>
              </a:rPr>
              <a:t>*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srgbClr val="0000FF"/>
                </a:solidFill>
              </a:rPr>
              <a:t>FROM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 err="1">
                <a:solidFill>
                  <a:srgbClr val="008000"/>
                </a:solidFill>
              </a:rPr>
              <a:t>sys.objects</a:t>
            </a:r>
            <a:endParaRPr lang="pt-BR" sz="2200" dirty="0">
              <a:solidFill>
                <a:srgbClr val="008000"/>
              </a:solidFill>
            </a:endParaRPr>
          </a:p>
          <a:p>
            <a:pPr marL="548640" lvl="2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WHERE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type_desc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808080"/>
                </a:solidFill>
              </a:rPr>
              <a:t>LIKE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'%CONSTRAINT'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548640" lvl="2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              </a:t>
            </a:r>
            <a:r>
              <a:rPr lang="en-US" sz="2200" dirty="0" smtClean="0">
                <a:solidFill>
                  <a:srgbClr val="808080"/>
                </a:solidFill>
              </a:rPr>
              <a:t>AND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</a:p>
          <a:p>
            <a:pPr marL="548640" lvl="2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              </a:t>
            </a:r>
            <a:r>
              <a:rPr lang="en-US" sz="2200" dirty="0" smtClean="0">
                <a:solidFill>
                  <a:srgbClr val="FF00FF"/>
                </a:solidFill>
              </a:rPr>
              <a:t>OBJECT_NAME</a:t>
            </a:r>
            <a:r>
              <a:rPr lang="en-US" sz="2200" dirty="0" smtClean="0">
                <a:solidFill>
                  <a:srgbClr val="808080"/>
                </a:solidFill>
              </a:rPr>
              <a:t>(</a:t>
            </a:r>
            <a:r>
              <a:rPr lang="en-US" sz="2200" dirty="0" err="1" smtClean="0">
                <a:solidFill>
                  <a:prstClr val="black"/>
                </a:solidFill>
              </a:rPr>
              <a:t>parent_object_id</a:t>
            </a:r>
            <a:r>
              <a:rPr lang="en-US" sz="2200" dirty="0" smtClean="0">
                <a:solidFill>
                  <a:srgbClr val="808080"/>
                </a:solidFill>
              </a:rPr>
              <a:t>)=</a:t>
            </a:r>
            <a:r>
              <a:rPr lang="en-US" sz="2200" dirty="0" smtClean="0">
                <a:solidFill>
                  <a:srgbClr val="FF0000"/>
                </a:solidFill>
              </a:rPr>
              <a:t>'</a:t>
            </a:r>
            <a:r>
              <a:rPr lang="en-US" sz="2200" dirty="0" err="1" smtClean="0">
                <a:solidFill>
                  <a:srgbClr val="FF0000"/>
                </a:solidFill>
              </a:rPr>
              <a:t>Professores</a:t>
            </a:r>
            <a:r>
              <a:rPr lang="en-US" sz="2200" dirty="0" smtClean="0">
                <a:solidFill>
                  <a:srgbClr val="FF0000"/>
                </a:solidFill>
              </a:rPr>
              <a:t>'</a:t>
            </a:r>
            <a:endParaRPr lang="en-US" sz="2200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pt-BR" sz="2200" dirty="0" err="1">
                <a:solidFill>
                  <a:srgbClr val="0000FF"/>
                </a:solidFill>
              </a:rPr>
              <a:t>order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 err="1">
                <a:solidFill>
                  <a:srgbClr val="0000FF"/>
                </a:solidFill>
              </a:rPr>
              <a:t>by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 err="1">
                <a:solidFill>
                  <a:prstClr val="black"/>
                </a:solidFill>
              </a:rPr>
              <a:t>create_date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 err="1">
                <a:solidFill>
                  <a:srgbClr val="0000FF"/>
                </a:solidFill>
              </a:rPr>
              <a:t>desc</a:t>
            </a:r>
            <a:endParaRPr lang="pt-BR" sz="2200" dirty="0">
              <a:solidFill>
                <a:srgbClr val="0000FF"/>
              </a:solidFill>
            </a:endParaRPr>
          </a:p>
          <a:p>
            <a:endParaRPr lang="pt-BR" sz="2400" dirty="0" smtClean="0">
              <a:solidFill>
                <a:srgbClr val="0000FF"/>
              </a:solidFill>
            </a:endParaRPr>
          </a:p>
          <a:p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 use este comando: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48640" lvl="2" indent="0">
              <a:buNone/>
            </a:pPr>
            <a:r>
              <a:rPr lang="pt-BR" sz="2200" dirty="0">
                <a:solidFill>
                  <a:srgbClr val="0000FF"/>
                </a:solidFill>
              </a:rPr>
              <a:t>SELECT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srgbClr val="808080"/>
                </a:solidFill>
              </a:rPr>
              <a:t>*</a:t>
            </a:r>
            <a:r>
              <a:rPr lang="pt-BR" sz="2200" dirty="0">
                <a:solidFill>
                  <a:prstClr val="black"/>
                </a:solidFill>
              </a:rPr>
              <a:t> </a:t>
            </a:r>
            <a:endParaRPr lang="pt-BR" sz="2200" dirty="0" smtClean="0">
              <a:solidFill>
                <a:prstClr val="black"/>
              </a:solidFill>
            </a:endParaRPr>
          </a:p>
          <a:p>
            <a:pPr marL="548640" lvl="2" indent="0">
              <a:buNone/>
            </a:pPr>
            <a:r>
              <a:rPr lang="pt-BR" sz="2200" dirty="0" smtClean="0">
                <a:solidFill>
                  <a:srgbClr val="0000FF"/>
                </a:solidFill>
              </a:rPr>
              <a:t>FROM</a:t>
            </a:r>
            <a:r>
              <a:rPr lang="pt-BR" sz="2200" dirty="0" smtClean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srgbClr val="008000"/>
                </a:solidFill>
              </a:rPr>
              <a:t>INFORMATION_SCHEMA.TABLE_CONSTRAINTS</a:t>
            </a:r>
          </a:p>
          <a:p>
            <a:pPr marL="548640" lvl="2" indent="0">
              <a:buNone/>
            </a:pPr>
            <a:r>
              <a:rPr lang="pt-BR" sz="2200" dirty="0" smtClean="0">
                <a:solidFill>
                  <a:srgbClr val="0000FF"/>
                </a:solidFill>
              </a:rPr>
              <a:t>WHERE</a:t>
            </a:r>
            <a:r>
              <a:rPr lang="pt-BR" sz="2200" dirty="0" smtClean="0">
                <a:solidFill>
                  <a:prstClr val="black"/>
                </a:solidFill>
              </a:rPr>
              <a:t> </a:t>
            </a:r>
            <a:r>
              <a:rPr lang="pt-BR" sz="2200" dirty="0">
                <a:solidFill>
                  <a:prstClr val="black"/>
                </a:solidFill>
              </a:rPr>
              <a:t>TABLE_NAME</a:t>
            </a:r>
            <a:r>
              <a:rPr lang="pt-BR" sz="2200" dirty="0" smtClean="0">
                <a:solidFill>
                  <a:srgbClr val="808080"/>
                </a:solidFill>
              </a:rPr>
              <a:t>=</a:t>
            </a:r>
            <a:r>
              <a:rPr lang="pt-BR" sz="2200" dirty="0" smtClean="0">
                <a:solidFill>
                  <a:srgbClr val="FF0000"/>
                </a:solidFill>
              </a:rPr>
              <a:t>'</a:t>
            </a:r>
            <a:r>
              <a:rPr lang="en-US" sz="2200" dirty="0" err="1" smtClean="0">
                <a:solidFill>
                  <a:srgbClr val="FF0000"/>
                </a:solidFill>
              </a:rPr>
              <a:t>Professores</a:t>
            </a:r>
            <a:r>
              <a:rPr lang="pt-BR" sz="2200" dirty="0" smtClean="0">
                <a:solidFill>
                  <a:srgbClr val="FF0000"/>
                </a:solidFill>
              </a:rPr>
              <a:t>'</a:t>
            </a:r>
            <a:endParaRPr lang="pt-B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CONSTRAINTS (restrições)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CONSTRAINTS </a:t>
            </a:r>
          </a:p>
          <a:p>
            <a:pPr lvl="1" algn="just"/>
            <a:r>
              <a:rPr lang="pt-BR" sz="2800" dirty="0" smtClean="0"/>
              <a:t>São </a:t>
            </a:r>
            <a:r>
              <a:rPr lang="pt-BR" sz="2800" dirty="0"/>
              <a:t>objetos usados com a finalidade de estabelecer regras referentes à integridade e à consistência nas colunas das tabelas pertencentes a um sistema de banco de dados. </a:t>
            </a:r>
            <a:endParaRPr lang="pt-BR" sz="2800" dirty="0" smtClean="0"/>
          </a:p>
          <a:p>
            <a:pPr lvl="1" algn="just"/>
            <a:endParaRPr lang="pt-BR" sz="2800" dirty="0" smtClean="0"/>
          </a:p>
          <a:p>
            <a:pPr lvl="1" algn="just"/>
            <a:r>
              <a:rPr lang="pt-BR" sz="2800" dirty="0" smtClean="0"/>
              <a:t>Isso </a:t>
            </a:r>
            <a:r>
              <a:rPr lang="pt-BR" sz="2800" dirty="0"/>
              <a:t>é importante porque para planejar e criar tabelas devemos garantir a integridade dos dados presentes nas colunas e identificar os valores válidos para tais dados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897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Cinco </a:t>
            </a:r>
            <a:r>
              <a:rPr lang="pt-BR" dirty="0"/>
              <a:t>tipos de </a:t>
            </a:r>
            <a:r>
              <a:rPr lang="pt-BR" dirty="0" smtClean="0"/>
              <a:t>CONSTRAINTS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291365"/>
              </p:ext>
            </p:extLst>
          </p:nvPr>
        </p:nvGraphicFramePr>
        <p:xfrm>
          <a:off x="323528" y="836714"/>
          <a:ext cx="8568952" cy="51845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85936"/>
                <a:gridCol w="3683016"/>
              </a:tblGrid>
              <a:tr h="578051">
                <a:tc>
                  <a:txBody>
                    <a:bodyPr/>
                    <a:lstStyle/>
                    <a:p>
                      <a:r>
                        <a:rPr lang="pt-BR" sz="2200" b="1" dirty="0">
                          <a:solidFill>
                            <a:schemeClr val="bg1"/>
                          </a:solidFill>
                          <a:effectLst/>
                        </a:rPr>
                        <a:t>Tipos de integridade</a:t>
                      </a:r>
                    </a:p>
                  </a:txBody>
                  <a:tcPr marL="47625" marR="47625" marT="47625" marB="476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1" dirty="0">
                          <a:solidFill>
                            <a:schemeClr val="bg1"/>
                          </a:solidFill>
                          <a:effectLst/>
                        </a:rPr>
                        <a:t>Tipos de </a:t>
                      </a:r>
                      <a:r>
                        <a:rPr lang="pt-BR" sz="2200" b="1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pt-BR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</a:rPr>
                        <a:t>Chave Primária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pt-BR" sz="2200" dirty="0" err="1" smtClean="0">
                          <a:effectLst/>
                        </a:rPr>
                        <a:t>Primary</a:t>
                      </a:r>
                      <a:r>
                        <a:rPr lang="pt-BR" sz="2200" dirty="0" smtClean="0">
                          <a:effectLst/>
                        </a:rPr>
                        <a:t> </a:t>
                      </a:r>
                      <a:r>
                        <a:rPr lang="pt-BR" sz="2200" dirty="0">
                          <a:effectLst/>
                        </a:rPr>
                        <a:t>Key</a:t>
                      </a:r>
                    </a:p>
                  </a:txBody>
                  <a:tcPr marL="47625" marR="47625" marT="47625" marB="47625"/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</a:rPr>
                        <a:t>Chave Estrangeira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effectLst/>
                        </a:rPr>
                        <a:t>Foreign </a:t>
                      </a:r>
                      <a:r>
                        <a:rPr lang="en-US" sz="2200" dirty="0">
                          <a:effectLst/>
                        </a:rPr>
                        <a:t>Key e </a:t>
                      </a:r>
                      <a:r>
                        <a:rPr lang="en-US" sz="2200" dirty="0" smtClean="0">
                          <a:effectLst/>
                        </a:rPr>
                        <a:t>References</a:t>
                      </a:r>
                      <a:endParaRPr lang="en-US" sz="22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</a:rPr>
                        <a:t>Chave Primária Secundária ou Chave Únicas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pt-BR" sz="2200" dirty="0" err="1" smtClean="0">
                          <a:effectLst/>
                        </a:rPr>
                        <a:t>Unique</a:t>
                      </a:r>
                      <a:endParaRPr lang="pt-BR" sz="22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</a:rPr>
                        <a:t>Regras de Validação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pt-BR" sz="2200" dirty="0" err="1" smtClean="0">
                          <a:effectLst/>
                        </a:rPr>
                        <a:t>Check</a:t>
                      </a:r>
                      <a:endParaRPr lang="pt-BR" sz="22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921305"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</a:rPr>
                        <a:t>Valor Padrão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pt-BR" sz="2200" dirty="0" smtClean="0">
                          <a:effectLst/>
                        </a:rPr>
                        <a:t>Default</a:t>
                      </a:r>
                      <a:endParaRPr lang="pt-BR" sz="22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Chave primária e Chave estrangeira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j-lt"/>
              </a:rPr>
              <a:t>Nome para chave primária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CREATE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TABLE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808000"/>
                </a:solidFill>
                <a:latin typeface="+mj-lt"/>
              </a:rPr>
              <a:t>empregado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( 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 err="1">
                <a:solidFill>
                  <a:srgbClr val="808000"/>
                </a:solidFill>
                <a:latin typeface="+mj-lt"/>
              </a:rPr>
              <a:t>codEmp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 smtClean="0">
                <a:solidFill>
                  <a:srgbClr val="800000"/>
                </a:solidFill>
                <a:latin typeface="+mj-lt"/>
              </a:rPr>
              <a:t>int</a:t>
            </a:r>
            <a:r>
              <a:rPr lang="pt-BR" dirty="0" smtClean="0">
                <a:solidFill>
                  <a:srgbClr val="8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CONSTRAINT </a:t>
            </a:r>
            <a:r>
              <a:rPr lang="pt-BR" dirty="0" smtClean="0">
                <a:latin typeface="+mj-lt"/>
              </a:rPr>
              <a:t>PK_EMP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PRIMARY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KEY, </a:t>
            </a:r>
            <a:endParaRPr lang="pt-BR" dirty="0">
              <a:solidFill>
                <a:srgbClr val="0000FF"/>
              </a:solidFill>
              <a:latin typeface="+mj-lt"/>
            </a:endParaRP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>
                <a:solidFill>
                  <a:srgbClr val="808000"/>
                </a:solidFill>
                <a:latin typeface="+mj-lt"/>
              </a:rPr>
              <a:t>nome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800000"/>
                </a:solidFill>
                <a:latin typeface="+mj-lt"/>
              </a:rPr>
              <a:t>varchar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(</a:t>
            </a:r>
            <a:r>
              <a:rPr lang="pt-BR" dirty="0">
                <a:solidFill>
                  <a:srgbClr val="800080"/>
                </a:solidFill>
                <a:latin typeface="+mj-lt"/>
              </a:rPr>
              <a:t>20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), 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 err="1">
                <a:solidFill>
                  <a:srgbClr val="808000"/>
                </a:solidFill>
                <a:latin typeface="+mj-lt"/>
              </a:rPr>
              <a:t>codGer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, 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 err="1">
                <a:solidFill>
                  <a:srgbClr val="808000"/>
                </a:solidFill>
                <a:latin typeface="+mj-lt"/>
              </a:rPr>
              <a:t>codDep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pt-BR" dirty="0">
                <a:solidFill>
                  <a:srgbClr val="8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FF"/>
                </a:solidFill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sz="2000" dirty="0" smtClean="0">
                <a:latin typeface="+mj-lt"/>
              </a:rPr>
              <a:t>Ou</a:t>
            </a:r>
          </a:p>
          <a:p>
            <a:pPr marL="0" indent="0">
              <a:buNone/>
            </a:pPr>
            <a:endParaRPr lang="pt-BR" sz="2000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FF"/>
                </a:solidFill>
                <a:latin typeface="+mj-lt"/>
              </a:rPr>
              <a:t>ALTER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+mj-lt"/>
              </a:rPr>
              <a:t>TABLE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>
                <a:solidFill>
                  <a:srgbClr val="808000"/>
                </a:solidFill>
                <a:latin typeface="+mj-lt"/>
              </a:rPr>
              <a:t>empregado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>
                <a:solidFill>
                  <a:srgbClr val="000080"/>
                </a:solidFill>
                <a:latin typeface="+mj-lt"/>
              </a:rPr>
              <a:t>ADD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CONSTRAINT </a:t>
            </a:r>
            <a:r>
              <a:rPr lang="pt-BR" sz="2000" dirty="0"/>
              <a:t>PK_EMP </a:t>
            </a:r>
            <a:r>
              <a:rPr lang="pt-BR" sz="2000" dirty="0" smtClean="0">
                <a:solidFill>
                  <a:srgbClr val="0000FF"/>
                </a:solidFill>
                <a:latin typeface="+mj-lt"/>
              </a:rPr>
              <a:t>PRIMARY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000" dirty="0" smtClean="0">
                <a:solidFill>
                  <a:srgbClr val="0000FF"/>
                </a:solidFill>
                <a:latin typeface="+mj-lt"/>
              </a:rPr>
              <a:t>KEY(</a:t>
            </a:r>
            <a:r>
              <a:rPr lang="pt-BR" sz="2000" dirty="0" err="1" smtClean="0">
                <a:solidFill>
                  <a:srgbClr val="808000"/>
                </a:solidFill>
                <a:latin typeface="+mj-lt"/>
              </a:rPr>
              <a:t>codEmp</a:t>
            </a:r>
            <a:r>
              <a:rPr lang="pt-BR" sz="2000" dirty="0" smtClean="0">
                <a:solidFill>
                  <a:srgbClr val="0000FF"/>
                </a:solidFill>
                <a:latin typeface="+mj-lt"/>
              </a:rPr>
              <a:t>)</a:t>
            </a:r>
            <a:endParaRPr lang="pt-BR" sz="2000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Nome para chave estrangeira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  ALTER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TABLE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808000"/>
                </a:solidFill>
                <a:latin typeface="+mj-lt"/>
              </a:rPr>
              <a:t>empregado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80"/>
                </a:solidFill>
                <a:latin typeface="+mj-lt"/>
              </a:rPr>
              <a:t>ADD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CONSTRAINT </a:t>
            </a:r>
            <a:r>
              <a:rPr lang="pt-BR" dirty="0" smtClean="0"/>
              <a:t>FK_EMP_DEP 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0000FF"/>
                </a:solidFill>
                <a:latin typeface="+mj-lt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FOREIGN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KEY(</a:t>
            </a:r>
            <a:r>
              <a:rPr lang="pt-BR" dirty="0" err="1" smtClean="0">
                <a:solidFill>
                  <a:srgbClr val="808000"/>
                </a:solidFill>
                <a:latin typeface="+mj-lt"/>
              </a:rPr>
              <a:t>codDep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REFERENCES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808000"/>
                </a:solidFill>
                <a:latin typeface="+mj-lt"/>
              </a:rPr>
              <a:t>departamento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(</a:t>
            </a:r>
            <a:r>
              <a:rPr lang="pt-BR" dirty="0" err="1" smtClean="0">
                <a:solidFill>
                  <a:srgbClr val="808000"/>
                </a:solidFill>
                <a:latin typeface="+mj-lt"/>
              </a:rPr>
              <a:t>codDep</a:t>
            </a:r>
            <a:r>
              <a:rPr lang="pt-BR" dirty="0" smtClean="0">
                <a:solidFill>
                  <a:srgbClr val="0000FF"/>
                </a:solidFill>
                <a:latin typeface="+mj-lt"/>
              </a:rPr>
              <a:t>)</a:t>
            </a:r>
            <a:endParaRPr lang="pt-B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9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100" dirty="0">
                <a:solidFill>
                  <a:srgbClr val="0000FF"/>
                </a:solidFill>
              </a:rPr>
              <a:t>CREATE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0000FF"/>
                </a:solidFill>
              </a:rPr>
              <a:t>TABLE</a:t>
            </a:r>
            <a:r>
              <a:rPr lang="pt-BR" sz="2100" dirty="0">
                <a:solidFill>
                  <a:prstClr val="black"/>
                </a:solidFill>
              </a:rPr>
              <a:t> Professores 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</a:rPr>
              <a:t>codProf</a:t>
            </a:r>
            <a:r>
              <a:rPr lang="en-US" sz="2100" dirty="0" smtClean="0">
                <a:solidFill>
                  <a:prstClr val="black"/>
                </a:solidFill>
              </a:rPr>
              <a:t> </a:t>
            </a:r>
            <a:r>
              <a:rPr lang="en-US" sz="2100" dirty="0" err="1">
                <a:solidFill>
                  <a:srgbClr val="0000FF"/>
                </a:solidFill>
              </a:rPr>
              <a:t>int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>
                <a:solidFill>
                  <a:srgbClr val="0000FF"/>
                </a:solidFill>
              </a:rPr>
              <a:t>constraint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 err="1">
                <a:solidFill>
                  <a:prstClr val="black"/>
                </a:solidFill>
              </a:rPr>
              <a:t>pk_codProf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>
                <a:solidFill>
                  <a:srgbClr val="0000FF"/>
                </a:solidFill>
              </a:rPr>
              <a:t>primary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 smtClean="0">
                <a:solidFill>
                  <a:srgbClr val="0000FF"/>
                </a:solidFill>
              </a:rPr>
              <a:t>key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 smtClean="0">
                <a:solidFill>
                  <a:srgbClr val="0000FF"/>
                </a:solidFill>
              </a:rPr>
              <a:t>identity</a:t>
            </a:r>
            <a:r>
              <a:rPr lang="en-US" sz="2100" dirty="0" smtClean="0">
                <a:solidFill>
                  <a:srgbClr val="808080"/>
                </a:solidFill>
              </a:rPr>
              <a:t>(</a:t>
            </a:r>
            <a:r>
              <a:rPr lang="en-US" sz="2100" dirty="0" smtClean="0">
                <a:solidFill>
                  <a:prstClr val="black"/>
                </a:solidFill>
              </a:rPr>
              <a:t>1</a:t>
            </a:r>
            <a:r>
              <a:rPr lang="en-US" sz="2100" dirty="0" smtClean="0">
                <a:solidFill>
                  <a:srgbClr val="808080"/>
                </a:solidFill>
              </a:rPr>
              <a:t>,</a:t>
            </a:r>
            <a:r>
              <a:rPr lang="en-US" sz="2100" dirty="0" smtClean="0">
                <a:solidFill>
                  <a:prstClr val="black"/>
                </a:solidFill>
              </a:rPr>
              <a:t>1</a:t>
            </a:r>
            <a:r>
              <a:rPr lang="en-US" sz="21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    </a:t>
            </a:r>
            <a:r>
              <a:rPr lang="pt-BR" sz="2100" dirty="0" smtClean="0">
                <a:solidFill>
                  <a:prstClr val="black"/>
                </a:solidFill>
              </a:rPr>
              <a:t>nome </a:t>
            </a:r>
            <a:r>
              <a:rPr lang="pt-BR" sz="2100" dirty="0" err="1">
                <a:solidFill>
                  <a:srgbClr val="0000FF"/>
                </a:solidFill>
              </a:rPr>
              <a:t>varchar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prstClr val="black"/>
                </a:solidFill>
              </a:rPr>
              <a:t>80</a:t>
            </a:r>
            <a:r>
              <a:rPr lang="pt-BR" sz="2100" dirty="0">
                <a:solidFill>
                  <a:srgbClr val="808080"/>
                </a:solidFill>
              </a:rPr>
              <a:t>)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808080"/>
                </a:solidFill>
              </a:rPr>
              <a:t>NOT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808080"/>
                </a:solidFill>
              </a:rPr>
              <a:t>NULL,</a:t>
            </a:r>
          </a:p>
          <a:p>
            <a:pPr marL="0" indent="0">
              <a:buNone/>
            </a:pPr>
            <a:r>
              <a:rPr lang="pt-BR" sz="2100" dirty="0" smtClean="0">
                <a:solidFill>
                  <a:prstClr val="black"/>
                </a:solidFill>
              </a:rPr>
              <a:t>    RG </a:t>
            </a:r>
            <a:r>
              <a:rPr lang="pt-BR" sz="2100" dirty="0" err="1">
                <a:solidFill>
                  <a:srgbClr val="0000FF"/>
                </a:solidFill>
              </a:rPr>
              <a:t>numeric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prstClr val="black"/>
                </a:solidFill>
              </a:rPr>
              <a:t>12</a:t>
            </a:r>
            <a:r>
              <a:rPr lang="pt-BR" sz="2100" dirty="0">
                <a:solidFill>
                  <a:srgbClr val="808080"/>
                </a:solidFill>
              </a:rPr>
              <a:t>)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0000FF"/>
                </a:solidFill>
              </a:rPr>
              <a:t>UNIQUE</a:t>
            </a:r>
            <a:r>
              <a:rPr lang="pt-BR" sz="2100" dirty="0">
                <a:solidFill>
                  <a:srgbClr val="80808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</a:rPr>
              <a:t>sexo</a:t>
            </a:r>
            <a:r>
              <a:rPr lang="en-US" sz="2100" dirty="0" smtClean="0">
                <a:solidFill>
                  <a:prstClr val="black"/>
                </a:solidFill>
              </a:rPr>
              <a:t> </a:t>
            </a:r>
            <a:r>
              <a:rPr lang="en-US" sz="2100" dirty="0">
                <a:solidFill>
                  <a:srgbClr val="0000FF"/>
                </a:solidFill>
              </a:rPr>
              <a:t>char</a:t>
            </a:r>
            <a:r>
              <a:rPr lang="en-US" sz="2100" dirty="0">
                <a:solidFill>
                  <a:srgbClr val="808080"/>
                </a:solidFill>
              </a:rPr>
              <a:t>(</a:t>
            </a:r>
            <a:r>
              <a:rPr lang="en-US" sz="2100" dirty="0">
                <a:solidFill>
                  <a:prstClr val="black"/>
                </a:solidFill>
              </a:rPr>
              <a:t>1</a:t>
            </a:r>
            <a:r>
              <a:rPr lang="en-US" sz="2100" dirty="0">
                <a:solidFill>
                  <a:srgbClr val="808080"/>
                </a:solidFill>
              </a:rPr>
              <a:t>)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>
                <a:solidFill>
                  <a:srgbClr val="0000FF"/>
                </a:solidFill>
              </a:rPr>
              <a:t>check</a:t>
            </a:r>
            <a:r>
              <a:rPr lang="en-US" sz="2100" dirty="0">
                <a:solidFill>
                  <a:srgbClr val="808080"/>
                </a:solidFill>
              </a:rPr>
              <a:t>(</a:t>
            </a:r>
            <a:r>
              <a:rPr lang="en-US" sz="2100" dirty="0" err="1">
                <a:solidFill>
                  <a:prstClr val="black"/>
                </a:solidFill>
              </a:rPr>
              <a:t>sexo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>
                <a:solidFill>
                  <a:srgbClr val="808080"/>
                </a:solidFill>
              </a:rPr>
              <a:t>in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>
                <a:solidFill>
                  <a:srgbClr val="808080"/>
                </a:solidFill>
              </a:rPr>
              <a:t>(</a:t>
            </a:r>
            <a:r>
              <a:rPr lang="en-US" sz="2100" dirty="0">
                <a:solidFill>
                  <a:srgbClr val="FF0000"/>
                </a:solidFill>
              </a:rPr>
              <a:t>'M'</a:t>
            </a:r>
            <a:r>
              <a:rPr lang="en-US" sz="2100" dirty="0">
                <a:solidFill>
                  <a:srgbClr val="808080"/>
                </a:solidFill>
              </a:rPr>
              <a:t>,</a:t>
            </a:r>
            <a:r>
              <a:rPr lang="en-US" sz="2100" dirty="0">
                <a:solidFill>
                  <a:srgbClr val="FF0000"/>
                </a:solidFill>
              </a:rPr>
              <a:t>'F'</a:t>
            </a:r>
            <a:r>
              <a:rPr lang="en-US" sz="2100" dirty="0">
                <a:solidFill>
                  <a:srgbClr val="808080"/>
                </a:solidFill>
              </a:rPr>
              <a:t>)),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</a:rPr>
              <a:t>idade</a:t>
            </a:r>
            <a:r>
              <a:rPr lang="en-US" sz="2100" dirty="0" smtClean="0">
                <a:solidFill>
                  <a:prstClr val="black"/>
                </a:solidFill>
              </a:rPr>
              <a:t> </a:t>
            </a:r>
            <a:r>
              <a:rPr lang="en-US" sz="2100" dirty="0" err="1">
                <a:solidFill>
                  <a:srgbClr val="0000FF"/>
                </a:solidFill>
              </a:rPr>
              <a:t>int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>
                <a:solidFill>
                  <a:srgbClr val="0000FF"/>
                </a:solidFill>
              </a:rPr>
              <a:t>check</a:t>
            </a:r>
            <a:r>
              <a:rPr lang="en-US" sz="2100" dirty="0">
                <a:solidFill>
                  <a:srgbClr val="808080"/>
                </a:solidFill>
              </a:rPr>
              <a:t>(</a:t>
            </a:r>
            <a:r>
              <a:rPr lang="en-US" sz="2100" dirty="0" err="1">
                <a:solidFill>
                  <a:prstClr val="black"/>
                </a:solidFill>
              </a:rPr>
              <a:t>idade</a:t>
            </a:r>
            <a:r>
              <a:rPr lang="en-US" sz="2100" dirty="0">
                <a:solidFill>
                  <a:prstClr val="black"/>
                </a:solidFill>
              </a:rPr>
              <a:t> </a:t>
            </a:r>
            <a:r>
              <a:rPr lang="en-US" sz="2100" dirty="0">
                <a:solidFill>
                  <a:srgbClr val="808080"/>
                </a:solidFill>
              </a:rPr>
              <a:t>between</a:t>
            </a:r>
            <a:r>
              <a:rPr lang="en-US" sz="2100" dirty="0">
                <a:solidFill>
                  <a:prstClr val="black"/>
                </a:solidFill>
              </a:rPr>
              <a:t> 21 </a:t>
            </a:r>
            <a:r>
              <a:rPr lang="en-US" sz="2100" dirty="0">
                <a:solidFill>
                  <a:srgbClr val="808080"/>
                </a:solidFill>
              </a:rPr>
              <a:t>and</a:t>
            </a:r>
            <a:r>
              <a:rPr lang="en-US" sz="2100" dirty="0">
                <a:solidFill>
                  <a:prstClr val="black"/>
                </a:solidFill>
              </a:rPr>
              <a:t> 80</a:t>
            </a:r>
            <a:r>
              <a:rPr lang="en-US" sz="21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sz="2100" dirty="0" smtClean="0">
                <a:solidFill>
                  <a:prstClr val="black"/>
                </a:solidFill>
              </a:rPr>
              <a:t>    cidade </a:t>
            </a:r>
            <a:r>
              <a:rPr lang="pt-BR" sz="2100" dirty="0" err="1">
                <a:solidFill>
                  <a:srgbClr val="0000FF"/>
                </a:solidFill>
              </a:rPr>
              <a:t>varchar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prstClr val="black"/>
                </a:solidFill>
              </a:rPr>
              <a:t>50</a:t>
            </a:r>
            <a:r>
              <a:rPr lang="pt-BR" sz="2100" dirty="0">
                <a:solidFill>
                  <a:srgbClr val="808080"/>
                </a:solidFill>
              </a:rPr>
              <a:t>)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0000FF"/>
                </a:solidFill>
              </a:rPr>
              <a:t>CONSTRAINT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 err="1">
                <a:solidFill>
                  <a:prstClr val="black"/>
                </a:solidFill>
              </a:rPr>
              <a:t>DF_Professores_cidade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0000FF"/>
                </a:solidFill>
              </a:rPr>
              <a:t>DEFAULT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srgbClr val="FF0000"/>
                </a:solidFill>
              </a:rPr>
              <a:t>'FRANCA'</a:t>
            </a:r>
            <a:r>
              <a:rPr lang="pt-BR" sz="21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sz="2100" dirty="0" smtClean="0">
                <a:solidFill>
                  <a:prstClr val="black"/>
                </a:solidFill>
              </a:rPr>
              <a:t>    </a:t>
            </a:r>
            <a:r>
              <a:rPr lang="pt-BR" sz="2100" dirty="0" err="1" smtClean="0">
                <a:solidFill>
                  <a:prstClr val="black"/>
                </a:solidFill>
              </a:rPr>
              <a:t>titulacao</a:t>
            </a:r>
            <a:r>
              <a:rPr lang="pt-BR" sz="2100" dirty="0" smtClean="0">
                <a:solidFill>
                  <a:prstClr val="black"/>
                </a:solidFill>
              </a:rPr>
              <a:t> </a:t>
            </a:r>
            <a:r>
              <a:rPr lang="pt-BR" sz="2100" dirty="0" err="1">
                <a:solidFill>
                  <a:srgbClr val="0000FF"/>
                </a:solidFill>
              </a:rPr>
              <a:t>varchar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prstClr val="black"/>
                </a:solidFill>
              </a:rPr>
              <a:t>15</a:t>
            </a:r>
            <a:r>
              <a:rPr lang="pt-BR" sz="2100" dirty="0">
                <a:solidFill>
                  <a:srgbClr val="808080"/>
                </a:solidFill>
              </a:rPr>
              <a:t>)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 err="1">
                <a:solidFill>
                  <a:srgbClr val="0000FF"/>
                </a:solidFill>
              </a:rPr>
              <a:t>check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 err="1">
                <a:solidFill>
                  <a:prstClr val="black"/>
                </a:solidFill>
              </a:rPr>
              <a:t>titulacao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808080"/>
                </a:solidFill>
              </a:rPr>
              <a:t>in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srgbClr val="FF0000"/>
                </a:solidFill>
              </a:rPr>
              <a:t>'</a:t>
            </a:r>
            <a:r>
              <a:rPr lang="pt-BR" sz="2100" dirty="0" err="1">
                <a:solidFill>
                  <a:srgbClr val="FF0000"/>
                </a:solidFill>
              </a:rPr>
              <a:t>graduado'</a:t>
            </a:r>
            <a:r>
              <a:rPr lang="pt-BR" sz="2100" dirty="0" err="1">
                <a:solidFill>
                  <a:srgbClr val="808080"/>
                </a:solidFill>
              </a:rPr>
              <a:t>,</a:t>
            </a:r>
            <a:r>
              <a:rPr lang="pt-BR" sz="2100" dirty="0" err="1">
                <a:solidFill>
                  <a:srgbClr val="FF0000"/>
                </a:solidFill>
              </a:rPr>
              <a:t>'especialista</a:t>
            </a:r>
            <a:r>
              <a:rPr lang="pt-BR" sz="2100" dirty="0">
                <a:solidFill>
                  <a:srgbClr val="FF0000"/>
                </a:solidFill>
              </a:rPr>
              <a:t>'</a:t>
            </a:r>
            <a:r>
              <a:rPr lang="pt-BR" sz="2100" dirty="0">
                <a:solidFill>
                  <a:srgbClr val="808080"/>
                </a:solidFill>
              </a:rPr>
              <a:t>,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FF0000"/>
                </a:solidFill>
              </a:rPr>
              <a:t>'mestre'</a:t>
            </a:r>
            <a:r>
              <a:rPr lang="pt-BR" sz="2100" dirty="0">
                <a:solidFill>
                  <a:srgbClr val="808080"/>
                </a:solidFill>
              </a:rPr>
              <a:t>,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endParaRPr lang="pt-BR" sz="21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 smtClean="0">
                <a:solidFill>
                  <a:prstClr val="black"/>
                </a:solidFill>
              </a:rPr>
              <a:t>                                                                             </a:t>
            </a:r>
            <a:r>
              <a:rPr lang="pt-BR" sz="2100" dirty="0" smtClean="0">
                <a:solidFill>
                  <a:srgbClr val="FF0000"/>
                </a:solidFill>
              </a:rPr>
              <a:t>'doutor</a:t>
            </a:r>
            <a:r>
              <a:rPr lang="pt-BR" sz="2100" dirty="0">
                <a:solidFill>
                  <a:srgbClr val="FF0000"/>
                </a:solidFill>
              </a:rPr>
              <a:t>'</a:t>
            </a:r>
            <a:r>
              <a:rPr lang="pt-BR" sz="2100" dirty="0">
                <a:solidFill>
                  <a:srgbClr val="808080"/>
                </a:solidFill>
              </a:rPr>
              <a:t>)),</a:t>
            </a:r>
          </a:p>
          <a:p>
            <a:pPr marL="0" indent="0">
              <a:buNone/>
            </a:pPr>
            <a:r>
              <a:rPr lang="pt-BR" sz="2100" dirty="0" smtClean="0">
                <a:solidFill>
                  <a:prstClr val="black"/>
                </a:solidFill>
              </a:rPr>
              <a:t>    categoria </a:t>
            </a:r>
            <a:r>
              <a:rPr lang="pt-BR" sz="2100" dirty="0" err="1">
                <a:solidFill>
                  <a:srgbClr val="0000FF"/>
                </a:solidFill>
              </a:rPr>
              <a:t>varchar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prstClr val="black"/>
                </a:solidFill>
              </a:rPr>
              <a:t>15</a:t>
            </a:r>
            <a:r>
              <a:rPr lang="pt-BR" sz="2100" dirty="0">
                <a:solidFill>
                  <a:srgbClr val="808080"/>
                </a:solidFill>
              </a:rPr>
              <a:t>)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 err="1">
                <a:solidFill>
                  <a:srgbClr val="0000FF"/>
                </a:solidFill>
              </a:rPr>
              <a:t>check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prstClr val="black"/>
                </a:solidFill>
              </a:rPr>
              <a:t>categoria </a:t>
            </a:r>
            <a:r>
              <a:rPr lang="pt-BR" sz="2100" dirty="0">
                <a:solidFill>
                  <a:srgbClr val="808080"/>
                </a:solidFill>
              </a:rPr>
              <a:t>in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srgbClr val="FF0000"/>
                </a:solidFill>
              </a:rPr>
              <a:t>'</a:t>
            </a:r>
            <a:r>
              <a:rPr lang="pt-BR" sz="2100" dirty="0" err="1">
                <a:solidFill>
                  <a:srgbClr val="FF0000"/>
                </a:solidFill>
              </a:rPr>
              <a:t>auxiliar'</a:t>
            </a:r>
            <a:r>
              <a:rPr lang="pt-BR" sz="2100" dirty="0" err="1">
                <a:solidFill>
                  <a:srgbClr val="808080"/>
                </a:solidFill>
              </a:rPr>
              <a:t>,</a:t>
            </a:r>
            <a:r>
              <a:rPr lang="pt-BR" sz="2100" dirty="0" err="1">
                <a:solidFill>
                  <a:srgbClr val="FF0000"/>
                </a:solidFill>
              </a:rPr>
              <a:t>'assistente</a:t>
            </a:r>
            <a:r>
              <a:rPr lang="pt-BR" sz="2100" dirty="0">
                <a:solidFill>
                  <a:srgbClr val="FF0000"/>
                </a:solidFill>
              </a:rPr>
              <a:t>'</a:t>
            </a:r>
            <a:r>
              <a:rPr lang="pt-BR" sz="2100" dirty="0">
                <a:solidFill>
                  <a:srgbClr val="808080"/>
                </a:solidFill>
              </a:rPr>
              <a:t>,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>
                <a:solidFill>
                  <a:srgbClr val="FF0000"/>
                </a:solidFill>
              </a:rPr>
              <a:t>'adjunto'</a:t>
            </a:r>
            <a:r>
              <a:rPr lang="pt-BR" sz="2100" dirty="0">
                <a:solidFill>
                  <a:srgbClr val="808080"/>
                </a:solidFill>
              </a:rPr>
              <a:t>,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endParaRPr lang="pt-BR" sz="21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 smtClean="0">
                <a:solidFill>
                  <a:prstClr val="black"/>
                </a:solidFill>
              </a:rPr>
              <a:t>                                                                             </a:t>
            </a:r>
            <a:r>
              <a:rPr lang="pt-BR" sz="2100" dirty="0" smtClean="0">
                <a:solidFill>
                  <a:srgbClr val="FF0000"/>
                </a:solidFill>
              </a:rPr>
              <a:t>'titular</a:t>
            </a:r>
            <a:r>
              <a:rPr lang="pt-BR" sz="2100" dirty="0">
                <a:solidFill>
                  <a:srgbClr val="FF0000"/>
                </a:solidFill>
              </a:rPr>
              <a:t>'</a:t>
            </a:r>
            <a:r>
              <a:rPr lang="pt-BR" sz="2100" dirty="0">
                <a:solidFill>
                  <a:srgbClr val="808080"/>
                </a:solidFill>
              </a:rPr>
              <a:t>)),</a:t>
            </a:r>
          </a:p>
          <a:p>
            <a:pPr marL="0" indent="0">
              <a:buNone/>
            </a:pPr>
            <a:r>
              <a:rPr lang="pt-BR" sz="2100" dirty="0" smtClean="0">
                <a:solidFill>
                  <a:prstClr val="black"/>
                </a:solidFill>
              </a:rPr>
              <a:t>    salario </a:t>
            </a:r>
            <a:r>
              <a:rPr lang="pt-BR" sz="2100" dirty="0" err="1">
                <a:solidFill>
                  <a:srgbClr val="0000FF"/>
                </a:solidFill>
              </a:rPr>
              <a:t>money</a:t>
            </a:r>
            <a:r>
              <a:rPr lang="pt-BR" sz="2100" dirty="0">
                <a:solidFill>
                  <a:prstClr val="black"/>
                </a:solidFill>
              </a:rPr>
              <a:t> </a:t>
            </a:r>
            <a:r>
              <a:rPr lang="pt-BR" sz="2100" dirty="0" err="1">
                <a:solidFill>
                  <a:srgbClr val="0000FF"/>
                </a:solidFill>
              </a:rPr>
              <a:t>check</a:t>
            </a:r>
            <a:r>
              <a:rPr lang="pt-BR" sz="2100" dirty="0">
                <a:solidFill>
                  <a:srgbClr val="808080"/>
                </a:solidFill>
              </a:rPr>
              <a:t>(</a:t>
            </a:r>
            <a:r>
              <a:rPr lang="pt-BR" sz="2100" dirty="0">
                <a:solidFill>
                  <a:prstClr val="black"/>
                </a:solidFill>
              </a:rPr>
              <a:t>salario </a:t>
            </a:r>
            <a:r>
              <a:rPr lang="pt-BR" sz="2100" dirty="0">
                <a:solidFill>
                  <a:srgbClr val="808080"/>
                </a:solidFill>
              </a:rPr>
              <a:t>&gt;=</a:t>
            </a:r>
            <a:r>
              <a:rPr lang="pt-BR" sz="2100" dirty="0">
                <a:solidFill>
                  <a:prstClr val="black"/>
                </a:solidFill>
              </a:rPr>
              <a:t> 500</a:t>
            </a:r>
            <a:r>
              <a:rPr lang="pt-BR" sz="2100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100" dirty="0">
                <a:solidFill>
                  <a:srgbClr val="80808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89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Campo com valor único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...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solidFill>
                  <a:prstClr val="black"/>
                </a:solidFill>
              </a:rPr>
              <a:t>RG </a:t>
            </a:r>
            <a:r>
              <a:rPr lang="pt-BR" dirty="0" err="1">
                <a:solidFill>
                  <a:srgbClr val="0000FF"/>
                </a:solidFill>
              </a:rPr>
              <a:t>numeric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12</a:t>
            </a:r>
            <a:r>
              <a:rPr lang="pt-BR" dirty="0">
                <a:solidFill>
                  <a:srgbClr val="808080"/>
                </a:solidFill>
              </a:rPr>
              <a:t>)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UNIQUE</a:t>
            </a:r>
            <a:r>
              <a:rPr lang="pt-BR" dirty="0">
                <a:solidFill>
                  <a:srgbClr val="80808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102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Regra de validação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      </a:t>
            </a:r>
            <a:r>
              <a:rPr lang="en-US" dirty="0" err="1" smtClean="0">
                <a:solidFill>
                  <a:prstClr val="black"/>
                </a:solidFill>
              </a:rPr>
              <a:t>idade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check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idade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between</a:t>
            </a:r>
            <a:r>
              <a:rPr lang="en-US" dirty="0">
                <a:solidFill>
                  <a:prstClr val="black"/>
                </a:solidFill>
              </a:rPr>
              <a:t> 21 </a:t>
            </a:r>
            <a:r>
              <a:rPr lang="en-US" dirty="0">
                <a:solidFill>
                  <a:srgbClr val="808080"/>
                </a:solidFill>
              </a:rPr>
              <a:t>and</a:t>
            </a:r>
            <a:r>
              <a:rPr lang="en-US" dirty="0">
                <a:solidFill>
                  <a:prstClr val="black"/>
                </a:solidFill>
              </a:rPr>
              <a:t> 80</a:t>
            </a:r>
            <a:r>
              <a:rPr lang="en-US" dirty="0" smtClean="0">
                <a:solidFill>
                  <a:srgbClr val="808080"/>
                </a:solidFill>
              </a:rPr>
              <a:t>),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Valor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cidade </a:t>
            </a:r>
            <a:r>
              <a:rPr lang="pt-BR" dirty="0" err="1">
                <a:solidFill>
                  <a:srgbClr val="0000FF"/>
                </a:solidFill>
              </a:rPr>
              <a:t>varchar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50</a:t>
            </a:r>
            <a:r>
              <a:rPr lang="pt-BR" dirty="0">
                <a:solidFill>
                  <a:srgbClr val="808080"/>
                </a:solidFill>
              </a:rPr>
              <a:t>)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CONSTRAINT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DF_Professores_cidade</a:t>
            </a:r>
            <a:r>
              <a:rPr lang="pt-BR" dirty="0">
                <a:solidFill>
                  <a:prstClr val="black"/>
                </a:solidFill>
              </a:rPr>
              <a:t> </a:t>
            </a:r>
            <a:endParaRPr lang="pt-B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prstClr val="black"/>
                </a:solidFill>
              </a:rPr>
              <a:t>                </a:t>
            </a:r>
            <a:r>
              <a:rPr lang="pt-BR" dirty="0" smtClean="0">
                <a:solidFill>
                  <a:srgbClr val="0000FF"/>
                </a:solidFill>
              </a:rPr>
              <a:t>DEFAULT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srgbClr val="FF0000"/>
                </a:solidFill>
              </a:rPr>
              <a:t>'FRANCA'</a:t>
            </a:r>
            <a:r>
              <a:rPr lang="pt-BR" dirty="0">
                <a:solidFill>
                  <a:srgbClr val="808080"/>
                </a:solidFill>
              </a:rPr>
              <a:t>),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1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Restrições em nível de tabel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err="1" smtClean="0">
                <a:solidFill>
                  <a:srgbClr val="0000FF"/>
                </a:solidFill>
              </a:rPr>
              <a:t>alter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srgbClr val="0000FF"/>
                </a:solidFill>
              </a:rPr>
              <a:t>table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008080"/>
                </a:solidFill>
              </a:rPr>
              <a:t>professores</a:t>
            </a:r>
            <a:endParaRPr lang="pt-BR" sz="3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3600" dirty="0" err="1" smtClean="0">
                <a:solidFill>
                  <a:srgbClr val="0000FF"/>
                </a:solidFill>
              </a:rPr>
              <a:t>add</a:t>
            </a:r>
            <a:r>
              <a:rPr lang="pt-BR" sz="36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</a:rPr>
              <a:t> </a:t>
            </a:r>
            <a:r>
              <a:rPr lang="pt-BR" sz="3600" dirty="0" smtClean="0">
                <a:solidFill>
                  <a:srgbClr val="0000FF"/>
                </a:solidFill>
              </a:rPr>
              <a:t> </a:t>
            </a:r>
            <a:r>
              <a:rPr lang="pt-BR" sz="3600" dirty="0" err="1" smtClean="0">
                <a:solidFill>
                  <a:srgbClr val="0000FF"/>
                </a:solidFill>
              </a:rPr>
              <a:t>constraint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 err="1" smtClean="0">
                <a:solidFill>
                  <a:srgbClr val="008080"/>
                </a:solidFill>
              </a:rPr>
              <a:t>ch_titulacao_salario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 err="1" smtClean="0">
                <a:solidFill>
                  <a:srgbClr val="0000FF"/>
                </a:solidFill>
              </a:rPr>
              <a:t>check</a:t>
            </a:r>
            <a:endParaRPr lang="pt-BR" sz="3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sz="3600" dirty="0" smtClean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808080"/>
                </a:solidFill>
              </a:rPr>
              <a:t> </a:t>
            </a:r>
            <a:r>
              <a:rPr lang="pt-BR" sz="3600" dirty="0" smtClean="0">
                <a:solidFill>
                  <a:srgbClr val="808080"/>
                </a:solidFill>
              </a:rPr>
              <a:t>   (</a:t>
            </a:r>
            <a:r>
              <a:rPr lang="pt-BR" sz="3600" dirty="0" err="1">
                <a:solidFill>
                  <a:srgbClr val="008080"/>
                </a:solidFill>
              </a:rPr>
              <a:t>titulacao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808080"/>
                </a:solidFill>
              </a:rPr>
              <a:t>=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FF0000"/>
                </a:solidFill>
              </a:rPr>
              <a:t>'graduado'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srgbClr val="808080"/>
                </a:solidFill>
              </a:rPr>
              <a:t>and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smtClean="0">
                <a:solidFill>
                  <a:srgbClr val="008080"/>
                </a:solidFill>
              </a:rPr>
              <a:t>salario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 smtClean="0">
                <a:solidFill>
                  <a:srgbClr val="808080"/>
                </a:solidFill>
              </a:rPr>
              <a:t>&lt;</a:t>
            </a:r>
            <a:r>
              <a:rPr lang="pt-BR" sz="3600" dirty="0" smtClean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prstClr val="black"/>
                </a:solidFill>
              </a:rPr>
              <a:t>1000</a:t>
            </a:r>
            <a:r>
              <a:rPr lang="pt-BR" sz="3600" dirty="0">
                <a:solidFill>
                  <a:srgbClr val="808080"/>
                </a:solidFill>
              </a:rPr>
              <a:t>)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endParaRPr lang="pt-BR" sz="36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3600" dirty="0" smtClean="0">
                <a:solidFill>
                  <a:srgbClr val="808080"/>
                </a:solidFill>
              </a:rPr>
              <a:t>    OR</a:t>
            </a:r>
            <a:endParaRPr lang="pt-BR" sz="3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3600" dirty="0" smtClean="0">
                <a:solidFill>
                  <a:srgbClr val="808080"/>
                </a:solidFill>
              </a:rPr>
              <a:t>    (</a:t>
            </a:r>
            <a:r>
              <a:rPr lang="pt-BR" sz="3600" dirty="0" err="1">
                <a:solidFill>
                  <a:srgbClr val="008080"/>
                </a:solidFill>
              </a:rPr>
              <a:t>titulacao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808080"/>
                </a:solidFill>
              </a:rPr>
              <a:t>&lt;&gt;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FF0000"/>
                </a:solidFill>
              </a:rPr>
              <a:t>'graduado</a:t>
            </a:r>
            <a:r>
              <a:rPr lang="pt-BR" sz="3600" dirty="0" smtClean="0">
                <a:solidFill>
                  <a:srgbClr val="FF0000"/>
                </a:solidFill>
              </a:rPr>
              <a:t>'</a:t>
            </a:r>
            <a:r>
              <a:rPr lang="pt-BR" sz="3600" dirty="0" smtClean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3600" dirty="0" smtClean="0">
                <a:solidFill>
                  <a:srgbClr val="808080"/>
                </a:solidFill>
              </a:rPr>
              <a:t>)</a:t>
            </a:r>
            <a:endParaRPr lang="pt-BR" sz="3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1567</TotalTime>
  <Words>501</Words>
  <Application>Microsoft Office PowerPoint</Application>
  <PresentationFormat>Apresentação na tela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Arno Pro Smbd</vt:lpstr>
      <vt:lpstr>Calibri</vt:lpstr>
      <vt:lpstr>Brilho</vt:lpstr>
      <vt:lpstr>Restrições de integridade</vt:lpstr>
      <vt:lpstr>CONSTRAINTS (restrições)</vt:lpstr>
      <vt:lpstr>Cinco tipos de CONSTRAINTS</vt:lpstr>
      <vt:lpstr>Chave primária e Chave estrangeira</vt:lpstr>
      <vt:lpstr>Restrições de integridade</vt:lpstr>
      <vt:lpstr>Campo com valor único</vt:lpstr>
      <vt:lpstr>Regra de validação de dados</vt:lpstr>
      <vt:lpstr>Valor padrão</vt:lpstr>
      <vt:lpstr>Restrições em nível de tabela</vt:lpstr>
      <vt:lpstr>Ativar e desativar CONSTRAINT</vt:lpstr>
      <vt:lpstr>Excluir CONSTRAINT</vt:lpstr>
      <vt:lpstr>Selecionar nomes de CONSTRAINT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FIXAÇÃO</dc:title>
  <dc:creator>Claudio</dc:creator>
  <cp:lastModifiedBy>CEP</cp:lastModifiedBy>
  <cp:revision>240</cp:revision>
  <cp:lastPrinted>2014-09-03T13:24:42Z</cp:lastPrinted>
  <dcterms:created xsi:type="dcterms:W3CDTF">2014-07-28T23:03:46Z</dcterms:created>
  <dcterms:modified xsi:type="dcterms:W3CDTF">2017-03-07T15:38:43Z</dcterms:modified>
</cp:coreProperties>
</file>