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89" r:id="rId3"/>
    <p:sldId id="285" r:id="rId4"/>
    <p:sldId id="286" r:id="rId5"/>
    <p:sldId id="287" r:id="rId6"/>
    <p:sldId id="261" r:id="rId7"/>
    <p:sldId id="280" r:id="rId8"/>
    <p:sldId id="291" r:id="rId9"/>
    <p:sldId id="295" r:id="rId10"/>
    <p:sldId id="292" r:id="rId11"/>
    <p:sldId id="293" r:id="rId12"/>
    <p:sldId id="294" r:id="rId13"/>
    <p:sldId id="267"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19D67-226C-45D1-A250-08C924DE0465}" type="datetimeFigureOut">
              <a:rPr lang="pt-BR" smtClean="0"/>
              <a:t>19/06/2022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74AF2-786F-4674-8B86-EF9D462FA11A}" type="slidenum">
              <a:rPr lang="pt-BR" smtClean="0"/>
              <a:t>‹nº›</a:t>
            </a:fld>
            <a:endParaRPr lang="pt-BR"/>
          </a:p>
        </p:txBody>
      </p:sp>
    </p:spTree>
    <p:extLst>
      <p:ext uri="{BB962C8B-B14F-4D97-AF65-F5344CB8AC3E}">
        <p14:creationId xmlns:p14="http://schemas.microsoft.com/office/powerpoint/2010/main" val="27195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Imagem 1 = Ruido Brando </a:t>
            </a:r>
          </a:p>
          <a:p>
            <a:r>
              <a:rPr lang="pt-BR" dirty="0"/>
              <a:t>Imagem 2 =  Ruido sal e pimenta</a:t>
            </a:r>
          </a:p>
          <a:p>
            <a:r>
              <a:rPr lang="pt-BR" dirty="0"/>
              <a:t>Imagem 3 =  Ruido por ISO alto</a:t>
            </a:r>
          </a:p>
        </p:txBody>
      </p:sp>
      <p:sp>
        <p:nvSpPr>
          <p:cNvPr id="4" name="Espaço Reservado para Número de Slide 3"/>
          <p:cNvSpPr>
            <a:spLocks noGrp="1"/>
          </p:cNvSpPr>
          <p:nvPr>
            <p:ph type="sldNum" sz="quarter" idx="5"/>
          </p:nvPr>
        </p:nvSpPr>
        <p:spPr/>
        <p:txBody>
          <a:bodyPr/>
          <a:lstStyle/>
          <a:p>
            <a:fld id="{5FF2859C-E531-4BD0-AAE1-18AB17FB8AF7}" type="slidenum">
              <a:rPr lang="pt-BR" smtClean="0"/>
              <a:t>3</a:t>
            </a:fld>
            <a:endParaRPr lang="pt-BR"/>
          </a:p>
        </p:txBody>
      </p:sp>
    </p:spTree>
    <p:extLst>
      <p:ext uri="{BB962C8B-B14F-4D97-AF65-F5344CB8AC3E}">
        <p14:creationId xmlns:p14="http://schemas.microsoft.com/office/powerpoint/2010/main" val="95303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0438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90242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8132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8641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82001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894368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47271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728138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63120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89700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67062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77354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67174A0-099F-4086-9FDD-BDCBF036A4EC}" type="datetimeFigureOut">
              <a:rPr lang="pt-BR" smtClean="0"/>
              <a:t>19/06/2022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7802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70556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174A0-099F-4086-9FDD-BDCBF036A4EC}" type="datetimeFigureOut">
              <a:rPr lang="pt-BR" smtClean="0"/>
              <a:t>19/06/2022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56855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8705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49866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7174A0-099F-4086-9FDD-BDCBF036A4EC}" type="datetimeFigureOut">
              <a:rPr lang="pt-BR" smtClean="0"/>
              <a:t>19/06/2022</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C7B1547-E641-4A9E-8332-9EAD73F447AF}" type="slidenum">
              <a:rPr lang="pt-BR" smtClean="0"/>
              <a:t>‹nº›</a:t>
            </a:fld>
            <a:endParaRPr lang="pt-BR"/>
          </a:p>
        </p:txBody>
      </p:sp>
    </p:spTree>
    <p:extLst>
      <p:ext uri="{BB962C8B-B14F-4D97-AF65-F5344CB8AC3E}">
        <p14:creationId xmlns:p14="http://schemas.microsoft.com/office/powerpoint/2010/main" val="29431560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a:xfrm>
            <a:off x="1370692" y="1769540"/>
            <a:ext cx="9816711" cy="2167978"/>
          </a:xfrm>
        </p:spPr>
        <p:txBody>
          <a:bodyPr>
            <a:normAutofit/>
          </a:bodyPr>
          <a:lstStyle/>
          <a:p>
            <a:r>
              <a:rPr lang="pt-BR" sz="6700" dirty="0" err="1">
                <a:latin typeface="Berlin Sans FB Demi" panose="020E0802020502020306" pitchFamily="34" charset="0"/>
              </a:rPr>
              <a:t>Audio</a:t>
            </a:r>
            <a:r>
              <a:rPr lang="pt-BR" sz="6700" dirty="0">
                <a:latin typeface="Berlin Sans FB Demi" panose="020E0802020502020306" pitchFamily="34" charset="0"/>
              </a:rPr>
              <a:t> </a:t>
            </a:r>
            <a:r>
              <a:rPr lang="pt-BR" sz="6700" dirty="0" err="1">
                <a:latin typeface="Berlin Sans FB Demi" panose="020E0802020502020306" pitchFamily="34" charset="0"/>
              </a:rPr>
              <a:t>Noise</a:t>
            </a:r>
            <a:r>
              <a:rPr lang="pt-BR" sz="6700" dirty="0">
                <a:latin typeface="Berlin Sans FB Demi" panose="020E0802020502020306" pitchFamily="34" charset="0"/>
              </a:rPr>
              <a:t> </a:t>
            </a:r>
            <a:r>
              <a:rPr lang="pt-BR" sz="6700" dirty="0" err="1">
                <a:latin typeface="Berlin Sans FB Demi" panose="020E0802020502020306" pitchFamily="34" charset="0"/>
              </a:rPr>
              <a:t>Removal</a:t>
            </a:r>
            <a:r>
              <a:rPr lang="pt-BR" sz="6700" dirty="0">
                <a:latin typeface="Berlin Sans FB Demi" panose="020E0802020502020306" pitchFamily="34" charset="0"/>
              </a:rPr>
              <a:t> </a:t>
            </a:r>
            <a:br>
              <a:rPr lang="pt-BR" dirty="0">
                <a:latin typeface="Berlin Sans FB Demi" panose="020E0802020502020306" pitchFamily="34" charset="0"/>
              </a:rPr>
            </a:br>
            <a:r>
              <a:rPr lang="pt-BR" dirty="0">
                <a:latin typeface="Berlin Sans FB Demi" panose="020E0802020502020306" pitchFamily="34" charset="0"/>
              </a:rPr>
              <a:t>Redução de Ruídos em Áudios</a:t>
            </a:r>
          </a:p>
        </p:txBody>
      </p:sp>
      <p:sp>
        <p:nvSpPr>
          <p:cNvPr id="3" name="Subtítulo 2">
            <a:extLst>
              <a:ext uri="{FF2B5EF4-FFF2-40B4-BE49-F238E27FC236}">
                <a16:creationId xmlns:a16="http://schemas.microsoft.com/office/drawing/2014/main" id="{863D34CC-B3CF-4095-9518-27743C88CDC7}"/>
              </a:ext>
            </a:extLst>
          </p:cNvPr>
          <p:cNvSpPr>
            <a:spLocks noGrp="1"/>
          </p:cNvSpPr>
          <p:nvPr>
            <p:ph type="subTitle" idx="1"/>
          </p:nvPr>
        </p:nvSpPr>
        <p:spPr>
          <a:xfrm>
            <a:off x="2443714" y="5501785"/>
            <a:ext cx="9440034" cy="404494"/>
          </a:xfrm>
        </p:spPr>
        <p:txBody>
          <a:bodyPr/>
          <a:lstStyle/>
          <a:p>
            <a:pPr algn="r"/>
            <a:r>
              <a:rPr lang="pt-BR" dirty="0">
                <a:latin typeface="Berlin Sans FB Demi" panose="020E0802020502020306" pitchFamily="34" charset="0"/>
              </a:rPr>
              <a:t>C209 – L1</a:t>
            </a:r>
          </a:p>
        </p:txBody>
      </p:sp>
    </p:spTree>
    <p:extLst>
      <p:ext uri="{BB962C8B-B14F-4D97-AF65-F5344CB8AC3E}">
        <p14:creationId xmlns:p14="http://schemas.microsoft.com/office/powerpoint/2010/main" val="5616497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Chamando</a:t>
            </a:r>
            <a:r>
              <a:rPr lang="en-US" b="0" dirty="0">
                <a:solidFill>
                  <a:srgbClr val="00B050"/>
                </a:solidFill>
                <a:effectLst/>
                <a:latin typeface="Berlin Sans FB" panose="020E0602020502020306" pitchFamily="34" charset="0"/>
              </a:rPr>
              <a:t> a </a:t>
            </a:r>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plotará</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original</a:t>
            </a:r>
          </a:p>
          <a:p>
            <a:pPr algn="l"/>
            <a:endParaRPr lang="en-US" dirty="0">
              <a:solidFill>
                <a:srgbClr val="F286C4"/>
              </a:solidFill>
              <a:effectLst/>
              <a:latin typeface="Consolas" panose="020B0609020204030204" pitchFamily="49" charset="0"/>
            </a:endParaRPr>
          </a:p>
          <a:p>
            <a:pPr algn="l"/>
            <a:r>
              <a:rPr lang="it-IT" b="0" dirty="0">
                <a:solidFill>
                  <a:srgbClr val="CCCCCC"/>
                </a:solidFill>
                <a:effectLst/>
                <a:latin typeface="Consolas" panose="020B0609020204030204" pitchFamily="49" charset="0"/>
              </a:rPr>
              <a:t>plot_audio_data(data, rate)</a:t>
            </a:r>
          </a:p>
          <a:p>
            <a:pPr algn="l"/>
            <a:endParaRPr lang="it-IT"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3" name="Imagem 2">
            <a:extLst>
              <a:ext uri="{FF2B5EF4-FFF2-40B4-BE49-F238E27FC236}">
                <a16:creationId xmlns:a16="http://schemas.microsoft.com/office/drawing/2014/main" id="{C6B77BE3-4FDC-2855-48FC-B520A087A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2283443"/>
            <a:ext cx="12192000" cy="2291114"/>
          </a:xfrm>
          <a:prstGeom prst="rect">
            <a:avLst/>
          </a:prstGeom>
        </p:spPr>
      </p:pic>
    </p:spTree>
    <p:extLst>
      <p:ext uri="{BB962C8B-B14F-4D97-AF65-F5344CB8AC3E}">
        <p14:creationId xmlns:p14="http://schemas.microsoft.com/office/powerpoint/2010/main" val="33345394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Usando</a:t>
            </a:r>
            <a:r>
              <a:rPr lang="en-US" b="0" dirty="0">
                <a:solidFill>
                  <a:srgbClr val="00B050"/>
                </a:solidFill>
                <a:effectLst/>
                <a:latin typeface="Berlin Sans FB" panose="020E0602020502020306" pitchFamily="34" charset="0"/>
              </a:rPr>
              <a:t> a </a:t>
            </a:r>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noise removal</a:t>
            </a:r>
          </a:p>
          <a:p>
            <a:pPr algn="l"/>
            <a:endParaRPr lang="pt-BR" b="0" dirty="0">
              <a:solidFill>
                <a:srgbClr val="CCCCCC"/>
              </a:solidFill>
              <a:effectLst/>
              <a:latin typeface="Consolas" panose="020B0609020204030204" pitchFamily="49" charset="0"/>
            </a:endParaRPr>
          </a:p>
          <a:p>
            <a:pPr algn="l"/>
            <a:r>
              <a:rPr lang="pt-BR" b="0" dirty="0" err="1">
                <a:solidFill>
                  <a:srgbClr val="CCCCCC"/>
                </a:solidFill>
                <a:effectLst/>
                <a:latin typeface="Consolas" panose="020B0609020204030204" pitchFamily="49" charset="0"/>
              </a:rPr>
              <a:t>rate_function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data_function</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noise_removal</a:t>
            </a:r>
            <a:r>
              <a:rPr lang="pt-BR" b="0" dirty="0">
                <a:solidFill>
                  <a:srgbClr val="CCCCCC"/>
                </a:solidFill>
                <a:effectLst/>
                <a:latin typeface="Consolas" panose="020B0609020204030204" pitchFamily="49" charset="0"/>
              </a:rPr>
              <a:t>(rate, data)</a:t>
            </a:r>
          </a:p>
          <a:p>
            <a:pPr algn="l"/>
            <a:endParaRPr lang="it-IT" dirty="0">
              <a:solidFill>
                <a:srgbClr val="CCCCCC"/>
              </a:solidFill>
              <a:effectLst/>
              <a:latin typeface="Consolas" panose="020B0609020204030204" pitchFamily="49" charset="0"/>
            </a:endParaRPr>
          </a:p>
          <a:p>
            <a:pPr algn="l"/>
            <a:r>
              <a:rPr lang="en-US" b="0" dirty="0" err="1">
                <a:solidFill>
                  <a:srgbClr val="00B050"/>
                </a:solidFill>
                <a:effectLst/>
                <a:latin typeface="Berlin Sans FB" panose="020E0602020502020306" pitchFamily="34" charset="0"/>
              </a:rPr>
              <a:t>Mostrando</a:t>
            </a:r>
            <a:r>
              <a:rPr lang="en-US" b="0" dirty="0">
                <a:solidFill>
                  <a:srgbClr val="00B050"/>
                </a:solidFill>
                <a:effectLst/>
                <a:latin typeface="Berlin Sans FB" panose="020E0602020502020306" pitchFamily="34" charset="0"/>
              </a:rPr>
              <a:t> a forma de </a:t>
            </a:r>
            <a:r>
              <a:rPr lang="en-US" b="0" dirty="0" err="1">
                <a:solidFill>
                  <a:srgbClr val="00B050"/>
                </a:solidFill>
                <a:effectLst/>
                <a:latin typeface="Berlin Sans FB" panose="020E0602020502020306" pitchFamily="34" charset="0"/>
              </a:rPr>
              <a:t>onda</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com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reduzido</a:t>
            </a:r>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r>
              <a:rPr lang="pt-BR" b="0" dirty="0" err="1">
                <a:solidFill>
                  <a:srgbClr val="CCCCCC"/>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data_function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rate_function</a:t>
            </a:r>
            <a:r>
              <a:rPr lang="pt-BR" b="0" dirty="0">
                <a:solidFill>
                  <a:srgbClr val="CCCCCC"/>
                </a:solidFill>
                <a:effectLst/>
                <a:latin typeface="Consolas" panose="020B0609020204030204" pitchFamily="49" charset="0"/>
              </a:rPr>
              <a:t>)</a:t>
            </a:r>
          </a:p>
          <a:p>
            <a:pPr algn="l"/>
            <a:endParaRPr lang="it-IT" dirty="0">
              <a:solidFill>
                <a:srgbClr val="CCCCCC"/>
              </a:solidFill>
              <a:effectLst/>
              <a:latin typeface="Consolas" panose="020B0609020204030204" pitchFamily="49" charset="0"/>
            </a:endParaRPr>
          </a:p>
          <a:p>
            <a:pPr algn="l"/>
            <a:endParaRPr lang="it-IT"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5" name="Imagem 4">
            <a:extLst>
              <a:ext uri="{FF2B5EF4-FFF2-40B4-BE49-F238E27FC236}">
                <a16:creationId xmlns:a16="http://schemas.microsoft.com/office/drawing/2014/main" id="{4CB7185B-C081-D709-78EB-8CBDF7D7F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2324"/>
            <a:ext cx="12192000" cy="2291114"/>
          </a:xfrm>
          <a:prstGeom prst="rect">
            <a:avLst/>
          </a:prstGeom>
        </p:spPr>
      </p:pic>
    </p:spTree>
    <p:extLst>
      <p:ext uri="{BB962C8B-B14F-4D97-AF65-F5344CB8AC3E}">
        <p14:creationId xmlns:p14="http://schemas.microsoft.com/office/powerpoint/2010/main" val="1682087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Tirando</a:t>
            </a:r>
            <a:r>
              <a:rPr lang="en-US" b="0" dirty="0">
                <a:solidFill>
                  <a:srgbClr val="00B050"/>
                </a:solidFill>
                <a:effectLst/>
                <a:latin typeface="Berlin Sans FB" panose="020E0602020502020306" pitchFamily="34" charset="0"/>
              </a:rPr>
              <a:t> p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original</a:t>
            </a:r>
          </a:p>
          <a:p>
            <a:pPr algn="l"/>
            <a:endParaRPr lang="en-US" b="0" dirty="0">
              <a:solidFill>
                <a:srgbClr val="00B050"/>
              </a:solidFill>
              <a:effectLst/>
              <a:latin typeface="Berlin Sans FB" panose="020E0602020502020306" pitchFamily="34" charset="0"/>
            </a:endParaRPr>
          </a:p>
          <a:p>
            <a:pPr algn="l"/>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nr.reduce_noise</a:t>
            </a:r>
            <a:r>
              <a:rPr lang="pt-BR" b="0" dirty="0">
                <a:solidFill>
                  <a:srgbClr val="CCCCCC"/>
                </a:solidFill>
                <a:effectLst/>
                <a:latin typeface="Consolas" panose="020B0609020204030204" pitchFamily="49" charset="0"/>
              </a:rPr>
              <a:t>(y = </a:t>
            </a:r>
            <a:r>
              <a:rPr lang="pt-BR" b="0" dirty="0" err="1">
                <a:solidFill>
                  <a:srgbClr val="CCCCCC"/>
                </a:solidFill>
                <a:effectLst/>
                <a:latin typeface="Consolas" panose="020B0609020204030204" pitchFamily="49" charset="0"/>
              </a:rPr>
              <a:t>audio_clip_band_limited</a:t>
            </a:r>
            <a:r>
              <a:rPr lang="pt-BR" b="0" dirty="0">
                <a:solidFill>
                  <a:srgbClr val="CCCCCC"/>
                </a:solidFill>
                <a:effectLst/>
                <a:latin typeface="Consolas" panose="020B0609020204030204" pitchFamily="49" charset="0"/>
              </a:rPr>
              <a:t>, </a:t>
            </a:r>
          </a:p>
          <a:p>
            <a:pPr algn="l"/>
            <a:r>
              <a:rPr lang="pt-BR" b="0" dirty="0" err="1">
                <a:solidFill>
                  <a:srgbClr val="CCCCCC"/>
                </a:solidFill>
                <a:effectLst/>
                <a:latin typeface="Consolas" panose="020B0609020204030204" pitchFamily="49" charset="0"/>
              </a:rPr>
              <a:t>sr</a:t>
            </a:r>
            <a:r>
              <a:rPr lang="pt-BR" b="0" dirty="0">
                <a:solidFill>
                  <a:srgbClr val="CCCCCC"/>
                </a:solidFill>
                <a:effectLst/>
                <a:latin typeface="Consolas" panose="020B0609020204030204" pitchFamily="49" charset="0"/>
              </a:rPr>
              <a:t>=rate, </a:t>
            </a:r>
            <a:r>
              <a:rPr lang="pt-BR" b="0" dirty="0" err="1">
                <a:solidFill>
                  <a:srgbClr val="CCCCCC"/>
                </a:solidFill>
                <a:effectLst/>
                <a:latin typeface="Consolas" panose="020B0609020204030204" pitchFamily="49" charset="0"/>
              </a:rPr>
              <a:t>n_std_thresh_stationary</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1.5</a:t>
            </a:r>
            <a:r>
              <a:rPr lang="pt-BR" b="0" dirty="0">
                <a:solidFill>
                  <a:srgbClr val="CCCCCC"/>
                </a:solidFill>
                <a:effectLst/>
                <a:latin typeface="Consolas" panose="020B0609020204030204" pitchFamily="49" charset="0"/>
              </a:rPr>
              <a:t>,stationary=</a:t>
            </a:r>
            <a:r>
              <a:rPr lang="pt-BR" b="0" dirty="0">
                <a:solidFill>
                  <a:srgbClr val="CC8242"/>
                </a:solidFill>
                <a:effectLst/>
                <a:latin typeface="Consolas" panose="020B0609020204030204" pitchFamily="49" charset="0"/>
              </a:rPr>
              <a:t>True</a:t>
            </a:r>
            <a:r>
              <a:rPr lang="pt-BR" b="0" dirty="0">
                <a:solidFill>
                  <a:srgbClr val="CCCCCC"/>
                </a:solidFill>
                <a:effectLst/>
                <a:latin typeface="Consolas" panose="020B0609020204030204" pitchFamily="49" charset="0"/>
              </a:rPr>
              <a:t>)</a:t>
            </a:r>
          </a:p>
          <a:p>
            <a:pPr algn="l"/>
            <a:endParaRPr lang="it-IT" dirty="0">
              <a:solidFill>
                <a:srgbClr val="CCCCCC"/>
              </a:solidFill>
              <a:effectLst/>
              <a:latin typeface="Consolas" panose="020B0609020204030204" pitchFamily="49" charset="0"/>
            </a:endParaRPr>
          </a:p>
          <a:p>
            <a:pPr algn="l"/>
            <a:r>
              <a:rPr lang="en-US" b="0" dirty="0" err="1">
                <a:solidFill>
                  <a:srgbClr val="00B050"/>
                </a:solidFill>
                <a:effectLst/>
                <a:latin typeface="Berlin Sans FB" panose="020E0602020502020306" pitchFamily="34" charset="0"/>
              </a:rPr>
              <a:t>Mostrando</a:t>
            </a:r>
            <a:r>
              <a:rPr lang="en-US" b="0" dirty="0">
                <a:solidFill>
                  <a:srgbClr val="00B050"/>
                </a:solidFill>
                <a:effectLst/>
                <a:latin typeface="Berlin Sans FB" panose="020E0602020502020306" pitchFamily="34" charset="0"/>
              </a:rPr>
              <a:t> a forma de </a:t>
            </a:r>
            <a:r>
              <a:rPr lang="en-US" b="0" dirty="0" err="1">
                <a:solidFill>
                  <a:srgbClr val="00B050"/>
                </a:solidFill>
                <a:effectLst/>
                <a:latin typeface="Berlin Sans FB" panose="020E0602020502020306" pitchFamily="34" charset="0"/>
              </a:rPr>
              <a:t>onda</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com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reduzido</a:t>
            </a:r>
            <a:endParaRPr lang="en-US" b="0" dirty="0">
              <a:solidFill>
                <a:srgbClr val="00B050"/>
              </a:solidFill>
              <a:effectLst/>
              <a:latin typeface="Berlin Sans FB" panose="020E0602020502020306" pitchFamily="34" charset="0"/>
            </a:endParaRPr>
          </a:p>
          <a:p>
            <a:pPr algn="l"/>
            <a:endParaRPr lang="pt-BR" b="0" dirty="0">
              <a:solidFill>
                <a:srgbClr val="CCCCCC"/>
              </a:solidFill>
              <a:effectLst/>
              <a:latin typeface="Consolas" panose="020B0609020204030204" pitchFamily="49" charset="0"/>
            </a:endParaRPr>
          </a:p>
          <a:p>
            <a:pPr algn="l"/>
            <a:r>
              <a:rPr lang="pt-BR" b="0" dirty="0" err="1">
                <a:solidFill>
                  <a:srgbClr val="CCCCCC"/>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rate)</a:t>
            </a: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5" name="Imagem 4">
            <a:extLst>
              <a:ext uri="{FF2B5EF4-FFF2-40B4-BE49-F238E27FC236}">
                <a16:creationId xmlns:a16="http://schemas.microsoft.com/office/drawing/2014/main" id="{5857A420-F66A-E105-1EDF-3EBEBACFB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6" y="4178278"/>
            <a:ext cx="12192000" cy="2291114"/>
          </a:xfrm>
          <a:prstGeom prst="rect">
            <a:avLst/>
          </a:prstGeom>
        </p:spPr>
      </p:pic>
    </p:spTree>
    <p:extLst>
      <p:ext uri="{BB962C8B-B14F-4D97-AF65-F5344CB8AC3E}">
        <p14:creationId xmlns:p14="http://schemas.microsoft.com/office/powerpoint/2010/main" val="39257263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36E750E8-CBB4-4097-8D0C-12A7FC098D95}"/>
              </a:ext>
            </a:extLst>
          </p:cNvPr>
          <p:cNvSpPr>
            <a:spLocks noGrp="1"/>
          </p:cNvSpPr>
          <p:nvPr>
            <p:ph type="subTitle" idx="1"/>
          </p:nvPr>
        </p:nvSpPr>
        <p:spPr>
          <a:xfrm>
            <a:off x="512275" y="2509684"/>
            <a:ext cx="11421577" cy="796378"/>
          </a:xfrm>
        </p:spPr>
        <p:txBody>
          <a:bodyPr>
            <a:normAutofit fontScale="92500"/>
          </a:bodyPr>
          <a:lstStyle/>
          <a:p>
            <a:pPr marL="342900" indent="-342900" algn="l">
              <a:buFont typeface="Arial" panose="020B0604020202020204" pitchFamily="34" charset="0"/>
              <a:buChar char="•"/>
            </a:pPr>
            <a:r>
              <a:rPr lang="en-US" b="0" dirty="0" err="1">
                <a:effectLst/>
                <a:latin typeface="Berlin Sans FB" panose="020E0602020502020306" pitchFamily="34" charset="0"/>
              </a:rPr>
              <a:t>Conclui</a:t>
            </a:r>
            <a:r>
              <a:rPr lang="en-US" b="0" dirty="0">
                <a:effectLst/>
                <a:latin typeface="Berlin Sans FB" panose="020E0602020502020306" pitchFamily="34" charset="0"/>
              </a:rPr>
              <a:t>-se que o </a:t>
            </a:r>
            <a:r>
              <a:rPr lang="en-US" b="0" dirty="0" err="1">
                <a:effectLst/>
                <a:latin typeface="Berlin Sans FB" panose="020E0602020502020306" pitchFamily="34" charset="0"/>
              </a:rPr>
              <a:t>método</a:t>
            </a:r>
            <a:r>
              <a:rPr lang="en-US" b="0" dirty="0">
                <a:effectLst/>
                <a:latin typeface="Berlin Sans FB" panose="020E0602020502020306" pitchFamily="34" charset="0"/>
              </a:rPr>
              <a:t> “</a:t>
            </a:r>
            <a:r>
              <a:rPr lang="en-US" b="0" dirty="0" err="1">
                <a:effectLst/>
                <a:latin typeface="Berlin Sans FB" panose="020E0602020502020306" pitchFamily="34" charset="0"/>
              </a:rPr>
              <a:t>reduce_noise</a:t>
            </a:r>
            <a:r>
              <a:rPr lang="en-US" b="0" dirty="0">
                <a:effectLst/>
                <a:latin typeface="Berlin Sans FB" panose="020E0602020502020306" pitchFamily="34" charset="0"/>
              </a:rPr>
              <a:t>”, da  </a:t>
            </a:r>
            <a:r>
              <a:rPr lang="en-US" b="0" dirty="0" err="1">
                <a:effectLst/>
                <a:latin typeface="Berlin Sans FB" panose="020E0602020502020306" pitchFamily="34" charset="0"/>
              </a:rPr>
              <a:t>biblioteca</a:t>
            </a:r>
            <a:r>
              <a:rPr lang="en-US" b="0" dirty="0">
                <a:effectLst/>
                <a:latin typeface="Berlin Sans FB" panose="020E0602020502020306" pitchFamily="34" charset="0"/>
              </a:rPr>
              <a:t>   </a:t>
            </a:r>
            <a:r>
              <a:rPr lang="pt-BR" dirty="0" err="1">
                <a:solidFill>
                  <a:srgbClr val="CCCCCC"/>
                </a:solidFill>
                <a:effectLst/>
                <a:latin typeface="Consolas" panose="020B0609020204030204" pitchFamily="49" charset="0"/>
              </a:rPr>
              <a:t>noisereduce</a:t>
            </a:r>
            <a:r>
              <a:rPr lang="pt-BR" dirty="0">
                <a:solidFill>
                  <a:srgbClr val="CCCCCC"/>
                </a:solidFill>
                <a:effectLst/>
                <a:latin typeface="Consolas" panose="020B0609020204030204" pitchFamily="49" charset="0"/>
              </a:rPr>
              <a:t> </a:t>
            </a:r>
            <a:r>
              <a:rPr lang="en-US" dirty="0" err="1">
                <a:effectLst/>
                <a:latin typeface="Berlin Sans FB" panose="020E0602020502020306" pitchFamily="34" charset="0"/>
              </a:rPr>
              <a:t>funciona</a:t>
            </a:r>
            <a:r>
              <a:rPr lang="en-US" dirty="0">
                <a:effectLst/>
                <a:latin typeface="Berlin Sans FB" panose="020E0602020502020306" pitchFamily="34" charset="0"/>
              </a:rPr>
              <a:t> </a:t>
            </a:r>
            <a:r>
              <a:rPr lang="en-US" dirty="0" err="1">
                <a:effectLst/>
                <a:latin typeface="Berlin Sans FB" panose="020E0602020502020306" pitchFamily="34" charset="0"/>
              </a:rPr>
              <a:t>melhor</a:t>
            </a:r>
            <a:r>
              <a:rPr lang="en-US" dirty="0">
                <a:effectLst/>
                <a:latin typeface="Berlin Sans FB" panose="020E0602020502020306" pitchFamily="34" charset="0"/>
              </a:rPr>
              <a:t> com </a:t>
            </a:r>
            <a:r>
              <a:rPr lang="en-US" dirty="0" err="1">
                <a:effectLst/>
                <a:latin typeface="Berlin Sans FB" panose="020E0602020502020306" pitchFamily="34" charset="0"/>
              </a:rPr>
              <a:t>os</a:t>
            </a:r>
            <a:r>
              <a:rPr lang="en-US" dirty="0">
                <a:effectLst/>
                <a:latin typeface="Berlin Sans FB" panose="020E0602020502020306" pitchFamily="34" charset="0"/>
              </a:rPr>
              <a:t> </a:t>
            </a:r>
            <a:r>
              <a:rPr lang="en-US" dirty="0" err="1">
                <a:effectLst/>
                <a:latin typeface="Berlin Sans FB" panose="020E0602020502020306" pitchFamily="34" charset="0"/>
              </a:rPr>
              <a:t>parâmetros</a:t>
            </a:r>
            <a:r>
              <a:rPr lang="en-US" dirty="0">
                <a:effectLst/>
                <a:latin typeface="Berlin Sans FB" panose="020E0602020502020306" pitchFamily="34" charset="0"/>
              </a:rPr>
              <a:t> </a:t>
            </a:r>
            <a:r>
              <a:rPr lang="en-US" dirty="0" err="1">
                <a:effectLst/>
                <a:latin typeface="Berlin Sans FB" panose="020E0602020502020306" pitchFamily="34" charset="0"/>
              </a:rPr>
              <a:t>usados</a:t>
            </a:r>
            <a:r>
              <a:rPr lang="en-US" dirty="0">
                <a:effectLst/>
                <a:latin typeface="Berlin Sans FB" panose="020E0602020502020306" pitchFamily="34" charset="0"/>
              </a:rPr>
              <a:t> </a:t>
            </a:r>
            <a:r>
              <a:rPr lang="en-US" dirty="0" err="1">
                <a:effectLst/>
                <a:latin typeface="Berlin Sans FB" panose="020E0602020502020306" pitchFamily="34" charset="0"/>
              </a:rPr>
              <a:t>na</a:t>
            </a:r>
            <a:r>
              <a:rPr lang="en-US" dirty="0">
                <a:effectLst/>
                <a:latin typeface="Berlin Sans FB" panose="020E0602020502020306" pitchFamily="34" charset="0"/>
              </a:rPr>
              <a:t> </a:t>
            </a:r>
            <a:r>
              <a:rPr lang="en-US" dirty="0" err="1">
                <a:effectLst/>
                <a:latin typeface="Berlin Sans FB" panose="020E0602020502020306" pitchFamily="34" charset="0"/>
              </a:rPr>
              <a:t>função</a:t>
            </a:r>
            <a:r>
              <a:rPr lang="en-US" dirty="0">
                <a:effectLst/>
                <a:latin typeface="Berlin Sans FB" panose="020E0602020502020306" pitchFamily="34" charset="0"/>
              </a:rPr>
              <a:t> </a:t>
            </a:r>
            <a:r>
              <a:rPr lang="en-US" dirty="0" err="1">
                <a:effectLst/>
                <a:latin typeface="Berlin Sans FB" panose="020E0602020502020306" pitchFamily="34" charset="0"/>
              </a:rPr>
              <a:t>lâmbda</a:t>
            </a:r>
            <a:r>
              <a:rPr lang="en-US" dirty="0">
                <a:effectLst/>
                <a:latin typeface="Berlin Sans FB" panose="020E0602020502020306" pitchFamily="34" charset="0"/>
              </a:rPr>
              <a:t> do que </a:t>
            </a:r>
            <a:r>
              <a:rPr lang="en-US" dirty="0" err="1">
                <a:effectLst/>
                <a:latin typeface="Berlin Sans FB" panose="020E0602020502020306" pitchFamily="34" charset="0"/>
              </a:rPr>
              <a:t>os</a:t>
            </a:r>
            <a:r>
              <a:rPr lang="en-US" dirty="0">
                <a:effectLst/>
                <a:latin typeface="Berlin Sans FB" panose="020E0602020502020306" pitchFamily="34" charset="0"/>
              </a:rPr>
              <a:t> </a:t>
            </a:r>
            <a:r>
              <a:rPr lang="en-US" dirty="0" err="1">
                <a:effectLst/>
                <a:latin typeface="Berlin Sans FB" panose="020E0602020502020306" pitchFamily="34" charset="0"/>
              </a:rPr>
              <a:t>parâmetros</a:t>
            </a:r>
            <a:r>
              <a:rPr lang="en-US" dirty="0">
                <a:effectLst/>
                <a:latin typeface="Berlin Sans FB" panose="020E0602020502020306" pitchFamily="34" charset="0"/>
              </a:rPr>
              <a:t> </a:t>
            </a:r>
            <a:r>
              <a:rPr lang="en-US" dirty="0" err="1">
                <a:effectLst/>
                <a:latin typeface="Berlin Sans FB" panose="020E0602020502020306" pitchFamily="34" charset="0"/>
              </a:rPr>
              <a:t>usados</a:t>
            </a:r>
            <a:r>
              <a:rPr lang="en-US" dirty="0">
                <a:effectLst/>
                <a:latin typeface="Berlin Sans FB" panose="020E0602020502020306" pitchFamily="34" charset="0"/>
              </a:rPr>
              <a:t> </a:t>
            </a:r>
            <a:r>
              <a:rPr lang="en-US" dirty="0" err="1">
                <a:effectLst/>
                <a:latin typeface="Berlin Sans FB" panose="020E0602020502020306" pitchFamily="34" charset="0"/>
              </a:rPr>
              <a:t>na</a:t>
            </a:r>
            <a:r>
              <a:rPr lang="en-US" dirty="0">
                <a:effectLst/>
                <a:latin typeface="Berlin Sans FB" panose="020E0602020502020306" pitchFamily="34" charset="0"/>
              </a:rPr>
              <a:t> </a:t>
            </a:r>
            <a:r>
              <a:rPr lang="en-US" dirty="0" err="1">
                <a:effectLst/>
                <a:latin typeface="Berlin Sans FB" panose="020E0602020502020306" pitchFamily="34" charset="0"/>
              </a:rPr>
              <a:t>chamada</a:t>
            </a:r>
            <a:r>
              <a:rPr lang="en-US" dirty="0">
                <a:effectLst/>
                <a:latin typeface="Berlin Sans FB" panose="020E0602020502020306" pitchFamily="34" charset="0"/>
              </a:rPr>
              <a:t> da </a:t>
            </a:r>
            <a:r>
              <a:rPr lang="en-US" dirty="0" err="1">
                <a:effectLst/>
                <a:latin typeface="Berlin Sans FB" panose="020E0602020502020306" pitchFamily="34" charset="0"/>
              </a:rPr>
              <a:t>função</a:t>
            </a:r>
            <a:r>
              <a:rPr lang="en-US" dirty="0">
                <a:effectLst/>
                <a:latin typeface="Berlin Sans FB" panose="020E0602020502020306" pitchFamily="34" charset="0"/>
              </a:rPr>
              <a:t> “</a:t>
            </a:r>
            <a:r>
              <a:rPr lang="en-US" dirty="0" err="1">
                <a:effectLst/>
                <a:latin typeface="Berlin Sans FB" panose="020E0602020502020306" pitchFamily="34" charset="0"/>
              </a:rPr>
              <a:t>noise_removal</a:t>
            </a:r>
            <a:r>
              <a:rPr lang="en-US" dirty="0">
                <a:effectLst/>
                <a:latin typeface="Berlin Sans FB" panose="020E0602020502020306" pitchFamily="34" charset="0"/>
              </a:rPr>
              <a:t>”.</a:t>
            </a:r>
            <a:endParaRPr lang="en-US" b="0" dirty="0">
              <a:effectLst/>
              <a:latin typeface="Berlin Sans FB" panose="020E0602020502020306" pitchFamily="34" charset="0"/>
            </a:endParaRPr>
          </a:p>
          <a:p>
            <a:pPr marL="342900" indent="-342900" algn="l">
              <a:buFont typeface="Arial" panose="020B0604020202020204" pitchFamily="34" charset="0"/>
              <a:buChar char="•"/>
            </a:pPr>
            <a:endParaRPr lang="en-US" b="0" dirty="0">
              <a:effectLst/>
              <a:latin typeface="Berlin Sans FB" panose="020E0602020502020306" pitchFamily="34" charset="0"/>
            </a:endParaRPr>
          </a:p>
          <a:p>
            <a:pPr marL="342900" indent="-342900" algn="l">
              <a:buFont typeface="Arial" panose="020B0604020202020204" pitchFamily="34" charset="0"/>
              <a:buChar char="•"/>
            </a:pPr>
            <a:endParaRPr lang="en-US" dirty="0">
              <a:effectLst/>
              <a:latin typeface="Consolas" panose="020B0609020204030204" pitchFamily="49" charset="0"/>
            </a:endParaRPr>
          </a:p>
          <a:p>
            <a:pPr marL="342900" indent="-342900" algn="l">
              <a:buFont typeface="Arial" panose="020B0604020202020204" pitchFamily="34" charset="0"/>
              <a:buChar char="•"/>
            </a:pPr>
            <a:endParaRPr lang="en-US" b="0" dirty="0">
              <a:effectLst/>
              <a:latin typeface="Consolas" panose="020B0609020204030204" pitchFamily="49" charset="0"/>
            </a:endParaRPr>
          </a:p>
          <a:p>
            <a:pPr marL="342900" indent="-342900" algn="l">
              <a:buFont typeface="Arial" panose="020B0604020202020204" pitchFamily="34" charset="0"/>
              <a:buChar char="•"/>
            </a:pPr>
            <a:endParaRPr lang="en-US" b="0" dirty="0">
              <a:effectLst/>
              <a:latin typeface="Consolas" panose="020B0609020204030204" pitchFamily="49" charset="0"/>
            </a:endParaRPr>
          </a:p>
          <a:p>
            <a:pPr marL="342900" indent="-342900" algn="l">
              <a:buFont typeface="Arial" panose="020B0604020202020204" pitchFamily="34" charset="0"/>
              <a:buChar char="•"/>
            </a:pPr>
            <a:endParaRPr lang="pt-BR" dirty="0"/>
          </a:p>
        </p:txBody>
      </p:sp>
      <p:sp>
        <p:nvSpPr>
          <p:cNvPr id="5" name="Título 1">
            <a:extLst>
              <a:ext uri="{FF2B5EF4-FFF2-40B4-BE49-F238E27FC236}">
                <a16:creationId xmlns:a16="http://schemas.microsoft.com/office/drawing/2014/main" id="{42FC4D18-925E-479E-91DF-BAC11143DA01}"/>
              </a:ext>
            </a:extLst>
          </p:cNvPr>
          <p:cNvSpPr>
            <a:spLocks noGrp="1"/>
          </p:cNvSpPr>
          <p:nvPr>
            <p:ph type="ctrTitle"/>
          </p:nvPr>
        </p:nvSpPr>
        <p:spPr>
          <a:xfrm>
            <a:off x="2350407" y="948447"/>
            <a:ext cx="7176148" cy="796378"/>
          </a:xfrm>
        </p:spPr>
        <p:txBody>
          <a:bodyPr>
            <a:normAutofit fontScale="90000"/>
          </a:bodyPr>
          <a:lstStyle/>
          <a:p>
            <a:r>
              <a:rPr lang="pt-BR" dirty="0"/>
              <a:t>Conclusão</a:t>
            </a:r>
          </a:p>
        </p:txBody>
      </p:sp>
      <p:sp>
        <p:nvSpPr>
          <p:cNvPr id="6" name="Subtítulo 2">
            <a:extLst>
              <a:ext uri="{FF2B5EF4-FFF2-40B4-BE49-F238E27FC236}">
                <a16:creationId xmlns:a16="http://schemas.microsoft.com/office/drawing/2014/main" id="{630971A9-3D84-408D-930F-90589A6DB9B2}"/>
              </a:ext>
            </a:extLst>
          </p:cNvPr>
          <p:cNvSpPr txBox="1">
            <a:spLocks/>
          </p:cNvSpPr>
          <p:nvPr/>
        </p:nvSpPr>
        <p:spPr>
          <a:xfrm>
            <a:off x="512275" y="3856485"/>
            <a:ext cx="11421577" cy="79637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42900" indent="-342900" algn="l">
              <a:buFont typeface="Arial" panose="020B0604020202020204" pitchFamily="34" charset="0"/>
              <a:buChar char="•"/>
            </a:pPr>
            <a:r>
              <a:rPr lang="en-US" b="0" dirty="0" err="1">
                <a:effectLst/>
                <a:latin typeface="Berlin Sans FB" panose="020E0602020502020306" pitchFamily="34" charset="0"/>
              </a:rPr>
              <a:t>Os</a:t>
            </a:r>
            <a:r>
              <a:rPr lang="en-US" b="0" dirty="0">
                <a:effectLst/>
                <a:latin typeface="Berlin Sans FB" panose="020E0602020502020306" pitchFamily="34" charset="0"/>
              </a:rPr>
              <a:t> outros </a:t>
            </a:r>
            <a:r>
              <a:rPr lang="en-US" b="0" dirty="0" err="1">
                <a:effectLst/>
                <a:latin typeface="Berlin Sans FB" panose="020E0602020502020306" pitchFamily="34" charset="0"/>
              </a:rPr>
              <a:t>métodos</a:t>
            </a:r>
            <a:r>
              <a:rPr lang="en-US" b="0" dirty="0">
                <a:effectLst/>
                <a:latin typeface="Berlin Sans FB" panose="020E0602020502020306" pitchFamily="34" charset="0"/>
              </a:rPr>
              <a:t> </a:t>
            </a:r>
            <a:r>
              <a:rPr lang="en-US" b="0" dirty="0" err="1">
                <a:effectLst/>
                <a:latin typeface="Berlin Sans FB" panose="020E0602020502020306" pitchFamily="34" charset="0"/>
              </a:rPr>
              <a:t>apresentados</a:t>
            </a:r>
            <a:r>
              <a:rPr lang="en-US" b="0" dirty="0">
                <a:effectLst/>
                <a:latin typeface="Berlin Sans FB" panose="020E0602020502020306" pitchFamily="34" charset="0"/>
              </a:rPr>
              <a:t> </a:t>
            </a:r>
            <a:r>
              <a:rPr lang="en-US" b="0" dirty="0" err="1">
                <a:effectLst/>
                <a:latin typeface="Berlin Sans FB" panose="020E0602020502020306" pitchFamily="34" charset="0"/>
              </a:rPr>
              <a:t>têm</a:t>
            </a:r>
            <a:r>
              <a:rPr lang="en-US" b="0" dirty="0">
                <a:effectLst/>
                <a:latin typeface="Berlin Sans FB" panose="020E0602020502020306" pitchFamily="34" charset="0"/>
              </a:rPr>
              <a:t> </a:t>
            </a:r>
            <a:r>
              <a:rPr lang="en-US" b="0" dirty="0" err="1">
                <a:effectLst/>
                <a:latin typeface="Berlin Sans FB" panose="020E0602020502020306" pitchFamily="34" charset="0"/>
              </a:rPr>
              <a:t>eficácia</a:t>
            </a:r>
            <a:r>
              <a:rPr lang="en-US" b="0" dirty="0">
                <a:effectLst/>
                <a:latin typeface="Berlin Sans FB" panose="020E0602020502020306" pitchFamily="34" charset="0"/>
              </a:rPr>
              <a:t> </a:t>
            </a:r>
            <a:r>
              <a:rPr lang="en-US" b="0" dirty="0" err="1">
                <a:effectLst/>
                <a:latin typeface="Berlin Sans FB" panose="020E0602020502020306" pitchFamily="34" charset="0"/>
              </a:rPr>
              <a:t>menor</a:t>
            </a:r>
            <a:r>
              <a:rPr lang="en-US" b="0" dirty="0">
                <a:effectLst/>
                <a:latin typeface="Berlin Sans FB" panose="020E0602020502020306" pitchFamily="34" charset="0"/>
              </a:rPr>
              <a:t> </a:t>
            </a:r>
            <a:r>
              <a:rPr lang="en-US" b="0" dirty="0" err="1">
                <a:effectLst/>
                <a:latin typeface="Berlin Sans FB" panose="020E0602020502020306" pitchFamily="34" charset="0"/>
              </a:rPr>
              <a:t>em</a:t>
            </a:r>
            <a:r>
              <a:rPr lang="en-US" b="0" dirty="0">
                <a:effectLst/>
                <a:latin typeface="Berlin Sans FB" panose="020E0602020502020306" pitchFamily="34" charset="0"/>
              </a:rPr>
              <a:t> </a:t>
            </a:r>
            <a:r>
              <a:rPr lang="en-US" b="0" dirty="0" err="1">
                <a:effectLst/>
                <a:latin typeface="Berlin Sans FB" panose="020E0602020502020306" pitchFamily="34" charset="0"/>
              </a:rPr>
              <a:t>comparação</a:t>
            </a:r>
            <a:r>
              <a:rPr lang="en-US" b="0" dirty="0">
                <a:effectLst/>
                <a:latin typeface="Berlin Sans FB" panose="020E0602020502020306" pitchFamily="34" charset="0"/>
              </a:rPr>
              <a:t> com </a:t>
            </a:r>
            <a:r>
              <a:rPr lang="en-US" b="0" dirty="0" err="1">
                <a:effectLst/>
                <a:latin typeface="Berlin Sans FB" panose="020E0602020502020306" pitchFamily="34" charset="0"/>
              </a:rPr>
              <a:t>os</a:t>
            </a:r>
            <a:r>
              <a:rPr lang="en-US" b="0" dirty="0">
                <a:effectLst/>
                <a:latin typeface="Berlin Sans FB" panose="020E0602020502020306" pitchFamily="34" charset="0"/>
              </a:rPr>
              <a:t> </a:t>
            </a:r>
            <a:r>
              <a:rPr lang="en-US" b="0" dirty="0" err="1">
                <a:effectLst/>
                <a:latin typeface="Berlin Sans FB" panose="020E0602020502020306" pitchFamily="34" charset="0"/>
              </a:rPr>
              <a:t>parâmetros</a:t>
            </a:r>
            <a:r>
              <a:rPr lang="en-US" b="0" dirty="0">
                <a:effectLst/>
                <a:latin typeface="Berlin Sans FB" panose="020E0602020502020306" pitchFamily="34" charset="0"/>
              </a:rPr>
              <a:t> </a:t>
            </a:r>
            <a:r>
              <a:rPr lang="en-US" b="0" dirty="0" err="1">
                <a:effectLst/>
                <a:latin typeface="Berlin Sans FB" panose="020E0602020502020306" pitchFamily="34" charset="0"/>
              </a:rPr>
              <a:t>utilizados</a:t>
            </a:r>
            <a:r>
              <a:rPr lang="en-US" b="0" dirty="0">
                <a:effectLst/>
                <a:latin typeface="Berlin Sans FB" panose="020E0602020502020306" pitchFamily="34" charset="0"/>
              </a:rPr>
              <a:t> </a:t>
            </a:r>
            <a:r>
              <a:rPr lang="en-US" b="0" dirty="0" err="1">
                <a:effectLst/>
                <a:latin typeface="Berlin Sans FB" panose="020E0602020502020306" pitchFamily="34" charset="0"/>
              </a:rPr>
              <a:t>na</a:t>
            </a:r>
            <a:r>
              <a:rPr lang="en-US" b="0" dirty="0">
                <a:effectLst/>
                <a:latin typeface="Berlin Sans FB" panose="020E0602020502020306" pitchFamily="34" charset="0"/>
              </a:rPr>
              <a:t> </a:t>
            </a:r>
            <a:r>
              <a:rPr lang="en-US" b="0" dirty="0" err="1">
                <a:effectLst/>
                <a:latin typeface="Berlin Sans FB" panose="020E0602020502020306" pitchFamily="34" charset="0"/>
              </a:rPr>
              <a:t>função</a:t>
            </a:r>
            <a:r>
              <a:rPr lang="en-US" b="0" dirty="0">
                <a:effectLst/>
                <a:latin typeface="Berlin Sans FB" panose="020E0602020502020306" pitchFamily="34" charset="0"/>
              </a:rPr>
              <a:t>.</a:t>
            </a:r>
            <a:endParaRPr lang="en-US" dirty="0">
              <a:effectLst/>
              <a:latin typeface="Berlin Sans FB" panose="020E0602020502020306" pitchFamily="34" charset="0"/>
            </a:endParaRPr>
          </a:p>
          <a:p>
            <a:pPr marL="342900" indent="-342900" algn="l">
              <a:buFont typeface="Arial" panose="020B0604020202020204" pitchFamily="34" charset="0"/>
              <a:buChar char="•"/>
            </a:pPr>
            <a:endParaRPr lang="en-US" dirty="0">
              <a:effectLst/>
              <a:latin typeface="Consolas" panose="020B0609020204030204" pitchFamily="49" charset="0"/>
            </a:endParaRPr>
          </a:p>
          <a:p>
            <a:pPr algn="l"/>
            <a:endParaRPr lang="en-US" dirty="0">
              <a:effectLst/>
              <a:latin typeface="Consolas" panose="020B0609020204030204" pitchFamily="49" charset="0"/>
            </a:endParaRPr>
          </a:p>
          <a:p>
            <a:pPr marL="342900" indent="-342900" algn="l">
              <a:buFont typeface="Arial" panose="020B0604020202020204" pitchFamily="34" charset="0"/>
              <a:buChar char="•"/>
            </a:pPr>
            <a:endParaRPr lang="pt-BR" dirty="0"/>
          </a:p>
        </p:txBody>
      </p:sp>
      <p:sp>
        <p:nvSpPr>
          <p:cNvPr id="7" name="Subtítulo 2">
            <a:extLst>
              <a:ext uri="{FF2B5EF4-FFF2-40B4-BE49-F238E27FC236}">
                <a16:creationId xmlns:a16="http://schemas.microsoft.com/office/drawing/2014/main" id="{E4C13BE2-56CB-49C1-A3FE-31C5ED0EA953}"/>
              </a:ext>
            </a:extLst>
          </p:cNvPr>
          <p:cNvSpPr txBox="1">
            <a:spLocks/>
          </p:cNvSpPr>
          <p:nvPr/>
        </p:nvSpPr>
        <p:spPr>
          <a:xfrm>
            <a:off x="512276" y="4805097"/>
            <a:ext cx="11421577" cy="52112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42900" indent="-342900" algn="l">
              <a:buFont typeface="Arial" panose="020B0604020202020204" pitchFamily="34" charset="0"/>
              <a:buChar char="•"/>
            </a:pPr>
            <a:r>
              <a:rPr lang="pt-BR" dirty="0" err="1">
                <a:solidFill>
                  <a:srgbClr val="CCCCCC"/>
                </a:solidFill>
                <a:effectLst/>
                <a:latin typeface="Consolas" panose="020B0609020204030204" pitchFamily="49" charset="0"/>
              </a:rPr>
              <a:t>Noisereduce</a:t>
            </a:r>
            <a:r>
              <a:rPr lang="pt-BR" dirty="0">
                <a:solidFill>
                  <a:srgbClr val="CCCCCC"/>
                </a:solidFill>
                <a:effectLst/>
                <a:latin typeface="Consolas" panose="020B0609020204030204" pitchFamily="49" charset="0"/>
              </a:rPr>
              <a:t> </a:t>
            </a:r>
            <a:r>
              <a:rPr lang="en-US" dirty="0" err="1">
                <a:effectLst/>
                <a:latin typeface="Berlin Sans FB" panose="020E0602020502020306" pitchFamily="34" charset="0"/>
              </a:rPr>
              <a:t>possui</a:t>
            </a:r>
            <a:r>
              <a:rPr lang="en-US" dirty="0">
                <a:effectLst/>
                <a:latin typeface="Berlin Sans FB" panose="020E0602020502020306" pitchFamily="34" charset="0"/>
              </a:rPr>
              <a:t> </a:t>
            </a:r>
            <a:r>
              <a:rPr lang="en-US" dirty="0" err="1">
                <a:effectLst/>
                <a:latin typeface="Berlin Sans FB" panose="020E0602020502020306" pitchFamily="34" charset="0"/>
              </a:rPr>
              <a:t>vasta</a:t>
            </a:r>
            <a:r>
              <a:rPr lang="en-US" dirty="0">
                <a:effectLst/>
                <a:latin typeface="Berlin Sans FB" panose="020E0602020502020306" pitchFamily="34" charset="0"/>
              </a:rPr>
              <a:t> </a:t>
            </a:r>
            <a:r>
              <a:rPr lang="en-US" dirty="0" err="1">
                <a:effectLst/>
                <a:latin typeface="Berlin Sans FB" panose="020E0602020502020306" pitchFamily="34" charset="0"/>
              </a:rPr>
              <a:t>usabilidade</a:t>
            </a:r>
            <a:r>
              <a:rPr lang="en-US" dirty="0">
                <a:effectLst/>
                <a:latin typeface="Berlin Sans FB" panose="020E0602020502020306" pitchFamily="34" charset="0"/>
              </a:rPr>
              <a:t> e </a:t>
            </a:r>
            <a:r>
              <a:rPr lang="en-US" dirty="0" err="1">
                <a:effectLst/>
                <a:latin typeface="Berlin Sans FB" panose="020E0602020502020306" pitchFamily="34" charset="0"/>
              </a:rPr>
              <a:t>complexidade</a:t>
            </a:r>
            <a:r>
              <a:rPr lang="en-US" dirty="0">
                <a:effectLst/>
                <a:latin typeface="Berlin Sans FB" panose="020E0602020502020306" pitchFamily="34" charset="0"/>
              </a:rPr>
              <a:t>.</a:t>
            </a:r>
            <a:endParaRPr lang="pt-BR" dirty="0"/>
          </a:p>
        </p:txBody>
      </p:sp>
    </p:spTree>
    <p:extLst>
      <p:ext uri="{BB962C8B-B14F-4D97-AF65-F5344CB8AC3E}">
        <p14:creationId xmlns:p14="http://schemas.microsoft.com/office/powerpoint/2010/main" val="28055625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2FC4D18-925E-479E-91DF-BAC11143DA01}"/>
              </a:ext>
            </a:extLst>
          </p:cNvPr>
          <p:cNvSpPr>
            <a:spLocks noGrp="1"/>
          </p:cNvSpPr>
          <p:nvPr>
            <p:ph type="ctrTitle"/>
          </p:nvPr>
        </p:nvSpPr>
        <p:spPr>
          <a:xfrm>
            <a:off x="2507926" y="3030811"/>
            <a:ext cx="7176148" cy="796378"/>
          </a:xfrm>
        </p:spPr>
        <p:txBody>
          <a:bodyPr>
            <a:normAutofit fontScale="90000"/>
          </a:bodyPr>
          <a:lstStyle/>
          <a:p>
            <a:r>
              <a:rPr lang="pt-BR" dirty="0"/>
              <a:t>Obrigado</a:t>
            </a:r>
          </a:p>
        </p:txBody>
      </p:sp>
    </p:spTree>
    <p:extLst>
      <p:ext uri="{BB962C8B-B14F-4D97-AF65-F5344CB8AC3E}">
        <p14:creationId xmlns:p14="http://schemas.microsoft.com/office/powerpoint/2010/main" val="920854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erson wearing sunglasses taking a selfie&#10;&#10;Description automatically generated">
            <a:extLst>
              <a:ext uri="{FF2B5EF4-FFF2-40B4-BE49-F238E27FC236}">
                <a16:creationId xmlns:a16="http://schemas.microsoft.com/office/drawing/2014/main" id="{6ECBC656-6ED1-4EF0-9E23-53E649A3E0F5}"/>
              </a:ext>
            </a:extLst>
          </p:cNvPr>
          <p:cNvPicPr>
            <a:picLocks noChangeAspect="1"/>
          </p:cNvPicPr>
          <p:nvPr/>
        </p:nvPicPr>
        <p:blipFill>
          <a:blip r:embed="rId2"/>
          <a:stretch>
            <a:fillRect/>
          </a:stretch>
        </p:blipFill>
        <p:spPr>
          <a:xfrm>
            <a:off x="9030114" y="455852"/>
            <a:ext cx="2368437" cy="2368437"/>
          </a:xfrm>
          <a:prstGeom prst="rect">
            <a:avLst/>
          </a:prstGeom>
        </p:spPr>
      </p:pic>
      <p:pic>
        <p:nvPicPr>
          <p:cNvPr id="6" name="Picture 6" descr="A picture containing person, indoor, person, person&#10;&#10;Description automatically generated">
            <a:extLst>
              <a:ext uri="{FF2B5EF4-FFF2-40B4-BE49-F238E27FC236}">
                <a16:creationId xmlns:a16="http://schemas.microsoft.com/office/drawing/2014/main" id="{BF066BB7-341C-4662-A58B-6FB1EED0EC91}"/>
              </a:ext>
            </a:extLst>
          </p:cNvPr>
          <p:cNvPicPr>
            <a:picLocks noChangeAspect="1"/>
          </p:cNvPicPr>
          <p:nvPr/>
        </p:nvPicPr>
        <p:blipFill>
          <a:blip r:embed="rId3"/>
          <a:stretch>
            <a:fillRect/>
          </a:stretch>
        </p:blipFill>
        <p:spPr>
          <a:xfrm>
            <a:off x="599357" y="527571"/>
            <a:ext cx="2381480" cy="2368437"/>
          </a:xfrm>
          <a:prstGeom prst="rect">
            <a:avLst/>
          </a:prstGeom>
        </p:spPr>
      </p:pic>
      <p:sp>
        <p:nvSpPr>
          <p:cNvPr id="13" name="TextBox 12">
            <a:extLst>
              <a:ext uri="{FF2B5EF4-FFF2-40B4-BE49-F238E27FC236}">
                <a16:creationId xmlns:a16="http://schemas.microsoft.com/office/drawing/2014/main" id="{C01922C5-DEFE-4E4A-AF78-007B47E9DFBE}"/>
              </a:ext>
            </a:extLst>
          </p:cNvPr>
          <p:cNvSpPr txBox="1"/>
          <p:nvPr/>
        </p:nvSpPr>
        <p:spPr>
          <a:xfrm>
            <a:off x="9030114" y="29285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Wesley Marcos Borges </a:t>
            </a:r>
          </a:p>
        </p:txBody>
      </p:sp>
      <p:sp>
        <p:nvSpPr>
          <p:cNvPr id="16" name="TextBox 15">
            <a:extLst>
              <a:ext uri="{FF2B5EF4-FFF2-40B4-BE49-F238E27FC236}">
                <a16:creationId xmlns:a16="http://schemas.microsoft.com/office/drawing/2014/main" id="{03A58126-F9A0-4190-AF4A-73E1A253DB52}"/>
              </a:ext>
            </a:extLst>
          </p:cNvPr>
          <p:cNvSpPr txBox="1"/>
          <p:nvPr/>
        </p:nvSpPr>
        <p:spPr>
          <a:xfrm>
            <a:off x="139123" y="3122743"/>
            <a:ext cx="3918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Pedro Gabriel Garcia Ribeiro Balestra</a:t>
            </a:r>
          </a:p>
        </p:txBody>
      </p:sp>
      <p:pic>
        <p:nvPicPr>
          <p:cNvPr id="9" name="Imagem 8">
            <a:extLst>
              <a:ext uri="{FF2B5EF4-FFF2-40B4-BE49-F238E27FC236}">
                <a16:creationId xmlns:a16="http://schemas.microsoft.com/office/drawing/2014/main" id="{73EA835F-8975-42F1-9060-23E11E973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603" y="2896008"/>
            <a:ext cx="2276793" cy="2286319"/>
          </a:xfrm>
          <a:prstGeom prst="rect">
            <a:avLst/>
          </a:prstGeom>
        </p:spPr>
      </p:pic>
      <p:sp>
        <p:nvSpPr>
          <p:cNvPr id="12" name="TextBox 15">
            <a:extLst>
              <a:ext uri="{FF2B5EF4-FFF2-40B4-BE49-F238E27FC236}">
                <a16:creationId xmlns:a16="http://schemas.microsoft.com/office/drawing/2014/main" id="{985399E4-85FB-4E1C-A65E-CDC707414B6B}"/>
              </a:ext>
            </a:extLst>
          </p:cNvPr>
          <p:cNvSpPr txBox="1"/>
          <p:nvPr/>
        </p:nvSpPr>
        <p:spPr>
          <a:xfrm>
            <a:off x="4854152" y="5328060"/>
            <a:ext cx="2774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Lucas de Souza Resende</a:t>
            </a:r>
          </a:p>
        </p:txBody>
      </p:sp>
    </p:spTree>
    <p:extLst>
      <p:ext uri="{BB962C8B-B14F-4D97-AF65-F5344CB8AC3E}">
        <p14:creationId xmlns:p14="http://schemas.microsoft.com/office/powerpoint/2010/main" val="34912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a:xfrm>
            <a:off x="-194337" y="0"/>
            <a:ext cx="9440034" cy="1828801"/>
          </a:xfrm>
        </p:spPr>
        <p:txBody>
          <a:bodyPr/>
          <a:lstStyle/>
          <a:p>
            <a:r>
              <a:rPr lang="pt-BR" dirty="0"/>
              <a:t>O que é ruido em Áudios?</a:t>
            </a:r>
          </a:p>
        </p:txBody>
      </p:sp>
      <p:sp>
        <p:nvSpPr>
          <p:cNvPr id="11" name="Título 1">
            <a:extLst>
              <a:ext uri="{FF2B5EF4-FFF2-40B4-BE49-F238E27FC236}">
                <a16:creationId xmlns:a16="http://schemas.microsoft.com/office/drawing/2014/main" id="{F6B5BE7E-D439-4A83-BF01-7CAAFD0FA021}"/>
              </a:ext>
            </a:extLst>
          </p:cNvPr>
          <p:cNvSpPr txBox="1">
            <a:spLocks/>
          </p:cNvSpPr>
          <p:nvPr/>
        </p:nvSpPr>
        <p:spPr>
          <a:xfrm>
            <a:off x="720064" y="1828801"/>
            <a:ext cx="9440034" cy="1515034"/>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1800" b="0" i="0" dirty="0">
                <a:solidFill>
                  <a:schemeClr val="tx1"/>
                </a:solidFill>
                <a:effectLst/>
                <a:latin typeface="Helvetica Neue"/>
              </a:rPr>
              <a:t>Ruídos são variações indesejadas em um sinal. O que pode ser feito para amenizar? Um tratamento que garanta que o sinal original do som gravado seja reproduzido com mais clareza do que os ruídos que aconteceram ao longo da gravação ou no processo de armazenagem. Será abordado neste trabalho um pouco sobre o tema e uma forma de manipular a melhora nos áudios.</a:t>
            </a:r>
            <a:endParaRPr lang="pt-BR" sz="1800" dirty="0">
              <a:solidFill>
                <a:schemeClr val="tx1"/>
              </a:solidFill>
              <a:effectLst>
                <a:outerShdw blurRad="38100" dist="38100" dir="2700000" algn="tl">
                  <a:srgbClr val="000000">
                    <a:alpha val="43137"/>
                  </a:srgbClr>
                </a:outerShdw>
              </a:effectLst>
            </a:endParaRPr>
          </a:p>
        </p:txBody>
      </p:sp>
      <p:sp>
        <p:nvSpPr>
          <p:cNvPr id="14" name="Título 1">
            <a:extLst>
              <a:ext uri="{FF2B5EF4-FFF2-40B4-BE49-F238E27FC236}">
                <a16:creationId xmlns:a16="http://schemas.microsoft.com/office/drawing/2014/main" id="{B90AA928-0A2A-49A2-AFE3-A4C0E05E5D41}"/>
              </a:ext>
            </a:extLst>
          </p:cNvPr>
          <p:cNvSpPr txBox="1">
            <a:spLocks/>
          </p:cNvSpPr>
          <p:nvPr/>
        </p:nvSpPr>
        <p:spPr>
          <a:xfrm>
            <a:off x="133860" y="3943350"/>
            <a:ext cx="5095365" cy="16685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1800" b="0" i="0" dirty="0">
                <a:solidFill>
                  <a:schemeClr val="tx1"/>
                </a:solidFill>
                <a:effectLst/>
                <a:latin typeface="Helvetica Neue"/>
              </a:rPr>
              <a:t>Conforme figura ao lado, temos um áudio com ruído e o mesmo áudio original. Existe um limite para o tratamento, não sendo com um perfeita clareza, mas já sendo o suficiente para que não haja incômodos audíveis pelo ouvido humano</a:t>
            </a:r>
            <a:r>
              <a:rPr lang="pt-BR" sz="1800" b="0" i="0" dirty="0">
                <a:solidFill>
                  <a:schemeClr val="tx1"/>
                </a:solidFill>
                <a:effectLst>
                  <a:outerShdw blurRad="38100" dist="38100" dir="2700000" algn="tl">
                    <a:srgbClr val="000000">
                      <a:alpha val="43137"/>
                    </a:srgbClr>
                  </a:outerShdw>
                </a:effectLst>
                <a:latin typeface="Helvetica Neue"/>
              </a:rPr>
              <a:t>.</a:t>
            </a:r>
            <a:endParaRPr lang="pt-BR" sz="1800" b="0" i="0" dirty="0">
              <a:solidFill>
                <a:schemeClr val="tx1"/>
              </a:solidFill>
              <a:effectLst/>
              <a:latin typeface="Helvetica Neue"/>
            </a:endParaRPr>
          </a:p>
        </p:txBody>
      </p:sp>
      <p:pic>
        <p:nvPicPr>
          <p:cNvPr id="10" name="Imagem 9">
            <a:extLst>
              <a:ext uri="{FF2B5EF4-FFF2-40B4-BE49-F238E27FC236}">
                <a16:creationId xmlns:a16="http://schemas.microsoft.com/office/drawing/2014/main" id="{2A970252-888E-400F-8E40-60084352A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3657602"/>
            <a:ext cx="6618059" cy="2958072"/>
          </a:xfrm>
          <a:prstGeom prst="rect">
            <a:avLst/>
          </a:prstGeom>
        </p:spPr>
      </p:pic>
    </p:spTree>
    <p:extLst>
      <p:ext uri="{BB962C8B-B14F-4D97-AF65-F5344CB8AC3E}">
        <p14:creationId xmlns:p14="http://schemas.microsoft.com/office/powerpoint/2010/main" val="3956546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C48EB65-7408-4FB7-B7B3-0DA47D8E578F}"/>
              </a:ext>
            </a:extLst>
          </p:cNvPr>
          <p:cNvSpPr txBox="1">
            <a:spLocks/>
          </p:cNvSpPr>
          <p:nvPr/>
        </p:nvSpPr>
        <p:spPr>
          <a:xfrm>
            <a:off x="671803" y="867747"/>
            <a:ext cx="10213073" cy="94346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Como prevenir ruído no áudio?</a:t>
            </a:r>
          </a:p>
        </p:txBody>
      </p:sp>
      <p:pic>
        <p:nvPicPr>
          <p:cNvPr id="3" name="Imagem 2">
            <a:extLst>
              <a:ext uri="{FF2B5EF4-FFF2-40B4-BE49-F238E27FC236}">
                <a16:creationId xmlns:a16="http://schemas.microsoft.com/office/drawing/2014/main" id="{421686C3-121E-4410-83C4-6DD4C0469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509" y="2316496"/>
            <a:ext cx="3546361" cy="1985962"/>
          </a:xfrm>
          <a:prstGeom prst="rect">
            <a:avLst/>
          </a:prstGeom>
        </p:spPr>
      </p:pic>
      <p:pic>
        <p:nvPicPr>
          <p:cNvPr id="5" name="Imagem 4">
            <a:extLst>
              <a:ext uri="{FF2B5EF4-FFF2-40B4-BE49-F238E27FC236}">
                <a16:creationId xmlns:a16="http://schemas.microsoft.com/office/drawing/2014/main" id="{5FA57AC4-F459-4F88-AB0A-9B38CB68A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70" y="4032311"/>
            <a:ext cx="3271838" cy="2217801"/>
          </a:xfrm>
          <a:prstGeom prst="rect">
            <a:avLst/>
          </a:prstGeom>
        </p:spPr>
      </p:pic>
      <p:sp>
        <p:nvSpPr>
          <p:cNvPr id="10" name="Título 1">
            <a:extLst>
              <a:ext uri="{FF2B5EF4-FFF2-40B4-BE49-F238E27FC236}">
                <a16:creationId xmlns:a16="http://schemas.microsoft.com/office/drawing/2014/main" id="{4F6FE575-1A2C-41F2-8A3D-6FDA8C50589E}"/>
              </a:ext>
            </a:extLst>
          </p:cNvPr>
          <p:cNvSpPr txBox="1">
            <a:spLocks/>
          </p:cNvSpPr>
          <p:nvPr/>
        </p:nvSpPr>
        <p:spPr>
          <a:xfrm>
            <a:off x="416157" y="4409095"/>
            <a:ext cx="4829175" cy="127537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a:t>Utilizando de estúdios com isolação acústica para a gravação de músicas profissionais, sons que serão utilizados em filmes, vídeos importantes e outros.</a:t>
            </a:r>
          </a:p>
        </p:txBody>
      </p:sp>
      <p:sp>
        <p:nvSpPr>
          <p:cNvPr id="11" name="Título 1">
            <a:extLst>
              <a:ext uri="{FF2B5EF4-FFF2-40B4-BE49-F238E27FC236}">
                <a16:creationId xmlns:a16="http://schemas.microsoft.com/office/drawing/2014/main" id="{D62B0BD5-2C02-4721-98DB-D625282CE6C3}"/>
              </a:ext>
            </a:extLst>
          </p:cNvPr>
          <p:cNvSpPr txBox="1">
            <a:spLocks/>
          </p:cNvSpPr>
          <p:nvPr/>
        </p:nvSpPr>
        <p:spPr>
          <a:xfrm>
            <a:off x="6691022" y="2282426"/>
            <a:ext cx="4829175" cy="127537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a:t>Ou mesmo em lugares isolados, com pouco ou nenhum tipo de barulho/ruído que interfira nas gravações dos áudios e sons necessários para o usuário.</a:t>
            </a:r>
          </a:p>
        </p:txBody>
      </p:sp>
    </p:spTree>
    <p:extLst>
      <p:ext uri="{BB962C8B-B14F-4D97-AF65-F5344CB8AC3E}">
        <p14:creationId xmlns:p14="http://schemas.microsoft.com/office/powerpoint/2010/main" val="22938969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6DE40E9-7D91-408E-9021-4F8B7E04CB4A}"/>
              </a:ext>
            </a:extLst>
          </p:cNvPr>
          <p:cNvSpPr txBox="1">
            <a:spLocks/>
          </p:cNvSpPr>
          <p:nvPr/>
        </p:nvSpPr>
        <p:spPr>
          <a:xfrm>
            <a:off x="-194337" y="-17585"/>
            <a:ext cx="11079214" cy="1828801"/>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Como remover ruido no áudio?</a:t>
            </a:r>
          </a:p>
        </p:txBody>
      </p:sp>
      <p:pic>
        <p:nvPicPr>
          <p:cNvPr id="3" name="Imagem 2">
            <a:extLst>
              <a:ext uri="{FF2B5EF4-FFF2-40B4-BE49-F238E27FC236}">
                <a16:creationId xmlns:a16="http://schemas.microsoft.com/office/drawing/2014/main" id="{055961F5-5362-4F24-A857-AF6D3CC02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2" y="3102909"/>
            <a:ext cx="6561788" cy="1828801"/>
          </a:xfrm>
          <a:prstGeom prst="rect">
            <a:avLst/>
          </a:prstGeom>
        </p:spPr>
      </p:pic>
      <p:sp>
        <p:nvSpPr>
          <p:cNvPr id="8" name="Título 1">
            <a:extLst>
              <a:ext uri="{FF2B5EF4-FFF2-40B4-BE49-F238E27FC236}">
                <a16:creationId xmlns:a16="http://schemas.microsoft.com/office/drawing/2014/main" id="{5BDFD61A-C79B-4E93-A3BE-51EB124ECA0D}"/>
              </a:ext>
            </a:extLst>
          </p:cNvPr>
          <p:cNvSpPr txBox="1">
            <a:spLocks/>
          </p:cNvSpPr>
          <p:nvPr/>
        </p:nvSpPr>
        <p:spPr>
          <a:xfrm>
            <a:off x="1025036" y="1903543"/>
            <a:ext cx="10141927" cy="63477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b="0" i="0" dirty="0">
                <a:solidFill>
                  <a:schemeClr val="tx1"/>
                </a:solidFill>
                <a:effectLst/>
                <a:latin typeface="Helvetica Neue"/>
              </a:rPr>
              <a:t>Através de filtros de som por meio de aplicativos, softwares ou códigos que fazem tratamentos de sons e áudio em geral.</a:t>
            </a:r>
          </a:p>
        </p:txBody>
      </p:sp>
      <p:pic>
        <p:nvPicPr>
          <p:cNvPr id="5" name="Imagem 4">
            <a:extLst>
              <a:ext uri="{FF2B5EF4-FFF2-40B4-BE49-F238E27FC236}">
                <a16:creationId xmlns:a16="http://schemas.microsoft.com/office/drawing/2014/main" id="{ABB4845C-739A-4E68-8C44-79B0C18B0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848" y="3575173"/>
            <a:ext cx="4409324" cy="2943224"/>
          </a:xfrm>
          <a:prstGeom prst="rect">
            <a:avLst/>
          </a:prstGeom>
        </p:spPr>
      </p:pic>
    </p:spTree>
    <p:extLst>
      <p:ext uri="{BB962C8B-B14F-4D97-AF65-F5344CB8AC3E}">
        <p14:creationId xmlns:p14="http://schemas.microsoft.com/office/powerpoint/2010/main" val="26505636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p:txBody>
          <a:bodyPr/>
          <a:lstStyle/>
          <a:p>
            <a:r>
              <a:rPr lang="pt-BR" dirty="0"/>
              <a:t>Apresentação do código</a:t>
            </a:r>
          </a:p>
        </p:txBody>
      </p:sp>
    </p:spTree>
    <p:extLst>
      <p:ext uri="{BB962C8B-B14F-4D97-AF65-F5344CB8AC3E}">
        <p14:creationId xmlns:p14="http://schemas.microsoft.com/office/powerpoint/2010/main" val="28270150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fontScale="77500" lnSpcReduction="20000"/>
          </a:bodyPr>
          <a:lstStyle/>
          <a:p>
            <a:pPr algn="l"/>
            <a:r>
              <a:rPr lang="en-US" b="0" dirty="0" err="1">
                <a:solidFill>
                  <a:srgbClr val="00B050"/>
                </a:solidFill>
                <a:effectLst/>
                <a:latin typeface="Berlin Sans FB" panose="020E0602020502020306" pitchFamily="34" charset="0"/>
              </a:rPr>
              <a:t>Importando</a:t>
            </a:r>
            <a:r>
              <a:rPr lang="en-US" b="0" dirty="0">
                <a:solidFill>
                  <a:srgbClr val="00B050"/>
                </a:solidFill>
                <a:effectLst/>
                <a:latin typeface="Berlin Sans FB" panose="020E0602020502020306" pitchFamily="34" charset="0"/>
              </a:rPr>
              <a:t> as </a:t>
            </a:r>
            <a:r>
              <a:rPr lang="en-US" b="0" dirty="0" err="1">
                <a:solidFill>
                  <a:srgbClr val="00B050"/>
                </a:solidFill>
                <a:effectLst/>
                <a:latin typeface="Berlin Sans FB" panose="020E0602020502020306" pitchFamily="34" charset="0"/>
              </a:rPr>
              <a:t>bibliotecas</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necessárias</a:t>
            </a:r>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numpy</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np</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matplotlib.pyplot</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os</a:t>
            </a: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shutil</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os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path</a:t>
            </a: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pydub</a:t>
            </a: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AudioSegment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IPython</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scipy.io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wavfile</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noisereduce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nr</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soundfile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sf</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sounddevice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sd</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noisereduce.generate_noise</a:t>
            </a: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band_limited_noise</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matplotlib.pyplot</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urllib.request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numpy</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np</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io</a:t>
            </a:r>
            <a:endParaRPr lang="pt-BR" b="0" dirty="0">
              <a:solidFill>
                <a:srgbClr val="CCCCCC"/>
              </a:solidFill>
              <a:effectLst/>
              <a:latin typeface="Consolas" panose="020B0609020204030204" pitchFamily="49" charset="0"/>
            </a:endParaRPr>
          </a:p>
          <a:p>
            <a:pPr algn="l"/>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matplotlib</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inline</a:t>
            </a:r>
            <a:endParaRPr lang="pt-BR"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34905974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Abrindo</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em</a:t>
            </a:r>
            <a:r>
              <a:rPr lang="en-US" b="0" dirty="0">
                <a:solidFill>
                  <a:srgbClr val="00B050"/>
                </a:solidFill>
                <a:effectLst/>
                <a:latin typeface="Berlin Sans FB" panose="020E0602020502020306" pitchFamily="34" charset="0"/>
              </a:rPr>
              <a:t> .wav</a:t>
            </a:r>
          </a:p>
          <a:p>
            <a:pPr algn="l"/>
            <a:endParaRPr lang="en-US" dirty="0">
              <a:solidFill>
                <a:srgbClr val="00B050"/>
              </a:solidFill>
              <a:effectLst/>
              <a:latin typeface="Berlin Sans FB" panose="020E0602020502020306" pitchFamily="34" charset="0"/>
            </a:endParaRPr>
          </a:p>
          <a:p>
            <a:pPr algn="l"/>
            <a:r>
              <a:rPr lang="en-US" b="0" dirty="0">
                <a:solidFill>
                  <a:srgbClr val="CCCCCC"/>
                </a:solidFill>
                <a:effectLst/>
                <a:latin typeface="Consolas" panose="020B0609020204030204" pitchFamily="49" charset="0"/>
              </a:rPr>
              <a:t>rate, data = </a:t>
            </a:r>
            <a:r>
              <a:rPr lang="en-US" b="0" dirty="0" err="1">
                <a:solidFill>
                  <a:srgbClr val="CCCCCC"/>
                </a:solidFill>
                <a:effectLst/>
                <a:latin typeface="Consolas" panose="020B0609020204030204" pitchFamily="49" charset="0"/>
              </a:rPr>
              <a:t>wavfile.read</a:t>
            </a:r>
            <a:r>
              <a:rPr lang="en-US" b="0" dirty="0">
                <a:solidFill>
                  <a:srgbClr val="CCCCCC"/>
                </a:solidFill>
                <a:effectLst/>
                <a:latin typeface="Consolas" panose="020B0609020204030204" pitchFamily="49" charset="0"/>
              </a:rPr>
              <a:t>(</a:t>
            </a:r>
            <a:r>
              <a:rPr lang="en-US" b="0" dirty="0">
                <a:solidFill>
                  <a:srgbClr val="6A8759"/>
                </a:solidFill>
                <a:effectLst/>
                <a:latin typeface="Consolas" panose="020B0609020204030204" pitchFamily="49" charset="0"/>
              </a:rPr>
              <a:t>"assets_fish.wav"</a:t>
            </a:r>
            <a:r>
              <a:rPr lang="en-US" b="0" dirty="0">
                <a:solidFill>
                  <a:srgbClr val="CCCCCC"/>
                </a:solidFill>
                <a:effectLst/>
                <a:latin typeface="Consolas" panose="020B0609020204030204" pitchFamily="49" charset="0"/>
              </a:rPr>
              <a:t>)</a:t>
            </a:r>
          </a:p>
          <a:p>
            <a:pPr algn="l"/>
            <a:endParaRPr lang="en-US" dirty="0">
              <a:solidFill>
                <a:srgbClr val="00B050"/>
              </a:solidFill>
              <a:effectLst/>
              <a:latin typeface="Berlin Sans FB" panose="020E0602020502020306" pitchFamily="34" charset="0"/>
            </a:endParaRPr>
          </a:p>
          <a:p>
            <a:pPr algn="l"/>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plotará</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sinal</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endParaRPr lang="en-US" b="0" dirty="0">
              <a:solidFill>
                <a:srgbClr val="00B050"/>
              </a:solidFill>
              <a:effectLst/>
              <a:latin typeface="Berlin Sans FB" panose="020E0602020502020306" pitchFamily="34" charset="0"/>
            </a:endParaRPr>
          </a:p>
          <a:p>
            <a:pPr algn="l"/>
            <a:r>
              <a:rPr lang="pt-BR" b="0" dirty="0" err="1">
                <a:solidFill>
                  <a:srgbClr val="CC8242"/>
                </a:solidFill>
                <a:effectLst/>
                <a:latin typeface="Consolas" panose="020B0609020204030204" pitchFamily="49" charset="0"/>
              </a:rPr>
              <a:t>def</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data,rate</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fig</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ax</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plt.subplots</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figsize</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20</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3</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ax.plot</a:t>
            </a:r>
            <a:r>
              <a:rPr lang="pt-BR" b="0" dirty="0">
                <a:solidFill>
                  <a:srgbClr val="CCCCCC"/>
                </a:solidFill>
                <a:effectLst/>
                <a:latin typeface="Consolas" panose="020B0609020204030204" pitchFamily="49" charset="0"/>
              </a:rPr>
              <a:t>(data)</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plt.title</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t>
            </a:r>
            <a:r>
              <a:rPr lang="pt-BR" b="0" dirty="0" err="1">
                <a:solidFill>
                  <a:srgbClr val="6A8759"/>
                </a:solidFill>
                <a:effectLst/>
                <a:latin typeface="Consolas" panose="020B0609020204030204" pitchFamily="49" charset="0"/>
              </a:rPr>
              <a:t>Signal</a:t>
            </a:r>
            <a:r>
              <a:rPr lang="pt-BR" b="0" dirty="0">
                <a:solidFill>
                  <a:srgbClr val="6A8759"/>
                </a:solidFill>
                <a:effectLst/>
                <a:latin typeface="Consolas" panose="020B0609020204030204" pitchFamily="49" charset="0"/>
              </a:rPr>
              <a:t> </a:t>
            </a:r>
            <a:r>
              <a:rPr lang="pt-BR" b="0" dirty="0" err="1">
                <a:solidFill>
                  <a:srgbClr val="6A8759"/>
                </a:solidFill>
                <a:effectLst/>
                <a:latin typeface="Consolas" panose="020B0609020204030204" pitchFamily="49" charset="0"/>
              </a:rPr>
              <a:t>Audio</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plt.xlabel</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"Time (</a:t>
            </a:r>
            <a:r>
              <a:rPr lang="pt-BR" b="0" dirty="0" err="1">
                <a:solidFill>
                  <a:srgbClr val="6A8759"/>
                </a:solidFill>
                <a:effectLst/>
                <a:latin typeface="Consolas" panose="020B0609020204030204" pitchFamily="49" charset="0"/>
              </a:rPr>
              <a:t>ms</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plt.xlim</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0</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len</a:t>
            </a:r>
            <a:r>
              <a:rPr lang="pt-BR" b="0" dirty="0">
                <a:solidFill>
                  <a:srgbClr val="CCCCCC"/>
                </a:solidFill>
                <a:effectLst/>
                <a:latin typeface="Consolas" panose="020B0609020204030204" pitchFamily="49" charset="0"/>
              </a:rPr>
              <a:t>(data)])</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plt.ylabel</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return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IPython.display.Audio</a:t>
            </a:r>
            <a:r>
              <a:rPr lang="pt-BR" b="0" dirty="0">
                <a:solidFill>
                  <a:srgbClr val="CCCCCC"/>
                </a:solidFill>
                <a:effectLst/>
                <a:latin typeface="Consolas" panose="020B0609020204030204" pitchFamily="49" charset="0"/>
              </a:rPr>
              <a:t>(data=data, rate=rate)</a:t>
            </a:r>
          </a:p>
          <a:p>
            <a:pPr algn="l"/>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14026548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fará</a:t>
            </a:r>
            <a:r>
              <a:rPr lang="en-US" b="0" dirty="0">
                <a:solidFill>
                  <a:srgbClr val="00B050"/>
                </a:solidFill>
                <a:effectLst/>
                <a:latin typeface="Berlin Sans FB" panose="020E0602020502020306" pitchFamily="34" charset="0"/>
              </a:rPr>
              <a:t> o Noise Removal</a:t>
            </a:r>
          </a:p>
          <a:p>
            <a:pPr algn="l"/>
            <a:endParaRPr lang="en-US" dirty="0">
              <a:solidFill>
                <a:srgbClr val="00B050"/>
              </a:solidFill>
              <a:effectLst/>
              <a:latin typeface="Berlin Sans FB" panose="020E0602020502020306" pitchFamily="34" charset="0"/>
            </a:endParaRPr>
          </a:p>
          <a:p>
            <a:pPr algn="l"/>
            <a:r>
              <a:rPr lang="pt-BR" b="0" dirty="0" err="1">
                <a:solidFill>
                  <a:srgbClr val="CC8242"/>
                </a:solidFill>
                <a:effectLst/>
                <a:latin typeface="Consolas" panose="020B0609020204030204" pitchFamily="49" charset="0"/>
              </a:rPr>
              <a:t>def</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noise_removal</a:t>
            </a:r>
            <a:r>
              <a:rPr lang="pt-BR" b="0" dirty="0">
                <a:solidFill>
                  <a:srgbClr val="CCCCCC"/>
                </a:solidFill>
                <a:effectLst/>
                <a:latin typeface="Consolas" panose="020B0609020204030204" pitchFamily="49" charset="0"/>
              </a:rPr>
              <a:t>(rate, data):</a:t>
            </a:r>
          </a:p>
          <a:p>
            <a:pPr algn="l"/>
            <a:r>
              <a:rPr lang="pt-BR" b="0" dirty="0">
                <a:solidFill>
                  <a:srgbClr val="CCCCCC"/>
                </a:solidFill>
                <a:effectLst/>
                <a:latin typeface="Consolas" panose="020B0609020204030204" pitchFamily="49" charset="0"/>
              </a:rPr>
              <a:t> </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nr.reduce_noise</a:t>
            </a:r>
            <a:r>
              <a:rPr lang="pt-BR" b="0" dirty="0">
                <a:solidFill>
                  <a:srgbClr val="CCCCCC"/>
                </a:solidFill>
                <a:effectLst/>
                <a:latin typeface="Consolas" panose="020B0609020204030204" pitchFamily="49" charset="0"/>
              </a:rPr>
              <a:t>(y=data, </a:t>
            </a:r>
            <a:r>
              <a:rPr lang="pt-BR" b="0" dirty="0" err="1">
                <a:solidFill>
                  <a:srgbClr val="CCCCCC"/>
                </a:solidFill>
                <a:effectLst/>
                <a:latin typeface="Consolas" panose="020B0609020204030204" pitchFamily="49" charset="0"/>
              </a:rPr>
              <a:t>sr</a:t>
            </a:r>
            <a:r>
              <a:rPr lang="pt-BR" b="0" dirty="0">
                <a:solidFill>
                  <a:srgbClr val="CCCCCC"/>
                </a:solidFill>
                <a:effectLst/>
                <a:latin typeface="Consolas" panose="020B0609020204030204" pitchFamily="49" charset="0"/>
              </a:rPr>
              <a:t>=rate)</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wavfile.write</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"assets_fish_reduced_noise.wav"</a:t>
            </a:r>
            <a:r>
              <a:rPr lang="pt-BR" b="0" dirty="0">
                <a:solidFill>
                  <a:srgbClr val="CCCCCC"/>
                </a:solidFill>
                <a:effectLst/>
                <a:latin typeface="Consolas" panose="020B0609020204030204" pitchFamily="49" charset="0"/>
              </a:rPr>
              <a:t>, rate, </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a:t>
            </a:r>
          </a:p>
          <a:p>
            <a:pPr algn="l"/>
            <a:br>
              <a:rPr lang="pt-BR" b="0" dirty="0">
                <a:solidFill>
                  <a:srgbClr val="CCCCCC"/>
                </a:solidFill>
                <a:effectLst/>
                <a:latin typeface="Consolas" panose="020B0609020204030204" pitchFamily="49" charset="0"/>
              </a:rPr>
            </a:b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return</a:t>
            </a:r>
            <a:r>
              <a:rPr lang="pt-BR" b="0" dirty="0">
                <a:solidFill>
                  <a:srgbClr val="CCCCCC"/>
                </a:solidFill>
                <a:effectLst/>
                <a:latin typeface="Consolas" panose="020B0609020204030204" pitchFamily="49" charset="0"/>
              </a:rPr>
              <a:t> rate, </a:t>
            </a:r>
            <a:r>
              <a:rPr lang="pt-BR" b="0" dirty="0" err="1">
                <a:solidFill>
                  <a:srgbClr val="CCCCCC"/>
                </a:solidFill>
                <a:effectLst/>
                <a:latin typeface="Consolas" panose="020B0609020204030204" pitchFamily="49" charset="0"/>
              </a:rPr>
              <a:t>reduced_noise</a:t>
            </a:r>
            <a:endParaRPr lang="pt-BR" b="0"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30865277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TM04033929[[fn=Ardósia]]</Template>
  <TotalTime>545</TotalTime>
  <Words>691</Words>
  <Application>Microsoft Office PowerPoint</Application>
  <PresentationFormat>Widescreen</PresentationFormat>
  <Paragraphs>116</Paragraphs>
  <Slides>14</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14</vt:i4>
      </vt:variant>
    </vt:vector>
  </HeadingPairs>
  <TitlesOfParts>
    <vt:vector size="23" baseType="lpstr">
      <vt:lpstr>Arial</vt:lpstr>
      <vt:lpstr>Berlin Sans FB</vt:lpstr>
      <vt:lpstr>Berlin Sans FB Demi</vt:lpstr>
      <vt:lpstr>Calibri</vt:lpstr>
      <vt:lpstr>Calisto MT</vt:lpstr>
      <vt:lpstr>Consolas</vt:lpstr>
      <vt:lpstr>Helvetica Neue</vt:lpstr>
      <vt:lpstr>Wingdings 2</vt:lpstr>
      <vt:lpstr>Ardósia</vt:lpstr>
      <vt:lpstr>Audio Noise Removal  Redução de Ruídos em Áudios</vt:lpstr>
      <vt:lpstr>Apresentação do PowerPoint</vt:lpstr>
      <vt:lpstr>O que é ruido em Áudios?</vt:lpstr>
      <vt:lpstr>Apresentação do PowerPoint</vt:lpstr>
      <vt:lpstr>Apresentação do PowerPoint</vt:lpstr>
      <vt:lpstr>Apresentação do código</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Conclusão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Removal  Redução de Ruídos em Imagens</dc:title>
  <dc:creator>Wesley Marcos Borges</dc:creator>
  <cp:lastModifiedBy>Wesley Marcos Borges</cp:lastModifiedBy>
  <cp:revision>9</cp:revision>
  <dcterms:created xsi:type="dcterms:W3CDTF">2022-04-25T19:07:21Z</dcterms:created>
  <dcterms:modified xsi:type="dcterms:W3CDTF">2022-06-19T20:23:55Z</dcterms:modified>
</cp:coreProperties>
</file>