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9" r:id="rId2"/>
    <p:sldId id="291" r:id="rId3"/>
    <p:sldId id="292" r:id="rId4"/>
    <p:sldId id="287" r:id="rId5"/>
    <p:sldId id="288" r:id="rId6"/>
    <p:sldId id="293" r:id="rId7"/>
    <p:sldId id="299" r:id="rId8"/>
    <p:sldId id="294" r:id="rId9"/>
    <p:sldId id="301" r:id="rId10"/>
    <p:sldId id="302" r:id="rId11"/>
    <p:sldId id="303" r:id="rId12"/>
    <p:sldId id="307" r:id="rId13"/>
    <p:sldId id="308" r:id="rId14"/>
    <p:sldId id="300" r:id="rId15"/>
    <p:sldId id="296" r:id="rId16"/>
    <p:sldId id="306" r:id="rId17"/>
    <p:sldId id="297" r:id="rId18"/>
    <p:sldId id="298" r:id="rId19"/>
    <p:sldId id="304" r:id="rId20"/>
    <p:sldId id="272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4B0"/>
    <a:srgbClr val="0060A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>
      <p:cViewPr varScale="1">
        <p:scale>
          <a:sx n="64" d="100"/>
          <a:sy n="64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DEDC2-D41E-47B5-8841-653B3AD5DA61}" type="datetimeFigureOut">
              <a:rPr lang="pt-BR" smtClean="0"/>
              <a:pPr/>
              <a:t>23/01/2018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F217-F29E-4615-90E6-DD808389EC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cstr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08" y="1571612"/>
            <a:ext cx="5075312" cy="12192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alibri" pitchFamily="34" charset="0"/>
                <a:cs typeface="Calibri" pitchFamily="34" charset="0"/>
              </a:rPr>
              <a:t>NB 217 – Algoritmos e Estruturas de Dados I</a:t>
            </a:r>
          </a:p>
        </p:txBody>
      </p:sp>
      <p:sp>
        <p:nvSpPr>
          <p:cNvPr id="8" name="Rectangle 6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214686"/>
            <a:ext cx="2152793" cy="226217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214686"/>
            <a:ext cx="2066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5CF196F6-2875-4640-813B-297C2B1C7748}"/>
              </a:ext>
            </a:extLst>
          </p:cNvPr>
          <p:cNvSpPr txBox="1"/>
          <p:nvPr/>
        </p:nvSpPr>
        <p:spPr>
          <a:xfrm>
            <a:off x="254653" y="2790812"/>
            <a:ext cx="2991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atin typeface="Calibri" pitchFamily="34" charset="0"/>
                <a:cs typeface="Calibri" pitchFamily="34" charset="0"/>
              </a:rPr>
              <a:t>Monitores:</a:t>
            </a:r>
          </a:p>
          <a:p>
            <a:r>
              <a:rPr lang="pt-BR" sz="2000" dirty="0" err="1">
                <a:latin typeface="Calibri" pitchFamily="34" charset="0"/>
                <a:cs typeface="Calibri" pitchFamily="34" charset="0"/>
              </a:rPr>
              <a:t>Adriene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 Magalhães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Bianca Magri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Carlos Henrique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Eliza Reis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Heitor </a:t>
            </a:r>
            <a:r>
              <a:rPr lang="pt-BR" sz="2000" dirty="0" err="1">
                <a:latin typeface="Calibri" pitchFamily="34" charset="0"/>
                <a:cs typeface="Calibri" pitchFamily="34" charset="0"/>
              </a:rPr>
              <a:t>Lassarote</a:t>
            </a: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João Gustavo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Marcelo Magalhães</a:t>
            </a:r>
          </a:p>
          <a:p>
            <a:r>
              <a:rPr lang="pt-BR" sz="2000" dirty="0" err="1">
                <a:latin typeface="Calibri" pitchFamily="34" charset="0"/>
                <a:cs typeface="Calibri" pitchFamily="34" charset="0"/>
              </a:rPr>
              <a:t>Maycon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 Alves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Nathalya Stefhany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3636"/>
            <a:ext cx="8435280" cy="4900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Criando a String “</a:t>
            </a:r>
            <a:r>
              <a:rPr lang="pt-BR" b="1" dirty="0"/>
              <a:t>abacate</a:t>
            </a:r>
            <a:r>
              <a:rPr lang="pt-BR" dirty="0"/>
              <a:t>” manualmente.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Após o último caractere 					adicionado, devemos 						terminar a string com o 					caractere ‘\0’ .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92896"/>
            <a:ext cx="2733675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5229200"/>
            <a:ext cx="3219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Strings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417638"/>
            <a:ext cx="8712968" cy="498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Há também outros modos de criarmos uma string manualmente: char nome[20] = “Roberto”;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char nome[20] = {‘R’, ’o’, ‘b’, ‘e’, ‘r’, ‘t’, ‘o’}; </a:t>
            </a:r>
          </a:p>
          <a:p>
            <a:pPr marL="0" indent="0">
              <a:buNone/>
            </a:pPr>
            <a:r>
              <a:rPr lang="pt-BR" dirty="0"/>
              <a:t>char nome[] = “Roberto”;  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equivalente a nome[7+1]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Nesses casos, o caractere </a:t>
            </a:r>
            <a:r>
              <a:rPr lang="pt-BR" b="1" dirty="0"/>
              <a:t>‘\0’ </a:t>
            </a:r>
            <a:r>
              <a:rPr lang="pt-BR" dirty="0"/>
              <a:t>é colocado automaticamente.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26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Percorrendo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String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417638"/>
            <a:ext cx="8712968" cy="498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percorrermos uma String, podemos utilizar a seguinte estrutura: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b="1" dirty="0"/>
              <a:t>char</a:t>
            </a:r>
            <a:r>
              <a:rPr lang="pt-BR" sz="2800" dirty="0"/>
              <a:t> palavra[10] = “Cadeira”; </a:t>
            </a:r>
          </a:p>
          <a:p>
            <a:pPr marL="0" indent="0">
              <a:buNone/>
            </a:pPr>
            <a:r>
              <a:rPr lang="pt-BR" sz="2800" b="1" dirty="0"/>
              <a:t>int</a:t>
            </a:r>
            <a:r>
              <a:rPr lang="pt-BR" sz="2800" dirty="0"/>
              <a:t> tam = strlen(palavra);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tam = 7 </a:t>
            </a:r>
          </a:p>
          <a:p>
            <a:pPr marL="0" indent="0">
              <a:buNone/>
            </a:pPr>
            <a:endParaRPr lang="pt-B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/>
              <a:t>for(int i=0; i&lt;tam; i++)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percorre do índice 0 ao 6</a:t>
            </a:r>
          </a:p>
          <a:p>
            <a:pPr marL="0" indent="0">
              <a:buNone/>
            </a:pPr>
            <a:r>
              <a:rPr lang="pt-BR" sz="2800" dirty="0"/>
              <a:t>	cout&lt;&lt;palavra[i]&lt;&lt;“ “;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mostra cada caractere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00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Manipulação</a:t>
            </a:r>
            <a:r>
              <a:rPr lang="en-US" b="1" dirty="0"/>
              <a:t> de Strings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77542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dirty="0"/>
              <a:t>	Existem uma grande quantidade de funções prontas para manipularmos Strings.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Iremos conhecer algumas das mais importantes.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Primeiramente iremos adicionar a biblioteca 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#include&lt;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90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Comparação</a:t>
            </a:r>
            <a:r>
              <a:rPr lang="en-US" b="1" dirty="0"/>
              <a:t> de string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676312" cy="4703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Para se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strings </a:t>
            </a:r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usar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pt-BR" b="1" dirty="0"/>
              <a:t>strcmp(String1, String2) </a:t>
            </a:r>
            <a:r>
              <a:rPr lang="en-US" dirty="0"/>
              <a:t>da </a:t>
            </a:r>
            <a:r>
              <a:rPr lang="en-US" dirty="0" err="1"/>
              <a:t>seguinte</a:t>
            </a:r>
            <a:r>
              <a:rPr lang="en-US" dirty="0"/>
              <a:t> forma: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363590"/>
            <a:ext cx="8998753" cy="2464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6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Comparação</a:t>
            </a:r>
            <a:r>
              <a:rPr lang="en-US" b="1" dirty="0"/>
              <a:t> de string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	A função strcmp compara duas strings e nos retorna se elas são iguais(0) ou não(diferente de 0).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Também</a:t>
            </a:r>
            <a:r>
              <a:rPr lang="en-US" sz="2800" dirty="0"/>
              <a:t> é </a:t>
            </a:r>
            <a:r>
              <a:rPr lang="en-US" sz="2800" dirty="0" err="1"/>
              <a:t>possível</a:t>
            </a:r>
            <a:r>
              <a:rPr lang="en-US" sz="2800" dirty="0"/>
              <a:t> </a:t>
            </a:r>
            <a:r>
              <a:rPr lang="en-US" sz="2800" dirty="0" err="1"/>
              <a:t>comparar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string com um </a:t>
            </a:r>
            <a:r>
              <a:rPr lang="en-US" sz="2800" dirty="0" err="1"/>
              <a:t>texto</a:t>
            </a:r>
            <a:r>
              <a:rPr lang="en-US" sz="2800" dirty="0"/>
              <a:t> </a:t>
            </a:r>
            <a:r>
              <a:rPr lang="en-US" sz="2800" dirty="0" err="1"/>
              <a:t>específico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pt-BR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4" y="3862430"/>
            <a:ext cx="6457920" cy="2095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99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Copiando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string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string para </a:t>
            </a:r>
            <a:r>
              <a:rPr lang="en-US" dirty="0" err="1"/>
              <a:t>outra</a:t>
            </a:r>
            <a:r>
              <a:rPr lang="en-US" dirty="0"/>
              <a:t> string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pt-BR" b="1" dirty="0"/>
              <a:t>strcpy(Destino, Origem):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51603"/>
            <a:ext cx="5731201" cy="2674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75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Tamanho</a:t>
            </a:r>
            <a:r>
              <a:rPr lang="en-US" b="1" dirty="0"/>
              <a:t> de string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5063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É </a:t>
            </a:r>
            <a:r>
              <a:rPr lang="en-US" dirty="0" err="1"/>
              <a:t>possível</a:t>
            </a:r>
            <a:r>
              <a:rPr lang="en-US" dirty="0"/>
              <a:t> saber </a:t>
            </a:r>
            <a:r>
              <a:rPr lang="en-US" dirty="0" err="1"/>
              <a:t>quantos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tem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b="1" dirty="0" err="1"/>
              <a:t>strlen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i="1" dirty="0" err="1"/>
              <a:t>tamanho</a:t>
            </a:r>
            <a:r>
              <a:rPr lang="en-US" dirty="0"/>
              <a:t> </a:t>
            </a:r>
            <a:r>
              <a:rPr lang="en-US" dirty="0" err="1"/>
              <a:t>passa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o valor da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de </a:t>
            </a:r>
            <a:r>
              <a:rPr lang="en-US" i="1" dirty="0"/>
              <a:t>string1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446430"/>
            <a:ext cx="4408128" cy="2204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124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Tamanho</a:t>
            </a:r>
            <a:r>
              <a:rPr lang="en-US" b="1" dirty="0"/>
              <a:t> de string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12968" cy="4603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/>
              <a:t>Exemplo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Se </a:t>
            </a:r>
            <a:r>
              <a:rPr lang="en-US" sz="3000" b="1" dirty="0"/>
              <a:t>string1</a:t>
            </a:r>
            <a:r>
              <a:rPr lang="en-US" sz="3000" dirty="0"/>
              <a:t> = “</a:t>
            </a:r>
            <a:r>
              <a:rPr lang="en-US" sz="3000" dirty="0" err="1"/>
              <a:t>algoritmos</a:t>
            </a:r>
            <a:r>
              <a:rPr lang="en-US" sz="3000" dirty="0"/>
              <a:t> eh </a:t>
            </a:r>
            <a:r>
              <a:rPr lang="en-US" sz="3000" dirty="0" err="1"/>
              <a:t>muito</a:t>
            </a:r>
            <a:r>
              <a:rPr lang="en-US" sz="3000" dirty="0"/>
              <a:t> legal”.</a:t>
            </a:r>
          </a:p>
          <a:p>
            <a:pPr marL="0" indent="0">
              <a:buNone/>
            </a:pPr>
            <a:r>
              <a:rPr lang="en-US" sz="3000" dirty="0" err="1"/>
              <a:t>Então</a:t>
            </a:r>
            <a:r>
              <a:rPr lang="en-US" sz="3000" dirty="0"/>
              <a:t> </a:t>
            </a:r>
            <a:r>
              <a:rPr lang="en-US" sz="3000" b="1" dirty="0" err="1"/>
              <a:t>tamanho</a:t>
            </a:r>
            <a:r>
              <a:rPr lang="en-US" sz="3000" dirty="0"/>
              <a:t> = 25.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err="1"/>
              <a:t>Lembre</a:t>
            </a:r>
            <a:r>
              <a:rPr lang="en-US" sz="3000" dirty="0"/>
              <a:t>-se de que </a:t>
            </a:r>
            <a:r>
              <a:rPr lang="en-US" sz="3000" dirty="0" err="1"/>
              <a:t>todos</a:t>
            </a:r>
            <a:r>
              <a:rPr lang="en-US" sz="3000" dirty="0"/>
              <a:t> </a:t>
            </a:r>
            <a:r>
              <a:rPr lang="en-US" sz="3000" dirty="0" err="1"/>
              <a:t>os</a:t>
            </a:r>
            <a:r>
              <a:rPr lang="en-US" sz="3000" dirty="0"/>
              <a:t> </a:t>
            </a:r>
            <a:r>
              <a:rPr lang="en-US" sz="3000" dirty="0" err="1"/>
              <a:t>caracteres</a:t>
            </a:r>
            <a:r>
              <a:rPr lang="en-US" sz="3000" dirty="0"/>
              <a:t> </a:t>
            </a:r>
            <a:r>
              <a:rPr lang="en-US" sz="3000" dirty="0" err="1"/>
              <a:t>são</a:t>
            </a:r>
            <a:r>
              <a:rPr lang="en-US" sz="3000" dirty="0"/>
              <a:t> </a:t>
            </a:r>
            <a:r>
              <a:rPr lang="en-US" sz="3000" dirty="0" err="1"/>
              <a:t>contados</a:t>
            </a:r>
            <a:r>
              <a:rPr lang="en-US" sz="3000" dirty="0"/>
              <a:t>, </a:t>
            </a:r>
            <a:r>
              <a:rPr lang="en-US" sz="3000" dirty="0" err="1"/>
              <a:t>portanto</a:t>
            </a:r>
            <a:r>
              <a:rPr lang="en-US" sz="3000" dirty="0"/>
              <a:t> </a:t>
            </a:r>
            <a:r>
              <a:rPr lang="en-US" sz="3000" dirty="0" err="1"/>
              <a:t>espaços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 </a:t>
            </a:r>
            <a:r>
              <a:rPr lang="en-US" sz="3000" dirty="0" err="1"/>
              <a:t>branco</a:t>
            </a:r>
            <a:r>
              <a:rPr lang="en-US" sz="3000" dirty="0"/>
              <a:t>, </a:t>
            </a:r>
            <a:r>
              <a:rPr lang="en-US" sz="3000" dirty="0" err="1"/>
              <a:t>pontuações</a:t>
            </a:r>
            <a:r>
              <a:rPr lang="en-US" sz="3000" dirty="0"/>
              <a:t> e </a:t>
            </a:r>
            <a:r>
              <a:rPr lang="en-US" sz="3000" dirty="0" err="1"/>
              <a:t>caracteres</a:t>
            </a:r>
            <a:r>
              <a:rPr lang="en-US" sz="3000" dirty="0"/>
              <a:t> </a:t>
            </a:r>
            <a:r>
              <a:rPr lang="en-US" sz="3000" dirty="0" err="1"/>
              <a:t>especiais</a:t>
            </a:r>
            <a:r>
              <a:rPr lang="en-US" sz="3000" dirty="0"/>
              <a:t> </a:t>
            </a:r>
            <a:r>
              <a:rPr lang="en-US" sz="3000" dirty="0" err="1"/>
              <a:t>são</a:t>
            </a:r>
            <a:r>
              <a:rPr lang="en-US" sz="3000" dirty="0"/>
              <a:t> </a:t>
            </a:r>
            <a:r>
              <a:rPr lang="en-US" sz="3000" dirty="0" err="1"/>
              <a:t>considerados</a:t>
            </a:r>
            <a:r>
              <a:rPr lang="en-US" sz="3000" dirty="0"/>
              <a:t> </a:t>
            </a:r>
            <a:r>
              <a:rPr lang="en-US" sz="3000" dirty="0" err="1"/>
              <a:t>ao</a:t>
            </a:r>
            <a:r>
              <a:rPr lang="en-US" sz="3000" dirty="0"/>
              <a:t> </a:t>
            </a:r>
            <a:r>
              <a:rPr lang="en-US" sz="3000" dirty="0" err="1"/>
              <a:t>contar</a:t>
            </a:r>
            <a:r>
              <a:rPr lang="en-US" sz="3000" dirty="0"/>
              <a:t> o </a:t>
            </a:r>
            <a:r>
              <a:rPr lang="en-US" sz="3000" dirty="0" err="1"/>
              <a:t>tamanho</a:t>
            </a:r>
            <a:r>
              <a:rPr lang="en-US" sz="3000" dirty="0"/>
              <a:t> da string.</a:t>
            </a:r>
            <a:endParaRPr lang="pt-BR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8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Outras</a:t>
            </a:r>
            <a:r>
              <a:rPr lang="en-US" b="1" dirty="0"/>
              <a:t> </a:t>
            </a:r>
            <a:r>
              <a:rPr lang="en-US" b="1" dirty="0" err="1"/>
              <a:t>funções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12968" cy="46036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isalpha(texto[0]); </a:t>
            </a:r>
            <a:r>
              <a:rPr lang="pt-BR" sz="2400" dirty="0"/>
              <a:t>Retorna um valor diferente de 0 se o argumento for uma letra, caso contrário, retornará 0. 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isdigit(texto[3]); </a:t>
            </a:r>
            <a:r>
              <a:rPr lang="pt-BR" sz="2400" dirty="0"/>
              <a:t>Retorna um valor diferente de 0 se o argumento for um digito(0 – 9), caso contrário, retornará 0.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http://www.cplusplus.com/reference/cstring/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Para mais funções.</a:t>
            </a:r>
            <a:endParaRPr lang="pt-B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13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Vetores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Um vetor é uma variável composta unidimensional, formada por uma sequência de variáveis, todas do mesmo tipo de dados, com o mesmo identificador (mesmo nome) e alocadas sequencialmente na memória.   Uma vez que as variáveis que compõem o vetor têm o mesmo nome, o que distingue cada um delas é um índice, que referencia sua localização dentro da estrutura.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724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" y="0"/>
            <a:ext cx="8229600" cy="1143000"/>
          </a:xfrm>
        </p:spPr>
        <p:txBody>
          <a:bodyPr/>
          <a:lstStyle/>
          <a:p>
            <a:r>
              <a:rPr lang="en-US" b="1" dirty="0" err="1"/>
              <a:t>Exemplos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26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1) </a:t>
            </a:r>
            <a:r>
              <a:rPr lang="pt-BR" dirty="0"/>
              <a:t>Faça um algoritmo onde o usuário irá entrar com 8 valores. Armazene-os em um vetor. Ao final exiba o vetor de trás para frente (ordem inversa da leitura).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 2) </a:t>
            </a:r>
            <a:r>
              <a:rPr lang="pt-BR" dirty="0"/>
              <a:t>Faça um programa onde um usuário entre com dois nomes. Mostre o tamanho deles e depois se são iguais. Crie uma terceira variável e copie o segundo nome nela. Após isso, mostre o conteúdo da terceira variável.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5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b="1" dirty="0" err="1"/>
              <a:t>Declaração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366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declaração de um vetor é semelhante ao de uma variável comum, a diferença é que além do tipo e do nome da variável é necessário declarar o seu tamanho.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dirty="0"/>
              <a:t>tipo nome[tamanho];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int notas[4];      </a:t>
            </a:r>
          </a:p>
          <a:p>
            <a:pPr marL="0" indent="0">
              <a:buNone/>
            </a:pPr>
            <a:r>
              <a:rPr lang="pt-BR" dirty="0"/>
              <a:t>float pesos[20];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80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188640"/>
            <a:ext cx="3744416" cy="81146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4000" b="1" dirty="0"/>
              <a:t>Índices</a:t>
            </a:r>
            <a:endParaRPr lang="pt-BR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74248"/>
            <a:ext cx="8816113" cy="48590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dirty="0"/>
              <a:t>  Sempre que declaramos um vetor, seus índices irão da posição 0 até a posição (tamanho – 1).          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double notas[5];</a:t>
            </a:r>
            <a:endParaRPr lang="pt-B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7624" y="4221088"/>
            <a:ext cx="136815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2555776" y="4221088"/>
            <a:ext cx="136815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23928" y="4221088"/>
            <a:ext cx="136815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292080" y="4221088"/>
            <a:ext cx="136815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6648800" y="4221088"/>
            <a:ext cx="136815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1687996" y="36978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  <a:endParaRPr lang="pt-BR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56148" y="37042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pt-BR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30016" y="36978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pt-BR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86736" y="36978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pt-B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54888" y="36971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20148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332961"/>
            <a:ext cx="8229600" cy="1143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4000" b="1" dirty="0"/>
              <a:t>Atribuindo 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248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int idade[5];  </a:t>
            </a:r>
          </a:p>
          <a:p>
            <a:pPr marL="0" indent="0" algn="just">
              <a:buNone/>
            </a:pPr>
            <a:r>
              <a:rPr lang="pt-BR" sz="2800" dirty="0"/>
              <a:t>idade[0] = 2; 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posição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do vetor recebe o valor 2.     </a:t>
            </a:r>
            <a:r>
              <a:rPr lang="pt-BR" sz="2800" dirty="0"/>
              <a:t>idade[2] = 7;     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posição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do vetor recebe o valor 7.             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for(int  i=0; i&lt;5; i++)        </a:t>
            </a:r>
          </a:p>
          <a:p>
            <a:pPr marL="0" indent="0" algn="just">
              <a:buNone/>
            </a:pPr>
            <a:r>
              <a:rPr lang="pt-BR" sz="2800" dirty="0"/>
              <a:t>cin&gt;&gt;idade[i] ;  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// atribuo valores a       </a:t>
            </a:r>
          </a:p>
          <a:p>
            <a:pPr marL="0" indent="0" algn="just">
              <a:buNone/>
            </a:pPr>
            <a:r>
              <a:rPr lang="pt-BR" sz="2800" dirty="0"/>
              <a:t>		     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todas as posições do vetor </a:t>
            </a:r>
            <a:endParaRPr lang="pt-B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3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-130832"/>
            <a:ext cx="8229600" cy="1143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4000" b="1" dirty="0"/>
              <a:t>Exibindo 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48245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/>
              <a:t>int idade[5];  </a:t>
            </a:r>
          </a:p>
          <a:p>
            <a:pPr marL="0" indent="0" algn="just">
              <a:buNone/>
            </a:pPr>
            <a:r>
              <a:rPr lang="pt-BR" sz="2800" dirty="0"/>
              <a:t>idade[0] = 2; 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posição 0 do vetor recebe o valor 2.   </a:t>
            </a:r>
          </a:p>
          <a:p>
            <a:pPr marL="0" indent="0" algn="just">
              <a:buNone/>
            </a:pPr>
            <a:r>
              <a:rPr lang="pt-BR" sz="2800" dirty="0" err="1"/>
              <a:t>cout</a:t>
            </a:r>
            <a:r>
              <a:rPr lang="pt-BR" sz="2800" dirty="0"/>
              <a:t> &lt;&lt; idade[0] &lt;&lt; </a:t>
            </a:r>
            <a:r>
              <a:rPr lang="pt-BR" sz="2800" dirty="0" err="1"/>
              <a:t>endl</a:t>
            </a:r>
            <a:r>
              <a:rPr lang="pt-BR" sz="2800" dirty="0"/>
              <a:t>; 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será exibido o valor 2.</a:t>
            </a:r>
            <a:r>
              <a:rPr lang="pt-BR" sz="2800" dirty="0"/>
              <a:t>           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for (int  i=0; i&lt;5; i++){      </a:t>
            </a:r>
          </a:p>
          <a:p>
            <a:pPr marL="0" indent="0" algn="just">
              <a:buNone/>
            </a:pPr>
            <a:r>
              <a:rPr lang="pt-BR" sz="2800" dirty="0"/>
              <a:t>	idade[i] = 2*i;     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atribuo o valor 2*i a posição i.  </a:t>
            </a:r>
          </a:p>
          <a:p>
            <a:pPr marL="0" indent="0" algn="just">
              <a:buNone/>
            </a:pPr>
            <a:r>
              <a:rPr lang="pt-BR" sz="2800" dirty="0"/>
              <a:t>}</a:t>
            </a:r>
          </a:p>
          <a:p>
            <a:pPr marL="0" indent="0" algn="just">
              <a:buNone/>
            </a:pPr>
            <a:r>
              <a:rPr lang="pt-BR" sz="2800" dirty="0"/>
              <a:t>for(int  i=0; i&lt;5; i++){       </a:t>
            </a:r>
          </a:p>
          <a:p>
            <a:pPr marL="0" indent="0" algn="just">
              <a:buNone/>
            </a:pPr>
            <a:r>
              <a:rPr lang="pt-BR" sz="2800" dirty="0" err="1"/>
              <a:t>cout</a:t>
            </a:r>
            <a:r>
              <a:rPr lang="pt-BR" sz="2800" dirty="0"/>
              <a:t>&lt;&lt;idade[i]&lt;&lt;“ -  “&lt;&lt; </a:t>
            </a:r>
            <a:r>
              <a:rPr lang="pt-BR" sz="2800" dirty="0" err="1"/>
              <a:t>endl</a:t>
            </a:r>
            <a:r>
              <a:rPr lang="pt-BR" sz="2800" dirty="0"/>
              <a:t>;</a:t>
            </a:r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//saída:  0 – 2 – 4 – 6 – 8 – 10</a:t>
            </a:r>
          </a:p>
          <a:p>
            <a:pPr marL="0" indent="0" algn="just">
              <a:buNone/>
            </a:pPr>
            <a:r>
              <a:rPr lang="pt-BR" sz="2800" dirty="0"/>
              <a:t>}  </a:t>
            </a:r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83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920880" cy="147002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Manipulação de Strings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68679"/>
            <a:ext cx="2734573" cy="9964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7161966" y="6442509"/>
            <a:ext cx="1572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Bianca Magri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2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Definição</a:t>
            </a:r>
            <a:r>
              <a:rPr lang="en-US" b="1" dirty="0"/>
              <a:t> de string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507288" cy="455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String (ou cadeia de caracteres) é um vetor de caracteres em que o caracter nulo ‘</a:t>
            </a:r>
            <a:r>
              <a:rPr lang="pt-BR" b="1" dirty="0"/>
              <a:t>\0</a:t>
            </a:r>
            <a:r>
              <a:rPr lang="pt-BR" dirty="0"/>
              <a:t>’ é interpretado como fim da string. 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005064"/>
            <a:ext cx="7429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1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Caractere ‘\0’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03636"/>
            <a:ext cx="8507288" cy="4900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caractere </a:t>
            </a:r>
            <a:r>
              <a:rPr lang="pt-BR" b="1" dirty="0"/>
              <a:t>‘\0’</a:t>
            </a:r>
            <a:r>
              <a:rPr lang="pt-BR" dirty="0"/>
              <a:t> (caractere nulo) é usado pra indicarmos o fim de uma string. </a:t>
            </a:r>
          </a:p>
          <a:p>
            <a:pPr marL="0" indent="0">
              <a:buNone/>
            </a:pPr>
            <a:r>
              <a:rPr lang="pt-BR" dirty="0"/>
              <a:t>Quando lemos um nome, por exemplo: </a:t>
            </a:r>
          </a:p>
          <a:p>
            <a:pPr marL="0" indent="0">
              <a:buNone/>
            </a:pPr>
            <a:r>
              <a:rPr lang="pt-BR" dirty="0"/>
              <a:t>		cin.getline(nome,10); </a:t>
            </a:r>
          </a:p>
          <a:p>
            <a:pPr marL="0" indent="0">
              <a:buNone/>
            </a:pPr>
            <a:r>
              <a:rPr lang="pt-BR" dirty="0"/>
              <a:t>O próprio compilador trata de colocar o </a:t>
            </a:r>
            <a:r>
              <a:rPr lang="pt-BR" b="1" dirty="0"/>
              <a:t>‘\0’</a:t>
            </a:r>
            <a:r>
              <a:rPr lang="pt-BR" dirty="0"/>
              <a:t> no final da string. </a:t>
            </a:r>
          </a:p>
          <a:p>
            <a:pPr marL="0" indent="0">
              <a:buNone/>
            </a:pPr>
            <a:r>
              <a:rPr lang="pt-BR" dirty="0"/>
              <a:t>Mas e se quisermos formar manualmente nossa String, caractere por caractere?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522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8803</TotalTime>
  <Words>685</Words>
  <Application>Microsoft Office PowerPoint</Application>
  <PresentationFormat>Apresentação na tela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NB 217 – Algoritmos e Estruturas de Dados I</vt:lpstr>
      <vt:lpstr>Vetores</vt:lpstr>
      <vt:lpstr>Declaração</vt:lpstr>
      <vt:lpstr>Índices</vt:lpstr>
      <vt:lpstr>Atribuindo valores</vt:lpstr>
      <vt:lpstr>Exibindo valores</vt:lpstr>
      <vt:lpstr>Manipulação de Strings</vt:lpstr>
      <vt:lpstr>Definição de string</vt:lpstr>
      <vt:lpstr>Caractere ‘\0’ </vt:lpstr>
      <vt:lpstr>Exemplo</vt:lpstr>
      <vt:lpstr>Criando Strings</vt:lpstr>
      <vt:lpstr>Percorrendo uma String</vt:lpstr>
      <vt:lpstr>Manipulação de Strings</vt:lpstr>
      <vt:lpstr>Comparação de string</vt:lpstr>
      <vt:lpstr>Comparação de string</vt:lpstr>
      <vt:lpstr>Copiando uma string</vt:lpstr>
      <vt:lpstr>Tamanho de string</vt:lpstr>
      <vt:lpstr>Tamanho de string</vt:lpstr>
      <vt:lpstr>Outras funções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217 – Algoritmos e Estruturas de Dados I</dc:title>
  <dc:creator>Thiago</dc:creator>
  <cp:lastModifiedBy> </cp:lastModifiedBy>
  <cp:revision>109</cp:revision>
  <dcterms:created xsi:type="dcterms:W3CDTF">2015-07-27T02:08:13Z</dcterms:created>
  <dcterms:modified xsi:type="dcterms:W3CDTF">2018-01-23T18:00:04Z</dcterms:modified>
</cp:coreProperties>
</file>