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3" r:id="rId2"/>
    <p:sldId id="274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7" r:id="rId11"/>
    <p:sldId id="294" r:id="rId12"/>
    <p:sldId id="292" r:id="rId13"/>
    <p:sldId id="288" r:id="rId14"/>
    <p:sldId id="285" r:id="rId15"/>
    <p:sldId id="295" r:id="rId16"/>
    <p:sldId id="296" r:id="rId17"/>
    <p:sldId id="289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4B0"/>
    <a:srgbClr val="0060A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3" autoAdjust="0"/>
    <p:restoredTop sz="94660"/>
  </p:normalViewPr>
  <p:slideViewPr>
    <p:cSldViewPr>
      <p:cViewPr varScale="1">
        <p:scale>
          <a:sx n="64" d="100"/>
          <a:sy n="64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DBEBDC5-127E-4ABE-B37E-F56AE260E00E}"/>
    <pc:docChg chg="modSld">
      <pc:chgData name="" userId="" providerId="" clId="Web-{2DBEBDC5-127E-4ABE-B37E-F56AE260E00E}" dt="2019-05-13T23:18:29.027" v="6" actId="1076"/>
      <pc:docMkLst>
        <pc:docMk/>
      </pc:docMkLst>
      <pc:sldChg chg="addSp delSp modSp">
        <pc:chgData name="" userId="" providerId="" clId="Web-{2DBEBDC5-127E-4ABE-B37E-F56AE260E00E}" dt="2019-05-13T23:18:29.027" v="6" actId="1076"/>
        <pc:sldMkLst>
          <pc:docMk/>
          <pc:sldMk cId="3905676934" sldId="295"/>
        </pc:sldMkLst>
        <pc:picChg chg="add mod">
          <ac:chgData name="" userId="" providerId="" clId="Web-{2DBEBDC5-127E-4ABE-B37E-F56AE260E00E}" dt="2019-05-13T23:18:29.027" v="6" actId="1076"/>
          <ac:picMkLst>
            <pc:docMk/>
            <pc:sldMk cId="3905676934" sldId="295"/>
            <ac:picMk id="2" creationId="{A99D7151-ED48-4A0D-ADAD-B3104B6AB7B0}"/>
          </ac:picMkLst>
        </pc:picChg>
        <pc:picChg chg="del">
          <ac:chgData name="" userId="" providerId="" clId="Web-{2DBEBDC5-127E-4ABE-B37E-F56AE260E00E}" dt="2019-05-13T23:18:05.605" v="0"/>
          <ac:picMkLst>
            <pc:docMk/>
            <pc:sldMk cId="3905676934" sldId="295"/>
            <ac:picMk id="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DEDC2-D41E-47B5-8841-653B3AD5DA61}" type="datetimeFigureOut">
              <a:rPr lang="pt-BR" smtClean="0"/>
              <a:pPr/>
              <a:t>13/05/2019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CF217-F29E-4615-90E6-DD808389ECF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98DA-6478-488E-9440-5F6AFE09F1B3}" type="datetimeFigureOut">
              <a:rPr lang="es-ES" smtClean="0"/>
              <a:pPr/>
              <a:t>13/05/2019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3108" y="1571612"/>
            <a:ext cx="5075312" cy="121920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Calibri" pitchFamily="34" charset="0"/>
                <a:cs typeface="Calibri" pitchFamily="34" charset="0"/>
              </a:rPr>
              <a:t>NB 217 – Algoritmos e Estruturas de Dados I</a:t>
            </a:r>
          </a:p>
        </p:txBody>
      </p:sp>
      <p:sp>
        <p:nvSpPr>
          <p:cNvPr id="8" name="Rectangle 6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530" name="Picture 2" descr="Resultado de imagem para c+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3214686"/>
            <a:ext cx="2152793" cy="2262173"/>
          </a:xfrm>
          <a:prstGeom prst="rect">
            <a:avLst/>
          </a:prstGeom>
          <a:noFill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3214686"/>
            <a:ext cx="20669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9">
            <a:extLst>
              <a:ext uri="{FF2B5EF4-FFF2-40B4-BE49-F238E27FC236}">
                <a16:creationId xmlns:a16="http://schemas.microsoft.com/office/drawing/2014/main" id="{5CF196F6-2875-4640-813B-297C2B1C7748}"/>
              </a:ext>
            </a:extLst>
          </p:cNvPr>
          <p:cNvSpPr txBox="1"/>
          <p:nvPr/>
        </p:nvSpPr>
        <p:spPr>
          <a:xfrm>
            <a:off x="254653" y="2790812"/>
            <a:ext cx="2991276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atin typeface="Calibri" pitchFamily="34" charset="0"/>
                <a:cs typeface="Calibri" pitchFamily="34" charset="0"/>
              </a:rPr>
              <a:t>Monitores:</a:t>
            </a:r>
          </a:p>
          <a:p>
            <a:r>
              <a:rPr lang="pt-BR" sz="2000" dirty="0" err="1">
                <a:latin typeface="Calibri" pitchFamily="34" charset="0"/>
                <a:cs typeface="Calibri" pitchFamily="34" charset="0"/>
              </a:rPr>
              <a:t>Adriene</a:t>
            </a:r>
            <a:r>
              <a:rPr lang="pt-BR" sz="2000" dirty="0">
                <a:latin typeface="Calibri" pitchFamily="34" charset="0"/>
                <a:cs typeface="Calibri" pitchFamily="34" charset="0"/>
              </a:rPr>
              <a:t> Magalhães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Bianca Magri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Carlos Henrique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Eliza Reis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Heitor </a:t>
            </a:r>
            <a:r>
              <a:rPr lang="pt-BR" sz="2000" dirty="0" err="1">
                <a:latin typeface="Calibri" pitchFamily="34" charset="0"/>
                <a:cs typeface="Calibri" pitchFamily="34" charset="0"/>
              </a:rPr>
              <a:t>Lassarote</a:t>
            </a:r>
            <a:endParaRPr lang="pt-BR" sz="2000" dirty="0">
              <a:latin typeface="Calibri" pitchFamily="34" charset="0"/>
              <a:cs typeface="Calibri" pitchFamily="34" charset="0"/>
            </a:endParaRPr>
          </a:p>
          <a:p>
            <a:r>
              <a:rPr lang="pt-BR" sz="2000">
                <a:latin typeface="Calibri" pitchFamily="34" charset="0"/>
                <a:cs typeface="Calibri" pitchFamily="34" charset="0"/>
              </a:rPr>
              <a:t>João Gustavo</a:t>
            </a:r>
          </a:p>
          <a:p>
            <a:r>
              <a:rPr lang="pt-BR" sz="2000" dirty="0" err="1">
                <a:latin typeface="Calibri" pitchFamily="34" charset="0"/>
                <a:cs typeface="Calibri" pitchFamily="34" charset="0"/>
              </a:rPr>
              <a:t>Maycon</a:t>
            </a:r>
            <a:r>
              <a:rPr lang="pt-BR" sz="2000" dirty="0">
                <a:latin typeface="Calibri" pitchFamily="34" charset="0"/>
                <a:cs typeface="Calibri" pitchFamily="34" charset="0"/>
              </a:rPr>
              <a:t> Alves</a:t>
            </a:r>
          </a:p>
          <a:p>
            <a:r>
              <a:rPr lang="pt-BR" sz="2000" dirty="0">
                <a:latin typeface="Calibri" pitchFamily="34" charset="0"/>
                <a:cs typeface="Calibri" pitchFamily="34" charset="0"/>
              </a:rPr>
              <a:t>Nathalya Stefhany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285860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pt-BR" sz="4000" u="sng" dirty="0"/>
              <a:t>Função sem retorno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000372"/>
            <a:ext cx="8640960" cy="1512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São funções do tipo </a:t>
            </a:r>
            <a:r>
              <a:rPr lang="pt-BR" sz="2800" b="1" dirty="0"/>
              <a:t>void</a:t>
            </a:r>
            <a:r>
              <a:rPr lang="pt-BR" sz="2800" dirty="0"/>
              <a:t>, em que não há retorno de valores. A saída do programa está, na maioria das vezes, na própria função.</a:t>
            </a:r>
            <a:endParaRPr lang="pt-BR" sz="2000" b="1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49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7290" y="1214422"/>
            <a:ext cx="6410892" cy="4983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749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111" y="0"/>
            <a:ext cx="8229600" cy="1143000"/>
          </a:xfrm>
        </p:spPr>
        <p:txBody>
          <a:bodyPr/>
          <a:lstStyle/>
          <a:p>
            <a:r>
              <a:rPr lang="en-US" b="1" dirty="0" err="1"/>
              <a:t>Exemplos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43000"/>
            <a:ext cx="8784976" cy="5261228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pt-BR" dirty="0"/>
              <a:t>Faça um programa onde o usuário entre com dois valores positivos. Em uma função que recebe estes dois valores, retorne o menor deles e mostre. </a:t>
            </a:r>
          </a:p>
          <a:p>
            <a:pPr marL="514350" indent="-514350">
              <a:buAutoNum type="arabicPeriod"/>
            </a:pPr>
            <a:r>
              <a:rPr lang="pt-BR" dirty="0"/>
              <a:t>Faça um programa onde o usuário entre com sua idade e uma função, recebendo essa idade, calcule e exiba, nela mesma, o ano de nascimento.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Faça um programa onde a pessoa entre com um número e uma função, recebendo este número, retorne verdadeiro, caso o número seja primo, ou falso, caso não seja primo.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17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-388056"/>
            <a:ext cx="8229600" cy="114300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pt-BR" sz="4000" u="sng" dirty="0"/>
              <a:t>Função Sem Parâmetro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537" y="874248"/>
            <a:ext cx="6912611" cy="7688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Não há valores passados para a função.</a:t>
            </a:r>
            <a:endParaRPr lang="pt-BR" sz="2400" b="1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857364"/>
            <a:ext cx="7177110" cy="46822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169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63" y="908720"/>
            <a:ext cx="8229600" cy="114300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pt-BR" sz="3600" u="sng" dirty="0"/>
              <a:t>Passagem de Parâmetro por Referência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876" y="2636912"/>
            <a:ext cx="8050088" cy="33123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Também chamada de passagem por endereço, a função recebe o endereço de memória do valor do parâmetro. Se o valor da variável for alterado, a mudança afeta todas as funções que possuírem a variável. </a:t>
            </a:r>
            <a:endParaRPr lang="pt-B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53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A99D7151-ED48-4A0D-ADAD-B3104B6AB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747" y="978033"/>
            <a:ext cx="4606505" cy="50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7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5" y="1461740"/>
            <a:ext cx="8310257" cy="44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9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111" y="0"/>
            <a:ext cx="8229600" cy="1143000"/>
          </a:xfrm>
        </p:spPr>
        <p:txBody>
          <a:bodyPr/>
          <a:lstStyle/>
          <a:p>
            <a:r>
              <a:rPr lang="en-US" b="1" dirty="0" err="1"/>
              <a:t>Exemplos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43000"/>
            <a:ext cx="8784976" cy="526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1.</a:t>
            </a:r>
            <a:r>
              <a:rPr lang="pt-BR" dirty="0"/>
              <a:t> Faça um programa onde uma função calcule o fatorial de 5 e a resposta seja exibida através da função int main.</a:t>
            </a:r>
          </a:p>
          <a:p>
            <a:pPr marL="0" indent="0">
              <a:buNone/>
            </a:pPr>
            <a:r>
              <a:rPr lang="pt-BR" dirty="0"/>
              <a:t>Obs: Utilize uma função sem parâmetro. 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b="1" dirty="0"/>
              <a:t>2.   </a:t>
            </a:r>
            <a:r>
              <a:rPr lang="pt-BR" dirty="0"/>
              <a:t>Faça um programa onde o usuário entre com suas 3 notas(NP1, NP2 e NP3), calcule e exiba sua média aritmética em uma função sem retorno (void).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6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778"/>
            <a:ext cx="8229600" cy="1143000"/>
          </a:xfrm>
        </p:spPr>
        <p:txBody>
          <a:bodyPr/>
          <a:lstStyle/>
          <a:p>
            <a:r>
              <a:rPr lang="en-US" sz="5400" b="1" dirty="0" err="1"/>
              <a:t>Funções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464496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Funções são usadas para criar pequenos pedaços de códigos separados do programa principal. Em C++, Int Main é a nossa função principal.    </a:t>
            </a:r>
          </a:p>
          <a:p>
            <a:pPr marL="0" indent="0" algn="just">
              <a:buNone/>
            </a:pPr>
            <a:r>
              <a:rPr lang="pt-BR" dirty="0"/>
              <a:t>	Exceto a função main, todas as outras funções são secundárias, o que significa que elas podem existir ou não.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83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962"/>
            <a:ext cx="8229600" cy="1143000"/>
          </a:xfrm>
        </p:spPr>
        <p:txBody>
          <a:bodyPr/>
          <a:lstStyle/>
          <a:p>
            <a:r>
              <a:rPr lang="en-US" sz="5400" b="1" dirty="0" err="1"/>
              <a:t>Vantagens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43731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Quando os programas tornam-se maiores e mais complexos, pode-se melhorar a clareza e compreensão do trabalho dividindo-o em partes menores.   </a:t>
            </a:r>
          </a:p>
          <a:p>
            <a:pPr marL="0" indent="0" algn="just">
              <a:buNone/>
            </a:pPr>
            <a:r>
              <a:rPr lang="pt-BR" dirty="0"/>
              <a:t>	Ainda por cima podem ser utilizadas mais de uma vez no mesmo programa, poupando preciosos minutos de programação e inúmeras linhas de código.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53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sz="5400" b="1" dirty="0" err="1"/>
              <a:t>Funcionamento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24" y="1028182"/>
            <a:ext cx="8568952" cy="547260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	</a:t>
            </a:r>
          </a:p>
          <a:p>
            <a:pPr marL="0" indent="0" algn="just">
              <a:buNone/>
            </a:pPr>
            <a:r>
              <a:rPr lang="pt-BR" b="1" dirty="0"/>
              <a:t>1 - </a:t>
            </a:r>
            <a:r>
              <a:rPr lang="pt-BR" dirty="0"/>
              <a:t>É feita uma chamada para esta função durante a execução do programa. 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/>
              <a:t>2 - </a:t>
            </a:r>
            <a:r>
              <a:rPr lang="pt-BR" dirty="0"/>
              <a:t>O programa é interrompido temporariamente e “pula” para esta função executando seus comandos.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/>
              <a:t>3 - </a:t>
            </a:r>
            <a:r>
              <a:rPr lang="pt-BR" dirty="0"/>
              <a:t>Quando a função termina, ou seja, quando seus comandos acabam (ou quando o comando </a:t>
            </a:r>
            <a:r>
              <a:rPr lang="pt-BR" b="1" dirty="0"/>
              <a:t>return</a:t>
            </a:r>
            <a:r>
              <a:rPr lang="pt-BR" dirty="0"/>
              <a:t> é encontrado), o programa volta ao ponto onde foi interrompido para continuar sua execução normal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84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746"/>
            <a:ext cx="8229600" cy="1143000"/>
          </a:xfrm>
        </p:spPr>
        <p:txBody>
          <a:bodyPr/>
          <a:lstStyle/>
          <a:p>
            <a:r>
              <a:rPr lang="en-US" sz="5400" b="1" dirty="0" err="1"/>
              <a:t>Variáveis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24" y="2132856"/>
            <a:ext cx="8568952" cy="43679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 </a:t>
            </a:r>
            <a:r>
              <a:rPr lang="pt-BR" b="1" dirty="0"/>
              <a:t>Variável Global: </a:t>
            </a:r>
            <a:r>
              <a:rPr lang="pt-BR" dirty="0"/>
              <a:t>São as variáveis declaradas fora de qualquer função, inclusive da função int main e podem ser usadas em qualquer parte do programa.  </a:t>
            </a:r>
          </a:p>
          <a:p>
            <a:pPr marL="0" indent="0" algn="just">
              <a:buNone/>
            </a:pPr>
            <a:r>
              <a:rPr lang="pt-BR" b="1" dirty="0"/>
              <a:t>	Variável Local: </a:t>
            </a:r>
            <a:r>
              <a:rPr lang="pt-BR" dirty="0"/>
              <a:t>São as variáveis declaradas nas funções e que podem ser usadas apenas nas mesmas.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56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876" y="443044"/>
            <a:ext cx="8229600" cy="1143000"/>
          </a:xfrm>
        </p:spPr>
        <p:txBody>
          <a:bodyPr/>
          <a:lstStyle/>
          <a:p>
            <a:r>
              <a:rPr lang="en-US" sz="5400" b="1" dirty="0" err="1"/>
              <a:t>Estrutura</a:t>
            </a:r>
            <a:r>
              <a:rPr lang="en-US" sz="5400" b="1" dirty="0"/>
              <a:t> de </a:t>
            </a:r>
            <a:r>
              <a:rPr lang="en-US" sz="5400" b="1" dirty="0" err="1"/>
              <a:t>uma</a:t>
            </a:r>
            <a:r>
              <a:rPr lang="en-US" sz="5400" b="1" dirty="0"/>
              <a:t> </a:t>
            </a:r>
            <a:r>
              <a:rPr lang="en-US" sz="5400" b="1" dirty="0" err="1"/>
              <a:t>função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2" y="1426129"/>
            <a:ext cx="8676964" cy="338441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	Antes de utilizar uma função em um programa é preciso declará-la, ou seja, especificar para o compilador exatamente o que faz esta função e que tipo de dados ela recebe e retorna. Exemplo:</a:t>
            </a:r>
          </a:p>
          <a:p>
            <a:pPr marL="0" indent="0" algn="just">
              <a:buNone/>
            </a:pPr>
            <a:endParaRPr lang="pt-BR" sz="2400" b="1" dirty="0"/>
          </a:p>
          <a:p>
            <a:pPr marL="0" indent="0" algn="just">
              <a:buNone/>
            </a:pPr>
            <a:r>
              <a:rPr lang="pt-BR" sz="2400" b="1" dirty="0"/>
              <a:t>&lt;tipo da função&gt; &lt;nome&gt; (&lt;tipo do parâmetro&gt; &lt;nome do parâmetro&gt;) {      </a:t>
            </a:r>
          </a:p>
          <a:p>
            <a:pPr marL="0" indent="0" algn="just">
              <a:buNone/>
            </a:pPr>
            <a:r>
              <a:rPr lang="pt-BR" sz="2400" b="1" dirty="0"/>
              <a:t>	comandos...      </a:t>
            </a:r>
          </a:p>
          <a:p>
            <a:pPr marL="0" indent="0" algn="just">
              <a:buNone/>
            </a:pPr>
            <a:r>
              <a:rPr lang="pt-BR" sz="2400" b="1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4293096"/>
            <a:ext cx="4682877" cy="1883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034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876" y="443044"/>
            <a:ext cx="8229600" cy="1143000"/>
          </a:xfrm>
        </p:spPr>
        <p:txBody>
          <a:bodyPr/>
          <a:lstStyle/>
          <a:p>
            <a:r>
              <a:rPr lang="en-US" sz="5400" b="1" dirty="0" err="1"/>
              <a:t>Tipos</a:t>
            </a:r>
            <a:r>
              <a:rPr lang="en-US" sz="5400" b="1" dirty="0"/>
              <a:t> de </a:t>
            </a:r>
            <a:r>
              <a:rPr lang="en-US" sz="5400" b="1" dirty="0" err="1"/>
              <a:t>funções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876" y="1847505"/>
            <a:ext cx="8050088" cy="41017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pt-BR" dirty="0"/>
              <a:t>Passagem de Parâmetro por Valor/ Cópia </a:t>
            </a:r>
          </a:p>
          <a:p>
            <a:pPr algn="just">
              <a:lnSpc>
                <a:spcPct val="200000"/>
              </a:lnSpc>
            </a:pPr>
            <a:r>
              <a:rPr lang="pt-BR" dirty="0"/>
              <a:t>Passagem de Parâmetro por Referência  </a:t>
            </a:r>
          </a:p>
          <a:p>
            <a:pPr algn="just">
              <a:lnSpc>
                <a:spcPct val="200000"/>
              </a:lnSpc>
            </a:pPr>
            <a:r>
              <a:rPr lang="pt-BR" dirty="0"/>
              <a:t>Sem Retorno  </a:t>
            </a:r>
          </a:p>
          <a:p>
            <a:pPr algn="just">
              <a:lnSpc>
                <a:spcPct val="200000"/>
              </a:lnSpc>
            </a:pPr>
            <a:r>
              <a:rPr lang="pt-BR" dirty="0"/>
              <a:t>Sem Parâmetro</a:t>
            </a:r>
            <a:endParaRPr lang="pt-B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68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486" y="1038964"/>
            <a:ext cx="8229600" cy="114300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pt-BR" sz="4000" u="sng" dirty="0"/>
              <a:t>Passagem de Parâmetro por Cópia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876" y="2636912"/>
            <a:ext cx="8050088" cy="33123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Também chamada de passagem por valor, a função recebe apenas uma cópia dos valores passados a ela. Se o valor da variável for alterado, a mudança afeta apenas a função.</a:t>
            </a:r>
            <a:endParaRPr lang="pt-B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21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000108"/>
            <a:ext cx="6815110" cy="56955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0074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6339</TotalTime>
  <Words>271</Words>
  <Application>Microsoft Office PowerPoint</Application>
  <PresentationFormat>Apresentação na tela (4:3)</PresentationFormat>
  <Paragraphs>55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NB 217 – Algoritmos e Estruturas de Dados I</vt:lpstr>
      <vt:lpstr>Funções</vt:lpstr>
      <vt:lpstr>Vantagens</vt:lpstr>
      <vt:lpstr>Funcionamento</vt:lpstr>
      <vt:lpstr>Variáveis</vt:lpstr>
      <vt:lpstr>Estrutura de uma função</vt:lpstr>
      <vt:lpstr>Tipos de funções</vt:lpstr>
      <vt:lpstr>Passagem de Parâmetro por Cópia  </vt:lpstr>
      <vt:lpstr>Apresentação do PowerPoint</vt:lpstr>
      <vt:lpstr>Função sem retorno</vt:lpstr>
      <vt:lpstr>Apresentação do PowerPoint</vt:lpstr>
      <vt:lpstr>Exemplos</vt:lpstr>
      <vt:lpstr>Função Sem Parâmetro</vt:lpstr>
      <vt:lpstr>Passagem de Parâmetro por Referência</vt:lpstr>
      <vt:lpstr>Apresentação do PowerPoint</vt:lpstr>
      <vt:lpstr>Apresentação do PowerPoint</vt:lpstr>
      <vt:lpstr>Exemplos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 217 – Algoritmos e Estruturas de Dados I</dc:title>
  <dc:creator>Thiago</dc:creator>
  <cp:lastModifiedBy> </cp:lastModifiedBy>
  <cp:revision>98</cp:revision>
  <dcterms:created xsi:type="dcterms:W3CDTF">2015-07-27T02:08:13Z</dcterms:created>
  <dcterms:modified xsi:type="dcterms:W3CDTF">2019-05-13T23:18:32Z</dcterms:modified>
</cp:coreProperties>
</file>