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90" r:id="rId4"/>
    <p:sldId id="289" r:id="rId5"/>
    <p:sldId id="286" r:id="rId6"/>
    <p:sldId id="293" r:id="rId7"/>
    <p:sldId id="294" r:id="rId8"/>
    <p:sldId id="295" r:id="rId9"/>
    <p:sldId id="262" r:id="rId10"/>
    <p:sldId id="271" r:id="rId11"/>
    <p:sldId id="259" r:id="rId12"/>
    <p:sldId id="266" r:id="rId13"/>
    <p:sldId id="268" r:id="rId14"/>
    <p:sldId id="269" r:id="rId15"/>
    <p:sldId id="270" r:id="rId16"/>
    <p:sldId id="287" r:id="rId17"/>
    <p:sldId id="272" r:id="rId18"/>
    <p:sldId id="273" r:id="rId19"/>
    <p:sldId id="297" r:id="rId20"/>
    <p:sldId id="299" r:id="rId21"/>
    <p:sldId id="300" r:id="rId22"/>
    <p:sldId id="301" r:id="rId23"/>
    <p:sldId id="285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 varScale="1">
        <p:scale>
          <a:sx n="83" d="100"/>
          <a:sy n="83" d="100"/>
        </p:scale>
        <p:origin x="-14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esle\Desktop\INATEL\P1\6.%20NOE%20331\Gr&#225;fic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/>
              <a:t>Comparação das </a:t>
            </a:r>
            <a:r>
              <a:rPr lang="pt-BR" dirty="0" smtClean="0"/>
              <a:t>Taxas Máximas </a:t>
            </a:r>
            <a:r>
              <a:rPr lang="pt-BR" dirty="0"/>
              <a:t>de </a:t>
            </a:r>
            <a:r>
              <a:rPr lang="pt-BR" dirty="0" smtClean="0"/>
              <a:t>Transferência</a:t>
            </a:r>
            <a:endParaRPr lang="pt-BR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9Kbps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160</a:t>
                    </a:r>
                    <a:r>
                      <a:rPr lang="en-US" sz="1000" b="0" i="0" u="none" strike="noStrike" baseline="0" smtClean="0">
                        <a:effectLst/>
                      </a:rPr>
                      <a:t>Kbps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500</a:t>
                    </a:r>
                    <a:r>
                      <a:rPr lang="en-US" sz="1000" b="0" i="0" u="none" strike="noStrike" baseline="0" smtClean="0">
                        <a:effectLst/>
                      </a:rPr>
                      <a:t>Kbps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Plan1!$A$1:$A$3</c:f>
              <c:strCache>
                <c:ptCount val="3"/>
                <c:pt idx="0">
                  <c:v>GSM</c:v>
                </c:pt>
                <c:pt idx="1">
                  <c:v>GPRS</c:v>
                </c:pt>
                <c:pt idx="2">
                  <c:v>EDGE</c:v>
                </c:pt>
              </c:strCache>
            </c:strRef>
          </c:cat>
          <c:val>
            <c:numRef>
              <c:f>Plan1!$B$1:$B$3</c:f>
              <c:numCache>
                <c:formatCode>General</c:formatCode>
                <c:ptCount val="3"/>
                <c:pt idx="0">
                  <c:v>9</c:v>
                </c:pt>
                <c:pt idx="1">
                  <c:v>160</c:v>
                </c:pt>
                <c:pt idx="2">
                  <c:v>500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3976832"/>
        <c:axId val="175846144"/>
      </c:barChart>
      <c:catAx>
        <c:axId val="133976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sz="1600" dirty="0"/>
                  <a:t>Evoluções do 2G</a:t>
                </a:r>
              </a:p>
            </c:rich>
          </c:tx>
          <c:layout>
            <c:manualLayout>
              <c:xMode val="edge"/>
              <c:yMode val="edge"/>
              <c:x val="0.82222289212671051"/>
              <c:y val="0.92309867140366042"/>
            </c:manualLayout>
          </c:layout>
          <c:overlay val="0"/>
        </c:title>
        <c:majorTickMark val="out"/>
        <c:minorTickMark val="none"/>
        <c:tickLblPos val="nextTo"/>
        <c:crossAx val="175846144"/>
        <c:crosses val="autoZero"/>
        <c:auto val="1"/>
        <c:lblAlgn val="ctr"/>
        <c:lblOffset val="100"/>
        <c:noMultiLvlLbl val="0"/>
      </c:catAx>
      <c:valAx>
        <c:axId val="175846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9768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sz="1800" b="1" i="0" u="none" strike="noStrike" baseline="0" dirty="0">
                <a:effectLst/>
              </a:rPr>
              <a:t>Comparação Máxima das Taxas de </a:t>
            </a:r>
            <a:r>
              <a:rPr lang="pt-BR" sz="1800" b="1" i="0" u="none" strike="noStrike" baseline="0" dirty="0" smtClean="0">
                <a:effectLst/>
              </a:rPr>
              <a:t>Transferência</a:t>
            </a:r>
            <a:endParaRPr lang="pt-BR" b="1" dirty="0"/>
          </a:p>
        </c:rich>
      </c:tx>
      <c:layout>
        <c:manualLayout>
          <c:xMode val="edge"/>
          <c:yMode val="edge"/>
          <c:x val="0.15787489063867016"/>
          <c:y val="3.7037037037037035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2Mbps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1.698946653075093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14</a:t>
                    </a:r>
                    <a:r>
                      <a:rPr lang="en-US" sz="1000" b="0" i="0" u="none" strike="noStrike" baseline="0">
                        <a:effectLst/>
                      </a:rPr>
                      <a:t>Mbps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28</a:t>
                    </a:r>
                    <a:r>
                      <a:rPr lang="en-US" sz="1000" b="0" i="0" u="none" strike="noStrike" baseline="0">
                        <a:effectLst/>
                      </a:rPr>
                      <a:t>Mbps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Plan1!$A$7:$A$9</c:f>
              <c:strCache>
                <c:ptCount val="3"/>
                <c:pt idx="0">
                  <c:v>UMTS</c:v>
                </c:pt>
                <c:pt idx="1">
                  <c:v>HSPA</c:v>
                </c:pt>
                <c:pt idx="2">
                  <c:v>HSPA+</c:v>
                </c:pt>
              </c:strCache>
            </c:strRef>
          </c:cat>
          <c:val>
            <c:numRef>
              <c:f>Plan1!$B$7:$B$9</c:f>
              <c:numCache>
                <c:formatCode>General</c:formatCode>
                <c:ptCount val="3"/>
                <c:pt idx="0">
                  <c:v>2</c:v>
                </c:pt>
                <c:pt idx="1">
                  <c:v>14</c:v>
                </c:pt>
                <c:pt idx="2">
                  <c:v>28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3998080"/>
        <c:axId val="177414528"/>
      </c:barChart>
      <c:catAx>
        <c:axId val="133998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77414528"/>
        <c:crosses val="autoZero"/>
        <c:auto val="1"/>
        <c:lblAlgn val="ctr"/>
        <c:lblOffset val="100"/>
        <c:noMultiLvlLbl val="0"/>
      </c:catAx>
      <c:valAx>
        <c:axId val="177414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9980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2276872"/>
            <a:ext cx="6480048" cy="230124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Evolução da </a:t>
            </a:r>
            <a:r>
              <a:rPr lang="pt-BR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Comunicação </a:t>
            </a:r>
            <a:r>
              <a:rPr lang="pt-BR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Móvel Celular</a:t>
            </a:r>
            <a:br>
              <a:rPr lang="pt-BR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pt-BR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5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7467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1ª Geração (1G)</a:t>
            </a:r>
          </a:p>
        </p:txBody>
      </p:sp>
    </p:spTree>
    <p:extLst>
      <p:ext uri="{BB962C8B-B14F-4D97-AF65-F5344CB8AC3E}">
        <p14:creationId xmlns:p14="http://schemas.microsoft.com/office/powerpoint/2010/main" val="34039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628800"/>
            <a:ext cx="7467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Foco era transmissão de voz;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Sistema full – duplex;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Era analógico;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60460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segurança na interface aérea;</a:t>
            </a:r>
          </a:p>
          <a:p>
            <a:endParaRPr lang="pt-BR" dirty="0"/>
          </a:p>
          <a:p>
            <a:r>
              <a:rPr lang="pt-BR" dirty="0"/>
              <a:t>Não fazia Roaming </a:t>
            </a:r>
          </a:p>
          <a:p>
            <a:endParaRPr lang="pt-BR" dirty="0"/>
          </a:p>
          <a:p>
            <a:r>
              <a:rPr lang="pt-BR" dirty="0"/>
              <a:t>Era totalmente analógico;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Problemas com o AMPS</a:t>
            </a:r>
          </a:p>
        </p:txBody>
      </p:sp>
    </p:spTree>
    <p:extLst>
      <p:ext uri="{BB962C8B-B14F-4D97-AF65-F5344CB8AC3E}">
        <p14:creationId xmlns:p14="http://schemas.microsoft.com/office/powerpoint/2010/main" val="11674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pPr marL="109728" indent="0" algn="just">
              <a:buNone/>
            </a:pPr>
            <a:r>
              <a:rPr lang="pt-BR" sz="41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2ª Geração (2G)</a:t>
            </a:r>
            <a:endParaRPr lang="pt-BR" sz="4100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GSM </a:t>
            </a:r>
            <a:r>
              <a:rPr lang="pt-BR" dirty="0"/>
              <a:t>(Sistema Global para Comunicações Móveis) começou a ser comercializado em 1991, na Finlândia.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dirty="0"/>
              <a:t>Sinais digitais;</a:t>
            </a:r>
          </a:p>
          <a:p>
            <a:pPr algn="just"/>
            <a:endParaRPr lang="pt-BR" dirty="0" smtClean="0"/>
          </a:p>
          <a:p>
            <a:pPr marL="109728" indent="0" algn="just">
              <a:buNone/>
            </a:pPr>
            <a:endParaRPr lang="pt-BR" dirty="0"/>
          </a:p>
          <a:p>
            <a:pPr algn="just"/>
            <a:r>
              <a:rPr lang="pt-BR" dirty="0"/>
              <a:t>Envio de dados de texto (SMS);</a:t>
            </a:r>
          </a:p>
          <a:p>
            <a:pPr marL="109728" indent="0" algn="just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Principais Avanços </a:t>
            </a:r>
          </a:p>
        </p:txBody>
      </p:sp>
    </p:spTree>
    <p:extLst>
      <p:ext uri="{BB962C8B-B14F-4D97-AF65-F5344CB8AC3E}">
        <p14:creationId xmlns:p14="http://schemas.microsoft.com/office/powerpoint/2010/main" val="35689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GPRS (Serviço de Rádio de Pacote Geral)</a:t>
            </a:r>
          </a:p>
          <a:p>
            <a:endParaRPr lang="pt-BR" dirty="0"/>
          </a:p>
          <a:p>
            <a:pPr marL="36576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sz="41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2,75 G</a:t>
            </a:r>
            <a:endParaRPr lang="pt-BR" sz="4100" dirty="0"/>
          </a:p>
          <a:p>
            <a:endParaRPr lang="pt-BR" dirty="0" smtClean="0"/>
          </a:p>
          <a:p>
            <a:r>
              <a:rPr lang="pt-BR" dirty="0"/>
              <a:t>EDGE (Taxas de Dados Ampliadas para a Evolução do GSM);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pt-B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2,5 G</a:t>
            </a:r>
          </a:p>
        </p:txBody>
      </p:sp>
    </p:spTree>
    <p:extLst>
      <p:ext uri="{BB962C8B-B14F-4D97-AF65-F5344CB8AC3E}">
        <p14:creationId xmlns:p14="http://schemas.microsoft.com/office/powerpoint/2010/main" val="99666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311577"/>
              </p:ext>
            </p:extLst>
          </p:nvPr>
        </p:nvGraphicFramePr>
        <p:xfrm>
          <a:off x="251520" y="260648"/>
          <a:ext cx="8363264" cy="6216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05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544616"/>
          </a:xfrm>
        </p:spPr>
        <p:txBody>
          <a:bodyPr/>
          <a:lstStyle/>
          <a:p>
            <a:pPr marL="109728" indent="0">
              <a:buNone/>
            </a:pPr>
            <a:r>
              <a:rPr lang="pt-BR" sz="41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3ª Geração (3G</a:t>
            </a:r>
            <a:r>
              <a:rPr lang="pt-BR" sz="4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</a:p>
          <a:p>
            <a:endParaRPr lang="pt-BR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pt-BR" dirty="0" smtClean="0"/>
          </a:p>
          <a:p>
            <a:r>
              <a:rPr lang="pt-BR" dirty="0" smtClean="0"/>
              <a:t>Teve </a:t>
            </a:r>
            <a:r>
              <a:rPr lang="pt-BR" dirty="0"/>
              <a:t>início dos anos 2000;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UMTS (Sistema Universal de Telecomunicações Móveis);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8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60648"/>
            <a:ext cx="8363272" cy="5256584"/>
          </a:xfrm>
        </p:spPr>
        <p:txBody>
          <a:bodyPr>
            <a:normAutofit fontScale="92500" lnSpcReduction="10000"/>
          </a:bodyPr>
          <a:lstStyle/>
          <a:p>
            <a:r>
              <a:rPr lang="pt-BR" sz="4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3,5G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HSDPA </a:t>
            </a:r>
            <a:r>
              <a:rPr lang="pt-BR" dirty="0"/>
              <a:t>(Acesso de Pacote de </a:t>
            </a:r>
            <a:r>
              <a:rPr lang="pt-BR" dirty="0" err="1"/>
              <a:t>Downlink</a:t>
            </a:r>
            <a:r>
              <a:rPr lang="pt-BR" dirty="0"/>
              <a:t> de Alta </a:t>
            </a:r>
            <a:r>
              <a:rPr lang="pt-BR" dirty="0" smtClean="0"/>
              <a:t>         Velocidade);</a:t>
            </a:r>
          </a:p>
          <a:p>
            <a:pPr algn="just"/>
            <a:endParaRPr lang="pt-BR" dirty="0"/>
          </a:p>
          <a:p>
            <a:pPr marL="109728" indent="0" algn="just">
              <a:buNone/>
            </a:pPr>
            <a:r>
              <a:rPr lang="pt-BR" dirty="0"/>
              <a:t>HSUPA (Acesso de Pacote de </a:t>
            </a:r>
            <a:r>
              <a:rPr lang="pt-BR" dirty="0" err="1"/>
              <a:t>Uplink</a:t>
            </a:r>
            <a:r>
              <a:rPr lang="pt-BR" dirty="0"/>
              <a:t> de Alta Velocidade</a:t>
            </a:r>
            <a:r>
              <a:rPr lang="pt-BR" dirty="0" smtClean="0"/>
              <a:t>);</a:t>
            </a:r>
          </a:p>
          <a:p>
            <a:pPr algn="just"/>
            <a:endParaRPr lang="pt-BR" dirty="0" smtClean="0"/>
          </a:p>
          <a:p>
            <a:pPr algn="just"/>
            <a:r>
              <a:rPr lang="pt-BR" sz="41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3,75 </a:t>
            </a:r>
            <a:r>
              <a:rPr lang="pt-BR" sz="41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</a:t>
            </a:r>
          </a:p>
          <a:p>
            <a:pPr marL="109728" indent="0" algn="just">
              <a:buNone/>
            </a:pPr>
            <a:endParaRPr lang="pt-BR" sz="41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109728" indent="0" algn="just">
              <a:buNone/>
            </a:pPr>
            <a:r>
              <a:rPr lang="pt-BR" sz="2700" dirty="0" smtClean="0"/>
              <a:t>HSDPA</a:t>
            </a:r>
            <a:r>
              <a:rPr lang="pt-BR" sz="2700" dirty="0"/>
              <a:t>+ (Acesso de Pacote de </a:t>
            </a:r>
            <a:r>
              <a:rPr lang="pt-BR" sz="2700" dirty="0" err="1"/>
              <a:t>Downlink</a:t>
            </a:r>
            <a:r>
              <a:rPr lang="pt-BR" sz="2700" dirty="0"/>
              <a:t> de Alta Velocidade - Plus);</a:t>
            </a:r>
          </a:p>
          <a:p>
            <a:pPr marL="448056" lvl="1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8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218804"/>
              </p:ext>
            </p:extLst>
          </p:nvPr>
        </p:nvGraphicFramePr>
        <p:xfrm>
          <a:off x="971600" y="116632"/>
          <a:ext cx="8064896" cy="6185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77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Comunicação Móvel Celular Via Rádio;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Começou no fim da Segunda Guerra Mundial;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Precursor do celular é o </a:t>
            </a:r>
            <a:r>
              <a:rPr lang="pt-BR" i="1" dirty="0" smtClean="0"/>
              <a:t>walkie-talkie;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Origem	</a:t>
            </a:r>
          </a:p>
        </p:txBody>
      </p:sp>
    </p:spTree>
    <p:extLst>
      <p:ext uri="{BB962C8B-B14F-4D97-AF65-F5344CB8AC3E}">
        <p14:creationId xmlns:p14="http://schemas.microsoft.com/office/powerpoint/2010/main" val="18279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sle\Desktop\INATEL\P1\6. NOE 331\celular_arruma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64" y="692696"/>
            <a:ext cx="9026043" cy="437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2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Sistema LTE </a:t>
            </a:r>
            <a:r>
              <a:rPr lang="pt-BR" dirty="0"/>
              <a:t>(</a:t>
            </a:r>
            <a:r>
              <a:rPr lang="pt-BR" i="1" dirty="0"/>
              <a:t>Long Term Evolution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Incríveis taxas de 100Mbps de downlink e 50Mbps de uplink;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4ª Geração (4G)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57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Ainda não foi implantado em massa;</a:t>
            </a:r>
          </a:p>
          <a:p>
            <a:endParaRPr lang="pt-BR" dirty="0"/>
          </a:p>
          <a:p>
            <a:r>
              <a:rPr lang="pt-BR" dirty="0" smtClean="0"/>
              <a:t>Possibilitará o uso do </a:t>
            </a:r>
            <a:r>
              <a:rPr lang="pt-BR" dirty="0" err="1" smtClean="0"/>
              <a:t>IoT</a:t>
            </a:r>
            <a:r>
              <a:rPr lang="pt-BR" dirty="0" smtClean="0"/>
              <a:t> em massa;</a:t>
            </a:r>
          </a:p>
          <a:p>
            <a:endParaRPr lang="pt-BR" dirty="0"/>
          </a:p>
          <a:p>
            <a:r>
              <a:rPr lang="pt-BR" dirty="0" smtClean="0"/>
              <a:t>Todos aparelhos conectados na rede;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5ª </a:t>
            </a:r>
            <a:r>
              <a:rPr lang="pt-BR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Geração </a:t>
            </a:r>
            <a:r>
              <a:rPr lang="pt-BR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(5G</a:t>
            </a:r>
            <a:r>
              <a:rPr lang="pt-BR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9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AA87DE-40FE-4C25-86AE-0644FFAE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492896"/>
            <a:ext cx="7467600" cy="1143000"/>
          </a:xfrm>
        </p:spPr>
        <p:txBody>
          <a:bodyPr/>
          <a:lstStyle/>
          <a:p>
            <a:r>
              <a:rPr lang="pt-B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3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19256" cy="652934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SCR - 536</a:t>
            </a:r>
            <a:endParaRPr lang="pt-BR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wesle\Desktop\INATEL\P1\6. NOE 331\scr_536_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665420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7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wesle\Desktop\INATEL\P1\6. NOE 331\scr_536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0" y="620688"/>
            <a:ext cx="7056784" cy="52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wesle\Desktop\INATEL\P1\6. NOE 331\half-dupl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7956376" cy="609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7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IMTS </a:t>
            </a:r>
            <a:r>
              <a:rPr lang="pt-BR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(Sistema </a:t>
            </a:r>
            <a:r>
              <a:rPr lang="pt-BR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de Telefonia Móvel Melhorada</a:t>
            </a:r>
            <a:r>
              <a:rPr lang="pt-BR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br>
              <a:rPr lang="pt-BR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pt-BR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27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Criado na década de 60;</a:t>
            </a:r>
            <a:endParaRPr lang="pt-BR" sz="2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9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esle\Desktop\INATEL\P1\6. NOE 331\full_duplex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76" y="19417"/>
            <a:ext cx="7829601" cy="60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AT&amp;T cria o conceito celular;</a:t>
            </a:r>
          </a:p>
          <a:p>
            <a:pPr marL="109728" indent="0">
              <a:buNone/>
            </a:pP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Várias </a:t>
            </a:r>
            <a:r>
              <a:rPr lang="pt-BR" dirty="0" smtClean="0"/>
              <a:t>empresas criaram redes de transmissão;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4 redes grandes – AMPS, TACS, NMT e J-TACS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5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836712"/>
            <a:ext cx="7467600" cy="4525963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109728" indent="0">
              <a:buNone/>
            </a:pPr>
            <a:r>
              <a:rPr lang="pt-BR" sz="37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AMPS (Sistema Avançado de Comunicação Móvel);</a:t>
            </a:r>
            <a:endParaRPr lang="pt-BR" sz="37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>
            <a:off x="3707904" y="3429000"/>
            <a:ext cx="1498203" cy="20162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2107</TotalTime>
  <Words>301</Words>
  <Application>Microsoft Office PowerPoint</Application>
  <PresentationFormat>Apresentação na tela (4:3)</PresentationFormat>
  <Paragraphs>89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Concurso</vt:lpstr>
      <vt:lpstr>Evolução da Comunicação Móvel Celular </vt:lpstr>
      <vt:lpstr>A Origem </vt:lpstr>
      <vt:lpstr>SCR - 536</vt:lpstr>
      <vt:lpstr>Apresentação do PowerPoint</vt:lpstr>
      <vt:lpstr>Apresentação do PowerPoint</vt:lpstr>
      <vt:lpstr>IMTS (Sistema de Telefonia Móvel Melhorada)   Criado na década de 60;</vt:lpstr>
      <vt:lpstr>Apresentação do PowerPoint</vt:lpstr>
      <vt:lpstr>Apresentação do PowerPoint</vt:lpstr>
      <vt:lpstr>Apresentação do PowerPoint</vt:lpstr>
      <vt:lpstr>1ª Geração (1G)</vt:lpstr>
      <vt:lpstr>Características</vt:lpstr>
      <vt:lpstr>Problemas com o AMPS</vt:lpstr>
      <vt:lpstr>Apresentação do PowerPoint</vt:lpstr>
      <vt:lpstr>Principais Avanços </vt:lpstr>
      <vt:lpstr>2,5 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4ª Geração (4G)</vt:lpstr>
      <vt:lpstr>5ª Geração (5G)</vt:lpstr>
      <vt:lpstr>Muito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marcos</dc:creator>
  <cp:lastModifiedBy>wesley marcos</cp:lastModifiedBy>
  <cp:revision>47</cp:revision>
  <dcterms:created xsi:type="dcterms:W3CDTF">2019-04-23T18:20:51Z</dcterms:created>
  <dcterms:modified xsi:type="dcterms:W3CDTF">2019-06-25T19:23:07Z</dcterms:modified>
</cp:coreProperties>
</file>