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182FC-C92E-4767-9588-ADF0AC4F6626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42E32-6488-4385-8A98-8796BCC63E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30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061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382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1801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8317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252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337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709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7573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820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648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85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6788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851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6412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3888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850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1" name="Google Shape;61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9868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52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5994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505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2257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7004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86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86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B821-ECDE-4A35-9684-A30B137EAF0A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93B9-33DB-4B09-A530-D0C826B5A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45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B821-ECDE-4A35-9684-A30B137EAF0A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93B9-33DB-4B09-A530-D0C826B5A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52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B821-ECDE-4A35-9684-A30B137EAF0A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93B9-33DB-4B09-A530-D0C826B5A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665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Full Image">
  <p:cSld name="24_Full Imag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1430000" y="395328"/>
            <a:ext cx="54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pic" idx="2"/>
          </p:nvPr>
        </p:nvSpPr>
        <p:spPr>
          <a:xfrm>
            <a:off x="8200571" y="0"/>
            <a:ext cx="3991428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407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Full Image">
  <p:cSld name="18_Full Imag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30000" y="395328"/>
            <a:ext cx="54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>
            <a:spLocks noGrp="1"/>
          </p:cNvSpPr>
          <p:nvPr>
            <p:ph type="pic" idx="2"/>
          </p:nvPr>
        </p:nvSpPr>
        <p:spPr>
          <a:xfrm>
            <a:off x="9017000" y="558800"/>
            <a:ext cx="2527300" cy="5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pic" idx="3"/>
          </p:nvPr>
        </p:nvSpPr>
        <p:spPr>
          <a:xfrm>
            <a:off x="6223000" y="558800"/>
            <a:ext cx="2527300" cy="5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057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>
  <p:cSld name="2_Full Imag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430000" y="395328"/>
            <a:ext cx="54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17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Full Image">
  <p:cSld name="5_Full Imag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430000" y="395328"/>
            <a:ext cx="54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079500" y="1562100"/>
            <a:ext cx="2984500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3338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Page">
  <p:cSld name="10_Title Pag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>
            <a:spLocks noGrp="1"/>
          </p:cNvSpPr>
          <p:nvPr>
            <p:ph type="pic" idx="2"/>
          </p:nvPr>
        </p:nvSpPr>
        <p:spPr>
          <a:xfrm>
            <a:off x="3628574" y="0"/>
            <a:ext cx="3595006" cy="287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>
            <a:spLocks noGrp="1"/>
          </p:cNvSpPr>
          <p:nvPr>
            <p:ph type="pic" idx="3"/>
          </p:nvPr>
        </p:nvSpPr>
        <p:spPr>
          <a:xfrm>
            <a:off x="1" y="0"/>
            <a:ext cx="3628573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>
            <a:spLocks noGrp="1"/>
          </p:cNvSpPr>
          <p:nvPr>
            <p:ph type="pic" idx="4"/>
          </p:nvPr>
        </p:nvSpPr>
        <p:spPr>
          <a:xfrm>
            <a:off x="7765756" y="2438401"/>
            <a:ext cx="3595006" cy="287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51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B821-ECDE-4A35-9684-A30B137EAF0A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93B9-33DB-4B09-A530-D0C826B5A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43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B821-ECDE-4A35-9684-A30B137EAF0A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93B9-33DB-4B09-A530-D0C826B5A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79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B821-ECDE-4A35-9684-A30B137EAF0A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93B9-33DB-4B09-A530-D0C826B5A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26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B821-ECDE-4A35-9684-A30B137EAF0A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93B9-33DB-4B09-A530-D0C826B5A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14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B821-ECDE-4A35-9684-A30B137EAF0A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93B9-33DB-4B09-A530-D0C826B5A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73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B821-ECDE-4A35-9684-A30B137EAF0A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93B9-33DB-4B09-A530-D0C826B5A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5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B821-ECDE-4A35-9684-A30B137EAF0A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93B9-33DB-4B09-A530-D0C826B5A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95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B821-ECDE-4A35-9684-A30B137EAF0A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93B9-33DB-4B09-A530-D0C826B5A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88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4B821-ECDE-4A35-9684-A30B137EAF0A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93B9-33DB-4B09-A530-D0C826B5A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74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" TargetMode="External"/><Relationship Id="rId3" Type="http://schemas.openxmlformats.org/officeDocument/2006/relationships/hyperlink" Target="https://iplay.sa.gov.tw/" TargetMode="External"/><Relationship Id="rId7" Type="http://schemas.openxmlformats.org/officeDocument/2006/relationships/hyperlink" Target="https://www.meetup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invite.com.tw/index.php" TargetMode="External"/><Relationship Id="rId5" Type="http://schemas.openxmlformats.org/officeDocument/2006/relationships/hyperlink" Target="http://www.quyundong.com/" TargetMode="External"/><Relationship Id="rId10" Type="http://schemas.openxmlformats.org/officeDocument/2006/relationships/hyperlink" Target="https://itunes.apple.com/tw/app/meetup/id375990038?l=en&amp;mt=8" TargetMode="External"/><Relationship Id="rId4" Type="http://schemas.openxmlformats.org/officeDocument/2006/relationships/hyperlink" Target="http://tw.basketball.biji.co/index.php?q=field&amp;act=index" TargetMode="External"/><Relationship Id="rId9" Type="http://schemas.openxmlformats.org/officeDocument/2006/relationships/hyperlink" Target="https://itunes.apple.com/tw/app/sporty/id1332278284?l=en&amp;mt=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586" r="30587"/>
          <a:stretch/>
        </p:blipFill>
        <p:spPr>
          <a:xfrm>
            <a:off x="8200572" y="16165"/>
            <a:ext cx="399142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 txBox="1"/>
          <p:nvPr/>
        </p:nvSpPr>
        <p:spPr>
          <a:xfrm>
            <a:off x="2260599" y="2670462"/>
            <a:ext cx="5740400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 i="1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運動揪揪</a:t>
            </a:r>
            <a:endParaRPr sz="3200" b="1" i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CA105第一組</a:t>
            </a: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指導老師：郭惠民</a:t>
            </a: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組長:溫正翰</a:t>
            </a: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組員:許修豪 鄭智仁 傅明軒</a:t>
            </a: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林仕崴 馬瑜吟 林羿岑</a:t>
            </a: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1"/>
          <p:cNvPicPr preferRelativeResize="0"/>
          <p:nvPr/>
        </p:nvPicPr>
        <p:blipFill rotWithShape="1">
          <a:blip r:embed="rId4">
            <a:alphaModFix/>
          </a:blip>
          <a:srcRect l="20291" t="29494" r="25812" b="38721"/>
          <a:stretch/>
        </p:blipFill>
        <p:spPr>
          <a:xfrm>
            <a:off x="953654" y="495300"/>
            <a:ext cx="2613891" cy="2179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913825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Google Shape;326;p30"/>
          <p:cNvCxnSpPr/>
          <p:nvPr/>
        </p:nvCxnSpPr>
        <p:spPr>
          <a:xfrm>
            <a:off x="2160054" y="1150752"/>
            <a:ext cx="19457" cy="5076305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7" name="Google Shape;327;p30"/>
          <p:cNvSpPr/>
          <p:nvPr/>
        </p:nvSpPr>
        <p:spPr>
          <a:xfrm>
            <a:off x="2053049" y="1909530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1546754" y="237215"/>
            <a:ext cx="1246056" cy="1198082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運動相關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資訊</a:t>
            </a:r>
            <a:endParaRPr/>
          </a:p>
        </p:txBody>
      </p:sp>
      <p:sp>
        <p:nvSpPr>
          <p:cNvPr id="329" name="Google Shape;329;p30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系統功能前台</a:t>
            </a:r>
            <a:endParaRPr/>
          </a:p>
        </p:txBody>
      </p:sp>
      <p:sp>
        <p:nvSpPr>
          <p:cNvPr id="330" name="Google Shape;330;p30"/>
          <p:cNvSpPr/>
          <p:nvPr/>
        </p:nvSpPr>
        <p:spPr>
          <a:xfrm>
            <a:off x="2286516" y="1801419"/>
            <a:ext cx="7174874" cy="143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Calibri"/>
              <a:buAutoNum type="arabicPeriod"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賽事資訊</a:t>
            </a:r>
            <a:endParaRPr sz="16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Calibri"/>
              <a:buAutoNum type="arabicPeriod"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運動新聞(對外連結)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0"/>
          <p:cNvSpPr/>
          <p:nvPr/>
        </p:nvSpPr>
        <p:spPr>
          <a:xfrm>
            <a:off x="515999" y="1781369"/>
            <a:ext cx="1517590" cy="49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賽事報導</a:t>
            </a:r>
            <a:endParaRPr sz="20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875830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/>
          <p:nvPr/>
        </p:nvSpPr>
        <p:spPr>
          <a:xfrm>
            <a:off x="315697" y="1796350"/>
            <a:ext cx="1807344" cy="49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商品介紹</a:t>
            </a:r>
            <a:endParaRPr sz="20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1"/>
          <p:cNvSpPr/>
          <p:nvPr/>
        </p:nvSpPr>
        <p:spPr>
          <a:xfrm>
            <a:off x="312632" y="2512634"/>
            <a:ext cx="1807344" cy="49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商品查詢</a:t>
            </a:r>
            <a:endParaRPr sz="20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31"/>
          <p:cNvCxnSpPr/>
          <p:nvPr/>
        </p:nvCxnSpPr>
        <p:spPr>
          <a:xfrm>
            <a:off x="2163826" y="1150752"/>
            <a:ext cx="19457" cy="5076305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9" name="Google Shape;339;p31"/>
          <p:cNvSpPr/>
          <p:nvPr/>
        </p:nvSpPr>
        <p:spPr>
          <a:xfrm>
            <a:off x="2056821" y="1909530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2066549" y="2704692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2056820" y="4209209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279659" y="3306417"/>
            <a:ext cx="1807344" cy="4926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促銷資訊</a:t>
            </a:r>
            <a:endParaRPr sz="20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379112" y="4100610"/>
            <a:ext cx="164852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購物指南</a:t>
            </a:r>
            <a:endParaRPr sz="20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2056821" y="3437633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1"/>
          <p:cNvSpPr/>
          <p:nvPr/>
        </p:nvSpPr>
        <p:spPr>
          <a:xfrm>
            <a:off x="1550526" y="237215"/>
            <a:ext cx="1246056" cy="1198082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商城</a:t>
            </a:r>
            <a:endParaRPr/>
          </a:p>
        </p:txBody>
      </p:sp>
      <p:sp>
        <p:nvSpPr>
          <p:cNvPr id="346" name="Google Shape;346;p31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系統功能前台</a:t>
            </a:r>
            <a:endParaRPr/>
          </a:p>
        </p:txBody>
      </p:sp>
      <p:sp>
        <p:nvSpPr>
          <p:cNvPr id="347" name="Google Shape;347;p31"/>
          <p:cNvSpPr/>
          <p:nvPr/>
        </p:nvSpPr>
        <p:spPr>
          <a:xfrm>
            <a:off x="2441510" y="3375340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1.最新商品      2.人氣商品     3.</a:t>
            </a:r>
            <a:r>
              <a:rPr lang="zh-TW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促銷商品</a:t>
            </a:r>
            <a:endParaRPr/>
          </a:p>
        </p:txBody>
      </p:sp>
      <p:sp>
        <p:nvSpPr>
          <p:cNvPr id="348" name="Google Shape;348;p31"/>
          <p:cNvSpPr/>
          <p:nvPr/>
        </p:nvSpPr>
        <p:spPr>
          <a:xfrm>
            <a:off x="2469301" y="2658869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1.依品牌          2.依種類        3.依價位         4.複合查詢</a:t>
            </a:r>
            <a:endParaRPr/>
          </a:p>
        </p:txBody>
      </p:sp>
      <p:sp>
        <p:nvSpPr>
          <p:cNvPr id="349" name="Google Shape;349;p31"/>
          <p:cNvSpPr/>
          <p:nvPr/>
        </p:nvSpPr>
        <p:spPr>
          <a:xfrm>
            <a:off x="2436202" y="4138895"/>
            <a:ext cx="926449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1.購物流程      2.訂購需知     3.配送方式     4.付款方式     5.配送進度查詢  (1)黑貓  (2)全家  (3)7-11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6.退換貨問題</a:t>
            </a:r>
            <a:endParaRPr/>
          </a:p>
        </p:txBody>
      </p:sp>
      <p:sp>
        <p:nvSpPr>
          <p:cNvPr id="350" name="Google Shape;350;p31"/>
          <p:cNvSpPr/>
          <p:nvPr/>
        </p:nvSpPr>
        <p:spPr>
          <a:xfrm>
            <a:off x="418022" y="5058327"/>
            <a:ext cx="164852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購物車</a:t>
            </a:r>
            <a:endParaRPr sz="20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1"/>
          <p:cNvSpPr/>
          <p:nvPr/>
        </p:nvSpPr>
        <p:spPr>
          <a:xfrm>
            <a:off x="2469301" y="5128874"/>
            <a:ext cx="7723572" cy="141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1.寄送地址     2.配送方式      3.付款方式     4.訂單確認      5.訂購完成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2068220" y="5128874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1"/>
          <p:cNvSpPr/>
          <p:nvPr/>
        </p:nvSpPr>
        <p:spPr>
          <a:xfrm>
            <a:off x="2460967" y="1860298"/>
            <a:ext cx="863444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1.商品圖片      2.商品價格    3.商品型號     4.商品規格         5.商品名稱</a:t>
            </a:r>
            <a:endParaRPr sz="16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6925814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32"/>
          <p:cNvGrpSpPr/>
          <p:nvPr/>
        </p:nvGrpSpPr>
        <p:grpSpPr>
          <a:xfrm>
            <a:off x="513108" y="1200270"/>
            <a:ext cx="11165782" cy="4457459"/>
            <a:chOff x="346" y="933570"/>
            <a:chExt cx="11165782" cy="4457459"/>
          </a:xfrm>
        </p:grpSpPr>
        <p:sp>
          <p:nvSpPr>
            <p:cNvPr id="359" name="Google Shape;359;p32"/>
            <p:cNvSpPr/>
            <p:nvPr/>
          </p:nvSpPr>
          <p:spPr>
            <a:xfrm>
              <a:off x="9578730" y="2531187"/>
              <a:ext cx="244750" cy="252417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7A9ACE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60" name="Google Shape;360;p32"/>
            <p:cNvSpPr/>
            <p:nvPr/>
          </p:nvSpPr>
          <p:spPr>
            <a:xfrm>
              <a:off x="9578730" y="2531187"/>
              <a:ext cx="244750" cy="15708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7A9ACE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61" name="Google Shape;361;p32"/>
            <p:cNvSpPr/>
            <p:nvPr/>
          </p:nvSpPr>
          <p:spPr>
            <a:xfrm>
              <a:off x="9578730" y="2531187"/>
              <a:ext cx="244750" cy="6176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7A9ACE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62" name="Google Shape;362;p32"/>
            <p:cNvSpPr/>
            <p:nvPr/>
          </p:nvSpPr>
          <p:spPr>
            <a:xfrm>
              <a:off x="5523788" y="1577907"/>
              <a:ext cx="4707608" cy="28195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1C73C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63" name="Google Shape;363;p32"/>
            <p:cNvSpPr/>
            <p:nvPr/>
          </p:nvSpPr>
          <p:spPr>
            <a:xfrm>
              <a:off x="7925223" y="2531187"/>
              <a:ext cx="201397" cy="15708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7A9ACE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64" name="Google Shape;364;p32"/>
            <p:cNvSpPr/>
            <p:nvPr/>
          </p:nvSpPr>
          <p:spPr>
            <a:xfrm>
              <a:off x="7925223" y="2531187"/>
              <a:ext cx="201397" cy="6176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7A9ACE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65" name="Google Shape;365;p32"/>
            <p:cNvSpPr/>
            <p:nvPr/>
          </p:nvSpPr>
          <p:spPr>
            <a:xfrm>
              <a:off x="5523788" y="1577907"/>
              <a:ext cx="2938494" cy="28195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1C73C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66" name="Google Shape;366;p32"/>
            <p:cNvSpPr/>
            <p:nvPr/>
          </p:nvSpPr>
          <p:spPr>
            <a:xfrm>
              <a:off x="6020031" y="2531187"/>
              <a:ext cx="248161" cy="15708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7A9ACE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67" name="Google Shape;367;p32"/>
            <p:cNvSpPr/>
            <p:nvPr/>
          </p:nvSpPr>
          <p:spPr>
            <a:xfrm>
              <a:off x="6020031" y="2531187"/>
              <a:ext cx="248161" cy="6176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7A9ACE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68" name="Google Shape;368;p32"/>
            <p:cNvSpPr/>
            <p:nvPr/>
          </p:nvSpPr>
          <p:spPr>
            <a:xfrm>
              <a:off x="5523788" y="1577907"/>
              <a:ext cx="1158007" cy="28195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1C73C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69" name="Google Shape;369;p32"/>
            <p:cNvSpPr/>
            <p:nvPr/>
          </p:nvSpPr>
          <p:spPr>
            <a:xfrm>
              <a:off x="3818012" y="2531187"/>
              <a:ext cx="292436" cy="15708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7A9ACE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70" name="Google Shape;370;p32"/>
            <p:cNvSpPr/>
            <p:nvPr/>
          </p:nvSpPr>
          <p:spPr>
            <a:xfrm>
              <a:off x="3818012" y="2531187"/>
              <a:ext cx="184998" cy="6176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7A9ACE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71" name="Google Shape;371;p32"/>
            <p:cNvSpPr/>
            <p:nvPr/>
          </p:nvSpPr>
          <p:spPr>
            <a:xfrm>
              <a:off x="4597844" y="1577907"/>
              <a:ext cx="925944" cy="28195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1C73C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72" name="Google Shape;372;p32"/>
            <p:cNvSpPr/>
            <p:nvPr/>
          </p:nvSpPr>
          <p:spPr>
            <a:xfrm>
              <a:off x="1985605" y="2531187"/>
              <a:ext cx="225915" cy="252417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7A9ACE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73" name="Google Shape;373;p32"/>
            <p:cNvSpPr/>
            <p:nvPr/>
          </p:nvSpPr>
          <p:spPr>
            <a:xfrm>
              <a:off x="1985605" y="2531187"/>
              <a:ext cx="225915" cy="15708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7A9ACE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74" name="Google Shape;374;p32"/>
            <p:cNvSpPr/>
            <p:nvPr/>
          </p:nvSpPr>
          <p:spPr>
            <a:xfrm>
              <a:off x="1985605" y="2531187"/>
              <a:ext cx="225915" cy="6176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7A9ACE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75" name="Google Shape;375;p32"/>
            <p:cNvSpPr/>
            <p:nvPr/>
          </p:nvSpPr>
          <p:spPr>
            <a:xfrm>
              <a:off x="2588047" y="1577907"/>
              <a:ext cx="2935741" cy="28195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1C73C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76" name="Google Shape;376;p32"/>
            <p:cNvSpPr/>
            <p:nvPr/>
          </p:nvSpPr>
          <p:spPr>
            <a:xfrm>
              <a:off x="105236" y="2531187"/>
              <a:ext cx="91440" cy="8940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  <a:lnTo>
                    <a:pt x="162109" y="120000"/>
                  </a:lnTo>
                </a:path>
              </a:pathLst>
            </a:custGeom>
            <a:noFill/>
            <a:ln w="12700" cap="flat" cmpd="sng">
              <a:solidFill>
                <a:srgbClr val="7A9ACE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77" name="Google Shape;377;p32"/>
            <p:cNvSpPr/>
            <p:nvPr/>
          </p:nvSpPr>
          <p:spPr>
            <a:xfrm>
              <a:off x="753398" y="1577907"/>
              <a:ext cx="4770390" cy="28195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1C73C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78" name="Google Shape;378;p32"/>
            <p:cNvSpPr/>
            <p:nvPr/>
          </p:nvSpPr>
          <p:spPr>
            <a:xfrm>
              <a:off x="3242749" y="933570"/>
              <a:ext cx="4562078" cy="644337"/>
            </a:xfrm>
            <a:prstGeom prst="rect">
              <a:avLst/>
            </a:prstGeom>
            <a:solidFill>
              <a:srgbClr val="0065AD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 txBox="1"/>
            <p:nvPr/>
          </p:nvSpPr>
          <p:spPr>
            <a:xfrm>
              <a:off x="3242749" y="933570"/>
              <a:ext cx="4562078" cy="644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zh-TW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後台功能架構表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346" y="1859863"/>
              <a:ext cx="1506102" cy="671324"/>
            </a:xfrm>
            <a:prstGeom prst="rect">
              <a:avLst/>
            </a:prstGeom>
            <a:solidFill>
              <a:srgbClr val="1C73C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 txBox="1"/>
            <p:nvPr/>
          </p:nvSpPr>
          <p:spPr>
            <a:xfrm>
              <a:off x="346" y="1859863"/>
              <a:ext cx="1506102" cy="671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zh-TW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首頁管理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228764" y="2739090"/>
              <a:ext cx="1552692" cy="1372375"/>
            </a:xfrm>
            <a:prstGeom prst="rect">
              <a:avLst/>
            </a:prstGeom>
            <a:solidFill>
              <a:srgbClr val="7A9AC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 txBox="1"/>
            <p:nvPr/>
          </p:nvSpPr>
          <p:spPr>
            <a:xfrm>
              <a:off x="228764" y="2739090"/>
              <a:ext cx="1552692" cy="1372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Arial"/>
                <a:buNone/>
              </a:pPr>
              <a:r>
                <a:rPr lang="zh-TW" sz="16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最新消息維護</a:t>
              </a:r>
              <a:br>
                <a:rPr lang="zh-TW" sz="16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zh-TW" sz="16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（</a:t>
              </a:r>
              <a:r>
                <a:rPr lang="zh-TW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廣告、公告、重點賽事資訊</a:t>
              </a:r>
              <a:r>
                <a:rPr lang="zh-TW" sz="16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）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1834995" y="1859863"/>
              <a:ext cx="1506102" cy="671324"/>
            </a:xfrm>
            <a:prstGeom prst="rect">
              <a:avLst/>
            </a:prstGeom>
            <a:solidFill>
              <a:srgbClr val="1C73C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 txBox="1"/>
            <p:nvPr/>
          </p:nvSpPr>
          <p:spPr>
            <a:xfrm>
              <a:off x="1834995" y="1859863"/>
              <a:ext cx="1506102" cy="671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800"/>
                <a:buFont typeface="Arial"/>
                <a:buNone/>
              </a:pPr>
              <a:r>
                <a:rPr lang="zh-TW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檢舉審核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2211521" y="2813144"/>
              <a:ext cx="1342648" cy="671324"/>
            </a:xfrm>
            <a:prstGeom prst="rect">
              <a:avLst/>
            </a:prstGeom>
            <a:solidFill>
              <a:srgbClr val="7A9AC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 txBox="1"/>
            <p:nvPr/>
          </p:nvSpPr>
          <p:spPr>
            <a:xfrm>
              <a:off x="2211521" y="2813144"/>
              <a:ext cx="1342648" cy="671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Arial"/>
                <a:buNone/>
              </a:pPr>
              <a:r>
                <a:rPr lang="zh-TW" sz="16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揪團檢舉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2211521" y="3766424"/>
              <a:ext cx="1342648" cy="671324"/>
            </a:xfrm>
            <a:prstGeom prst="rect">
              <a:avLst/>
            </a:prstGeom>
            <a:solidFill>
              <a:srgbClr val="7A9AC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 txBox="1"/>
            <p:nvPr/>
          </p:nvSpPr>
          <p:spPr>
            <a:xfrm>
              <a:off x="2211521" y="3766424"/>
              <a:ext cx="1342648" cy="671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Arial"/>
                <a:buNone/>
              </a:pPr>
              <a:r>
                <a:rPr lang="zh-TW" sz="16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貼文檢舉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2211521" y="4719705"/>
              <a:ext cx="1342648" cy="671324"/>
            </a:xfrm>
            <a:prstGeom prst="rect">
              <a:avLst/>
            </a:prstGeom>
            <a:solidFill>
              <a:srgbClr val="7A9AC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 txBox="1"/>
            <p:nvPr/>
          </p:nvSpPr>
          <p:spPr>
            <a:xfrm>
              <a:off x="2211521" y="4719705"/>
              <a:ext cx="1342648" cy="671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Arial"/>
                <a:buNone/>
              </a:pPr>
              <a:r>
                <a:rPr lang="zh-TW" sz="16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社團檢舉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3623054" y="1859863"/>
              <a:ext cx="1949579" cy="671324"/>
            </a:xfrm>
            <a:prstGeom prst="rect">
              <a:avLst/>
            </a:prstGeom>
            <a:solidFill>
              <a:srgbClr val="1C73C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 txBox="1"/>
            <p:nvPr/>
          </p:nvSpPr>
          <p:spPr>
            <a:xfrm>
              <a:off x="3623054" y="1859863"/>
              <a:ext cx="1949579" cy="671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800"/>
                <a:buFont typeface="Arial"/>
                <a:buNone/>
              </a:pPr>
              <a:r>
                <a:rPr lang="zh-TW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場地及運動資訊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4003010" y="2813144"/>
              <a:ext cx="1670631" cy="671324"/>
            </a:xfrm>
            <a:prstGeom prst="rect">
              <a:avLst/>
            </a:prstGeom>
            <a:solidFill>
              <a:srgbClr val="7A9AC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 txBox="1"/>
            <p:nvPr/>
          </p:nvSpPr>
          <p:spPr>
            <a:xfrm>
              <a:off x="4003010" y="2813144"/>
              <a:ext cx="1670631" cy="671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Arial"/>
                <a:buNone/>
              </a:pPr>
              <a:r>
                <a:rPr lang="zh-TW" sz="16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場地資訊維護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4110449" y="3766424"/>
              <a:ext cx="1596919" cy="671324"/>
            </a:xfrm>
            <a:prstGeom prst="rect">
              <a:avLst/>
            </a:prstGeom>
            <a:solidFill>
              <a:srgbClr val="7A9AC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 txBox="1"/>
            <p:nvPr/>
          </p:nvSpPr>
          <p:spPr>
            <a:xfrm>
              <a:off x="4110449" y="3766424"/>
              <a:ext cx="1596919" cy="671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Arial"/>
                <a:buNone/>
              </a:pPr>
              <a:r>
                <a:rPr lang="zh-TW" sz="16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賽事資訊維護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854590" y="1859863"/>
              <a:ext cx="1654411" cy="671324"/>
            </a:xfrm>
            <a:prstGeom prst="rect">
              <a:avLst/>
            </a:prstGeom>
            <a:solidFill>
              <a:srgbClr val="1C73C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 txBox="1"/>
            <p:nvPr/>
          </p:nvSpPr>
          <p:spPr>
            <a:xfrm>
              <a:off x="5854590" y="1859863"/>
              <a:ext cx="1654411" cy="671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800"/>
                <a:buFont typeface="Arial"/>
                <a:buNone/>
              </a:pPr>
              <a:r>
                <a:rPr lang="zh-TW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評價系統管理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6268193" y="2813144"/>
              <a:ext cx="1342648" cy="671324"/>
            </a:xfrm>
            <a:prstGeom prst="rect">
              <a:avLst/>
            </a:prstGeom>
            <a:solidFill>
              <a:srgbClr val="7A9AC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 txBox="1"/>
            <p:nvPr/>
          </p:nvSpPr>
          <p:spPr>
            <a:xfrm>
              <a:off x="6268193" y="2813144"/>
              <a:ext cx="1342648" cy="671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Arial"/>
                <a:buNone/>
              </a:pPr>
              <a:r>
                <a:rPr lang="zh-TW" sz="16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會員停權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6268193" y="3766424"/>
              <a:ext cx="1342648" cy="671324"/>
            </a:xfrm>
            <a:prstGeom prst="rect">
              <a:avLst/>
            </a:prstGeom>
            <a:solidFill>
              <a:srgbClr val="7A9AC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 txBox="1"/>
            <p:nvPr/>
          </p:nvSpPr>
          <p:spPr>
            <a:xfrm>
              <a:off x="6268193" y="3766424"/>
              <a:ext cx="1342648" cy="671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Arial"/>
                <a:buNone/>
              </a:pPr>
              <a:r>
                <a:rPr lang="zh-TW" sz="16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社團停權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7790958" y="1859863"/>
              <a:ext cx="1342648" cy="671324"/>
            </a:xfrm>
            <a:prstGeom prst="rect">
              <a:avLst/>
            </a:prstGeom>
            <a:solidFill>
              <a:srgbClr val="1C73C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 txBox="1"/>
            <p:nvPr/>
          </p:nvSpPr>
          <p:spPr>
            <a:xfrm>
              <a:off x="7790958" y="1859863"/>
              <a:ext cx="1342648" cy="671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800"/>
                <a:buFont typeface="Arial"/>
                <a:buNone/>
              </a:pPr>
              <a:r>
                <a:rPr lang="zh-TW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商城管理</a:t>
              </a:r>
              <a:endParaRPr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8126620" y="2813144"/>
              <a:ext cx="1342648" cy="671324"/>
            </a:xfrm>
            <a:prstGeom prst="rect">
              <a:avLst/>
            </a:prstGeom>
            <a:solidFill>
              <a:srgbClr val="7A9AC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 txBox="1"/>
            <p:nvPr/>
          </p:nvSpPr>
          <p:spPr>
            <a:xfrm>
              <a:off x="8126620" y="2813144"/>
              <a:ext cx="1342648" cy="671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Arial"/>
                <a:buNone/>
              </a:pPr>
              <a:r>
                <a:rPr lang="zh-TW" sz="16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商品管理</a:t>
              </a:r>
              <a:endParaRPr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8126620" y="3766424"/>
              <a:ext cx="1342648" cy="671324"/>
            </a:xfrm>
            <a:prstGeom prst="rect">
              <a:avLst/>
            </a:prstGeom>
            <a:solidFill>
              <a:srgbClr val="7A9AC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 txBox="1"/>
            <p:nvPr/>
          </p:nvSpPr>
          <p:spPr>
            <a:xfrm>
              <a:off x="8126620" y="3766424"/>
              <a:ext cx="1342648" cy="671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Arial"/>
                <a:buNone/>
              </a:pPr>
              <a:r>
                <a:rPr lang="zh-TW" sz="16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訂單管理</a:t>
              </a:r>
              <a:endParaRPr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9415563" y="1859863"/>
              <a:ext cx="1631667" cy="671324"/>
            </a:xfrm>
            <a:prstGeom prst="rect">
              <a:avLst/>
            </a:prstGeom>
            <a:solidFill>
              <a:srgbClr val="1C73C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 txBox="1"/>
            <p:nvPr/>
          </p:nvSpPr>
          <p:spPr>
            <a:xfrm>
              <a:off x="9415563" y="1859863"/>
              <a:ext cx="1631667" cy="671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zh-TW" sz="18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站內數據統計</a:t>
              </a:r>
              <a:endParaRPr sz="1800" b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9823480" y="2813144"/>
              <a:ext cx="1342648" cy="671324"/>
            </a:xfrm>
            <a:prstGeom prst="rect">
              <a:avLst/>
            </a:prstGeom>
            <a:solidFill>
              <a:srgbClr val="7A9AC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 txBox="1"/>
            <p:nvPr/>
          </p:nvSpPr>
          <p:spPr>
            <a:xfrm>
              <a:off x="9823480" y="2813144"/>
              <a:ext cx="1342648" cy="671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會員統計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9823480" y="3766424"/>
              <a:ext cx="1342648" cy="671324"/>
            </a:xfrm>
            <a:prstGeom prst="rect">
              <a:avLst/>
            </a:prstGeom>
            <a:solidFill>
              <a:srgbClr val="7A9AC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 txBox="1"/>
            <p:nvPr/>
          </p:nvSpPr>
          <p:spPr>
            <a:xfrm>
              <a:off x="9823480" y="3766424"/>
              <a:ext cx="1342648" cy="671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揪團統計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9823480" y="4719705"/>
              <a:ext cx="1342648" cy="671324"/>
            </a:xfrm>
            <a:prstGeom prst="rect">
              <a:avLst/>
            </a:prstGeom>
            <a:solidFill>
              <a:srgbClr val="7A9AC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 txBox="1"/>
            <p:nvPr/>
          </p:nvSpPr>
          <p:spPr>
            <a:xfrm>
              <a:off x="9823480" y="4719705"/>
              <a:ext cx="1342648" cy="671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社團統計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380926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2" name="Google Shape;422;p33"/>
          <p:cNvCxnSpPr/>
          <p:nvPr/>
        </p:nvCxnSpPr>
        <p:spPr>
          <a:xfrm>
            <a:off x="2334176" y="1341622"/>
            <a:ext cx="19457" cy="5076305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3" name="Google Shape;423;p33"/>
          <p:cNvSpPr/>
          <p:nvPr/>
        </p:nvSpPr>
        <p:spPr>
          <a:xfrm>
            <a:off x="2231159" y="2112572"/>
            <a:ext cx="214009" cy="213969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3"/>
          <p:cNvSpPr/>
          <p:nvPr/>
        </p:nvSpPr>
        <p:spPr>
          <a:xfrm>
            <a:off x="1720876" y="428085"/>
            <a:ext cx="1246056" cy="1198082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首頁管理</a:t>
            </a:r>
            <a:endParaRPr/>
          </a:p>
        </p:txBody>
      </p:sp>
      <p:sp>
        <p:nvSpPr>
          <p:cNvPr id="425" name="Google Shape;425;p33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系統功能後台</a:t>
            </a:r>
            <a:endParaRPr/>
          </a:p>
        </p:txBody>
      </p:sp>
      <p:sp>
        <p:nvSpPr>
          <p:cNvPr id="426" name="Google Shape;426;p33"/>
          <p:cNvSpPr/>
          <p:nvPr/>
        </p:nvSpPr>
        <p:spPr>
          <a:xfrm>
            <a:off x="370936" y="1972239"/>
            <a:ext cx="1836775" cy="49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最新消息維護</a:t>
            </a:r>
            <a:endParaRPr sz="20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3"/>
          <p:cNvSpPr/>
          <p:nvPr/>
        </p:nvSpPr>
        <p:spPr>
          <a:xfrm>
            <a:off x="2571633" y="2078490"/>
            <a:ext cx="6207197" cy="12536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修改輪播中的資訊包括平台公告、廣告、重點賽事資訊等</a:t>
            </a:r>
            <a:endParaRPr sz="16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738822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2" name="Google Shape;432;p34"/>
          <p:cNvCxnSpPr/>
          <p:nvPr/>
        </p:nvCxnSpPr>
        <p:spPr>
          <a:xfrm>
            <a:off x="2334176" y="1341622"/>
            <a:ext cx="19457" cy="5076305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3" name="Google Shape;433;p34"/>
          <p:cNvSpPr/>
          <p:nvPr/>
        </p:nvSpPr>
        <p:spPr>
          <a:xfrm>
            <a:off x="2227171" y="1886431"/>
            <a:ext cx="214009" cy="213969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1720876" y="428085"/>
            <a:ext cx="1246056" cy="1198082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檢舉審核</a:t>
            </a:r>
            <a:endParaRPr/>
          </a:p>
        </p:txBody>
      </p:sp>
      <p:sp>
        <p:nvSpPr>
          <p:cNvPr id="435" name="Google Shape;435;p34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系統功能後台</a:t>
            </a:r>
            <a:endParaRPr/>
          </a:p>
        </p:txBody>
      </p:sp>
      <p:sp>
        <p:nvSpPr>
          <p:cNvPr id="436" name="Google Shape;436;p34"/>
          <p:cNvSpPr/>
          <p:nvPr/>
        </p:nvSpPr>
        <p:spPr>
          <a:xfrm>
            <a:off x="179612" y="1740084"/>
            <a:ext cx="1836775" cy="49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揪團檢舉</a:t>
            </a:r>
            <a:endParaRPr sz="20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4"/>
          <p:cNvSpPr/>
          <p:nvPr/>
        </p:nvSpPr>
        <p:spPr>
          <a:xfrm>
            <a:off x="2563743" y="1843351"/>
            <a:ext cx="3672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審核檢舉內容，管理員適時關閉該揪團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492705" y="2626085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貼文檢舉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4"/>
          <p:cNvSpPr/>
          <p:nvPr/>
        </p:nvSpPr>
        <p:spPr>
          <a:xfrm>
            <a:off x="2226497" y="2703992"/>
            <a:ext cx="214009" cy="213969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2563743" y="2625524"/>
            <a:ext cx="499299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審核檢舉內容，管理員適時刪除貼文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544001" y="3410093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社團檢舉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4"/>
          <p:cNvSpPr/>
          <p:nvPr/>
        </p:nvSpPr>
        <p:spPr>
          <a:xfrm>
            <a:off x="2227171" y="3521553"/>
            <a:ext cx="214009" cy="213969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4"/>
          <p:cNvSpPr/>
          <p:nvPr/>
        </p:nvSpPr>
        <p:spPr>
          <a:xfrm>
            <a:off x="2563743" y="3427695"/>
            <a:ext cx="63559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審核檢舉內容，管理員適時給予停權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976860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/>
          <p:nvPr/>
        </p:nvSpPr>
        <p:spPr>
          <a:xfrm>
            <a:off x="2223234" y="1879683"/>
            <a:ext cx="214009" cy="213969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5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系統功能後台</a:t>
            </a:r>
            <a:endParaRPr/>
          </a:p>
        </p:txBody>
      </p:sp>
      <p:sp>
        <p:nvSpPr>
          <p:cNvPr id="450" name="Google Shape;450;p35"/>
          <p:cNvSpPr/>
          <p:nvPr/>
        </p:nvSpPr>
        <p:spPr>
          <a:xfrm>
            <a:off x="256971" y="1791701"/>
            <a:ext cx="1836775" cy="49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場地資訊</a:t>
            </a:r>
            <a:endParaRPr sz="20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5"/>
          <p:cNvSpPr/>
          <p:nvPr/>
        </p:nvSpPr>
        <p:spPr>
          <a:xfrm>
            <a:off x="570064" y="2458872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賽事資訊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5"/>
          <p:cNvSpPr/>
          <p:nvPr/>
        </p:nvSpPr>
        <p:spPr>
          <a:xfrm>
            <a:off x="2224757" y="2551942"/>
            <a:ext cx="214009" cy="213969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5"/>
          <p:cNvSpPr/>
          <p:nvPr/>
        </p:nvSpPr>
        <p:spPr>
          <a:xfrm>
            <a:off x="2697741" y="2515915"/>
            <a:ext cx="244169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新增及修改賽事相關資訊</a:t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5"/>
          <p:cNvSpPr/>
          <p:nvPr/>
        </p:nvSpPr>
        <p:spPr>
          <a:xfrm>
            <a:off x="2681329" y="1869742"/>
            <a:ext cx="244169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新增及修改場地相關資訊</a:t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5" name="Google Shape;455;p35"/>
          <p:cNvCxnSpPr/>
          <p:nvPr/>
        </p:nvCxnSpPr>
        <p:spPr>
          <a:xfrm>
            <a:off x="2329852" y="1342808"/>
            <a:ext cx="19457" cy="5076305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6" name="Google Shape;456;p35"/>
          <p:cNvSpPr/>
          <p:nvPr/>
        </p:nvSpPr>
        <p:spPr>
          <a:xfrm>
            <a:off x="1716552" y="429271"/>
            <a:ext cx="1246056" cy="1198082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場地</a:t>
            </a:r>
            <a:b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及</a:t>
            </a:r>
            <a:b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運動資訊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0368173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1" name="Google Shape;461;p36"/>
          <p:cNvCxnSpPr/>
          <p:nvPr/>
        </p:nvCxnSpPr>
        <p:spPr>
          <a:xfrm>
            <a:off x="2334176" y="1341622"/>
            <a:ext cx="19457" cy="5076305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2" name="Google Shape;462;p36"/>
          <p:cNvSpPr/>
          <p:nvPr/>
        </p:nvSpPr>
        <p:spPr>
          <a:xfrm>
            <a:off x="2227171" y="2100400"/>
            <a:ext cx="214009" cy="213969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6"/>
          <p:cNvSpPr/>
          <p:nvPr/>
        </p:nvSpPr>
        <p:spPr>
          <a:xfrm>
            <a:off x="1720876" y="428085"/>
            <a:ext cx="1246056" cy="1198082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評價系統</a:t>
            </a:r>
            <a:endParaRPr/>
          </a:p>
        </p:txBody>
      </p:sp>
      <p:sp>
        <p:nvSpPr>
          <p:cNvPr id="464" name="Google Shape;464;p36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系統功能後台</a:t>
            </a:r>
            <a:endParaRPr/>
          </a:p>
        </p:txBody>
      </p:sp>
      <p:sp>
        <p:nvSpPr>
          <p:cNvPr id="465" name="Google Shape;465;p36"/>
          <p:cNvSpPr/>
          <p:nvPr/>
        </p:nvSpPr>
        <p:spPr>
          <a:xfrm>
            <a:off x="2578895" y="2078014"/>
            <a:ext cx="6207197" cy="12536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會員評價過低時，提醒管理員是否要進行停權懲處</a:t>
            </a:r>
            <a:endParaRPr sz="16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2593941" y="2800996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社團評價過低，提醒管理員是否要進行停權懲處</a:t>
            </a:r>
            <a:endParaRPr sz="16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665651" y="2003426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會員停權</a:t>
            </a:r>
            <a:endParaRPr sz="20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658812" y="2739272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社團停權</a:t>
            </a:r>
            <a:endParaRPr sz="20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2227170" y="2855788"/>
            <a:ext cx="214009" cy="213969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148836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Google Shape;474;p37"/>
          <p:cNvCxnSpPr/>
          <p:nvPr/>
        </p:nvCxnSpPr>
        <p:spPr>
          <a:xfrm>
            <a:off x="2334176" y="1341622"/>
            <a:ext cx="19457" cy="5076305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5" name="Google Shape;475;p37"/>
          <p:cNvSpPr/>
          <p:nvPr/>
        </p:nvSpPr>
        <p:spPr>
          <a:xfrm>
            <a:off x="2227171" y="1886431"/>
            <a:ext cx="214009" cy="213969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7"/>
          <p:cNvSpPr/>
          <p:nvPr/>
        </p:nvSpPr>
        <p:spPr>
          <a:xfrm>
            <a:off x="1707108" y="296146"/>
            <a:ext cx="1293049" cy="1348838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商城管理</a:t>
            </a:r>
            <a:endParaRPr/>
          </a:p>
        </p:txBody>
      </p:sp>
      <p:sp>
        <p:nvSpPr>
          <p:cNvPr id="477" name="Google Shape;477;p37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系統功能後台</a:t>
            </a:r>
            <a:endParaRPr/>
          </a:p>
        </p:txBody>
      </p:sp>
      <p:sp>
        <p:nvSpPr>
          <p:cNvPr id="478" name="Google Shape;478;p37"/>
          <p:cNvSpPr/>
          <p:nvPr/>
        </p:nvSpPr>
        <p:spPr>
          <a:xfrm>
            <a:off x="443898" y="1787573"/>
            <a:ext cx="1836775" cy="49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商品管理</a:t>
            </a:r>
            <a:endParaRPr sz="20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7"/>
          <p:cNvSpPr/>
          <p:nvPr/>
        </p:nvSpPr>
        <p:spPr>
          <a:xfrm>
            <a:off x="790504" y="3823813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訂單管理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7"/>
          <p:cNvSpPr/>
          <p:nvPr/>
        </p:nvSpPr>
        <p:spPr>
          <a:xfrm>
            <a:off x="2246628" y="3916884"/>
            <a:ext cx="214009" cy="213969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7"/>
          <p:cNvSpPr/>
          <p:nvPr/>
        </p:nvSpPr>
        <p:spPr>
          <a:xfrm>
            <a:off x="2645130" y="1810256"/>
            <a:ext cx="619217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1.商品資訊的上下架及修改(價格、內容、類別等等)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2.促銷商品設定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3.商品銷售狀況複合式查詢報表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  (1)商品銷售排行</a:t>
            </a:r>
            <a:b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  (2)商品點閱排行</a:t>
            </a:r>
            <a:endParaRPr/>
          </a:p>
        </p:txBody>
      </p:sp>
      <p:sp>
        <p:nvSpPr>
          <p:cNvPr id="482" name="Google Shape;482;p37"/>
          <p:cNvSpPr/>
          <p:nvPr/>
        </p:nvSpPr>
        <p:spPr>
          <a:xfrm>
            <a:off x="2645130" y="3879774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1.訂單明細(付款方式，出貨方式)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2.訂單處理狀況(訂單審核，通知廠商出貨)</a:t>
            </a:r>
            <a:b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3.審核退換貨(審核確定後通知廠商)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555948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7" name="Google Shape;487;p38"/>
          <p:cNvCxnSpPr/>
          <p:nvPr/>
        </p:nvCxnSpPr>
        <p:spPr>
          <a:xfrm>
            <a:off x="2334176" y="1341622"/>
            <a:ext cx="19457" cy="5076305"/>
          </a:xfrm>
          <a:prstGeom prst="straightConnector1">
            <a:avLst/>
          </a:prstGeom>
          <a:solidFill>
            <a:schemeClr val="accent6"/>
          </a:solidFill>
          <a:ln w="12700" cap="flat" cmpd="sng">
            <a:solidFill>
              <a:srgbClr val="0051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8" name="Google Shape;488;p38"/>
          <p:cNvSpPr/>
          <p:nvPr/>
        </p:nvSpPr>
        <p:spPr>
          <a:xfrm>
            <a:off x="2227171" y="1886431"/>
            <a:ext cx="214009" cy="213969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0051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8"/>
          <p:cNvSpPr/>
          <p:nvPr/>
        </p:nvSpPr>
        <p:spPr>
          <a:xfrm>
            <a:off x="1685950" y="279609"/>
            <a:ext cx="1293049" cy="1348838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0051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站內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數據統計</a:t>
            </a:r>
            <a:endParaRPr/>
          </a:p>
        </p:txBody>
      </p:sp>
      <p:sp>
        <p:nvSpPr>
          <p:cNvPr id="490" name="Google Shape;490;p38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0051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系統功能後台</a:t>
            </a:r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443898" y="1787573"/>
            <a:ext cx="1836775" cy="49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會員統計</a:t>
            </a:r>
            <a:endParaRPr sz="20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2645130" y="1810256"/>
            <a:ext cx="6192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統計總共註冊人數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8"/>
          <p:cNvSpPr/>
          <p:nvPr/>
        </p:nvSpPr>
        <p:spPr>
          <a:xfrm>
            <a:off x="2232199" y="2818036"/>
            <a:ext cx="214009" cy="213969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0051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8"/>
          <p:cNvSpPr/>
          <p:nvPr/>
        </p:nvSpPr>
        <p:spPr>
          <a:xfrm>
            <a:off x="448926" y="2719178"/>
            <a:ext cx="1836775" cy="49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揪團統計</a:t>
            </a:r>
            <a:endParaRPr sz="20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8"/>
          <p:cNvSpPr/>
          <p:nvPr/>
        </p:nvSpPr>
        <p:spPr>
          <a:xfrm>
            <a:off x="2650158" y="2741861"/>
            <a:ext cx="61921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統計包含歷史，總共揪團數量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統計當前正在揪團的數量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8"/>
          <p:cNvSpPr/>
          <p:nvPr/>
        </p:nvSpPr>
        <p:spPr>
          <a:xfrm>
            <a:off x="2227171" y="3725607"/>
            <a:ext cx="214009" cy="213969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0051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443898" y="3626749"/>
            <a:ext cx="1836775" cy="49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社團統計</a:t>
            </a:r>
            <a:endParaRPr sz="20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8"/>
          <p:cNvSpPr/>
          <p:nvPr/>
        </p:nvSpPr>
        <p:spPr>
          <a:xfrm>
            <a:off x="2645130" y="3649432"/>
            <a:ext cx="61921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統計總共社團數量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統計參與社團的社員佔全體會員比例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9705581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9"/>
          <p:cNvGrpSpPr/>
          <p:nvPr/>
        </p:nvGrpSpPr>
        <p:grpSpPr>
          <a:xfrm>
            <a:off x="2327129" y="267012"/>
            <a:ext cx="7647810" cy="6323843"/>
            <a:chOff x="1759351" y="312"/>
            <a:chExt cx="7647810" cy="6323843"/>
          </a:xfrm>
        </p:grpSpPr>
        <p:sp>
          <p:nvSpPr>
            <p:cNvPr id="504" name="Google Shape;504;p39"/>
            <p:cNvSpPr/>
            <p:nvPr/>
          </p:nvSpPr>
          <p:spPr>
            <a:xfrm>
              <a:off x="5583238" y="753402"/>
              <a:ext cx="3039300" cy="32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5425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05" name="Google Shape;505;p39"/>
            <p:cNvSpPr/>
            <p:nvPr/>
          </p:nvSpPr>
          <p:spPr>
            <a:xfrm>
              <a:off x="6095979" y="1867579"/>
              <a:ext cx="235500" cy="406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D4B5F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06" name="Google Shape;506;p39"/>
            <p:cNvSpPr/>
            <p:nvPr/>
          </p:nvSpPr>
          <p:spPr>
            <a:xfrm>
              <a:off x="6095979" y="1867579"/>
              <a:ext cx="235500" cy="295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D4B5F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07" name="Google Shape;507;p39"/>
            <p:cNvSpPr/>
            <p:nvPr/>
          </p:nvSpPr>
          <p:spPr>
            <a:xfrm>
              <a:off x="6095979" y="1867579"/>
              <a:ext cx="235500" cy="183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D4B5F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08" name="Google Shape;508;p39"/>
            <p:cNvSpPr/>
            <p:nvPr/>
          </p:nvSpPr>
          <p:spPr>
            <a:xfrm>
              <a:off x="6095979" y="1867579"/>
              <a:ext cx="235500" cy="72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D4B5F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09" name="Google Shape;509;p39"/>
            <p:cNvSpPr/>
            <p:nvPr/>
          </p:nvSpPr>
          <p:spPr>
            <a:xfrm>
              <a:off x="5583238" y="753402"/>
              <a:ext cx="1140300" cy="32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5425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10" name="Google Shape;510;p39"/>
            <p:cNvSpPr/>
            <p:nvPr/>
          </p:nvSpPr>
          <p:spPr>
            <a:xfrm>
              <a:off x="4025232" y="1867579"/>
              <a:ext cx="264000" cy="183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D4B5F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11" name="Google Shape;511;p39"/>
            <p:cNvSpPr/>
            <p:nvPr/>
          </p:nvSpPr>
          <p:spPr>
            <a:xfrm>
              <a:off x="4025232" y="1867579"/>
              <a:ext cx="264000" cy="72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D4B5F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12" name="Google Shape;512;p39"/>
            <p:cNvSpPr/>
            <p:nvPr/>
          </p:nvSpPr>
          <p:spPr>
            <a:xfrm>
              <a:off x="4729354" y="753402"/>
              <a:ext cx="853800" cy="32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5425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13" name="Google Shape;513;p39"/>
            <p:cNvSpPr/>
            <p:nvPr/>
          </p:nvSpPr>
          <p:spPr>
            <a:xfrm>
              <a:off x="1935381" y="1867579"/>
              <a:ext cx="264000" cy="406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D4B5F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14" name="Google Shape;514;p39"/>
            <p:cNvSpPr/>
            <p:nvPr/>
          </p:nvSpPr>
          <p:spPr>
            <a:xfrm>
              <a:off x="1935381" y="1867579"/>
              <a:ext cx="264000" cy="295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D4B5F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15" name="Google Shape;515;p39"/>
            <p:cNvSpPr/>
            <p:nvPr/>
          </p:nvSpPr>
          <p:spPr>
            <a:xfrm>
              <a:off x="1935381" y="1867579"/>
              <a:ext cx="264000" cy="183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D4B5F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16" name="Google Shape;516;p39"/>
            <p:cNvSpPr/>
            <p:nvPr/>
          </p:nvSpPr>
          <p:spPr>
            <a:xfrm>
              <a:off x="1935381" y="1867579"/>
              <a:ext cx="264000" cy="72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D4B5F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17" name="Google Shape;517;p39"/>
            <p:cNvSpPr/>
            <p:nvPr/>
          </p:nvSpPr>
          <p:spPr>
            <a:xfrm>
              <a:off x="2639503" y="753402"/>
              <a:ext cx="2943600" cy="32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54254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18" name="Google Shape;518;p39"/>
            <p:cNvSpPr/>
            <p:nvPr/>
          </p:nvSpPr>
          <p:spPr>
            <a:xfrm>
              <a:off x="2917200" y="312"/>
              <a:ext cx="5332200" cy="753000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 txBox="1"/>
            <p:nvPr/>
          </p:nvSpPr>
          <p:spPr>
            <a:xfrm>
              <a:off x="2917200" y="312"/>
              <a:ext cx="5332200" cy="7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lang="zh-TW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手機端功能架構表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759351" y="1082947"/>
              <a:ext cx="1760400" cy="784500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 txBox="1"/>
            <p:nvPr/>
          </p:nvSpPr>
          <p:spPr>
            <a:xfrm>
              <a:off x="1759351" y="1082947"/>
              <a:ext cx="17604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zh-TW" sz="20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首頁</a:t>
              </a:r>
              <a:endParaRPr sz="2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2199427" y="2197124"/>
              <a:ext cx="1569300" cy="784500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 txBox="1"/>
            <p:nvPr/>
          </p:nvSpPr>
          <p:spPr>
            <a:xfrm>
              <a:off x="2199427" y="2197124"/>
              <a:ext cx="15693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zh-TW" sz="20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地圖定位</a:t>
              </a:r>
              <a:endParaRPr sz="2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199427" y="3311301"/>
              <a:ext cx="1569300" cy="784500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 txBox="1"/>
            <p:nvPr/>
          </p:nvSpPr>
          <p:spPr>
            <a:xfrm>
              <a:off x="2199427" y="3311301"/>
              <a:ext cx="15693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zh-TW" sz="20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瀏覽揪團</a:t>
              </a:r>
              <a:endParaRPr sz="2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2199427" y="4425478"/>
              <a:ext cx="1569300" cy="784500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 txBox="1"/>
            <p:nvPr/>
          </p:nvSpPr>
          <p:spPr>
            <a:xfrm>
              <a:off x="2199427" y="4425478"/>
              <a:ext cx="15693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zh-TW" sz="2000">
                  <a:solidFill>
                    <a:schemeClr val="lt1"/>
                  </a:solidFill>
                </a:rPr>
                <a:t>創</a:t>
              </a:r>
              <a:r>
                <a:rPr lang="zh-TW" sz="20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立揪團</a:t>
              </a:r>
              <a:endParaRPr sz="2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2199427" y="5539655"/>
              <a:ext cx="1569300" cy="784500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 txBox="1"/>
            <p:nvPr/>
          </p:nvSpPr>
          <p:spPr>
            <a:xfrm>
              <a:off x="2199427" y="5539655"/>
              <a:ext cx="15693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zh-TW" sz="20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揪團頁面</a:t>
              </a:r>
              <a:endParaRPr sz="2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3849201" y="1082947"/>
              <a:ext cx="1760400" cy="784500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 txBox="1"/>
            <p:nvPr/>
          </p:nvSpPr>
          <p:spPr>
            <a:xfrm>
              <a:off x="3849201" y="1082947"/>
              <a:ext cx="17604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zh-TW" sz="20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社團專區</a:t>
              </a: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289278" y="2197124"/>
              <a:ext cx="1569300" cy="784500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 txBox="1"/>
            <p:nvPr/>
          </p:nvSpPr>
          <p:spPr>
            <a:xfrm>
              <a:off x="4289278" y="2197124"/>
              <a:ext cx="15693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zh-TW" sz="20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瀏覽社團</a:t>
              </a:r>
              <a:endParaRPr sz="2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4289278" y="3311301"/>
              <a:ext cx="1569300" cy="784500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 txBox="1"/>
            <p:nvPr/>
          </p:nvSpPr>
          <p:spPr>
            <a:xfrm>
              <a:off x="4289278" y="3311301"/>
              <a:ext cx="15693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zh-TW" sz="20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社團頁面</a:t>
              </a:r>
              <a:endParaRPr sz="2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939052" y="1082947"/>
              <a:ext cx="1569300" cy="784500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 txBox="1"/>
            <p:nvPr/>
          </p:nvSpPr>
          <p:spPr>
            <a:xfrm>
              <a:off x="5939052" y="1082947"/>
              <a:ext cx="15693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zh-TW" sz="20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會員專區</a:t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331368" y="2197124"/>
              <a:ext cx="1786800" cy="784500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 txBox="1"/>
            <p:nvPr/>
          </p:nvSpPr>
          <p:spPr>
            <a:xfrm>
              <a:off x="6331368" y="2197124"/>
              <a:ext cx="17868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zh-TW" sz="2000">
                  <a:solidFill>
                    <a:schemeClr val="lt1"/>
                  </a:solidFill>
                </a:rPr>
                <a:t>個人頁面</a:t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331368" y="3311301"/>
              <a:ext cx="1786800" cy="784500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 txBox="1"/>
            <p:nvPr/>
          </p:nvSpPr>
          <p:spPr>
            <a:xfrm>
              <a:off x="6331368" y="3311301"/>
              <a:ext cx="17868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zh-TW" sz="2000">
                  <a:solidFill>
                    <a:schemeClr val="lt1"/>
                  </a:solidFill>
                </a:rPr>
                <a:t>揪團管理</a:t>
              </a:r>
              <a:endParaRPr sz="2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6331368" y="4425478"/>
              <a:ext cx="1786800" cy="784500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 txBox="1"/>
            <p:nvPr/>
          </p:nvSpPr>
          <p:spPr>
            <a:xfrm>
              <a:off x="6331368" y="4425478"/>
              <a:ext cx="17868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zh-TW" sz="2000">
                  <a:solidFill>
                    <a:schemeClr val="lt1"/>
                  </a:solidFill>
                </a:rPr>
                <a:t>好友管理</a:t>
              </a:r>
              <a:endParaRPr sz="2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331368" y="5539655"/>
              <a:ext cx="1786800" cy="784500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 txBox="1"/>
            <p:nvPr/>
          </p:nvSpPr>
          <p:spPr>
            <a:xfrm>
              <a:off x="6331368" y="5539655"/>
              <a:ext cx="17868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zh-TW" sz="20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聊天</a:t>
              </a:r>
              <a:endParaRPr sz="2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7837861" y="1082947"/>
              <a:ext cx="1569300" cy="784500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 txBox="1"/>
            <p:nvPr/>
          </p:nvSpPr>
          <p:spPr>
            <a:xfrm>
              <a:off x="7837861" y="1082947"/>
              <a:ext cx="1569300" cy="7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lang="zh-TW" sz="20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會員登入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57009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093721" y="928265"/>
            <a:ext cx="3202157" cy="48032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2"/>
          <p:cNvSpPr txBox="1"/>
          <p:nvPr/>
        </p:nvSpPr>
        <p:spPr>
          <a:xfrm>
            <a:off x="6514999" y="1493409"/>
            <a:ext cx="3305175" cy="53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緣起</a:t>
            </a:r>
            <a:endParaRPr sz="2000" b="1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2"/>
          <p:cNvSpPr/>
          <p:nvPr/>
        </p:nvSpPr>
        <p:spPr>
          <a:xfrm>
            <a:off x="647700" y="2024774"/>
            <a:ext cx="7227887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想要自己身上的肥肉搬家，想組團運動，但找不到一起運動的好朋友嗎？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身為狂熱運動分子，想得知最夯的活動訊息，賽事資訊?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SportGo便是為此而生。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在台灣，有許多喜愛運動的人士，可能因為一時興起，或是找不到適合的場地，甚至是找不到志同道合的夥伴，種種因素使讓他們無法進行他們喜愛的運動。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透過SportGo，你可以在註冊會員後，參加其他會員建立的活動，或是自己創立活動，邀請他人一起運動。你可以依照自己的需求，透過搜尋功能找到自己感興趣的活動。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結束揪團後，可以跟新朋友一起創立社團，分享活動，在活動訊息區得到最新的運動資訊。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有了SportGo，喜愛運動的朋友們再也不怕找不到伴，只要建立活動，便可找到其他志同道合的夥伴，一起揪團運動。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這是一個專為喜愛運動的人設計的揪團平台，不僅是可以結交一群有共同興趣的運動夥伴，更是可以一同分享資訊、得到活動資訊的地方。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3591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2" name="Google Shape;552;p40"/>
          <p:cNvCxnSpPr/>
          <p:nvPr/>
        </p:nvCxnSpPr>
        <p:spPr>
          <a:xfrm>
            <a:off x="2334176" y="1341622"/>
            <a:ext cx="19457" cy="5076305"/>
          </a:xfrm>
          <a:prstGeom prst="straightConnector1">
            <a:avLst/>
          </a:prstGeom>
          <a:noFill/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3" name="Google Shape;553;p40"/>
          <p:cNvSpPr/>
          <p:nvPr/>
        </p:nvSpPr>
        <p:spPr>
          <a:xfrm>
            <a:off x="1609949" y="256926"/>
            <a:ext cx="1448452" cy="1391837"/>
          </a:xfrm>
          <a:prstGeom prst="ellipse">
            <a:avLst/>
          </a:prstGeom>
          <a:solidFill>
            <a:srgbClr val="323F4F"/>
          </a:solidFill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首頁</a:t>
            </a:r>
            <a:endParaRPr/>
          </a:p>
        </p:txBody>
      </p:sp>
      <p:sp>
        <p:nvSpPr>
          <p:cNvPr id="554" name="Google Shape;554;p40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rgbClr val="323F4F"/>
          </a:solidFill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系統功能手機端</a:t>
            </a:r>
            <a:endParaRPr/>
          </a:p>
        </p:txBody>
      </p:sp>
      <p:graphicFrame>
        <p:nvGraphicFramePr>
          <p:cNvPr id="555" name="Google Shape;555;p40"/>
          <p:cNvGraphicFramePr/>
          <p:nvPr/>
        </p:nvGraphicFramePr>
        <p:xfrm>
          <a:off x="2364170" y="4172976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16800"/>
                <a:gridCol w="3568875"/>
              </a:tblGrid>
              <a:tr h="31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1.簡介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4.加入揪團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2.加入/取消收藏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5.揪團頁面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24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3.分享功能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6" name="Google Shape;556;p40"/>
          <p:cNvGraphicFramePr/>
          <p:nvPr/>
        </p:nvGraphicFramePr>
        <p:xfrm>
          <a:off x="2385537" y="5206819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31600"/>
                <a:gridCol w="1870425"/>
                <a:gridCol w="1638625"/>
                <a:gridCol w="2004800"/>
                <a:gridCol w="1060700"/>
              </a:tblGrid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1.揪團資訊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4.種類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7.地圖定位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10.照片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13.檢舉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 anchor="ctr"/>
                </a:tc>
              </a:tr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2.團名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5.場地名(路線)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8.費用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11.場地即時資訊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75" marR="7575" marT="7575" marB="0" anchor="ctr"/>
                </a:tc>
              </a:tr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3.團長名，所屬社團及評價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6.時間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9.參加人員列表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12.天氣即時資訊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75" marR="7575" marT="7575" marB="0" anchor="ctr"/>
                </a:tc>
              </a:tr>
            </a:tbl>
          </a:graphicData>
        </a:graphic>
      </p:graphicFrame>
      <p:sp>
        <p:nvSpPr>
          <p:cNvPr id="557" name="Google Shape;557;p40"/>
          <p:cNvSpPr/>
          <p:nvPr/>
        </p:nvSpPr>
        <p:spPr>
          <a:xfrm>
            <a:off x="574462" y="1783976"/>
            <a:ext cx="1342225" cy="49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複合查詢</a:t>
            </a:r>
            <a:endParaRPr sz="20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0"/>
          <p:cNvSpPr/>
          <p:nvPr/>
        </p:nvSpPr>
        <p:spPr>
          <a:xfrm>
            <a:off x="470192" y="2886880"/>
            <a:ext cx="1550764" cy="49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創立揪團</a:t>
            </a:r>
            <a:endParaRPr sz="20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0"/>
          <p:cNvSpPr/>
          <p:nvPr/>
        </p:nvSpPr>
        <p:spPr>
          <a:xfrm>
            <a:off x="2235368" y="1896049"/>
            <a:ext cx="214009" cy="213969"/>
          </a:xfrm>
          <a:prstGeom prst="ellipse">
            <a:avLst/>
          </a:prstGeom>
          <a:solidFill>
            <a:srgbClr val="323F4F"/>
          </a:solidFill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0"/>
          <p:cNvSpPr/>
          <p:nvPr/>
        </p:nvSpPr>
        <p:spPr>
          <a:xfrm>
            <a:off x="2229945" y="3029072"/>
            <a:ext cx="214009" cy="213969"/>
          </a:xfrm>
          <a:prstGeom prst="ellipse">
            <a:avLst/>
          </a:prstGeom>
          <a:solidFill>
            <a:srgbClr val="323F4F"/>
          </a:solidFill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0"/>
          <p:cNvSpPr/>
          <p:nvPr/>
        </p:nvSpPr>
        <p:spPr>
          <a:xfrm>
            <a:off x="574462" y="4172976"/>
            <a:ext cx="13422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瀏覽揪團</a:t>
            </a:r>
            <a:endParaRPr sz="20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40"/>
          <p:cNvSpPr/>
          <p:nvPr/>
        </p:nvSpPr>
        <p:spPr>
          <a:xfrm>
            <a:off x="2235368" y="4255089"/>
            <a:ext cx="214009" cy="213969"/>
          </a:xfrm>
          <a:prstGeom prst="ellipse">
            <a:avLst/>
          </a:prstGeom>
          <a:solidFill>
            <a:srgbClr val="323F4F"/>
          </a:solidFill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40"/>
          <p:cNvSpPr/>
          <p:nvPr/>
        </p:nvSpPr>
        <p:spPr>
          <a:xfrm>
            <a:off x="509794" y="5189708"/>
            <a:ext cx="147156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揪團頁面</a:t>
            </a:r>
            <a:endParaRPr sz="20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0"/>
          <p:cNvSpPr/>
          <p:nvPr/>
        </p:nvSpPr>
        <p:spPr>
          <a:xfrm>
            <a:off x="2253385" y="5282779"/>
            <a:ext cx="194863" cy="213969"/>
          </a:xfrm>
          <a:prstGeom prst="ellipse">
            <a:avLst/>
          </a:prstGeom>
          <a:solidFill>
            <a:srgbClr val="323F4F"/>
          </a:solidFill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5" name="Google Shape;565;p40"/>
          <p:cNvGraphicFramePr/>
          <p:nvPr/>
        </p:nvGraphicFramePr>
        <p:xfrm>
          <a:off x="2449380" y="1783969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650"/>
                <a:gridCol w="2064650"/>
              </a:tblGrid>
              <a:tr h="297175">
                <a:tc rowSpan="3"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757070"/>
                          </a:solidFill>
                        </a:rPr>
                        <a:t>1.搜尋地區與地點</a:t>
                      </a:r>
                      <a:endParaRPr sz="1600">
                        <a:solidFill>
                          <a:srgbClr val="75707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757070"/>
                          </a:solidFill>
                        </a:rPr>
                        <a:t>4.地圖搜尋</a:t>
                      </a:r>
                      <a:endParaRPr sz="1600">
                        <a:solidFill>
                          <a:srgbClr val="75707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757070"/>
                          </a:solidFill>
                        </a:rPr>
                        <a:t>2.搜尋活動時間</a:t>
                      </a:r>
                      <a:endParaRPr sz="1600">
                        <a:solidFill>
                          <a:srgbClr val="75707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757070"/>
                          </a:solidFill>
                        </a:rPr>
                        <a:t>5.搜尋列</a:t>
                      </a:r>
                      <a:endParaRPr sz="1600">
                        <a:solidFill>
                          <a:srgbClr val="75707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757070"/>
                          </a:solidFill>
                        </a:rPr>
                        <a:t>3.關鍵字搜尋</a:t>
                      </a:r>
                      <a:endParaRPr sz="1600">
                        <a:solidFill>
                          <a:srgbClr val="75707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757070"/>
                          </a:solidFill>
                        </a:rPr>
                        <a:t>     6.搜尋主辦者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3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</a:tr>
              <a:tr h="297175">
                <a:tc gridSpan="2"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</a:tr>
              <a:tr h="166300">
                <a:tc gridSpan="2"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6" name="Google Shape;566;p40"/>
          <p:cNvGraphicFramePr/>
          <p:nvPr/>
        </p:nvGraphicFramePr>
        <p:xfrm>
          <a:off x="2652962" y="2855653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26675"/>
                <a:gridCol w="3803600"/>
                <a:gridCol w="1933275"/>
                <a:gridCol w="1675500"/>
              </a:tblGrid>
              <a:tr h="38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1.團名(text)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4.場地名(下拉)/路線(地圖規劃)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7.人數(text)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10.權限設定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 anchor="ctr"/>
                </a:tc>
              </a:tr>
              <a:tr h="38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2.種類(籃、排、網、棒、羽、單車、慢跑)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5.日期(行事曆)及時間(下拉)</a:t>
                      </a:r>
                      <a:b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如該時間有其他揪團時跳出視窗提醒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8.照片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 anchor="ctr"/>
                </a:tc>
              </a:tr>
              <a:tr h="218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3.地區(下拉)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6.費用(text)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9.額外資訊(text)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337132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1" name="Google Shape;571;p41"/>
          <p:cNvCxnSpPr/>
          <p:nvPr/>
        </p:nvCxnSpPr>
        <p:spPr>
          <a:xfrm>
            <a:off x="2334176" y="1341622"/>
            <a:ext cx="19457" cy="5076305"/>
          </a:xfrm>
          <a:prstGeom prst="straightConnector1">
            <a:avLst/>
          </a:prstGeom>
          <a:noFill/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2" name="Google Shape;572;p41"/>
          <p:cNvSpPr/>
          <p:nvPr/>
        </p:nvSpPr>
        <p:spPr>
          <a:xfrm>
            <a:off x="1609949" y="256926"/>
            <a:ext cx="1448452" cy="1391837"/>
          </a:xfrm>
          <a:prstGeom prst="ellipse">
            <a:avLst/>
          </a:prstGeom>
          <a:solidFill>
            <a:srgbClr val="323F4F"/>
          </a:solidFill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我的社團</a:t>
            </a:r>
            <a:endParaRPr/>
          </a:p>
        </p:txBody>
      </p:sp>
      <p:sp>
        <p:nvSpPr>
          <p:cNvPr id="573" name="Google Shape;573;p41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rgbClr val="323F4F"/>
          </a:solidFill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系統功能手機端</a:t>
            </a:r>
            <a:endParaRPr/>
          </a:p>
        </p:txBody>
      </p:sp>
      <p:sp>
        <p:nvSpPr>
          <p:cNvPr id="574" name="Google Shape;574;p41"/>
          <p:cNvSpPr/>
          <p:nvPr/>
        </p:nvSpPr>
        <p:spPr>
          <a:xfrm>
            <a:off x="2227171" y="2389351"/>
            <a:ext cx="214009" cy="213969"/>
          </a:xfrm>
          <a:prstGeom prst="ellipse">
            <a:avLst/>
          </a:prstGeom>
          <a:solidFill>
            <a:srgbClr val="323F4F"/>
          </a:solidFill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1"/>
          <p:cNvSpPr/>
          <p:nvPr/>
        </p:nvSpPr>
        <p:spPr>
          <a:xfrm>
            <a:off x="374838" y="2227841"/>
            <a:ext cx="1836775" cy="49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社團探索</a:t>
            </a:r>
            <a:endParaRPr sz="20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1"/>
          <p:cNvSpPr/>
          <p:nvPr/>
        </p:nvSpPr>
        <p:spPr>
          <a:xfrm>
            <a:off x="687931" y="3238828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社團頁面</a:t>
            </a:r>
            <a:endParaRPr sz="20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1"/>
          <p:cNvSpPr/>
          <p:nvPr/>
        </p:nvSpPr>
        <p:spPr>
          <a:xfrm>
            <a:off x="2228694" y="3331898"/>
            <a:ext cx="214009" cy="213969"/>
          </a:xfrm>
          <a:prstGeom prst="ellipse">
            <a:avLst/>
          </a:prstGeom>
          <a:solidFill>
            <a:srgbClr val="323F4F"/>
          </a:solidFill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2642723" y="2257150"/>
            <a:ext cx="27398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1.推薦社團                 </a:t>
            </a:r>
            <a:endParaRPr sz="1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2.複合查詢(運動項目、地點)</a:t>
            </a:r>
            <a:endParaRPr/>
          </a:p>
        </p:txBody>
      </p:sp>
      <p:sp>
        <p:nvSpPr>
          <p:cNvPr id="579" name="Google Shape;579;p41"/>
          <p:cNvSpPr/>
          <p:nvPr/>
        </p:nvSpPr>
        <p:spPr>
          <a:xfrm>
            <a:off x="2642723" y="3230626"/>
            <a:ext cx="768844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1.社員舉辦揪團運動  </a:t>
            </a:r>
            <a:endParaRPr sz="1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2.發表貼文（預約貼文）回覆、按讚、分享、圖文 連結(有預覽)、複合查詢</a:t>
            </a:r>
            <a:endParaRPr sz="1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3.影音相簿（連結活動頁面,輪播）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3904529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4" name="Google Shape;584;p42"/>
          <p:cNvCxnSpPr/>
          <p:nvPr/>
        </p:nvCxnSpPr>
        <p:spPr>
          <a:xfrm>
            <a:off x="2334176" y="1341622"/>
            <a:ext cx="19457" cy="5076305"/>
          </a:xfrm>
          <a:prstGeom prst="straightConnector1">
            <a:avLst/>
          </a:prstGeom>
          <a:noFill/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5" name="Google Shape;585;p42"/>
          <p:cNvSpPr/>
          <p:nvPr/>
        </p:nvSpPr>
        <p:spPr>
          <a:xfrm>
            <a:off x="1609949" y="256926"/>
            <a:ext cx="1448452" cy="1391837"/>
          </a:xfrm>
          <a:prstGeom prst="ellipse">
            <a:avLst/>
          </a:prstGeom>
          <a:solidFill>
            <a:srgbClr val="323F4F"/>
          </a:solidFill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會員專區</a:t>
            </a:r>
            <a:endParaRPr/>
          </a:p>
        </p:txBody>
      </p:sp>
      <p:sp>
        <p:nvSpPr>
          <p:cNvPr id="586" name="Google Shape;586;p42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rgbClr val="323F4F"/>
          </a:solidFill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系統功能手機端</a:t>
            </a:r>
            <a:endParaRPr/>
          </a:p>
        </p:txBody>
      </p:sp>
      <p:sp>
        <p:nvSpPr>
          <p:cNvPr id="587" name="Google Shape;587;p42"/>
          <p:cNvSpPr/>
          <p:nvPr/>
        </p:nvSpPr>
        <p:spPr>
          <a:xfrm>
            <a:off x="2227171" y="2227775"/>
            <a:ext cx="214009" cy="213969"/>
          </a:xfrm>
          <a:prstGeom prst="ellipse">
            <a:avLst/>
          </a:prstGeom>
          <a:solidFill>
            <a:srgbClr val="323F4F"/>
          </a:solidFill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42"/>
          <p:cNvSpPr/>
          <p:nvPr/>
        </p:nvSpPr>
        <p:spPr>
          <a:xfrm>
            <a:off x="339937" y="2071676"/>
            <a:ext cx="1836775" cy="49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QR Code</a:t>
            </a:r>
            <a:endParaRPr/>
          </a:p>
        </p:txBody>
      </p:sp>
      <p:sp>
        <p:nvSpPr>
          <p:cNvPr id="589" name="Google Shape;589;p42"/>
          <p:cNvSpPr/>
          <p:nvPr/>
        </p:nvSpPr>
        <p:spPr>
          <a:xfrm>
            <a:off x="2228694" y="3368982"/>
            <a:ext cx="214009" cy="213969"/>
          </a:xfrm>
          <a:prstGeom prst="ellipse">
            <a:avLst/>
          </a:prstGeom>
          <a:solidFill>
            <a:srgbClr val="323F4F"/>
          </a:solidFill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2"/>
          <p:cNvSpPr/>
          <p:nvPr/>
        </p:nvSpPr>
        <p:spPr>
          <a:xfrm>
            <a:off x="2690460" y="2149405"/>
            <a:ext cx="3704860" cy="92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1.掃描 :團長掃描團員的QR code(報到)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2.顯示:團員顯示QR code (報到)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3.加入好友:掃描對方QR code</a:t>
            </a:r>
            <a:endParaRPr/>
          </a:p>
        </p:txBody>
      </p:sp>
      <p:sp>
        <p:nvSpPr>
          <p:cNvPr id="591" name="Google Shape;591;p42"/>
          <p:cNvSpPr txBox="1"/>
          <p:nvPr/>
        </p:nvSpPr>
        <p:spPr>
          <a:xfrm>
            <a:off x="704326" y="3306689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個人頁面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2"/>
          <p:cNvSpPr txBox="1"/>
          <p:nvPr/>
        </p:nvSpPr>
        <p:spPr>
          <a:xfrm>
            <a:off x="2690460" y="3306689"/>
            <a:ext cx="20313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顯示、修改個人資料</a:t>
            </a:r>
            <a:endParaRPr/>
          </a:p>
        </p:txBody>
      </p:sp>
      <p:sp>
        <p:nvSpPr>
          <p:cNvPr id="593" name="Google Shape;593;p42"/>
          <p:cNvSpPr txBox="1"/>
          <p:nvPr/>
        </p:nvSpPr>
        <p:spPr>
          <a:xfrm>
            <a:off x="704326" y="4347984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揪團列表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2"/>
          <p:cNvSpPr txBox="1"/>
          <p:nvPr/>
        </p:nvSpPr>
        <p:spPr>
          <a:xfrm>
            <a:off x="704326" y="5299471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好友聊天</a:t>
            </a:r>
            <a:endParaRPr/>
          </a:p>
        </p:txBody>
      </p:sp>
      <p:sp>
        <p:nvSpPr>
          <p:cNvPr id="595" name="Google Shape;595;p42"/>
          <p:cNvSpPr txBox="1"/>
          <p:nvPr/>
        </p:nvSpPr>
        <p:spPr>
          <a:xfrm>
            <a:off x="2690460" y="5299471"/>
            <a:ext cx="1415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提供聊天功能</a:t>
            </a:r>
            <a:endParaRPr/>
          </a:p>
        </p:txBody>
      </p:sp>
      <p:sp>
        <p:nvSpPr>
          <p:cNvPr id="596" name="Google Shape;596;p42"/>
          <p:cNvSpPr/>
          <p:nvPr/>
        </p:nvSpPr>
        <p:spPr>
          <a:xfrm>
            <a:off x="2224547" y="4410277"/>
            <a:ext cx="214009" cy="213969"/>
          </a:xfrm>
          <a:prstGeom prst="ellipse">
            <a:avLst/>
          </a:prstGeom>
          <a:solidFill>
            <a:srgbClr val="323F4F"/>
          </a:solidFill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42"/>
          <p:cNvSpPr/>
          <p:nvPr/>
        </p:nvSpPr>
        <p:spPr>
          <a:xfrm>
            <a:off x="2221184" y="5377153"/>
            <a:ext cx="214009" cy="213969"/>
          </a:xfrm>
          <a:prstGeom prst="ellipse">
            <a:avLst/>
          </a:prstGeom>
          <a:solidFill>
            <a:srgbClr val="323F4F"/>
          </a:solidFill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8" name="Google Shape;598;p42"/>
          <p:cNvGraphicFramePr/>
          <p:nvPr/>
        </p:nvGraphicFramePr>
        <p:xfrm>
          <a:off x="2511097" y="4326322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98175"/>
                <a:gridCol w="1965750"/>
                <a:gridCol w="865625"/>
              </a:tblGrid>
              <a:tr h="279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1.我主辦的揪團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</a:t>
                      </a:r>
                      <a:r>
                        <a:rPr lang="zh-TW" sz="1600" b="0" i="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歷史揪團</a:t>
                      </a:r>
                      <a:endParaRPr sz="160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2.揪團狀態(點擊數、參加人數、繳費人員列表)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5.關注(取消)揪團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b="0" i="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參加揪團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6.揪團帳單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981262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3" name="Google Shape;603;p43"/>
          <p:cNvCxnSpPr/>
          <p:nvPr/>
        </p:nvCxnSpPr>
        <p:spPr>
          <a:xfrm>
            <a:off x="2334176" y="1341622"/>
            <a:ext cx="19457" cy="5076305"/>
          </a:xfrm>
          <a:prstGeom prst="straightConnector1">
            <a:avLst/>
          </a:prstGeom>
          <a:noFill/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4" name="Google Shape;604;p43"/>
          <p:cNvSpPr/>
          <p:nvPr/>
        </p:nvSpPr>
        <p:spPr>
          <a:xfrm>
            <a:off x="1609949" y="256926"/>
            <a:ext cx="1448452" cy="1391837"/>
          </a:xfrm>
          <a:prstGeom prst="ellipse">
            <a:avLst/>
          </a:prstGeom>
          <a:solidFill>
            <a:srgbClr val="323F4F"/>
          </a:solidFill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登入/註冊</a:t>
            </a:r>
            <a:endParaRPr/>
          </a:p>
        </p:txBody>
      </p:sp>
      <p:sp>
        <p:nvSpPr>
          <p:cNvPr id="605" name="Google Shape;605;p43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rgbClr val="323F4F"/>
          </a:solidFill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系統功能手機端</a:t>
            </a:r>
            <a:endParaRPr/>
          </a:p>
        </p:txBody>
      </p:sp>
      <p:sp>
        <p:nvSpPr>
          <p:cNvPr id="606" name="Google Shape;606;p43"/>
          <p:cNvSpPr/>
          <p:nvPr/>
        </p:nvSpPr>
        <p:spPr>
          <a:xfrm>
            <a:off x="181022" y="2039025"/>
            <a:ext cx="2042175" cy="49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註冊/登入</a:t>
            </a:r>
            <a:endParaRPr sz="20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3"/>
          <p:cNvSpPr/>
          <p:nvPr/>
        </p:nvSpPr>
        <p:spPr>
          <a:xfrm>
            <a:off x="2690228" y="2116060"/>
            <a:ext cx="244169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註冊時輸入個人資料細項</a:t>
            </a:r>
            <a:endParaRPr/>
          </a:p>
        </p:txBody>
      </p:sp>
      <p:sp>
        <p:nvSpPr>
          <p:cNvPr id="608" name="Google Shape;608;p43"/>
          <p:cNvSpPr/>
          <p:nvPr/>
        </p:nvSpPr>
        <p:spPr>
          <a:xfrm>
            <a:off x="2236899" y="2178353"/>
            <a:ext cx="214009" cy="213969"/>
          </a:xfrm>
          <a:prstGeom prst="ellipse">
            <a:avLst/>
          </a:prstGeom>
          <a:solidFill>
            <a:srgbClr val="323F4F"/>
          </a:solidFill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2731104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4"/>
          <p:cNvSpPr txBox="1"/>
          <p:nvPr/>
        </p:nvSpPr>
        <p:spPr>
          <a:xfrm>
            <a:off x="1744300" y="680936"/>
            <a:ext cx="8534400" cy="1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3500"/>
              <a:buFont typeface="Arial"/>
              <a:buNone/>
            </a:pPr>
            <a:r>
              <a:rPr lang="zh-TW" sz="35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參考資料</a:t>
            </a:r>
            <a:endParaRPr sz="35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7" name="Google Shape;617;p44"/>
          <p:cNvGraphicFramePr/>
          <p:nvPr/>
        </p:nvGraphicFramePr>
        <p:xfrm>
          <a:off x="937032" y="1466660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8025"/>
                <a:gridCol w="5348900"/>
                <a:gridCol w="2372000"/>
              </a:tblGrid>
              <a:tr h="16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名稱</a:t>
                      </a:r>
                      <a:endParaRPr/>
                    </a:p>
                  </a:txBody>
                  <a:tcPr marL="20275" marR="20275" marT="13500" marB="1350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網址</a:t>
                      </a:r>
                      <a:endParaRPr/>
                    </a:p>
                  </a:txBody>
                  <a:tcPr marL="20275" marR="20275" marT="13500" marB="1350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描述</a:t>
                      </a:r>
                      <a:endParaRPr/>
                    </a:p>
                  </a:txBody>
                  <a:tcPr marL="20275" marR="20275" marT="13500" marB="1350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全球運動場館資訊網</a:t>
                      </a:r>
                      <a:endParaRPr/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 strike="noStrike" cap="non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https://iplay.sa.gov.tw/</a:t>
                      </a:r>
                      <a:endParaRPr sz="1800" u="sng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各運動種類場館資訊整合的網站</a:t>
                      </a:r>
                      <a:endParaRPr/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9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籃球筆記</a:t>
                      </a:r>
                      <a:endParaRPr/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 strike="noStrike" cap="non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http://tw.basketball.biji.co/index.php?q=field&amp;act=index</a:t>
                      </a:r>
                      <a:endParaRPr sz="1800" u="sng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just for籃球的網站，包含比賽資訊及場地資訊等</a:t>
                      </a:r>
                      <a:endParaRPr/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趣運動</a:t>
                      </a:r>
                      <a:endParaRPr/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 strike="noStrike" cap="non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5"/>
                        </a:rPr>
                        <a:t>http://www.quyundong.com/</a:t>
                      </a:r>
                      <a:endParaRPr sz="1800" u="sng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揪團客</a:t>
                      </a:r>
                      <a:endParaRPr/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 strike="noStrike" cap="non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6"/>
                        </a:rPr>
                        <a:t>https://www.invite.com.tw/index.php</a:t>
                      </a:r>
                      <a:endParaRPr sz="1800" u="sng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MEETUP</a:t>
                      </a:r>
                      <a:endParaRPr/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 strike="noStrike" cap="non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7"/>
                        </a:rPr>
                        <a:t>https://www.meetup.com</a:t>
                      </a:r>
                      <a:endParaRPr sz="1800" u="sng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facebook</a:t>
                      </a:r>
                      <a:endParaRPr/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 strike="noStrike" cap="non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8"/>
                        </a:rPr>
                        <a:t>https://www.facebook.com</a:t>
                      </a:r>
                      <a:endParaRPr sz="1800" u="sng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</a:t>
                      </a:r>
                      <a:endParaRPr/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Sporty</a:t>
                      </a:r>
                      <a:endParaRPr/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 strike="noStrike" cap="non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9"/>
                        </a:rPr>
                        <a:t>https://itunes.apple.com/tw/app/sporty/id1332278284?l=en&amp;mt=8</a:t>
                      </a:r>
                      <a:endParaRPr sz="1800" u="sng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MEETUP</a:t>
                      </a:r>
                      <a:endParaRPr/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 strike="noStrike" cap="non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0"/>
                        </a:rPr>
                        <a:t>https://itunes.apple.com/tw/app/meetup/id375990038?l=en&amp;mt=8</a:t>
                      </a:r>
                      <a:endParaRPr sz="1800" u="sng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275" marR="20275" marT="13500" marB="1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18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" name="Google Shape;107;p23"/>
          <p:cNvGraphicFramePr/>
          <p:nvPr/>
        </p:nvGraphicFramePr>
        <p:xfrm>
          <a:off x="687530" y="1012796"/>
          <a:ext cx="10817000" cy="48324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63400"/>
                <a:gridCol w="2163400"/>
                <a:gridCol w="2163400"/>
                <a:gridCol w="2163400"/>
                <a:gridCol w="2163400"/>
              </a:tblGrid>
              <a:tr h="649000"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40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目標使用者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運動愛好者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社團使用者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運動狂熱者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後台管理者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網站使用頻率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</a:t>
                      </a:r>
                      <a:endParaRPr sz="20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★★★★</a:t>
                      </a:r>
                      <a:endParaRPr sz="20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★★★★★</a:t>
                      </a:r>
                      <a:endParaRPr sz="20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★★★★★</a:t>
                      </a:r>
                      <a:endParaRPr sz="20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運動專業度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</a:t>
                      </a:r>
                      <a:endParaRPr sz="20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★★★★</a:t>
                      </a:r>
                      <a:endParaRPr sz="20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★★★★</a:t>
                      </a:r>
                      <a:endParaRPr sz="20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</a:t>
                      </a:r>
                      <a:endParaRPr sz="20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網頁熟悉度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</a:t>
                      </a:r>
                      <a:endParaRPr sz="20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★★★★★</a:t>
                      </a:r>
                      <a:endParaRPr sz="20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★★★★</a:t>
                      </a:r>
                      <a:endParaRPr sz="20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★★★★★</a:t>
                      </a:r>
                      <a:endParaRPr sz="20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手機熟悉度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★★★★</a:t>
                      </a:r>
                      <a:endParaRPr sz="20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</a:t>
                      </a:r>
                      <a:endParaRPr sz="20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★★★★</a:t>
                      </a:r>
                      <a:endParaRPr sz="20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</a:t>
                      </a:r>
                      <a:endParaRPr sz="20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</a:tr>
              <a:tr h="184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使用目的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運動時想找伴（邊緣人）</a:t>
                      </a:r>
                      <a:endParaRPr sz="16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尋找運動場地</a:t>
                      </a:r>
                      <a:endParaRPr sz="16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共同分擔場地費用</a:t>
                      </a:r>
                      <a:endParaRPr sz="16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揪團者可以增加額外小收入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分享運動影片及相關貼文</a:t>
                      </a:r>
                      <a:endParaRPr sz="16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結識興趣相同的朋友</a:t>
                      </a:r>
                      <a:endParaRPr sz="16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藉由社團提高揪團的成團率</a:t>
                      </a:r>
                      <a:endParaRPr sz="16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42900" marR="0" lvl="0" indent="-241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想得知各類大小運動賽事資訊</a:t>
                      </a:r>
                      <a:endParaRPr sz="16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分享運動相關資訊</a:t>
                      </a:r>
                      <a:endParaRPr sz="16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42900" marR="0" lvl="0" indent="-241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管理網站</a:t>
                      </a:r>
                      <a:endParaRPr sz="16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掌握網站使用狀況</a:t>
                      </a:r>
                      <a:endParaRPr sz="16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2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24"/>
          <p:cNvGrpSpPr/>
          <p:nvPr/>
        </p:nvGrpSpPr>
        <p:grpSpPr>
          <a:xfrm>
            <a:off x="320457" y="262662"/>
            <a:ext cx="11474041" cy="5824897"/>
            <a:chOff x="77480" y="3870"/>
            <a:chExt cx="11474041" cy="5824897"/>
          </a:xfrm>
        </p:grpSpPr>
        <p:sp>
          <p:nvSpPr>
            <p:cNvPr id="113" name="Google Shape;113;p24"/>
            <p:cNvSpPr/>
            <p:nvPr/>
          </p:nvSpPr>
          <p:spPr>
            <a:xfrm>
              <a:off x="10124921" y="1208611"/>
              <a:ext cx="137816" cy="3402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4" name="Google Shape;114;p24"/>
            <p:cNvSpPr/>
            <p:nvPr/>
          </p:nvSpPr>
          <p:spPr>
            <a:xfrm>
              <a:off x="10124921" y="1208611"/>
              <a:ext cx="137816" cy="26686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5" name="Google Shape;115;p24"/>
            <p:cNvSpPr/>
            <p:nvPr/>
          </p:nvSpPr>
          <p:spPr>
            <a:xfrm>
              <a:off x="10124921" y="1208611"/>
              <a:ext cx="137816" cy="19348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6" name="Google Shape;116;p24"/>
            <p:cNvSpPr/>
            <p:nvPr/>
          </p:nvSpPr>
          <p:spPr>
            <a:xfrm>
              <a:off x="10124921" y="1208611"/>
              <a:ext cx="137816" cy="120104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7" name="Google Shape;117;p24"/>
            <p:cNvSpPr/>
            <p:nvPr/>
          </p:nvSpPr>
          <p:spPr>
            <a:xfrm>
              <a:off x="10124921" y="1208611"/>
              <a:ext cx="137816" cy="4672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8" name="Google Shape;118;p24"/>
            <p:cNvSpPr/>
            <p:nvPr/>
          </p:nvSpPr>
          <p:spPr>
            <a:xfrm>
              <a:off x="5745777" y="502759"/>
              <a:ext cx="4952100" cy="2271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2338"/>
                  </a:lnTo>
                  <a:lnTo>
                    <a:pt x="120000" y="62338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5AC2B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9" name="Google Shape;119;p24"/>
            <p:cNvSpPr/>
            <p:nvPr/>
          </p:nvSpPr>
          <p:spPr>
            <a:xfrm>
              <a:off x="8474221" y="1208611"/>
              <a:ext cx="95776" cy="4672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20" name="Google Shape;120;p24"/>
            <p:cNvSpPr/>
            <p:nvPr/>
          </p:nvSpPr>
          <p:spPr>
            <a:xfrm>
              <a:off x="5745777" y="502759"/>
              <a:ext cx="3301400" cy="2271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2338"/>
                  </a:lnTo>
                  <a:lnTo>
                    <a:pt x="120000" y="62338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5AC2B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21" name="Google Shape;121;p24"/>
            <p:cNvSpPr/>
            <p:nvPr/>
          </p:nvSpPr>
          <p:spPr>
            <a:xfrm>
              <a:off x="6823521" y="1208611"/>
              <a:ext cx="142722" cy="4672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22" name="Google Shape;122;p24"/>
            <p:cNvSpPr/>
            <p:nvPr/>
          </p:nvSpPr>
          <p:spPr>
            <a:xfrm>
              <a:off x="5745777" y="502759"/>
              <a:ext cx="1650700" cy="2271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2338"/>
                  </a:lnTo>
                  <a:lnTo>
                    <a:pt x="120000" y="62338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5AC2B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23" name="Google Shape;123;p24"/>
            <p:cNvSpPr/>
            <p:nvPr/>
          </p:nvSpPr>
          <p:spPr>
            <a:xfrm>
              <a:off x="5172820" y="1208611"/>
              <a:ext cx="131142" cy="3402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24" name="Google Shape;124;p24"/>
            <p:cNvSpPr/>
            <p:nvPr/>
          </p:nvSpPr>
          <p:spPr>
            <a:xfrm>
              <a:off x="5172820" y="1208611"/>
              <a:ext cx="131142" cy="26686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25" name="Google Shape;125;p24"/>
            <p:cNvSpPr/>
            <p:nvPr/>
          </p:nvSpPr>
          <p:spPr>
            <a:xfrm>
              <a:off x="5172820" y="1208611"/>
              <a:ext cx="131142" cy="19348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26" name="Google Shape;126;p24"/>
            <p:cNvSpPr/>
            <p:nvPr/>
          </p:nvSpPr>
          <p:spPr>
            <a:xfrm>
              <a:off x="5172820" y="1208611"/>
              <a:ext cx="131142" cy="120104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27" name="Google Shape;127;p24"/>
            <p:cNvSpPr/>
            <p:nvPr/>
          </p:nvSpPr>
          <p:spPr>
            <a:xfrm>
              <a:off x="5172820" y="1208611"/>
              <a:ext cx="131142" cy="4672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28" name="Google Shape;128;p24"/>
            <p:cNvSpPr/>
            <p:nvPr/>
          </p:nvSpPr>
          <p:spPr>
            <a:xfrm>
              <a:off x="5700057" y="502759"/>
              <a:ext cx="91440" cy="2271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9525" cap="flat" cmpd="sng">
              <a:solidFill>
                <a:srgbClr val="5AC2B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29" name="Google Shape;129;p24"/>
            <p:cNvSpPr/>
            <p:nvPr/>
          </p:nvSpPr>
          <p:spPr>
            <a:xfrm>
              <a:off x="3522120" y="1208611"/>
              <a:ext cx="124676" cy="26686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30" name="Google Shape;130;p24"/>
            <p:cNvSpPr/>
            <p:nvPr/>
          </p:nvSpPr>
          <p:spPr>
            <a:xfrm>
              <a:off x="3522120" y="1208611"/>
              <a:ext cx="124676" cy="19348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31" name="Google Shape;131;p24"/>
            <p:cNvSpPr/>
            <p:nvPr/>
          </p:nvSpPr>
          <p:spPr>
            <a:xfrm>
              <a:off x="3522120" y="1208611"/>
              <a:ext cx="124676" cy="120104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32" name="Google Shape;132;p24"/>
            <p:cNvSpPr/>
            <p:nvPr/>
          </p:nvSpPr>
          <p:spPr>
            <a:xfrm>
              <a:off x="3522120" y="1208611"/>
              <a:ext cx="124676" cy="4672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33" name="Google Shape;133;p24"/>
            <p:cNvSpPr/>
            <p:nvPr/>
          </p:nvSpPr>
          <p:spPr>
            <a:xfrm>
              <a:off x="4095076" y="502759"/>
              <a:ext cx="1650700" cy="2271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2338"/>
                  </a:lnTo>
                  <a:lnTo>
                    <a:pt x="0" y="62338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5AC2B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34" name="Google Shape;134;p24"/>
            <p:cNvSpPr/>
            <p:nvPr/>
          </p:nvSpPr>
          <p:spPr>
            <a:xfrm>
              <a:off x="1871420" y="1208611"/>
              <a:ext cx="191863" cy="43623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35" name="Google Shape;135;p24"/>
            <p:cNvSpPr/>
            <p:nvPr/>
          </p:nvSpPr>
          <p:spPr>
            <a:xfrm>
              <a:off x="1871420" y="1208611"/>
              <a:ext cx="191863" cy="4512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36" name="Google Shape;136;p24"/>
            <p:cNvSpPr/>
            <p:nvPr/>
          </p:nvSpPr>
          <p:spPr>
            <a:xfrm>
              <a:off x="1871420" y="1208611"/>
              <a:ext cx="191863" cy="36998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37" name="Google Shape;137;p24"/>
            <p:cNvSpPr/>
            <p:nvPr/>
          </p:nvSpPr>
          <p:spPr>
            <a:xfrm>
              <a:off x="1871420" y="1208611"/>
              <a:ext cx="191863" cy="299791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38" name="Google Shape;138;p24"/>
            <p:cNvSpPr/>
            <p:nvPr/>
          </p:nvSpPr>
          <p:spPr>
            <a:xfrm>
              <a:off x="1871420" y="1208611"/>
              <a:ext cx="191863" cy="235966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39" name="Google Shape;139;p24"/>
            <p:cNvSpPr/>
            <p:nvPr/>
          </p:nvSpPr>
          <p:spPr>
            <a:xfrm>
              <a:off x="1871420" y="1208611"/>
              <a:ext cx="191863" cy="17426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40" name="Google Shape;140;p24"/>
            <p:cNvSpPr/>
            <p:nvPr/>
          </p:nvSpPr>
          <p:spPr>
            <a:xfrm>
              <a:off x="1871420" y="1208611"/>
              <a:ext cx="191863" cy="11076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41" name="Google Shape;141;p24"/>
            <p:cNvSpPr/>
            <p:nvPr/>
          </p:nvSpPr>
          <p:spPr>
            <a:xfrm>
              <a:off x="2444376" y="502759"/>
              <a:ext cx="3301400" cy="2271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2338"/>
                  </a:lnTo>
                  <a:lnTo>
                    <a:pt x="0" y="62338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5AC2B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42" name="Google Shape;142;p24"/>
            <p:cNvSpPr/>
            <p:nvPr/>
          </p:nvSpPr>
          <p:spPr>
            <a:xfrm>
              <a:off x="220720" y="1208611"/>
              <a:ext cx="111691" cy="5042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43" name="Google Shape;143;p24"/>
            <p:cNvSpPr/>
            <p:nvPr/>
          </p:nvSpPr>
          <p:spPr>
            <a:xfrm>
              <a:off x="220720" y="1208611"/>
              <a:ext cx="111691" cy="322777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44" name="Google Shape;144;p24"/>
            <p:cNvSpPr/>
            <p:nvPr/>
          </p:nvSpPr>
          <p:spPr>
            <a:xfrm>
              <a:off x="220720" y="1208611"/>
              <a:ext cx="111691" cy="25657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45" name="Google Shape;145;p24"/>
            <p:cNvSpPr/>
            <p:nvPr/>
          </p:nvSpPr>
          <p:spPr>
            <a:xfrm>
              <a:off x="220720" y="1208611"/>
              <a:ext cx="102460" cy="18922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46" name="Google Shape;146;p24"/>
            <p:cNvSpPr/>
            <p:nvPr/>
          </p:nvSpPr>
          <p:spPr>
            <a:xfrm>
              <a:off x="220720" y="1208611"/>
              <a:ext cx="111691" cy="119354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93D2C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47" name="Google Shape;147;p24"/>
            <p:cNvSpPr/>
            <p:nvPr/>
          </p:nvSpPr>
          <p:spPr>
            <a:xfrm>
              <a:off x="793676" y="502759"/>
              <a:ext cx="4952100" cy="2271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2338"/>
                  </a:lnTo>
                  <a:lnTo>
                    <a:pt x="0" y="62338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5AC2B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48" name="Google Shape;148;p24"/>
            <p:cNvSpPr/>
            <p:nvPr/>
          </p:nvSpPr>
          <p:spPr>
            <a:xfrm>
              <a:off x="3979643" y="3870"/>
              <a:ext cx="3532268" cy="498889"/>
            </a:xfrm>
            <a:prstGeom prst="rect">
              <a:avLst/>
            </a:prstGeom>
            <a:gradFill>
              <a:gsLst>
                <a:gs pos="0">
                  <a:srgbClr val="47A190"/>
                </a:gs>
                <a:gs pos="50000">
                  <a:srgbClr val="009B87"/>
                </a:gs>
                <a:gs pos="100000">
                  <a:srgbClr val="008E7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4"/>
            <p:cNvSpPr txBox="1"/>
            <p:nvPr/>
          </p:nvSpPr>
          <p:spPr>
            <a:xfrm>
              <a:off x="3979643" y="3870"/>
              <a:ext cx="3532268" cy="4988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zh-TW" sz="24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前台功能架構表</a:t>
              </a:r>
              <a:endPara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77480" y="729921"/>
              <a:ext cx="1432390" cy="478690"/>
            </a:xfrm>
            <a:prstGeom prst="rect">
              <a:avLst/>
            </a:prstGeom>
            <a:gradFill>
              <a:gsLst>
                <a:gs pos="0">
                  <a:srgbClr val="47B39E"/>
                </a:gs>
                <a:gs pos="50000">
                  <a:srgbClr val="00B098"/>
                </a:gs>
                <a:gs pos="100000">
                  <a:srgbClr val="00A2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4"/>
            <p:cNvSpPr txBox="1"/>
            <p:nvPr/>
          </p:nvSpPr>
          <p:spPr>
            <a:xfrm>
              <a:off x="77480" y="729921"/>
              <a:ext cx="1432390" cy="478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zh-TW" sz="18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首頁</a:t>
              </a: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332411" y="2144395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4"/>
            <p:cNvSpPr txBox="1"/>
            <p:nvPr/>
          </p:nvSpPr>
          <p:spPr>
            <a:xfrm>
              <a:off x="332411" y="2144395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最新消息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323180" y="2843146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4"/>
            <p:cNvSpPr txBox="1"/>
            <p:nvPr/>
          </p:nvSpPr>
          <p:spPr>
            <a:xfrm>
              <a:off x="323180" y="2843146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推薦揪團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332411" y="3516646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4"/>
            <p:cNvSpPr txBox="1"/>
            <p:nvPr/>
          </p:nvSpPr>
          <p:spPr>
            <a:xfrm>
              <a:off x="332411" y="3516646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運動項目連結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332411" y="4178623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4"/>
            <p:cNvSpPr txBox="1"/>
            <p:nvPr/>
          </p:nvSpPr>
          <p:spPr>
            <a:xfrm>
              <a:off x="332411" y="4178623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聊天快捷鍵</a:t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332411" y="1455072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4"/>
            <p:cNvSpPr txBox="1"/>
            <p:nvPr/>
          </p:nvSpPr>
          <p:spPr>
            <a:xfrm>
              <a:off x="332411" y="1455072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導覽列</a:t>
              </a: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1728181" y="729921"/>
              <a:ext cx="1432390" cy="478690"/>
            </a:xfrm>
            <a:prstGeom prst="rect">
              <a:avLst/>
            </a:prstGeom>
            <a:gradFill>
              <a:gsLst>
                <a:gs pos="0">
                  <a:srgbClr val="47B39E"/>
                </a:gs>
                <a:gs pos="50000">
                  <a:srgbClr val="00B098"/>
                </a:gs>
                <a:gs pos="100000">
                  <a:srgbClr val="00A2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4"/>
            <p:cNvSpPr txBox="1"/>
            <p:nvPr/>
          </p:nvSpPr>
          <p:spPr>
            <a:xfrm>
              <a:off x="1728181" y="729921"/>
              <a:ext cx="1432390" cy="478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zh-TW" sz="18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會員專區</a:t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2063283" y="2058474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 txBox="1"/>
            <p:nvPr/>
          </p:nvSpPr>
          <p:spPr>
            <a:xfrm>
              <a:off x="2063283" y="2058474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行事曆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2063283" y="2693505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 txBox="1"/>
            <p:nvPr/>
          </p:nvSpPr>
          <p:spPr>
            <a:xfrm>
              <a:off x="2063283" y="2693505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個人頁面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2063283" y="3310516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4"/>
            <p:cNvSpPr txBox="1"/>
            <p:nvPr/>
          </p:nvSpPr>
          <p:spPr>
            <a:xfrm>
              <a:off x="2063283" y="3310516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揪團管理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2063283" y="3948764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4"/>
            <p:cNvSpPr txBox="1"/>
            <p:nvPr/>
          </p:nvSpPr>
          <p:spPr>
            <a:xfrm>
              <a:off x="2063283" y="3948764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社團管理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2063283" y="4650728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4"/>
            <p:cNvSpPr txBox="1"/>
            <p:nvPr/>
          </p:nvSpPr>
          <p:spPr>
            <a:xfrm>
              <a:off x="2063283" y="4650728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好友管理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2063283" y="1402122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4"/>
            <p:cNvSpPr txBox="1"/>
            <p:nvPr/>
          </p:nvSpPr>
          <p:spPr>
            <a:xfrm>
              <a:off x="2063283" y="1402122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註冊/登入</a:t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2063283" y="5313250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4"/>
            <p:cNvSpPr txBox="1"/>
            <p:nvPr/>
          </p:nvSpPr>
          <p:spPr>
            <a:xfrm>
              <a:off x="2063283" y="5313250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我的商品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378881" y="729921"/>
              <a:ext cx="1432390" cy="478690"/>
            </a:xfrm>
            <a:prstGeom prst="rect">
              <a:avLst/>
            </a:prstGeom>
            <a:gradFill>
              <a:gsLst>
                <a:gs pos="0">
                  <a:srgbClr val="47B39E"/>
                </a:gs>
                <a:gs pos="50000">
                  <a:srgbClr val="00B098"/>
                </a:gs>
                <a:gs pos="100000">
                  <a:srgbClr val="00A2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4"/>
            <p:cNvSpPr txBox="1"/>
            <p:nvPr/>
          </p:nvSpPr>
          <p:spPr>
            <a:xfrm>
              <a:off x="3378881" y="729921"/>
              <a:ext cx="1432390" cy="478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zh-TW" sz="18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揪團</a:t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3646796" y="1418069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4"/>
            <p:cNvSpPr txBox="1"/>
            <p:nvPr/>
          </p:nvSpPr>
          <p:spPr>
            <a:xfrm>
              <a:off x="3646796" y="1418069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複合查詢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3646796" y="2151895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 txBox="1"/>
            <p:nvPr/>
          </p:nvSpPr>
          <p:spPr>
            <a:xfrm>
              <a:off x="3646796" y="2151895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創立揪團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646796" y="2885722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4"/>
            <p:cNvSpPr txBox="1"/>
            <p:nvPr/>
          </p:nvSpPr>
          <p:spPr>
            <a:xfrm>
              <a:off x="3646796" y="2885722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揪團列表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3646796" y="3619548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3646796" y="3619548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揪團頁面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5029581" y="729921"/>
              <a:ext cx="1432390" cy="478690"/>
            </a:xfrm>
            <a:prstGeom prst="rect">
              <a:avLst/>
            </a:prstGeom>
            <a:gradFill>
              <a:gsLst>
                <a:gs pos="0">
                  <a:srgbClr val="47B39E"/>
                </a:gs>
                <a:gs pos="50000">
                  <a:srgbClr val="00B098"/>
                </a:gs>
                <a:gs pos="100000">
                  <a:srgbClr val="00A2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5029581" y="729921"/>
              <a:ext cx="1432390" cy="478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zh-TW" sz="18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社團</a:t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5303962" y="1418069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 txBox="1"/>
            <p:nvPr/>
          </p:nvSpPr>
          <p:spPr>
            <a:xfrm>
              <a:off x="5303962" y="1418069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社團探索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303962" y="2151895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 txBox="1"/>
            <p:nvPr/>
          </p:nvSpPr>
          <p:spPr>
            <a:xfrm>
              <a:off x="5303962" y="2151895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社團列表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5303962" y="2885722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 txBox="1"/>
            <p:nvPr/>
          </p:nvSpPr>
          <p:spPr>
            <a:xfrm>
              <a:off x="5303962" y="2885722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創建社團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5303962" y="3619548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 txBox="1"/>
            <p:nvPr/>
          </p:nvSpPr>
          <p:spPr>
            <a:xfrm>
              <a:off x="5303962" y="3619548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社團頁面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5303962" y="4353375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 txBox="1"/>
            <p:nvPr/>
          </p:nvSpPr>
          <p:spPr>
            <a:xfrm>
              <a:off x="5303962" y="4353375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社團管理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6680282" y="729921"/>
              <a:ext cx="1432390" cy="478690"/>
            </a:xfrm>
            <a:prstGeom prst="rect">
              <a:avLst/>
            </a:prstGeom>
            <a:gradFill>
              <a:gsLst>
                <a:gs pos="0">
                  <a:srgbClr val="47B39E"/>
                </a:gs>
                <a:gs pos="50000">
                  <a:srgbClr val="00B098"/>
                </a:gs>
                <a:gs pos="100000">
                  <a:srgbClr val="00A2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 txBox="1"/>
            <p:nvPr/>
          </p:nvSpPr>
          <p:spPr>
            <a:xfrm>
              <a:off x="6680282" y="729921"/>
              <a:ext cx="1432390" cy="478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zh-TW" sz="18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運動資訊</a:t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6966244" y="1418069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 txBox="1"/>
            <p:nvPr/>
          </p:nvSpPr>
          <p:spPr>
            <a:xfrm>
              <a:off x="6966244" y="1418069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賽事資訊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8330982" y="729921"/>
              <a:ext cx="1432390" cy="478690"/>
            </a:xfrm>
            <a:prstGeom prst="rect">
              <a:avLst/>
            </a:prstGeom>
            <a:gradFill>
              <a:gsLst>
                <a:gs pos="0">
                  <a:srgbClr val="47B39E"/>
                </a:gs>
                <a:gs pos="50000">
                  <a:srgbClr val="00B098"/>
                </a:gs>
                <a:gs pos="100000">
                  <a:srgbClr val="00A2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 txBox="1"/>
            <p:nvPr/>
          </p:nvSpPr>
          <p:spPr>
            <a:xfrm>
              <a:off x="8330982" y="729921"/>
              <a:ext cx="1432390" cy="478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zh-TW" sz="18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場地資訊</a:t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8569997" y="1418069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 txBox="1"/>
            <p:nvPr/>
          </p:nvSpPr>
          <p:spPr>
            <a:xfrm>
              <a:off x="8569997" y="1418069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場地資訊</a:t>
              </a:r>
              <a:endPara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9981682" y="729921"/>
              <a:ext cx="1432390" cy="478690"/>
            </a:xfrm>
            <a:prstGeom prst="rect">
              <a:avLst/>
            </a:prstGeom>
            <a:gradFill>
              <a:gsLst>
                <a:gs pos="0">
                  <a:srgbClr val="47B39E"/>
                </a:gs>
                <a:gs pos="50000">
                  <a:srgbClr val="00B098"/>
                </a:gs>
                <a:gs pos="100000">
                  <a:srgbClr val="00A2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 txBox="1"/>
            <p:nvPr/>
          </p:nvSpPr>
          <p:spPr>
            <a:xfrm>
              <a:off x="9981682" y="729921"/>
              <a:ext cx="1432390" cy="478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zh-TW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商城</a:t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10262737" y="1418069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4"/>
            <p:cNvSpPr txBox="1"/>
            <p:nvPr/>
          </p:nvSpPr>
          <p:spPr>
            <a:xfrm>
              <a:off x="10262737" y="1418069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商品介紹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10262737" y="2151895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 txBox="1"/>
            <p:nvPr/>
          </p:nvSpPr>
          <p:spPr>
            <a:xfrm>
              <a:off x="10262737" y="2151895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商品查詢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0262737" y="2885722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 txBox="1"/>
            <p:nvPr/>
          </p:nvSpPr>
          <p:spPr>
            <a:xfrm>
              <a:off x="10262737" y="2885722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促銷資訊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10262737" y="3619548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 txBox="1"/>
            <p:nvPr/>
          </p:nvSpPr>
          <p:spPr>
            <a:xfrm>
              <a:off x="10262737" y="3619548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購物車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10262737" y="4353375"/>
              <a:ext cx="1288784" cy="515517"/>
            </a:xfrm>
            <a:prstGeom prst="rect">
              <a:avLst/>
            </a:prstGeom>
            <a:gradFill>
              <a:gsLst>
                <a:gs pos="0">
                  <a:srgbClr val="4AC5B0"/>
                </a:gs>
                <a:gs pos="50000">
                  <a:srgbClr val="12C4AA"/>
                </a:gs>
                <a:gs pos="100000">
                  <a:srgbClr val="09B39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 txBox="1"/>
            <p:nvPr/>
          </p:nvSpPr>
          <p:spPr>
            <a:xfrm>
              <a:off x="10262737" y="4353375"/>
              <a:ext cx="1288784" cy="5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zh-TW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購物指南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00943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/>
          <p:nvPr/>
        </p:nvSpPr>
        <p:spPr>
          <a:xfrm>
            <a:off x="344809" y="2724580"/>
            <a:ext cx="1359300" cy="49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最新消息</a:t>
            </a:r>
            <a:endParaRPr sz="18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2544535" y="2752662"/>
            <a:ext cx="5280550" cy="4364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1.用輪播的方式顯示重大賽事資訊、廣告、公告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430131" y="3513567"/>
            <a:ext cx="1188657" cy="49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推薦揪團</a:t>
            </a:r>
            <a:endParaRPr sz="18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2543064" y="3575435"/>
            <a:ext cx="8350179" cy="6410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1.推薦揪團（根據訪客或會員的位置，顯示附近活動）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25"/>
          <p:cNvCxnSpPr/>
          <p:nvPr/>
        </p:nvCxnSpPr>
        <p:spPr>
          <a:xfrm>
            <a:off x="2244516" y="1169292"/>
            <a:ext cx="15513" cy="5453299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9" name="Google Shape;229;p25"/>
          <p:cNvSpPr/>
          <p:nvPr/>
        </p:nvSpPr>
        <p:spPr>
          <a:xfrm>
            <a:off x="2137511" y="2024854"/>
            <a:ext cx="214009" cy="2139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2127130" y="2835828"/>
            <a:ext cx="214009" cy="2139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2143493" y="3652896"/>
            <a:ext cx="214009" cy="2139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218057" y="4329246"/>
            <a:ext cx="1612805" cy="4926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運動項目連結</a:t>
            </a:r>
            <a:endParaRPr sz="18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2541956" y="4369809"/>
            <a:ext cx="8846487" cy="4672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1.七項運動的連結</a:t>
            </a:r>
            <a:r>
              <a:rPr lang="zh-TW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(籃、排、網、棒、羽、自行車、慢跑)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265724" y="5202553"/>
            <a:ext cx="15174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聊天快捷鍵</a:t>
            </a:r>
            <a:endParaRPr sz="18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2143493" y="4468575"/>
            <a:ext cx="214009" cy="2139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2544535" y="5217942"/>
            <a:ext cx="59634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1.在每個頁面底下都會有的icon,一點開就可以跟好友聊天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1631216" y="255755"/>
            <a:ext cx="1246056" cy="11980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首頁</a:t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9553135" y="255755"/>
            <a:ext cx="2638865" cy="3817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系統功能前台</a:t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2142759" y="5280235"/>
            <a:ext cx="214009" cy="2139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375389" y="1925799"/>
            <a:ext cx="12981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導覽列</a:t>
            </a:r>
            <a:endParaRPr sz="18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2543064" y="1675444"/>
            <a:ext cx="653945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1.首頁 2.會員專區 3.揪團 4.社團 5.運動相關資訊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6.場地資訊 7.商城 8.關於我們(緣起 、聯絡我們(email))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9.註冊/登入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195464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Google Shape;246;p26"/>
          <p:cNvGraphicFramePr/>
          <p:nvPr/>
        </p:nvGraphicFramePr>
        <p:xfrm>
          <a:off x="2501155" y="3658673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43150"/>
                <a:gridCol w="3205175"/>
                <a:gridCol w="986250"/>
              </a:tblGrid>
              <a:tr h="260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1.我主辦的揪團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</a:t>
                      </a:r>
                      <a:r>
                        <a:rPr lang="zh-TW" sz="1600" b="0" i="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歷史揪團</a:t>
                      </a:r>
                      <a:endParaRPr sz="160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2.揪團狀態(點擊數、參加人數、繳費人員列表)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5.關注(取消)揪團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b="0" i="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參加揪團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6.揪團帳單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47" name="Google Shape;247;p26"/>
          <p:cNvSpPr/>
          <p:nvPr/>
        </p:nvSpPr>
        <p:spPr>
          <a:xfrm>
            <a:off x="38277" y="2007244"/>
            <a:ext cx="2042175" cy="49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行事曆</a:t>
            </a:r>
            <a:endParaRPr sz="18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2685065" y="2066850"/>
            <a:ext cx="5280550" cy="4364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1.顯示參與、主辦的揪團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38277" y="2517850"/>
            <a:ext cx="2042175" cy="49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個人頁面</a:t>
            </a:r>
            <a:endParaRPr sz="18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1616890" y="237215"/>
            <a:ext cx="1246056" cy="1198082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會員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專區</a:t>
            </a:r>
            <a:endParaRPr/>
          </a:p>
        </p:txBody>
      </p:sp>
      <p:cxnSp>
        <p:nvCxnSpPr>
          <p:cNvPr id="251" name="Google Shape;251;p26"/>
          <p:cNvCxnSpPr/>
          <p:nvPr/>
        </p:nvCxnSpPr>
        <p:spPr>
          <a:xfrm>
            <a:off x="2221503" y="1235571"/>
            <a:ext cx="9500" cy="5522197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2" name="Google Shape;252;p26"/>
          <p:cNvSpPr/>
          <p:nvPr/>
        </p:nvSpPr>
        <p:spPr>
          <a:xfrm>
            <a:off x="2114498" y="2153434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2115883" y="2735004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421089" y="3551205"/>
            <a:ext cx="1276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揪團管理</a:t>
            </a:r>
            <a:endParaRPr sz="18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2114263" y="3678498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290827" y="4550038"/>
            <a:ext cx="15370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社團管理</a:t>
            </a:r>
            <a:endParaRPr sz="18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2123998" y="4701473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8" name="Google Shape;258;p26"/>
          <p:cNvGraphicFramePr/>
          <p:nvPr/>
        </p:nvGraphicFramePr>
        <p:xfrm>
          <a:off x="2754866" y="2631879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5525"/>
                <a:gridCol w="1445525"/>
                <a:gridCol w="1445525"/>
                <a:gridCol w="456285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0" i="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姓名、地址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4.信箱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7.緊急聯絡電話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10.活動地區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2.照片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5.電話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8.運動興趣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b="0" i="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</a:t>
                      </a: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我的評價(揪團及參與揪團) 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3.暱稱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6.緊急聯絡人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b="0" i="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9.運動程度</a:t>
                      </a:r>
                      <a:endParaRPr/>
                    </a:p>
                  </a:txBody>
                  <a:tcPr marL="76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p26"/>
          <p:cNvSpPr/>
          <p:nvPr/>
        </p:nvSpPr>
        <p:spPr>
          <a:xfrm>
            <a:off x="2685065" y="4525607"/>
            <a:ext cx="67697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1.參加社團(待/已審核)         2.我的社團            3.關注中社團  4.評價社團 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290827" y="5220787"/>
            <a:ext cx="15370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好友管理</a:t>
            </a:r>
            <a:endParaRPr sz="18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2114028" y="5376544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2685065" y="533485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1.好友清單 (交友邀請)、尋找好友                     2.聊天快捷鍵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系統功能前台</a:t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2133955" y="6079444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5" name="Google Shape;265;p26"/>
          <p:cNvGraphicFramePr/>
          <p:nvPr/>
        </p:nvGraphicFramePr>
        <p:xfrm>
          <a:off x="2501155" y="5665491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77050"/>
              </a:tblGrid>
              <a:tr h="65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p26"/>
          <p:cNvSpPr/>
          <p:nvPr/>
        </p:nvSpPr>
        <p:spPr>
          <a:xfrm>
            <a:off x="290827" y="5940137"/>
            <a:ext cx="15370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我的商品</a:t>
            </a:r>
            <a:endParaRPr sz="18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2685065" y="6019927"/>
            <a:ext cx="73952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1.最愛的商品   2.商品的購買紀錄   3.訂單查詢(</a:t>
            </a: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退貨、換貨</a:t>
            </a: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)  4.折價券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38277" y="1511824"/>
            <a:ext cx="2042175" cy="49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註冊/登入/登出</a:t>
            </a:r>
            <a:endParaRPr sz="18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2118624" y="1645968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2685065" y="1546749"/>
            <a:ext cx="29486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1.註冊時輸入個人資細項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497961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27"/>
          <p:cNvGraphicFramePr/>
          <p:nvPr/>
        </p:nvGraphicFramePr>
        <p:xfrm>
          <a:off x="2257117" y="3977437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16800"/>
                <a:gridCol w="3568875"/>
              </a:tblGrid>
              <a:tr h="31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1.簡介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4.加入揪團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2.加入/取消收藏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5.揪團頁面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24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3.分享功能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6" name="Google Shape;276;p27"/>
          <p:cNvGraphicFramePr/>
          <p:nvPr/>
        </p:nvGraphicFramePr>
        <p:xfrm>
          <a:off x="2257117" y="5216170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2375"/>
                <a:gridCol w="1682875"/>
                <a:gridCol w="1799625"/>
                <a:gridCol w="1877450"/>
                <a:gridCol w="2443300"/>
              </a:tblGrid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1.揪團資訊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4.種類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7.地圖定位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10.照片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13.檢舉</a:t>
                      </a:r>
                      <a:endParaRPr sz="160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/>
                </a:tc>
              </a:tr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2.團名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5.場地名(路線)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8.費用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11.場地即時資訊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0" i="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14.留言板 (檢舉)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75" marR="7575" marT="7575" marB="0"/>
                </a:tc>
              </a:tr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3.團長名，所屬社團及評價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6.時間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9.參加人員列表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12.天氣即時資訊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2675" marR="7575" marT="757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75" marR="7575" marT="7575" marB="0"/>
                </a:tc>
              </a:tr>
            </a:tbl>
          </a:graphicData>
        </a:graphic>
      </p:graphicFrame>
      <p:sp>
        <p:nvSpPr>
          <p:cNvPr id="277" name="Google Shape;277;p27"/>
          <p:cNvSpPr/>
          <p:nvPr/>
        </p:nvSpPr>
        <p:spPr>
          <a:xfrm>
            <a:off x="347034" y="1651666"/>
            <a:ext cx="1342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複合查詢</a:t>
            </a:r>
            <a:endParaRPr sz="18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347034" y="2777834"/>
            <a:ext cx="1342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創立揪團</a:t>
            </a:r>
            <a:endParaRPr sz="18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1606868" y="237215"/>
            <a:ext cx="1246056" cy="1198082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揪團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專區</a:t>
            </a:r>
            <a:endParaRPr/>
          </a:p>
        </p:txBody>
      </p:sp>
      <p:cxnSp>
        <p:nvCxnSpPr>
          <p:cNvPr id="280" name="Google Shape;280;p27"/>
          <p:cNvCxnSpPr/>
          <p:nvPr/>
        </p:nvCxnSpPr>
        <p:spPr>
          <a:xfrm>
            <a:off x="2235320" y="1123586"/>
            <a:ext cx="21797" cy="5657984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1" name="Google Shape;281;p27"/>
          <p:cNvSpPr/>
          <p:nvPr/>
        </p:nvSpPr>
        <p:spPr>
          <a:xfrm>
            <a:off x="2128315" y="1713789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2128315" y="2869763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347034" y="3978523"/>
            <a:ext cx="1342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揪團列表</a:t>
            </a:r>
            <a:endParaRPr sz="18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2128315" y="4021748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347034" y="5189915"/>
            <a:ext cx="1342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揪團頁面</a:t>
            </a:r>
            <a:endParaRPr sz="18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2128315" y="5233036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7" name="Google Shape;287;p27"/>
          <p:cNvGraphicFramePr/>
          <p:nvPr/>
        </p:nvGraphicFramePr>
        <p:xfrm>
          <a:off x="2246218" y="1651666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12525"/>
                <a:gridCol w="2112525"/>
              </a:tblGrid>
              <a:tr h="29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1.搜尋地區與地點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4.地圖搜尋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2.搜尋活動時間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5.搜尋列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3.關鍵字搜尋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0" i="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6.搜尋主辦者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88" name="Google Shape;288;p27"/>
          <p:cNvGraphicFramePr/>
          <p:nvPr/>
        </p:nvGraphicFramePr>
        <p:xfrm>
          <a:off x="2532734" y="2803498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3975"/>
                <a:gridCol w="3462300"/>
                <a:gridCol w="1571350"/>
                <a:gridCol w="3272375"/>
              </a:tblGrid>
              <a:tr h="28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1.團名(text)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4.場地名(下拉)/路線(地圖規劃)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7.人數(text)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10.權限設定(社團&amp;公開)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/>
                </a:tc>
              </a:tr>
              <a:tr h="28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2.種類(籃、排、網、棒、羽、單車、慢跑)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5.日期(行事曆)及時間(下拉)</a:t>
                      </a:r>
                      <a:b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如該時間有其他揪團時跳出視窗提醒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8.照片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/>
                </a:tc>
              </a:tr>
              <a:tr h="28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3.地區(下拉)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6.費用(text)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9.額外資訊(text)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/>
                </a:tc>
              </a:tr>
            </a:tbl>
          </a:graphicData>
        </a:graphic>
      </p:graphicFrame>
      <p:sp>
        <p:nvSpPr>
          <p:cNvPr id="289" name="Google Shape;289;p27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系統功能前台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529358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Google Shape;294;p28"/>
          <p:cNvGraphicFramePr/>
          <p:nvPr/>
        </p:nvGraphicFramePr>
        <p:xfrm>
          <a:off x="2179831" y="5603222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19825"/>
                <a:gridCol w="3784050"/>
                <a:gridCol w="2062275"/>
              </a:tblGrid>
              <a:tr h="31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1.審核加入社員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7.使用者權限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</a:tr>
              <a:tr h="31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2.貼文主題分類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5.社團內容編輯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</a:tr>
              <a:tr h="31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3.刪除貼文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6.管理社員行為（禁止發文）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5" name="Google Shape;295;p28"/>
          <p:cNvGraphicFramePr/>
          <p:nvPr/>
        </p:nvGraphicFramePr>
        <p:xfrm>
          <a:off x="2161464" y="2357241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0100"/>
                <a:gridCol w="2476500"/>
              </a:tblGrid>
              <a:tr h="31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1.我已加入的社團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4.社團舉辦的揪團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</a:tr>
              <a:tr h="31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2.我創建的社團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（連結到揪團頁面）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</a:tr>
              <a:tr h="3124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3.創建社團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6" name="Google Shape;296;p28"/>
          <p:cNvGraphicFramePr/>
          <p:nvPr/>
        </p:nvGraphicFramePr>
        <p:xfrm>
          <a:off x="2188963" y="3581722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00975"/>
                <a:gridCol w="2956200"/>
              </a:tblGrid>
              <a:tr h="22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1.社團宗旨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4.邀請好友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</a:tr>
              <a:tr h="31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2.設定運動類型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5.設定管理者權限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</a:tr>
              <a:tr h="31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3.關於內容編輯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6.地點（大致活動範圍）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</a:tr>
            </a:tbl>
          </a:graphicData>
        </a:graphic>
      </p:graphicFrame>
      <p:graphicFrame>
        <p:nvGraphicFramePr>
          <p:cNvPr id="297" name="Google Shape;297;p28"/>
          <p:cNvGraphicFramePr/>
          <p:nvPr/>
        </p:nvGraphicFramePr>
        <p:xfrm>
          <a:off x="2161464" y="4675692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52200"/>
                <a:gridCol w="3544500"/>
                <a:gridCol w="2681675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1.社員舉辦揪團運動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2.發表貼文（預約貼文）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3.影音相簿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</a:tr>
              <a:tr h="31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（連結活動頁面,輪播）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回覆、按讚、分享、圖文</a:t>
                      </a: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325" marR="7625" marT="7625" marB="0" anchor="ctr"/>
                </a:tc>
              </a:tr>
              <a:tr h="31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0" i="0" u="none" strike="noStrike" cap="non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連結(有預覽)、複合查詢</a:t>
                      </a:r>
                      <a:endParaRPr/>
                    </a:p>
                  </a:txBody>
                  <a:tcPr marL="274325" marR="7625" marT="7625" marB="0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8" name="Google Shape;298;p28"/>
          <p:cNvSpPr/>
          <p:nvPr/>
        </p:nvSpPr>
        <p:spPr>
          <a:xfrm>
            <a:off x="515401" y="1677289"/>
            <a:ext cx="1246055" cy="49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社團探索</a:t>
            </a:r>
            <a:endParaRPr sz="18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515400" y="2577517"/>
            <a:ext cx="1246057" cy="49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社團列表</a:t>
            </a:r>
            <a:endParaRPr sz="18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1565935" y="237215"/>
            <a:ext cx="1246056" cy="1198082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社團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專區</a:t>
            </a:r>
            <a:endParaRPr/>
          </a:p>
        </p:txBody>
      </p:sp>
      <p:cxnSp>
        <p:nvCxnSpPr>
          <p:cNvPr id="301" name="Google Shape;301;p28"/>
          <p:cNvCxnSpPr/>
          <p:nvPr/>
        </p:nvCxnSpPr>
        <p:spPr>
          <a:xfrm>
            <a:off x="2191817" y="1167489"/>
            <a:ext cx="19457" cy="5076305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2" name="Google Shape;302;p28"/>
          <p:cNvSpPr/>
          <p:nvPr/>
        </p:nvSpPr>
        <p:spPr>
          <a:xfrm>
            <a:off x="2084812" y="1789362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2084812" y="2696045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515401" y="3567105"/>
            <a:ext cx="1246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創建社團</a:t>
            </a:r>
            <a:endParaRPr sz="18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2084811" y="3648453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388251" y="4608840"/>
            <a:ext cx="15003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社團頁面</a:t>
            </a:r>
            <a:endParaRPr sz="18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2081959" y="4704989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2318278" y="1738936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1.推薦社團                 2.複合查詢(運動項目、地點)</a:t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2104269" y="5626771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515401" y="5603222"/>
            <a:ext cx="1246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社團管理</a:t>
            </a:r>
            <a:endParaRPr sz="18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系統功能前台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3258235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/>
          <p:nvPr/>
        </p:nvSpPr>
        <p:spPr>
          <a:xfrm>
            <a:off x="486510" y="1777909"/>
            <a:ext cx="1608403" cy="49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場地資訊</a:t>
            </a:r>
            <a:endParaRPr sz="20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29"/>
          <p:cNvCxnSpPr/>
          <p:nvPr/>
        </p:nvCxnSpPr>
        <p:spPr>
          <a:xfrm>
            <a:off x="2150037" y="1150752"/>
            <a:ext cx="19457" cy="5076305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8" name="Google Shape;318;p29"/>
          <p:cNvSpPr/>
          <p:nvPr/>
        </p:nvSpPr>
        <p:spPr>
          <a:xfrm>
            <a:off x="2043032" y="1909530"/>
            <a:ext cx="214009" cy="213969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1536737" y="237215"/>
            <a:ext cx="1246056" cy="1198082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場地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資訊</a:t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系統功能前台</a:t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2312165" y="1553364"/>
            <a:ext cx="7174874" cy="143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Calibri"/>
              <a:buAutoNum type="arabicPeriod"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地圖</a:t>
            </a:r>
            <a:endParaRPr sz="16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Calibri"/>
              <a:buAutoNum type="arabicPeriod"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顯示場地資訊(評價系統中有硬體評價可供參考)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Calibri"/>
              <a:buAutoNum type="arabicPeriod"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各場地目前已有的活動(場地未來的揪團列表)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051618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2339</Words>
  <Application>Microsoft Office PowerPoint</Application>
  <PresentationFormat>寬螢幕</PresentationFormat>
  <Paragraphs>416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新細明體</vt:lpstr>
      <vt:lpstr>Arial</vt:lpstr>
      <vt:lpstr>Bodoni</vt:lpstr>
      <vt:lpstr>Calibri</vt:lpstr>
      <vt:lpstr>Calibri Light</vt:lpstr>
      <vt:lpstr>Montserrat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仕崴 林</cp:lastModifiedBy>
  <cp:revision>64</cp:revision>
  <dcterms:created xsi:type="dcterms:W3CDTF">2018-10-19T00:28:13Z</dcterms:created>
  <dcterms:modified xsi:type="dcterms:W3CDTF">2018-12-03T06:03:04Z</dcterms:modified>
</cp:coreProperties>
</file>