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Bodoni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1190B6-D095-492A-A248-8104E3BCDF30}">
  <a:tblStyle styleId="{A91190B6-D095-492A-A248-8104E3BCDF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3E6"/>
          </a:solidFill>
        </a:fill>
      </a:tcStyle>
    </a:wholeTbl>
    <a:band1H>
      <a:tcTxStyle/>
      <a:tcStyle>
        <a:fill>
          <a:solidFill>
            <a:srgbClr val="FFE7CA"/>
          </a:solidFill>
        </a:fill>
      </a:tcStyle>
    </a:band1H>
    <a:band2H>
      <a:tcTxStyle/>
    </a:band2H>
    <a:band1V>
      <a:tcTxStyle/>
      <a:tcStyle>
        <a:fill>
          <a:solidFill>
            <a:srgbClr val="FFE7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9F357E9-8D34-44B8-8E0A-0DA4EC3403C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Bodoni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Bodoni-italic.fntdata"/><Relationship Id="rId14" Type="http://schemas.openxmlformats.org/officeDocument/2006/relationships/slide" Target="slides/slide8.xml"/><Relationship Id="rId36" Type="http://schemas.openxmlformats.org/officeDocument/2006/relationships/font" Target="fonts/Bodoni-bold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Bodoni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48631f2165_1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48631f2165_1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4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_Full Image">
  <p:cSld name="24_Full Imag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" name="Google Shape;18;p2"/>
          <p:cNvSpPr/>
          <p:nvPr>
            <p:ph idx="2" type="pic"/>
          </p:nvPr>
        </p:nvSpPr>
        <p:spPr>
          <a:xfrm>
            <a:off x="8200571" y="0"/>
            <a:ext cx="399142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Full Image">
  <p:cSld name="6_Full Ima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>
            <p:ph idx="2" type="pic"/>
          </p:nvPr>
        </p:nvSpPr>
        <p:spPr>
          <a:xfrm>
            <a:off x="4972049" y="2886075"/>
            <a:ext cx="6283325" cy="29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Full Image">
  <p:cSld name="8_Full Imag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>
            <p:ph idx="2" type="pic"/>
          </p:nvPr>
        </p:nvSpPr>
        <p:spPr>
          <a:xfrm>
            <a:off x="6096000" y="1349829"/>
            <a:ext cx="4714875" cy="4158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Full Image">
  <p:cSld name="11_Full Imag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>
            <p:ph idx="2" type="pic"/>
          </p:nvPr>
        </p:nvSpPr>
        <p:spPr>
          <a:xfrm>
            <a:off x="8043688" y="3734965"/>
            <a:ext cx="2124134" cy="2587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4" name="Google Shape;54;p13"/>
          <p:cNvSpPr/>
          <p:nvPr>
            <p:ph idx="3" type="pic"/>
          </p:nvPr>
        </p:nvSpPr>
        <p:spPr>
          <a:xfrm>
            <a:off x="9211864" y="1628775"/>
            <a:ext cx="2116872" cy="2587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Google Shape;55;p13"/>
          <p:cNvSpPr/>
          <p:nvPr>
            <p:ph idx="4" type="pic"/>
          </p:nvPr>
        </p:nvSpPr>
        <p:spPr>
          <a:xfrm>
            <a:off x="6885062" y="1628775"/>
            <a:ext cx="2115424" cy="2587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Full Image">
  <p:cSld name="12_Full Imag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>
            <p:ph idx="2" type="pic"/>
          </p:nvPr>
        </p:nvSpPr>
        <p:spPr>
          <a:xfrm>
            <a:off x="6096000" y="1460500"/>
            <a:ext cx="6096000" cy="5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Full Image">
  <p:cSld name="19_Full Imag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p15"/>
          <p:cNvSpPr/>
          <p:nvPr>
            <p:ph idx="2" type="pic"/>
          </p:nvPr>
        </p:nvSpPr>
        <p:spPr>
          <a:xfrm>
            <a:off x="8902700" y="0"/>
            <a:ext cx="32893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/>
          <p:nvPr>
            <p:ph idx="3" type="pic"/>
          </p:nvPr>
        </p:nvSpPr>
        <p:spPr>
          <a:xfrm>
            <a:off x="5613400" y="0"/>
            <a:ext cx="3289300" cy="45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Full Image">
  <p:cSld name="21_Full Imag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5834744" y="-1"/>
            <a:ext cx="2307772" cy="412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6" name="Google Shape;66;p16"/>
          <p:cNvSpPr/>
          <p:nvPr>
            <p:ph idx="3" type="pic"/>
          </p:nvPr>
        </p:nvSpPr>
        <p:spPr>
          <a:xfrm>
            <a:off x="9743620" y="2754085"/>
            <a:ext cx="1959429" cy="2735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8" name="Google Shape;68;p16"/>
          <p:cNvSpPr/>
          <p:nvPr>
            <p:ph idx="4" type="pic"/>
          </p:nvPr>
        </p:nvSpPr>
        <p:spPr>
          <a:xfrm>
            <a:off x="1625600" y="3429000"/>
            <a:ext cx="290285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Full Image">
  <p:cSld name="22_Full Imag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>
            <p:ph idx="2" type="pic"/>
          </p:nvPr>
        </p:nvSpPr>
        <p:spPr>
          <a:xfrm>
            <a:off x="628650" y="2714626"/>
            <a:ext cx="447675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1" name="Google Shape;71;p17"/>
          <p:cNvSpPr/>
          <p:nvPr>
            <p:ph idx="3" type="pic"/>
          </p:nvPr>
        </p:nvSpPr>
        <p:spPr>
          <a:xfrm>
            <a:off x="8496300" y="2714626"/>
            <a:ext cx="306705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7"/>
          <p:cNvSpPr/>
          <p:nvPr>
            <p:ph idx="4" type="pic"/>
          </p:nvPr>
        </p:nvSpPr>
        <p:spPr>
          <a:xfrm>
            <a:off x="5419725" y="2714626"/>
            <a:ext cx="2762250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3_Full Image">
  <p:cSld name="23_Full Imag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1115535" y="942236"/>
            <a:ext cx="2934274" cy="293427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/>
          <p:nvPr>
            <p:ph idx="3" type="pic"/>
          </p:nvPr>
        </p:nvSpPr>
        <p:spPr>
          <a:xfrm>
            <a:off x="4628863" y="942236"/>
            <a:ext cx="2934274" cy="293427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8"/>
          <p:cNvSpPr/>
          <p:nvPr>
            <p:ph idx="4" type="pic"/>
          </p:nvPr>
        </p:nvSpPr>
        <p:spPr>
          <a:xfrm>
            <a:off x="8142191" y="942236"/>
            <a:ext cx="2934274" cy="293427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5_Full Image">
  <p:cSld name="25_Full Imag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>
            <p:ph idx="2" type="pic"/>
          </p:nvPr>
        </p:nvSpPr>
        <p:spPr>
          <a:xfrm>
            <a:off x="7492597" y="566057"/>
            <a:ext cx="2641600" cy="572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1" name="Google Shape;81;p19"/>
          <p:cNvSpPr/>
          <p:nvPr>
            <p:ph idx="3" type="pic"/>
          </p:nvPr>
        </p:nvSpPr>
        <p:spPr>
          <a:xfrm>
            <a:off x="4660698" y="566057"/>
            <a:ext cx="2641600" cy="572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2" name="Google Shape;82;p19"/>
          <p:cNvSpPr/>
          <p:nvPr>
            <p:ph idx="4" type="pic"/>
          </p:nvPr>
        </p:nvSpPr>
        <p:spPr>
          <a:xfrm>
            <a:off x="1828799" y="566057"/>
            <a:ext cx="2641600" cy="572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4" name="Google Shape;84;p19"/>
          <p:cNvSpPr/>
          <p:nvPr>
            <p:ph idx="5" type="pic"/>
          </p:nvPr>
        </p:nvSpPr>
        <p:spPr>
          <a:xfrm>
            <a:off x="10324495" y="566057"/>
            <a:ext cx="2641600" cy="572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9_Full Image">
  <p:cSld name="39_Full Imag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7" name="Google Shape;87;p20"/>
          <p:cNvSpPr/>
          <p:nvPr>
            <p:ph idx="2" type="pic"/>
          </p:nvPr>
        </p:nvSpPr>
        <p:spPr>
          <a:xfrm>
            <a:off x="559994" y="-22352"/>
            <a:ext cx="7517206" cy="6888479"/>
          </a:xfrm>
          <a:prstGeom prst="parallelogram">
            <a:avLst>
              <a:gd fmla="val 50084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Full Image">
  <p:cSld name="18_Full Im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>
            <p:ph idx="2" type="pic"/>
          </p:nvPr>
        </p:nvSpPr>
        <p:spPr>
          <a:xfrm>
            <a:off x="9017000" y="558800"/>
            <a:ext cx="2527300" cy="5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3" type="pic"/>
          </p:nvPr>
        </p:nvSpPr>
        <p:spPr>
          <a:xfrm>
            <a:off x="6223000" y="558800"/>
            <a:ext cx="2527300" cy="5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Full Image">
  <p:cSld name="2_Full Imag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Full Image">
  <p:cSld name="5_Full Imag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/>
          <p:nvPr>
            <p:ph idx="2" type="pic"/>
          </p:nvPr>
        </p:nvSpPr>
        <p:spPr>
          <a:xfrm>
            <a:off x="1079500" y="1562100"/>
            <a:ext cx="2984500" cy="4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Title Page">
  <p:cSld name="10_Title Pag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>
            <p:ph idx="2" type="pic"/>
          </p:nvPr>
        </p:nvSpPr>
        <p:spPr>
          <a:xfrm>
            <a:off x="3628574" y="0"/>
            <a:ext cx="3595006" cy="2873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/>
          <p:nvPr>
            <p:ph idx="3" type="pic"/>
          </p:nvPr>
        </p:nvSpPr>
        <p:spPr>
          <a:xfrm>
            <a:off x="1" y="0"/>
            <a:ext cx="362857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/>
          <p:nvPr>
            <p:ph idx="4" type="pic"/>
          </p:nvPr>
        </p:nvSpPr>
        <p:spPr>
          <a:xfrm>
            <a:off x="7765756" y="2438401"/>
            <a:ext cx="3595006" cy="2873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al">
  <p:cSld name="General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16371" y="6432607"/>
            <a:ext cx="2596763" cy="276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38200" y="365125"/>
            <a:ext cx="10515600" cy="596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1404107" y="395328"/>
            <a:ext cx="375514" cy="45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Full Image">
  <p:cSld name="1_Full Imag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>
            <p:ph idx="2" type="pic"/>
          </p:nvPr>
        </p:nvSpPr>
        <p:spPr>
          <a:xfrm>
            <a:off x="647700" y="647700"/>
            <a:ext cx="10896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Full Image">
  <p:cSld name="3_Full Imag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2" name="Google Shape;42;p9"/>
          <p:cNvSpPr/>
          <p:nvPr>
            <p:ph idx="2" type="pic"/>
          </p:nvPr>
        </p:nvSpPr>
        <p:spPr>
          <a:xfrm>
            <a:off x="1733550" y="0"/>
            <a:ext cx="34671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Full Image">
  <p:cSld name="4_Full Imag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1430000" y="395328"/>
            <a:ext cx="54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5" name="Google Shape;45;p10"/>
          <p:cNvSpPr/>
          <p:nvPr>
            <p:ph idx="2" type="pic"/>
          </p:nvPr>
        </p:nvSpPr>
        <p:spPr>
          <a:xfrm>
            <a:off x="7480300" y="914400"/>
            <a:ext cx="3441700" cy="49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5823" y="365125"/>
            <a:ext cx="11420354" cy="596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b="1" i="0" sz="3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1" name="Google Shape;11;p1"/>
          <p:cNvGrpSpPr/>
          <p:nvPr/>
        </p:nvGrpSpPr>
        <p:grpSpPr>
          <a:xfrm>
            <a:off x="11630384" y="6542411"/>
            <a:ext cx="390166" cy="171788"/>
            <a:chOff x="11125576" y="6251575"/>
            <a:chExt cx="288549" cy="117476"/>
          </a:xfrm>
        </p:grpSpPr>
        <p:sp>
          <p:nvSpPr>
            <p:cNvPr id="12" name="Google Shape;12;p1">
              <a:hlinkClick action="ppaction://hlinkshowjump?jump=nextslide"/>
            </p:cNvPr>
            <p:cNvSpPr/>
            <p:nvPr/>
          </p:nvSpPr>
          <p:spPr>
            <a:xfrm>
              <a:off x="11321095" y="6251575"/>
              <a:ext cx="93030" cy="117476"/>
            </a:xfrm>
            <a:prstGeom prst="chevron">
              <a:avLst>
                <a:gd fmla="val 66337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>
              <a:hlinkClick action="ppaction://hlinkshowjump?jump=previousslide"/>
            </p:cNvPr>
            <p:cNvSpPr/>
            <p:nvPr/>
          </p:nvSpPr>
          <p:spPr>
            <a:xfrm rot="10800000">
              <a:off x="11125576" y="6251575"/>
              <a:ext cx="93030" cy="117476"/>
            </a:xfrm>
            <a:prstGeom prst="chevron">
              <a:avLst>
                <a:gd fmla="val 64003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14;p1"/>
            <p:cNvCxnSpPr/>
            <p:nvPr/>
          </p:nvCxnSpPr>
          <p:spPr>
            <a:xfrm rot="10800000">
              <a:off x="11268075" y="6251575"/>
              <a:ext cx="0" cy="117476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404107" y="395328"/>
            <a:ext cx="3755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hyperlink" Target="https://itunes.apple.com/tw/app/meetup/id375990038?l=en&amp;mt=8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iplay.sa.gov.tw/" TargetMode="External"/><Relationship Id="rId4" Type="http://schemas.openxmlformats.org/officeDocument/2006/relationships/hyperlink" Target="http://tw.basketball.biji.co/index.php?q=field&amp;act=index" TargetMode="External"/><Relationship Id="rId9" Type="http://schemas.openxmlformats.org/officeDocument/2006/relationships/hyperlink" Target="https://itunes.apple.com/tw/app/sporty/id1332278284?l=en&amp;mt=8" TargetMode="External"/><Relationship Id="rId5" Type="http://schemas.openxmlformats.org/officeDocument/2006/relationships/hyperlink" Target="http://www.quyundong.com/" TargetMode="External"/><Relationship Id="rId6" Type="http://schemas.openxmlformats.org/officeDocument/2006/relationships/hyperlink" Target="https://www.invite.com.tw/index.php" TargetMode="External"/><Relationship Id="rId7" Type="http://schemas.openxmlformats.org/officeDocument/2006/relationships/hyperlink" Target="https://www.meetup.com/" TargetMode="External"/><Relationship Id="rId8" Type="http://schemas.openxmlformats.org/officeDocument/2006/relationships/hyperlink" Target="https://www.facebook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E49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586" r="30587" t="0"/>
          <a:stretch/>
        </p:blipFill>
        <p:spPr>
          <a:xfrm>
            <a:off x="8200572" y="16165"/>
            <a:ext cx="399142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/>
        </p:nvSpPr>
        <p:spPr>
          <a:xfrm>
            <a:off x="2260599" y="2670462"/>
            <a:ext cx="5740400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32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運動揪揪</a:t>
            </a:r>
            <a:endParaRPr b="1" i="1" sz="32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CA105第一組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指導老師：郭惠民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組長:溫正翰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組員:許修豪 鄭智仁 傅明軒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林仕崴 馬瑜吟 林羿岑</a:t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 rotWithShape="1">
          <a:blip r:embed="rId4">
            <a:alphaModFix/>
          </a:blip>
          <a:srcRect b="38721" l="20291" r="25812" t="29494"/>
          <a:stretch/>
        </p:blipFill>
        <p:spPr>
          <a:xfrm>
            <a:off x="935254" y="490675"/>
            <a:ext cx="2613893" cy="217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30"/>
          <p:cNvCxnSpPr/>
          <p:nvPr/>
        </p:nvCxnSpPr>
        <p:spPr>
          <a:xfrm>
            <a:off x="2160054" y="1150752"/>
            <a:ext cx="19457" cy="507630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" name="Google Shape;323;p30"/>
          <p:cNvSpPr/>
          <p:nvPr/>
        </p:nvSpPr>
        <p:spPr>
          <a:xfrm>
            <a:off x="2053049" y="1909530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1546754" y="237215"/>
            <a:ext cx="1246056" cy="1198082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運動相關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資訊</a:t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2286516" y="1801419"/>
            <a:ext cx="7174874" cy="143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賽事資訊</a:t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運動新聞(對外連結)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515999" y="1781369"/>
            <a:ext cx="1517590" cy="49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賽事報導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2627125" y="1035575"/>
            <a:ext cx="7514700" cy="49488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/>
          <p:nvPr/>
        </p:nvSpPr>
        <p:spPr>
          <a:xfrm>
            <a:off x="315697" y="1796350"/>
            <a:ext cx="1807344" cy="492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</a:rPr>
              <a:t>瀏覽商品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315782" y="3344621"/>
            <a:ext cx="18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商品</a:t>
            </a:r>
            <a:r>
              <a:rPr b="1" lang="zh-TW" sz="2000">
                <a:solidFill>
                  <a:srgbClr val="757070"/>
                </a:solidFill>
              </a:rPr>
              <a:t>介紹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31"/>
          <p:cNvCxnSpPr/>
          <p:nvPr/>
        </p:nvCxnSpPr>
        <p:spPr>
          <a:xfrm>
            <a:off x="2163826" y="1150752"/>
            <a:ext cx="19457" cy="507630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31"/>
          <p:cNvSpPr/>
          <p:nvPr/>
        </p:nvSpPr>
        <p:spPr>
          <a:xfrm>
            <a:off x="2056821" y="1909530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2056821" y="3437633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1550526" y="237215"/>
            <a:ext cx="1246056" cy="1198082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商城</a:t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395110" y="4800252"/>
            <a:ext cx="16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購物車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2460976" y="4632474"/>
            <a:ext cx="77235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訪客及會員能夠將商品加入到購物車，也能在購物車中調整商品數量、規格、折價卷，將商品加入到最愛的商品</a:t>
            </a:r>
            <a:r>
              <a:rPr lang="zh-TW" sz="1600">
                <a:solidFill>
                  <a:srgbClr val="FF0000"/>
                </a:solidFill>
              </a:rPr>
              <a:t>。</a:t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會員能夠再購物車中使用折價卷或取得促銷折扣並對商品進行結帳。</a:t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2056820" y="4892874"/>
            <a:ext cx="213900" cy="2139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2460967" y="1860298"/>
            <a:ext cx="86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訪客及會員都能瀏覽商品以及收詢不同種類、價格、品牌等商品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2460967" y="3375261"/>
            <a:ext cx="86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訪客及會員在商品介紹頁面中能看見</a:t>
            </a:r>
            <a:r>
              <a:rPr lang="zh-TW" sz="1600">
                <a:solidFill>
                  <a:srgbClr val="FF0000"/>
                </a:solidFill>
              </a:rPr>
              <a:t>顯示的商品名稱、商品規格、單價、數量、小計金額、加入最愛的商品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>
            <a:off x="10091492" y="2797887"/>
            <a:ext cx="244750" cy="252417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32"/>
          <p:cNvSpPr/>
          <p:nvPr/>
        </p:nvSpPr>
        <p:spPr>
          <a:xfrm>
            <a:off x="10091492" y="2797887"/>
            <a:ext cx="244750" cy="15708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p32"/>
          <p:cNvSpPr/>
          <p:nvPr/>
        </p:nvSpPr>
        <p:spPr>
          <a:xfrm>
            <a:off x="10091492" y="2797887"/>
            <a:ext cx="244750" cy="6176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p32"/>
          <p:cNvSpPr/>
          <p:nvPr/>
        </p:nvSpPr>
        <p:spPr>
          <a:xfrm>
            <a:off x="6036550" y="1844607"/>
            <a:ext cx="4707608" cy="2819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60000"/>
                </a:lnTo>
                <a:lnTo>
                  <a:pt x="120000" y="6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1C73C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32"/>
          <p:cNvSpPr/>
          <p:nvPr/>
        </p:nvSpPr>
        <p:spPr>
          <a:xfrm>
            <a:off x="8437985" y="2797887"/>
            <a:ext cx="201397" cy="15708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4" name="Google Shape;354;p32"/>
          <p:cNvSpPr/>
          <p:nvPr/>
        </p:nvSpPr>
        <p:spPr>
          <a:xfrm>
            <a:off x="8437985" y="2797887"/>
            <a:ext cx="201397" cy="6176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5" name="Google Shape;355;p32"/>
          <p:cNvSpPr/>
          <p:nvPr/>
        </p:nvSpPr>
        <p:spPr>
          <a:xfrm>
            <a:off x="6036550" y="1844607"/>
            <a:ext cx="2938494" cy="2819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60000"/>
                </a:lnTo>
                <a:lnTo>
                  <a:pt x="120000" y="6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1C73C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p32"/>
          <p:cNvSpPr/>
          <p:nvPr/>
        </p:nvSpPr>
        <p:spPr>
          <a:xfrm>
            <a:off x="6532793" y="2797887"/>
            <a:ext cx="248161" cy="15708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7" name="Google Shape;357;p32"/>
          <p:cNvSpPr/>
          <p:nvPr/>
        </p:nvSpPr>
        <p:spPr>
          <a:xfrm>
            <a:off x="6532793" y="2797887"/>
            <a:ext cx="248161" cy="6176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8" name="Google Shape;358;p32"/>
          <p:cNvSpPr/>
          <p:nvPr/>
        </p:nvSpPr>
        <p:spPr>
          <a:xfrm>
            <a:off x="6036550" y="1844607"/>
            <a:ext cx="1158007" cy="2819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60000"/>
                </a:lnTo>
                <a:lnTo>
                  <a:pt x="120000" y="6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1C73C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32"/>
          <p:cNvSpPr/>
          <p:nvPr/>
        </p:nvSpPr>
        <p:spPr>
          <a:xfrm>
            <a:off x="4330774" y="2797887"/>
            <a:ext cx="292436" cy="15708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32"/>
          <p:cNvSpPr/>
          <p:nvPr/>
        </p:nvSpPr>
        <p:spPr>
          <a:xfrm>
            <a:off x="4330774" y="2797887"/>
            <a:ext cx="184998" cy="6176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1" name="Google Shape;361;p32"/>
          <p:cNvSpPr/>
          <p:nvPr/>
        </p:nvSpPr>
        <p:spPr>
          <a:xfrm>
            <a:off x="5110606" y="1844607"/>
            <a:ext cx="925944" cy="281956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60000"/>
                </a:lnTo>
                <a:lnTo>
                  <a:pt x="0" y="60000"/>
                </a:lnTo>
                <a:lnTo>
                  <a:pt x="0" y="120000"/>
                </a:lnTo>
              </a:path>
            </a:pathLst>
          </a:custGeom>
          <a:noFill/>
          <a:ln cap="flat" cmpd="sng" w="12700">
            <a:solidFill>
              <a:srgbClr val="1C73C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32"/>
          <p:cNvSpPr/>
          <p:nvPr/>
        </p:nvSpPr>
        <p:spPr>
          <a:xfrm>
            <a:off x="2498367" y="2797887"/>
            <a:ext cx="225915" cy="252417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32"/>
          <p:cNvSpPr/>
          <p:nvPr/>
        </p:nvSpPr>
        <p:spPr>
          <a:xfrm>
            <a:off x="2498367" y="2797887"/>
            <a:ext cx="225915" cy="15708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4" name="Google Shape;364;p32"/>
          <p:cNvSpPr/>
          <p:nvPr/>
        </p:nvSpPr>
        <p:spPr>
          <a:xfrm>
            <a:off x="2498367" y="2797887"/>
            <a:ext cx="225915" cy="61761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32"/>
          <p:cNvSpPr/>
          <p:nvPr/>
        </p:nvSpPr>
        <p:spPr>
          <a:xfrm>
            <a:off x="3100809" y="1844607"/>
            <a:ext cx="2935741" cy="281956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60000"/>
                </a:lnTo>
                <a:lnTo>
                  <a:pt x="0" y="60000"/>
                </a:lnTo>
                <a:lnTo>
                  <a:pt x="0" y="120000"/>
                </a:lnTo>
              </a:path>
            </a:pathLst>
          </a:custGeom>
          <a:noFill/>
          <a:ln cap="flat" cmpd="sng" w="12700">
            <a:solidFill>
              <a:srgbClr val="1C73C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6" name="Google Shape;366;p32"/>
          <p:cNvSpPr/>
          <p:nvPr/>
        </p:nvSpPr>
        <p:spPr>
          <a:xfrm>
            <a:off x="617998" y="2797887"/>
            <a:ext cx="91440" cy="894089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60000" y="120000"/>
                </a:lnTo>
                <a:lnTo>
                  <a:pt x="162109" y="120000"/>
                </a:lnTo>
              </a:path>
            </a:pathLst>
          </a:custGeom>
          <a:noFill/>
          <a:ln cap="flat" cmpd="sng" w="12700">
            <a:solidFill>
              <a:srgbClr val="7A9ACE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7" name="Google Shape;367;p32"/>
          <p:cNvSpPr/>
          <p:nvPr/>
        </p:nvSpPr>
        <p:spPr>
          <a:xfrm>
            <a:off x="1266160" y="1844607"/>
            <a:ext cx="4770390" cy="281956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60000"/>
                </a:lnTo>
                <a:lnTo>
                  <a:pt x="0" y="60000"/>
                </a:lnTo>
                <a:lnTo>
                  <a:pt x="0" y="120000"/>
                </a:lnTo>
              </a:path>
            </a:pathLst>
          </a:custGeom>
          <a:noFill/>
          <a:ln cap="flat" cmpd="sng" w="12700">
            <a:solidFill>
              <a:srgbClr val="1C73C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32"/>
          <p:cNvSpPr/>
          <p:nvPr/>
        </p:nvSpPr>
        <p:spPr>
          <a:xfrm>
            <a:off x="3755511" y="1200270"/>
            <a:ext cx="4562078" cy="644337"/>
          </a:xfrm>
          <a:prstGeom prst="rect">
            <a:avLst/>
          </a:prstGeom>
          <a:solidFill>
            <a:srgbClr val="0065AD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3755511" y="1200270"/>
            <a:ext cx="4562078" cy="64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25" lIns="15225" spcFirstLastPara="1" rIns="15225" wrap="square" tIns="15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後台功能架構表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513108" y="2126563"/>
            <a:ext cx="1506102" cy="671324"/>
          </a:xfrm>
          <a:prstGeom prst="rect">
            <a:avLst/>
          </a:prstGeom>
          <a:solidFill>
            <a:srgbClr val="1C73C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513108" y="2126563"/>
            <a:ext cx="1506102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管理員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741525" y="3005795"/>
            <a:ext cx="1552800" cy="671400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741525" y="3005796"/>
            <a:ext cx="15528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管理員登入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2347757" y="2126563"/>
            <a:ext cx="1506102" cy="671324"/>
          </a:xfrm>
          <a:prstGeom prst="rect">
            <a:avLst/>
          </a:prstGeom>
          <a:solidFill>
            <a:srgbClr val="1C73C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2347757" y="2126563"/>
            <a:ext cx="1506102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F2F2F2"/>
                </a:solidFill>
              </a:rPr>
              <a:t>社團專區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2724283" y="3079844"/>
            <a:ext cx="1342648" cy="671324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2724283" y="3079844"/>
            <a:ext cx="1342648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</a:rPr>
              <a:t>瀏覽社</a:t>
            </a:r>
            <a:r>
              <a:rPr lang="zh-TW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團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2724283" y="4033124"/>
            <a:ext cx="1342648" cy="671324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 txBox="1"/>
          <p:nvPr/>
        </p:nvSpPr>
        <p:spPr>
          <a:xfrm>
            <a:off x="2724283" y="4033124"/>
            <a:ext cx="1342648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</a:rPr>
              <a:t>社團</a:t>
            </a:r>
            <a:r>
              <a:rPr lang="zh-TW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檢舉</a:t>
            </a:r>
            <a:r>
              <a:rPr lang="zh-TW" sz="1600">
                <a:solidFill>
                  <a:srgbClr val="F2F2F2"/>
                </a:solidFill>
              </a:rPr>
              <a:t>審核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2724283" y="4986405"/>
            <a:ext cx="1342648" cy="671324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2724283" y="4986405"/>
            <a:ext cx="1342648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</a:rPr>
              <a:t>貼文</a:t>
            </a:r>
            <a:r>
              <a:rPr lang="zh-TW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檢舉</a:t>
            </a:r>
            <a:r>
              <a:rPr lang="zh-TW" sz="1600">
                <a:solidFill>
                  <a:srgbClr val="F2F2F2"/>
                </a:solidFill>
              </a:rPr>
              <a:t>審核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4135816" y="2126563"/>
            <a:ext cx="1949579" cy="671324"/>
          </a:xfrm>
          <a:prstGeom prst="rect">
            <a:avLst/>
          </a:prstGeom>
          <a:solidFill>
            <a:srgbClr val="1C73C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 txBox="1"/>
          <p:nvPr/>
        </p:nvSpPr>
        <p:spPr>
          <a:xfrm>
            <a:off x="4135826" y="2126575"/>
            <a:ext cx="20844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資訊</a:t>
            </a:r>
            <a:r>
              <a:rPr lang="zh-TW" sz="1600">
                <a:solidFill>
                  <a:srgbClr val="F2F2F2"/>
                </a:solidFill>
              </a:rPr>
              <a:t>維護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4515772" y="3079844"/>
            <a:ext cx="1670631" cy="671324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 txBox="1"/>
          <p:nvPr/>
        </p:nvSpPr>
        <p:spPr>
          <a:xfrm>
            <a:off x="4515772" y="3079844"/>
            <a:ext cx="1670631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</a:rPr>
              <a:t>維護</a:t>
            </a:r>
            <a:r>
              <a:rPr lang="zh-TW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場地資訊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4623211" y="4033124"/>
            <a:ext cx="1596919" cy="671324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 txBox="1"/>
          <p:nvPr/>
        </p:nvSpPr>
        <p:spPr>
          <a:xfrm>
            <a:off x="4623211" y="4033124"/>
            <a:ext cx="1596919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</a:rPr>
              <a:t>維護</a:t>
            </a:r>
            <a:r>
              <a:rPr lang="zh-TW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賽事資訊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6367352" y="2126563"/>
            <a:ext cx="1654411" cy="671324"/>
          </a:xfrm>
          <a:prstGeom prst="rect">
            <a:avLst/>
          </a:prstGeom>
          <a:solidFill>
            <a:srgbClr val="1C73C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2"/>
          <p:cNvSpPr txBox="1"/>
          <p:nvPr/>
        </p:nvSpPr>
        <p:spPr>
          <a:xfrm>
            <a:off x="6367352" y="2126563"/>
            <a:ext cx="1654411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F2F2F2"/>
                </a:solidFill>
              </a:rPr>
              <a:t>揪團專區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6780955" y="3079844"/>
            <a:ext cx="1342648" cy="671324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 txBox="1"/>
          <p:nvPr/>
        </p:nvSpPr>
        <p:spPr>
          <a:xfrm>
            <a:off x="6780955" y="3079844"/>
            <a:ext cx="1342648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</a:rPr>
              <a:t>瀏覽揪團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709455" y="3751299"/>
            <a:ext cx="1342500" cy="671400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 txBox="1"/>
          <p:nvPr/>
        </p:nvSpPr>
        <p:spPr>
          <a:xfrm>
            <a:off x="709455" y="3751299"/>
            <a:ext cx="134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</a:rPr>
              <a:t>管理員管理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8303720" y="2126563"/>
            <a:ext cx="1342648" cy="671324"/>
          </a:xfrm>
          <a:prstGeom prst="rect">
            <a:avLst/>
          </a:prstGeom>
          <a:solidFill>
            <a:srgbClr val="1C73C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 txBox="1"/>
          <p:nvPr/>
        </p:nvSpPr>
        <p:spPr>
          <a:xfrm>
            <a:off x="8303720" y="2126563"/>
            <a:ext cx="1342648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商城管理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8639382" y="3079844"/>
            <a:ext cx="1342648" cy="671324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 txBox="1"/>
          <p:nvPr/>
        </p:nvSpPr>
        <p:spPr>
          <a:xfrm>
            <a:off x="8639382" y="3079844"/>
            <a:ext cx="1342648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商品管理</a:t>
            </a:r>
            <a:endParaRPr sz="16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8639382" y="4033124"/>
            <a:ext cx="1342648" cy="671324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"/>
          <p:cNvSpPr txBox="1"/>
          <p:nvPr/>
        </p:nvSpPr>
        <p:spPr>
          <a:xfrm>
            <a:off x="8639382" y="4033124"/>
            <a:ext cx="1342648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管理</a:t>
            </a:r>
            <a:r>
              <a:rPr lang="zh-TW" sz="1600">
                <a:solidFill>
                  <a:srgbClr val="F2F2F2"/>
                </a:solidFill>
              </a:rPr>
              <a:t>訂單</a:t>
            </a:r>
            <a:endParaRPr sz="16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9928325" y="2126563"/>
            <a:ext cx="1631667" cy="671324"/>
          </a:xfrm>
          <a:prstGeom prst="rect">
            <a:avLst/>
          </a:prstGeom>
          <a:solidFill>
            <a:srgbClr val="1C73C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 txBox="1"/>
          <p:nvPr/>
        </p:nvSpPr>
        <p:spPr>
          <a:xfrm>
            <a:off x="9928325" y="2126563"/>
            <a:ext cx="1631667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F2F2F2"/>
                </a:solidFill>
              </a:rPr>
              <a:t>系統</a:t>
            </a:r>
            <a:endParaRPr b="0"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10336242" y="3079844"/>
            <a:ext cx="1342648" cy="671324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 txBox="1"/>
          <p:nvPr/>
        </p:nvSpPr>
        <p:spPr>
          <a:xfrm>
            <a:off x="10296392" y="3079831"/>
            <a:ext cx="134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排程器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4506692" y="4986399"/>
            <a:ext cx="1342500" cy="671400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 txBox="1"/>
          <p:nvPr/>
        </p:nvSpPr>
        <p:spPr>
          <a:xfrm>
            <a:off x="4506692" y="5095449"/>
            <a:ext cx="134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管理最新消息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10336242" y="4986405"/>
            <a:ext cx="1342648" cy="671324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2"/>
          <p:cNvSpPr txBox="1"/>
          <p:nvPr/>
        </p:nvSpPr>
        <p:spPr>
          <a:xfrm>
            <a:off x="10336242" y="4986405"/>
            <a:ext cx="1342648" cy="67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會員驗證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6938217" y="3948194"/>
            <a:ext cx="1342500" cy="671400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 txBox="1"/>
          <p:nvPr/>
        </p:nvSpPr>
        <p:spPr>
          <a:xfrm>
            <a:off x="6938217" y="3948194"/>
            <a:ext cx="134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</a:rPr>
              <a:t>揪團</a:t>
            </a:r>
            <a:r>
              <a:rPr lang="zh-TW" sz="1600">
                <a:solidFill>
                  <a:srgbClr val="F2F2F2"/>
                </a:solidFill>
              </a:rPr>
              <a:t>檢舉審核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8639457" y="4986399"/>
            <a:ext cx="1342500" cy="671400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 txBox="1"/>
          <p:nvPr/>
        </p:nvSpPr>
        <p:spPr>
          <a:xfrm>
            <a:off x="8639457" y="4986399"/>
            <a:ext cx="134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</a:rPr>
              <a:t>商品促銷</a:t>
            </a:r>
            <a:r>
              <a:rPr lang="zh-TW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管理</a:t>
            </a:r>
            <a:endParaRPr sz="16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709455" y="4630524"/>
            <a:ext cx="1342500" cy="671400"/>
          </a:xfrm>
          <a:prstGeom prst="rect">
            <a:avLst/>
          </a:prstGeom>
          <a:solidFill>
            <a:srgbClr val="7A9ACE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 txBox="1"/>
          <p:nvPr/>
        </p:nvSpPr>
        <p:spPr>
          <a:xfrm>
            <a:off x="709455" y="4630524"/>
            <a:ext cx="134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F2F2F2"/>
                </a:solidFill>
              </a:rPr>
              <a:t>會員管理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" name="Google Shape;418;p33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p33"/>
          <p:cNvSpPr/>
          <p:nvPr/>
        </p:nvSpPr>
        <p:spPr>
          <a:xfrm>
            <a:off x="2231159" y="2112572"/>
            <a:ext cx="213900" cy="2139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1631100" y="357300"/>
            <a:ext cx="1425600" cy="13197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管理</a:t>
            </a:r>
            <a:r>
              <a:rPr b="1" lang="zh-TW" sz="2000">
                <a:solidFill>
                  <a:schemeClr val="lt1"/>
                </a:solidFill>
              </a:rPr>
              <a:t>員</a:t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370936" y="1972239"/>
            <a:ext cx="1836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</a:rPr>
              <a:t>管理員登入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2571625" y="2078493"/>
            <a:ext cx="6207300" cy="38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zh-TW" sz="1800">
                <a:solidFill>
                  <a:srgbClr val="FF0000"/>
                </a:solidFill>
              </a:rPr>
              <a:t>管理員可以登入後台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2231159" y="3074622"/>
            <a:ext cx="213900" cy="2139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370936" y="2934289"/>
            <a:ext cx="1836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</a:rPr>
              <a:t>管理員管理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2571625" y="3040573"/>
            <a:ext cx="6207300" cy="7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zh-TW" sz="1800">
                <a:solidFill>
                  <a:srgbClr val="FF0000"/>
                </a:solidFill>
              </a:rPr>
              <a:t>超級管理員才有的權限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zh-TW" sz="1800">
                <a:solidFill>
                  <a:srgbClr val="FF0000"/>
                </a:solidFill>
              </a:rPr>
              <a:t>超級管理員可以新增管理人員及更動他的權限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27" name="Google Shape;427;p33"/>
          <p:cNvSpPr/>
          <p:nvPr/>
        </p:nvSpPr>
        <p:spPr>
          <a:xfrm>
            <a:off x="2231159" y="5594822"/>
            <a:ext cx="213900" cy="2139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3"/>
          <p:cNvSpPr/>
          <p:nvPr/>
        </p:nvSpPr>
        <p:spPr>
          <a:xfrm>
            <a:off x="370936" y="5454489"/>
            <a:ext cx="1836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</a:rPr>
              <a:t>會員管理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3"/>
          <p:cNvSpPr/>
          <p:nvPr/>
        </p:nvSpPr>
        <p:spPr>
          <a:xfrm>
            <a:off x="2571625" y="5560743"/>
            <a:ext cx="6207300" cy="38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修改輪播中的資訊包括平台公告、廣告、重點賽事資訊等</a:t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34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5" name="Google Shape;435;p34"/>
          <p:cNvSpPr/>
          <p:nvPr/>
        </p:nvSpPr>
        <p:spPr>
          <a:xfrm>
            <a:off x="2227171" y="1886431"/>
            <a:ext cx="214009" cy="213969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1720876" y="428085"/>
            <a:ext cx="1246056" cy="1198082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檢舉審核</a:t>
            </a:r>
            <a:endParaRPr/>
          </a:p>
        </p:txBody>
      </p:sp>
      <p:sp>
        <p:nvSpPr>
          <p:cNvPr id="437" name="Google Shape;437;p34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38" name="Google Shape;438;p34"/>
          <p:cNvSpPr/>
          <p:nvPr/>
        </p:nvSpPr>
        <p:spPr>
          <a:xfrm>
            <a:off x="179612" y="1740084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揪團檢舉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2563743" y="1843351"/>
            <a:ext cx="3672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審核檢舉內容，管理員適時關閉該揪團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492705" y="2626085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貼文檢舉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2226497" y="2703992"/>
            <a:ext cx="214009" cy="213969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2563743" y="2625524"/>
            <a:ext cx="49929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審核檢舉內容，管理員適時刪除貼文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544001" y="3410093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社團檢舉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2227171" y="3521553"/>
            <a:ext cx="214009" cy="213969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2563743" y="3427695"/>
            <a:ext cx="63559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審核檢舉內容，管理員適時給予停權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/>
          <p:nvPr/>
        </p:nvSpPr>
        <p:spPr>
          <a:xfrm>
            <a:off x="2223234" y="1879683"/>
            <a:ext cx="214009" cy="213969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5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256971" y="1791701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</a:rPr>
              <a:t>維護</a:t>
            </a: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場地資訊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256912" y="2952113"/>
            <a:ext cx="18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</a:rPr>
              <a:t>維護</a:t>
            </a: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賽事資訊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2224757" y="3053379"/>
            <a:ext cx="213900" cy="2139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5"/>
          <p:cNvSpPr/>
          <p:nvPr/>
        </p:nvSpPr>
        <p:spPr>
          <a:xfrm>
            <a:off x="2697741" y="3017353"/>
            <a:ext cx="24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新增及修改賽事相關資訊</a:t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5"/>
          <p:cNvSpPr/>
          <p:nvPr/>
        </p:nvSpPr>
        <p:spPr>
          <a:xfrm>
            <a:off x="2681329" y="1869742"/>
            <a:ext cx="24416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新增及修改場地相關資訊</a:t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35"/>
          <p:cNvCxnSpPr/>
          <p:nvPr/>
        </p:nvCxnSpPr>
        <p:spPr>
          <a:xfrm>
            <a:off x="2329852" y="1342808"/>
            <a:ext cx="19500" cy="5076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8" name="Google Shape;458;p35"/>
          <p:cNvSpPr/>
          <p:nvPr/>
        </p:nvSpPr>
        <p:spPr>
          <a:xfrm>
            <a:off x="1716552" y="429271"/>
            <a:ext cx="1246056" cy="1198082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資訊</a:t>
            </a:r>
            <a:r>
              <a:rPr b="1" lang="zh-TW" sz="1800">
                <a:solidFill>
                  <a:srgbClr val="FF0000"/>
                </a:solidFill>
              </a:rPr>
              <a:t>維護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9" name="Google Shape;459;p35"/>
          <p:cNvSpPr/>
          <p:nvPr/>
        </p:nvSpPr>
        <p:spPr>
          <a:xfrm>
            <a:off x="2223159" y="4109683"/>
            <a:ext cx="213900" cy="2139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256896" y="4021701"/>
            <a:ext cx="1836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</a:rPr>
              <a:t>管理最新消息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5"/>
          <p:cNvSpPr/>
          <p:nvPr/>
        </p:nvSpPr>
        <p:spPr>
          <a:xfrm>
            <a:off x="2681250" y="4099750"/>
            <a:ext cx="61167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可以新增最新消息，及設定發布時間，截止時間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可以修改正在發布最新消息的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6" name="Google Shape;466;p36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7" name="Google Shape;467;p36"/>
          <p:cNvSpPr/>
          <p:nvPr/>
        </p:nvSpPr>
        <p:spPr>
          <a:xfrm>
            <a:off x="2227171" y="2100400"/>
            <a:ext cx="214009" cy="213969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1720876" y="428085"/>
            <a:ext cx="1246056" cy="1198082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</a:rPr>
              <a:t>揪團專區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>
            <a:off x="2578895" y="2078014"/>
            <a:ext cx="6207197" cy="12536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管理員可查看及變更各揪團狀態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2593941" y="2800996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管理員審核檢舉內容，並依情況適時封鎖該揪團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665650" y="2003425"/>
            <a:ext cx="14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</a:rPr>
              <a:t>瀏覽揪團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213825" y="2739275"/>
            <a:ext cx="1756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0000"/>
                </a:solidFill>
              </a:rPr>
              <a:t>揪團檢舉審核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6"/>
          <p:cNvSpPr/>
          <p:nvPr/>
        </p:nvSpPr>
        <p:spPr>
          <a:xfrm>
            <a:off x="2227170" y="2855788"/>
            <a:ext cx="214009" cy="213969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37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0" name="Google Shape;480;p37"/>
          <p:cNvSpPr/>
          <p:nvPr/>
        </p:nvSpPr>
        <p:spPr>
          <a:xfrm>
            <a:off x="2227171" y="1886431"/>
            <a:ext cx="214009" cy="213969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1707108" y="296146"/>
            <a:ext cx="1293049" cy="1348838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商城管理</a:t>
            </a:r>
            <a:endParaRPr/>
          </a:p>
        </p:txBody>
      </p:sp>
      <p:sp>
        <p:nvSpPr>
          <p:cNvPr id="482" name="Google Shape;482;p37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83" name="Google Shape;483;p37"/>
          <p:cNvSpPr/>
          <p:nvPr/>
        </p:nvSpPr>
        <p:spPr>
          <a:xfrm>
            <a:off x="443898" y="1787573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商品管理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776351" y="3321775"/>
            <a:ext cx="12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訂單管理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2246628" y="3323996"/>
            <a:ext cx="213900" cy="2139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2645130" y="1810256"/>
            <a:ext cx="6192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管理者能夠將商品進行上架/下架、單價訂定與調整。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87" name="Google Shape;487;p37"/>
          <p:cNvSpPr/>
          <p:nvPr/>
        </p:nvSpPr>
        <p:spPr>
          <a:xfrm>
            <a:off x="2693275" y="3287450"/>
            <a:ext cx="60960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管理者能查看會員訂單、訂單金額、日期、狀態。能夠操作狀態當收到訂單時為正常，已出貨時能將商品改成完成，</a:t>
            </a:r>
            <a:r>
              <a:rPr lang="zh-TW" sz="1800">
                <a:solidFill>
                  <a:srgbClr val="FF0000"/>
                </a:solidFill>
              </a:rPr>
              <a:t>並能夠將訂單取消</a:t>
            </a:r>
            <a:r>
              <a:rPr lang="zh-TW" sz="1800">
                <a:solidFill>
                  <a:srgbClr val="FF0000"/>
                </a:solidFill>
              </a:rPr>
              <a:t>。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7"/>
          <p:cNvSpPr/>
          <p:nvPr/>
        </p:nvSpPr>
        <p:spPr>
          <a:xfrm>
            <a:off x="443835" y="4761548"/>
            <a:ext cx="1836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商品</a:t>
            </a:r>
            <a:r>
              <a:rPr b="1" lang="zh-TW" sz="2000">
                <a:solidFill>
                  <a:srgbClr val="757070"/>
                </a:solidFill>
              </a:rPr>
              <a:t>促銷</a:t>
            </a: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管理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7"/>
          <p:cNvSpPr/>
          <p:nvPr/>
        </p:nvSpPr>
        <p:spPr>
          <a:xfrm>
            <a:off x="2227228" y="4957559"/>
            <a:ext cx="213900" cy="2139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7"/>
          <p:cNvSpPr/>
          <p:nvPr/>
        </p:nvSpPr>
        <p:spPr>
          <a:xfrm>
            <a:off x="2693280" y="4859449"/>
            <a:ext cx="60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1800">
                <a:solidFill>
                  <a:srgbClr val="FF0000"/>
                </a:solidFill>
              </a:rPr>
              <a:t>管理者能夠依商品類別或單一項目</a:t>
            </a:r>
            <a:r>
              <a:rPr lang="zh-TW" sz="1800">
                <a:solidFill>
                  <a:srgbClr val="FF0000"/>
                </a:solidFill>
              </a:rPr>
              <a:t>訂定商品的促銷折扣數，促銷開始時間、促銷結束時間。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38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6" name="Google Shape;496;p38"/>
          <p:cNvSpPr/>
          <p:nvPr/>
        </p:nvSpPr>
        <p:spPr>
          <a:xfrm>
            <a:off x="2227171" y="1886431"/>
            <a:ext cx="214009" cy="213969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1685950" y="279609"/>
            <a:ext cx="1293049" cy="1348838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站內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數據統計</a:t>
            </a:r>
            <a:endParaRPr/>
          </a:p>
        </p:txBody>
      </p:sp>
      <p:sp>
        <p:nvSpPr>
          <p:cNvPr id="498" name="Google Shape;498;p38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443898" y="1787573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會員統計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2645130" y="1810256"/>
            <a:ext cx="6192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統計總共註冊人數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2232199" y="2818036"/>
            <a:ext cx="214009" cy="213969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448926" y="2719178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揪團統計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2650158" y="2741861"/>
            <a:ext cx="61921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統計包含歷史，總共揪團數量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統計當前正在揪團的數量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2227171" y="3725607"/>
            <a:ext cx="214009" cy="213969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443898" y="3626749"/>
            <a:ext cx="1836775" cy="49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社團統計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2645130" y="3649432"/>
            <a:ext cx="61921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統計總共社團數量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統計參與社團的社員佔全體會員比例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p39"/>
          <p:cNvCxnSpPr/>
          <p:nvPr/>
        </p:nvCxnSpPr>
        <p:spPr>
          <a:xfrm>
            <a:off x="2334176" y="1341622"/>
            <a:ext cx="19500" cy="5076300"/>
          </a:xfrm>
          <a:prstGeom prst="straightConnector1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2" name="Google Shape;512;p39"/>
          <p:cNvSpPr/>
          <p:nvPr/>
        </p:nvSpPr>
        <p:spPr>
          <a:xfrm>
            <a:off x="2227171" y="1886431"/>
            <a:ext cx="213900" cy="2139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1685950" y="279609"/>
            <a:ext cx="1293000" cy="1348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</a:rPr>
              <a:t>系統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514" name="Google Shape;514;p39"/>
          <p:cNvSpPr/>
          <p:nvPr/>
        </p:nvSpPr>
        <p:spPr>
          <a:xfrm>
            <a:off x="9553135" y="237215"/>
            <a:ext cx="2638800" cy="381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系統功能後台</a:t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443898" y="1787573"/>
            <a:ext cx="1836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會員統計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2645130" y="1810256"/>
            <a:ext cx="61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統計總共註冊人數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2232199" y="2818036"/>
            <a:ext cx="213900" cy="2139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448926" y="2719178"/>
            <a:ext cx="1836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揪團統計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2650158" y="2741861"/>
            <a:ext cx="619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統計包含歷史，總共揪團數量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統計當前正在揪團的數量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9"/>
          <p:cNvSpPr/>
          <p:nvPr/>
        </p:nvSpPr>
        <p:spPr>
          <a:xfrm>
            <a:off x="2227171" y="3725607"/>
            <a:ext cx="213900" cy="2139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0051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9"/>
          <p:cNvSpPr/>
          <p:nvPr/>
        </p:nvSpPr>
        <p:spPr>
          <a:xfrm>
            <a:off x="443898" y="3626749"/>
            <a:ext cx="1836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社團統計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9"/>
          <p:cNvSpPr/>
          <p:nvPr/>
        </p:nvSpPr>
        <p:spPr>
          <a:xfrm>
            <a:off x="2645130" y="3649432"/>
            <a:ext cx="6192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統計總共社團數量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AutoNum type="arabicPeriod"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統計參與社團的社員佔全體會員比例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3721" y="928265"/>
            <a:ext cx="3202157" cy="4803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2"/>
          <p:cNvSpPr txBox="1"/>
          <p:nvPr/>
        </p:nvSpPr>
        <p:spPr>
          <a:xfrm>
            <a:off x="6514999" y="1493409"/>
            <a:ext cx="3305175" cy="53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緣起</a:t>
            </a:r>
            <a:endParaRPr b="1" sz="20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647700" y="2024774"/>
            <a:ext cx="722788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想要自己身上的肥肉搬家，想組團運動，但找不到一起運動的好朋友嗎？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身為狂熱運動分子，想得知最夯的活動訊息，賽事資訊?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SportGo便是為此而生。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在台灣，有許多喜愛運動的人士，可能因為一時興起，或是找不到適合的場地，甚至是找不到志同道合的夥伴，種種因素使讓他們無法進行他們喜愛的運動。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透過SportGo，你可以在註冊會員後，參加其他會員建立的活動，或是自己創立活動，邀請他人一起運動。你可以依照自己的需求，透過搜尋功能找到自己感興趣的活動。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結束揪團後，可以跟新朋友一起創立社團，分享活動，在活動訊息區得到最新的運動資訊。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有了SportGo，喜愛運動的朋友們再也不怕找不到伴，只要建立活動，便可找到其他志同道合的夥伴，一起揪團運動。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這是一個專為喜愛運動的人設計的揪團平台，不僅是可以結交一群有共同興趣的運動夥伴，更是可以一同分享資訊、得到活動資訊的地方。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0"/>
          <p:cNvSpPr/>
          <p:nvPr/>
        </p:nvSpPr>
        <p:spPr>
          <a:xfrm>
            <a:off x="6151016" y="1020102"/>
            <a:ext cx="3039300" cy="32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60000"/>
                </a:lnTo>
                <a:lnTo>
                  <a:pt x="120000" y="6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5425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8" name="Google Shape;528;p40"/>
          <p:cNvSpPr/>
          <p:nvPr/>
        </p:nvSpPr>
        <p:spPr>
          <a:xfrm>
            <a:off x="6663757" y="2134279"/>
            <a:ext cx="235500" cy="406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D4B5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9" name="Google Shape;529;p40"/>
          <p:cNvSpPr/>
          <p:nvPr/>
        </p:nvSpPr>
        <p:spPr>
          <a:xfrm>
            <a:off x="6663757" y="2134279"/>
            <a:ext cx="235500" cy="295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D4B5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0" name="Google Shape;530;p40"/>
          <p:cNvSpPr/>
          <p:nvPr/>
        </p:nvSpPr>
        <p:spPr>
          <a:xfrm>
            <a:off x="6663757" y="2134279"/>
            <a:ext cx="235500" cy="18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D4B5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1" name="Google Shape;531;p40"/>
          <p:cNvSpPr/>
          <p:nvPr/>
        </p:nvSpPr>
        <p:spPr>
          <a:xfrm>
            <a:off x="6663757" y="2134279"/>
            <a:ext cx="235500" cy="72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D4B5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2" name="Google Shape;532;p40"/>
          <p:cNvSpPr/>
          <p:nvPr/>
        </p:nvSpPr>
        <p:spPr>
          <a:xfrm>
            <a:off x="6151016" y="1020102"/>
            <a:ext cx="1140300" cy="32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60000"/>
                </a:lnTo>
                <a:lnTo>
                  <a:pt x="120000" y="6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5425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3" name="Google Shape;533;p40"/>
          <p:cNvSpPr/>
          <p:nvPr/>
        </p:nvSpPr>
        <p:spPr>
          <a:xfrm>
            <a:off x="4593010" y="2134279"/>
            <a:ext cx="264000" cy="18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D4B5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4" name="Google Shape;534;p40"/>
          <p:cNvSpPr/>
          <p:nvPr/>
        </p:nvSpPr>
        <p:spPr>
          <a:xfrm>
            <a:off x="4593010" y="2134279"/>
            <a:ext cx="264000" cy="72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D4B5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5" name="Google Shape;535;p40"/>
          <p:cNvSpPr/>
          <p:nvPr/>
        </p:nvSpPr>
        <p:spPr>
          <a:xfrm>
            <a:off x="5297132" y="1020102"/>
            <a:ext cx="853800" cy="3294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60000"/>
                </a:lnTo>
                <a:lnTo>
                  <a:pt x="0" y="60000"/>
                </a:lnTo>
                <a:lnTo>
                  <a:pt x="0" y="120000"/>
                </a:lnTo>
              </a:path>
            </a:pathLst>
          </a:custGeom>
          <a:noFill/>
          <a:ln cap="flat" cmpd="sng" w="12700">
            <a:solidFill>
              <a:srgbClr val="35425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6" name="Google Shape;536;p40"/>
          <p:cNvSpPr/>
          <p:nvPr/>
        </p:nvSpPr>
        <p:spPr>
          <a:xfrm>
            <a:off x="2503159" y="2134279"/>
            <a:ext cx="264000" cy="406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D4B5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7" name="Google Shape;537;p40"/>
          <p:cNvSpPr/>
          <p:nvPr/>
        </p:nvSpPr>
        <p:spPr>
          <a:xfrm>
            <a:off x="2503159" y="2134279"/>
            <a:ext cx="264000" cy="295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D4B5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8" name="Google Shape;538;p40"/>
          <p:cNvSpPr/>
          <p:nvPr/>
        </p:nvSpPr>
        <p:spPr>
          <a:xfrm>
            <a:off x="2503159" y="2134279"/>
            <a:ext cx="264000" cy="18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D4B5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9" name="Google Shape;539;p40"/>
          <p:cNvSpPr/>
          <p:nvPr/>
        </p:nvSpPr>
        <p:spPr>
          <a:xfrm>
            <a:off x="2503159" y="2134279"/>
            <a:ext cx="264000" cy="72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3D4B5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0" name="Google Shape;540;p40"/>
          <p:cNvSpPr/>
          <p:nvPr/>
        </p:nvSpPr>
        <p:spPr>
          <a:xfrm>
            <a:off x="3207281" y="1020102"/>
            <a:ext cx="2943600" cy="3294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60000"/>
                </a:lnTo>
                <a:lnTo>
                  <a:pt x="0" y="60000"/>
                </a:lnTo>
                <a:lnTo>
                  <a:pt x="0" y="120000"/>
                </a:lnTo>
              </a:path>
            </a:pathLst>
          </a:custGeom>
          <a:noFill/>
          <a:ln cap="flat" cmpd="sng" w="12700">
            <a:solidFill>
              <a:srgbClr val="35425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1" name="Google Shape;541;p40"/>
          <p:cNvSpPr/>
          <p:nvPr/>
        </p:nvSpPr>
        <p:spPr>
          <a:xfrm>
            <a:off x="3484978" y="267012"/>
            <a:ext cx="5332200" cy="753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0"/>
          <p:cNvSpPr txBox="1"/>
          <p:nvPr/>
        </p:nvSpPr>
        <p:spPr>
          <a:xfrm>
            <a:off x="3484978" y="267012"/>
            <a:ext cx="5332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5" lIns="17775" spcFirstLastPara="1" rIns="17775" wrap="square" tIns="17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手機端功能架構表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0"/>
          <p:cNvSpPr/>
          <p:nvPr/>
        </p:nvSpPr>
        <p:spPr>
          <a:xfrm>
            <a:off x="2327129" y="1349647"/>
            <a:ext cx="17604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0"/>
          <p:cNvSpPr txBox="1"/>
          <p:nvPr/>
        </p:nvSpPr>
        <p:spPr>
          <a:xfrm>
            <a:off x="2327129" y="1349647"/>
            <a:ext cx="17604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首頁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0"/>
          <p:cNvSpPr/>
          <p:nvPr/>
        </p:nvSpPr>
        <p:spPr>
          <a:xfrm>
            <a:off x="2814955" y="5806299"/>
            <a:ext cx="15693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0"/>
          <p:cNvSpPr txBox="1"/>
          <p:nvPr/>
        </p:nvSpPr>
        <p:spPr>
          <a:xfrm>
            <a:off x="2814955" y="5806299"/>
            <a:ext cx="1569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地圖定位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0"/>
          <p:cNvSpPr/>
          <p:nvPr/>
        </p:nvSpPr>
        <p:spPr>
          <a:xfrm>
            <a:off x="2767205" y="2463839"/>
            <a:ext cx="15693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0"/>
          <p:cNvSpPr txBox="1"/>
          <p:nvPr/>
        </p:nvSpPr>
        <p:spPr>
          <a:xfrm>
            <a:off x="2767205" y="2463839"/>
            <a:ext cx="1569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瀏覽揪團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2814955" y="4692141"/>
            <a:ext cx="15693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0"/>
          <p:cNvSpPr txBox="1"/>
          <p:nvPr/>
        </p:nvSpPr>
        <p:spPr>
          <a:xfrm>
            <a:off x="2814955" y="4692141"/>
            <a:ext cx="1569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lt1"/>
                </a:solidFill>
              </a:rPr>
              <a:t>創</a:t>
            </a: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立揪團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0"/>
          <p:cNvSpPr/>
          <p:nvPr/>
        </p:nvSpPr>
        <p:spPr>
          <a:xfrm>
            <a:off x="2767205" y="3577980"/>
            <a:ext cx="15693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0"/>
          <p:cNvSpPr txBox="1"/>
          <p:nvPr/>
        </p:nvSpPr>
        <p:spPr>
          <a:xfrm>
            <a:off x="2767205" y="3577980"/>
            <a:ext cx="1569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lt1"/>
                </a:solidFill>
              </a:rPr>
              <a:t>瀏覽</a:t>
            </a: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揪團頁面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0"/>
          <p:cNvSpPr/>
          <p:nvPr/>
        </p:nvSpPr>
        <p:spPr>
          <a:xfrm>
            <a:off x="4416979" y="1349647"/>
            <a:ext cx="17604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0"/>
          <p:cNvSpPr txBox="1"/>
          <p:nvPr/>
        </p:nvSpPr>
        <p:spPr>
          <a:xfrm>
            <a:off x="4416979" y="1349647"/>
            <a:ext cx="17604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社團專區</a:t>
            </a:r>
            <a:endParaRPr/>
          </a:p>
        </p:txBody>
      </p:sp>
      <p:sp>
        <p:nvSpPr>
          <p:cNvPr id="555" name="Google Shape;555;p40"/>
          <p:cNvSpPr/>
          <p:nvPr/>
        </p:nvSpPr>
        <p:spPr>
          <a:xfrm>
            <a:off x="4857056" y="2463824"/>
            <a:ext cx="15693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0"/>
          <p:cNvSpPr txBox="1"/>
          <p:nvPr/>
        </p:nvSpPr>
        <p:spPr>
          <a:xfrm>
            <a:off x="4857056" y="2463824"/>
            <a:ext cx="1569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瀏覽社團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0"/>
          <p:cNvSpPr/>
          <p:nvPr/>
        </p:nvSpPr>
        <p:spPr>
          <a:xfrm>
            <a:off x="4857056" y="3578001"/>
            <a:ext cx="15693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0"/>
          <p:cNvSpPr txBox="1"/>
          <p:nvPr/>
        </p:nvSpPr>
        <p:spPr>
          <a:xfrm>
            <a:off x="4857056" y="3578001"/>
            <a:ext cx="1569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lt1"/>
                </a:solidFill>
              </a:rPr>
              <a:t>瀏覽</a:t>
            </a: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社團頁面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6506830" y="1349647"/>
            <a:ext cx="15693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 txBox="1"/>
          <p:nvPr/>
        </p:nvSpPr>
        <p:spPr>
          <a:xfrm>
            <a:off x="6506830" y="1349647"/>
            <a:ext cx="1569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會員專區</a:t>
            </a:r>
            <a:endParaRPr/>
          </a:p>
        </p:txBody>
      </p:sp>
      <p:sp>
        <p:nvSpPr>
          <p:cNvPr id="561" name="Google Shape;561;p40"/>
          <p:cNvSpPr/>
          <p:nvPr/>
        </p:nvSpPr>
        <p:spPr>
          <a:xfrm>
            <a:off x="6899146" y="2463824"/>
            <a:ext cx="17868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 txBox="1"/>
          <p:nvPr/>
        </p:nvSpPr>
        <p:spPr>
          <a:xfrm>
            <a:off x="6899146" y="2463824"/>
            <a:ext cx="1786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lt1"/>
                </a:solidFill>
              </a:rPr>
              <a:t>個人頁面管理</a:t>
            </a:r>
            <a:endParaRPr/>
          </a:p>
        </p:txBody>
      </p:sp>
      <p:sp>
        <p:nvSpPr>
          <p:cNvPr id="563" name="Google Shape;563;p40"/>
          <p:cNvSpPr/>
          <p:nvPr/>
        </p:nvSpPr>
        <p:spPr>
          <a:xfrm>
            <a:off x="6899146" y="3578001"/>
            <a:ext cx="17868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0"/>
          <p:cNvSpPr txBox="1"/>
          <p:nvPr/>
        </p:nvSpPr>
        <p:spPr>
          <a:xfrm>
            <a:off x="6899146" y="3578001"/>
            <a:ext cx="1786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lt1"/>
                </a:solidFill>
              </a:rPr>
              <a:t>揪團管理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0"/>
          <p:cNvSpPr/>
          <p:nvPr/>
        </p:nvSpPr>
        <p:spPr>
          <a:xfrm>
            <a:off x="6899146" y="4692178"/>
            <a:ext cx="17868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0"/>
          <p:cNvSpPr txBox="1"/>
          <p:nvPr/>
        </p:nvSpPr>
        <p:spPr>
          <a:xfrm>
            <a:off x="6899146" y="4692178"/>
            <a:ext cx="1786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lt1"/>
                </a:solidFill>
              </a:rPr>
              <a:t>好友管理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6899146" y="5806355"/>
            <a:ext cx="17868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0"/>
          <p:cNvSpPr txBox="1"/>
          <p:nvPr/>
        </p:nvSpPr>
        <p:spPr>
          <a:xfrm>
            <a:off x="6899146" y="5806355"/>
            <a:ext cx="1786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聊天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8405639" y="1349647"/>
            <a:ext cx="15693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0"/>
          <p:cNvSpPr txBox="1"/>
          <p:nvPr/>
        </p:nvSpPr>
        <p:spPr>
          <a:xfrm>
            <a:off x="8405639" y="1349647"/>
            <a:ext cx="1569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lang="zh-TW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會員登入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4857056" y="4692174"/>
            <a:ext cx="15693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0"/>
          <p:cNvSpPr txBox="1"/>
          <p:nvPr/>
        </p:nvSpPr>
        <p:spPr>
          <a:xfrm>
            <a:off x="4857056" y="4692174"/>
            <a:ext cx="1569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瀏覽</a:t>
            </a:r>
            <a:r>
              <a:rPr lang="zh-TW" sz="2000">
                <a:solidFill>
                  <a:schemeClr val="lt1"/>
                </a:solidFill>
              </a:rPr>
              <a:t>貼文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0"/>
          <p:cNvSpPr/>
          <p:nvPr/>
        </p:nvSpPr>
        <p:spPr>
          <a:xfrm>
            <a:off x="4857056" y="5806349"/>
            <a:ext cx="15693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0"/>
          <p:cNvSpPr txBox="1"/>
          <p:nvPr/>
        </p:nvSpPr>
        <p:spPr>
          <a:xfrm>
            <a:off x="4857056" y="5806349"/>
            <a:ext cx="1569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瀏覽</a:t>
            </a:r>
            <a:r>
              <a:rPr lang="zh-TW" sz="2000">
                <a:solidFill>
                  <a:schemeClr val="lt1"/>
                </a:solidFill>
              </a:rPr>
              <a:t>影音相簿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41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0" name="Google Shape;580;p41"/>
          <p:cNvSpPr/>
          <p:nvPr/>
        </p:nvSpPr>
        <p:spPr>
          <a:xfrm>
            <a:off x="1609949" y="256926"/>
            <a:ext cx="1448452" cy="1391837"/>
          </a:xfrm>
          <a:prstGeom prst="ellipse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首頁</a:t>
            </a: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系統功能手機端</a:t>
            </a: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2235368" y="1896049"/>
            <a:ext cx="214009" cy="213969"/>
          </a:xfrm>
          <a:prstGeom prst="ellipse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2229945" y="3029072"/>
            <a:ext cx="214009" cy="213969"/>
          </a:xfrm>
          <a:prstGeom prst="ellipse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574475" y="1802989"/>
            <a:ext cx="1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瀏覽揪團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2235368" y="4255089"/>
            <a:ext cx="214009" cy="213969"/>
          </a:xfrm>
          <a:prstGeom prst="ellipse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2253385" y="5282779"/>
            <a:ext cx="194863" cy="213969"/>
          </a:xfrm>
          <a:prstGeom prst="ellipse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2768075" y="174600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瀏覽</a:t>
            </a:r>
            <a:r>
              <a:rPr lang="zh-TW" sz="1800"/>
              <a:t>隨機或依搜尋(地區、時間、關鍵字)顯示的揪團列表，選擇揪團後跳轉揪團頁面</a:t>
            </a:r>
            <a:endParaRPr sz="1800"/>
          </a:p>
        </p:txBody>
      </p:sp>
      <p:sp>
        <p:nvSpPr>
          <p:cNvPr id="588" name="Google Shape;588;p41"/>
          <p:cNvSpPr/>
          <p:nvPr/>
        </p:nvSpPr>
        <p:spPr>
          <a:xfrm>
            <a:off x="574475" y="2935964"/>
            <a:ext cx="1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瀏覽揪團</a:t>
            </a:r>
            <a:r>
              <a:rPr b="1" lang="zh-TW" sz="2000">
                <a:solidFill>
                  <a:srgbClr val="757070"/>
                </a:solidFill>
              </a:rPr>
              <a:t>頁面</a:t>
            </a:r>
            <a:endParaRPr b="1" sz="20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57070"/>
              </a:solidFill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2771125" y="2705125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查看揪團的資料，並可加入、退出、檢舉或收藏揪團。</a:t>
            </a:r>
            <a:endParaRPr sz="1800"/>
          </a:p>
        </p:txBody>
      </p:sp>
      <p:sp>
        <p:nvSpPr>
          <p:cNvPr id="590" name="Google Shape;590;p41"/>
          <p:cNvSpPr/>
          <p:nvPr/>
        </p:nvSpPr>
        <p:spPr>
          <a:xfrm>
            <a:off x="574475" y="4161964"/>
            <a:ext cx="1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</a:rPr>
              <a:t>創立揪團</a:t>
            </a:r>
            <a:endParaRPr b="1" sz="20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57070"/>
              </a:solidFill>
            </a:endParaRPr>
          </a:p>
        </p:txBody>
      </p:sp>
      <p:sp>
        <p:nvSpPr>
          <p:cNvPr id="591" name="Google Shape;591;p41"/>
          <p:cNvSpPr txBox="1"/>
          <p:nvPr/>
        </p:nvSpPr>
        <p:spPr>
          <a:xfrm>
            <a:off x="2768075" y="3955975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會員可以新增一個揪團</a:t>
            </a:r>
            <a:endParaRPr sz="1800"/>
          </a:p>
        </p:txBody>
      </p:sp>
      <p:sp>
        <p:nvSpPr>
          <p:cNvPr id="592" name="Google Shape;592;p41"/>
          <p:cNvSpPr/>
          <p:nvPr/>
        </p:nvSpPr>
        <p:spPr>
          <a:xfrm>
            <a:off x="574475" y="5189651"/>
            <a:ext cx="1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</a:rPr>
              <a:t>地圖定位</a:t>
            </a:r>
            <a:endParaRPr b="1" sz="20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57070"/>
              </a:solidFill>
            </a:endParaRPr>
          </a:p>
        </p:txBody>
      </p:sp>
      <p:sp>
        <p:nvSpPr>
          <p:cNvPr id="593" name="Google Shape;593;p41"/>
          <p:cNvSpPr txBox="1"/>
          <p:nvPr/>
        </p:nvSpPr>
        <p:spPr>
          <a:xfrm>
            <a:off x="2768075" y="495880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highlight>
                  <a:srgbClr val="FFFFFF"/>
                </a:highlight>
              </a:rPr>
              <a:t>會員可以使用地圖顯示所在位置，地圖會顯示附近揪團，點選揪團將跳轉揪團頁面。</a:t>
            </a:r>
            <a:endParaRPr sz="1800"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Google Shape;598;p42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" name="Google Shape;599;p42"/>
          <p:cNvSpPr/>
          <p:nvPr/>
        </p:nvSpPr>
        <p:spPr>
          <a:xfrm>
            <a:off x="1609949" y="256926"/>
            <a:ext cx="1448452" cy="1391837"/>
          </a:xfrm>
          <a:prstGeom prst="ellipse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我的社團</a:t>
            </a:r>
            <a:endParaRPr/>
          </a:p>
        </p:txBody>
      </p:sp>
      <p:sp>
        <p:nvSpPr>
          <p:cNvPr id="600" name="Google Shape;600;p42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系統功能手機端</a:t>
            </a:r>
            <a:endParaRPr/>
          </a:p>
        </p:txBody>
      </p:sp>
      <p:sp>
        <p:nvSpPr>
          <p:cNvPr id="601" name="Google Shape;601;p42"/>
          <p:cNvSpPr/>
          <p:nvPr/>
        </p:nvSpPr>
        <p:spPr>
          <a:xfrm>
            <a:off x="726875" y="2069689"/>
            <a:ext cx="1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瀏覽</a:t>
            </a:r>
            <a:r>
              <a:rPr b="1" lang="zh-TW" sz="2000">
                <a:solidFill>
                  <a:srgbClr val="757070"/>
                </a:solidFill>
              </a:rPr>
              <a:t>社</a:t>
            </a: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團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2"/>
          <p:cNvSpPr/>
          <p:nvPr/>
        </p:nvSpPr>
        <p:spPr>
          <a:xfrm>
            <a:off x="726875" y="3202664"/>
            <a:ext cx="1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瀏覽</a:t>
            </a:r>
            <a:r>
              <a:rPr b="1" lang="zh-TW" sz="2000">
                <a:solidFill>
                  <a:srgbClr val="757070"/>
                </a:solidFill>
              </a:rPr>
              <a:t>社</a:t>
            </a: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團</a:t>
            </a:r>
            <a:r>
              <a:rPr b="1" lang="zh-TW" sz="2000">
                <a:solidFill>
                  <a:srgbClr val="757070"/>
                </a:solidFill>
              </a:rPr>
              <a:t>頁面</a:t>
            </a:r>
            <a:endParaRPr b="1" sz="20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57070"/>
              </a:solidFill>
            </a:endParaRPr>
          </a:p>
        </p:txBody>
      </p:sp>
      <p:sp>
        <p:nvSpPr>
          <p:cNvPr id="603" name="Google Shape;603;p42"/>
          <p:cNvSpPr/>
          <p:nvPr/>
        </p:nvSpPr>
        <p:spPr>
          <a:xfrm>
            <a:off x="726875" y="4428664"/>
            <a:ext cx="1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TW" sz="2000">
                <a:solidFill>
                  <a:srgbClr val="757070"/>
                </a:solidFill>
              </a:rPr>
              <a:t>瀏覽貼文</a:t>
            </a:r>
            <a:endParaRPr b="1" sz="20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57070"/>
              </a:solidFill>
            </a:endParaRPr>
          </a:p>
        </p:txBody>
      </p:sp>
      <p:sp>
        <p:nvSpPr>
          <p:cNvPr id="604" name="Google Shape;604;p42"/>
          <p:cNvSpPr/>
          <p:nvPr/>
        </p:nvSpPr>
        <p:spPr>
          <a:xfrm>
            <a:off x="726875" y="5456351"/>
            <a:ext cx="1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TW" sz="2000">
                <a:solidFill>
                  <a:srgbClr val="757070"/>
                </a:solidFill>
              </a:rPr>
              <a:t>瀏覽影音相簿</a:t>
            </a:r>
            <a:endParaRPr b="1" sz="2000">
              <a:solidFill>
                <a:srgbClr val="7570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57070"/>
              </a:solidFill>
            </a:endParaRPr>
          </a:p>
        </p:txBody>
      </p:sp>
      <p:sp>
        <p:nvSpPr>
          <p:cNvPr id="605" name="Google Shape;605;p42"/>
          <p:cNvSpPr txBox="1"/>
          <p:nvPr/>
        </p:nvSpPr>
        <p:spPr>
          <a:xfrm>
            <a:off x="2618725" y="183885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將</a:t>
            </a:r>
            <a:r>
              <a:rPr lang="zh-TW" sz="1800"/>
              <a:t>會</a:t>
            </a:r>
            <a:r>
              <a:rPr lang="zh-TW" sz="1800"/>
              <a:t>員的社團依名稱列表</a:t>
            </a:r>
            <a:r>
              <a:rPr lang="zh-TW" sz="1800"/>
              <a:t>，</a:t>
            </a:r>
            <a:r>
              <a:rPr lang="zh-TW" sz="1800"/>
              <a:t>選擇社團後跳轉</a:t>
            </a:r>
            <a:r>
              <a:rPr lang="zh-TW" sz="1800"/>
              <a:t>揪</a:t>
            </a:r>
            <a:r>
              <a:rPr lang="zh-TW" sz="1800"/>
              <a:t>團頁</a:t>
            </a:r>
            <a:r>
              <a:rPr lang="zh-TW" sz="1800"/>
              <a:t>面</a:t>
            </a:r>
            <a:endParaRPr sz="1800"/>
          </a:p>
        </p:txBody>
      </p:sp>
      <p:sp>
        <p:nvSpPr>
          <p:cNvPr id="606" name="Google Shape;606;p42"/>
          <p:cNvSpPr txBox="1"/>
          <p:nvPr/>
        </p:nvSpPr>
        <p:spPr>
          <a:xfrm>
            <a:off x="2618725" y="299805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瀏覽社團的資訊。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7" name="Google Shape;607;p42"/>
          <p:cNvSpPr txBox="1"/>
          <p:nvPr/>
        </p:nvSpPr>
        <p:spPr>
          <a:xfrm>
            <a:off x="2618725" y="4197825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瀏覽依照時間排序或依照搜尋結果顯示的貼文。</a:t>
            </a:r>
            <a:endParaRPr sz="1800"/>
          </a:p>
        </p:txBody>
      </p:sp>
      <p:sp>
        <p:nvSpPr>
          <p:cNvPr id="608" name="Google Shape;608;p42"/>
          <p:cNvSpPr txBox="1"/>
          <p:nvPr/>
        </p:nvSpPr>
        <p:spPr>
          <a:xfrm>
            <a:off x="2618725" y="527025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瀏覽社團相簿裡的影音。</a:t>
            </a:r>
            <a:endParaRPr sz="1800"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3" name="Google Shape;613;p43"/>
          <p:cNvCxnSpPr/>
          <p:nvPr/>
        </p:nvCxnSpPr>
        <p:spPr>
          <a:xfrm>
            <a:off x="2334176" y="1341622"/>
            <a:ext cx="19457" cy="5076305"/>
          </a:xfrm>
          <a:prstGeom prst="straightConnector1">
            <a:avLst/>
          </a:prstGeom>
          <a:noFill/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4" name="Google Shape;614;p43"/>
          <p:cNvSpPr/>
          <p:nvPr/>
        </p:nvSpPr>
        <p:spPr>
          <a:xfrm>
            <a:off x="1609949" y="256926"/>
            <a:ext cx="1448452" cy="1391837"/>
          </a:xfrm>
          <a:prstGeom prst="ellipse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會員專區</a:t>
            </a:r>
            <a:endParaRPr/>
          </a:p>
        </p:txBody>
      </p:sp>
      <p:sp>
        <p:nvSpPr>
          <p:cNvPr id="615" name="Google Shape;615;p43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系統功能手機端</a:t>
            </a:r>
            <a:endParaRPr/>
          </a:p>
        </p:txBody>
      </p:sp>
      <p:sp>
        <p:nvSpPr>
          <p:cNvPr id="616" name="Google Shape;616;p43"/>
          <p:cNvSpPr/>
          <p:nvPr/>
        </p:nvSpPr>
        <p:spPr>
          <a:xfrm>
            <a:off x="2227171" y="2227775"/>
            <a:ext cx="214009" cy="213969"/>
          </a:xfrm>
          <a:prstGeom prst="ellipse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3"/>
          <p:cNvSpPr/>
          <p:nvPr/>
        </p:nvSpPr>
        <p:spPr>
          <a:xfrm>
            <a:off x="2228694" y="3368982"/>
            <a:ext cx="214009" cy="213969"/>
          </a:xfrm>
          <a:prstGeom prst="ellipse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3"/>
          <p:cNvSpPr/>
          <p:nvPr/>
        </p:nvSpPr>
        <p:spPr>
          <a:xfrm>
            <a:off x="2224547" y="4410277"/>
            <a:ext cx="214009" cy="213969"/>
          </a:xfrm>
          <a:prstGeom prst="ellipse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3"/>
          <p:cNvSpPr/>
          <p:nvPr/>
        </p:nvSpPr>
        <p:spPr>
          <a:xfrm>
            <a:off x="2221184" y="5377153"/>
            <a:ext cx="214009" cy="213969"/>
          </a:xfrm>
          <a:prstGeom prst="ellipse">
            <a:avLst/>
          </a:prstGeom>
          <a:solidFill>
            <a:srgbClr val="323F4F"/>
          </a:solidFill>
          <a:ln cap="flat" cmpd="sng" w="1905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3"/>
          <p:cNvSpPr/>
          <p:nvPr/>
        </p:nvSpPr>
        <p:spPr>
          <a:xfrm>
            <a:off x="279271" y="1987574"/>
            <a:ext cx="17868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3"/>
          <p:cNvSpPr txBox="1"/>
          <p:nvPr/>
        </p:nvSpPr>
        <p:spPr>
          <a:xfrm>
            <a:off x="279271" y="1987574"/>
            <a:ext cx="1786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lt1"/>
                </a:solidFill>
              </a:rPr>
              <a:t>個人頁面</a:t>
            </a:r>
            <a:r>
              <a:rPr lang="zh-TW" sz="2000">
                <a:solidFill>
                  <a:schemeClr val="lt1"/>
                </a:solidFill>
              </a:rPr>
              <a:t>管理</a:t>
            </a:r>
            <a:endParaRPr/>
          </a:p>
        </p:txBody>
      </p:sp>
      <p:sp>
        <p:nvSpPr>
          <p:cNvPr id="622" name="Google Shape;622;p43"/>
          <p:cNvSpPr/>
          <p:nvPr/>
        </p:nvSpPr>
        <p:spPr>
          <a:xfrm>
            <a:off x="279271" y="3101751"/>
            <a:ext cx="17868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3"/>
          <p:cNvSpPr txBox="1"/>
          <p:nvPr/>
        </p:nvSpPr>
        <p:spPr>
          <a:xfrm>
            <a:off x="279271" y="3101751"/>
            <a:ext cx="1786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lt1"/>
                </a:solidFill>
              </a:rPr>
              <a:t>揪團管理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3"/>
          <p:cNvSpPr/>
          <p:nvPr/>
        </p:nvSpPr>
        <p:spPr>
          <a:xfrm>
            <a:off x="279271" y="4215928"/>
            <a:ext cx="17868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3"/>
          <p:cNvSpPr txBox="1"/>
          <p:nvPr/>
        </p:nvSpPr>
        <p:spPr>
          <a:xfrm>
            <a:off x="279271" y="4215928"/>
            <a:ext cx="1786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lt1"/>
                </a:solidFill>
              </a:rPr>
              <a:t>好友管理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3"/>
          <p:cNvSpPr/>
          <p:nvPr/>
        </p:nvSpPr>
        <p:spPr>
          <a:xfrm>
            <a:off x="279271" y="5330105"/>
            <a:ext cx="1786800" cy="7845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279271" y="5330105"/>
            <a:ext cx="1786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聊天</a:t>
            </a:r>
            <a:endParaRPr b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2618725" y="183885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瀏覽或</a:t>
            </a:r>
            <a:r>
              <a:rPr lang="zh-TW" sz="1800"/>
              <a:t>修改個人資料。</a:t>
            </a:r>
            <a:endParaRPr sz="1800"/>
          </a:p>
        </p:txBody>
      </p:sp>
      <p:sp>
        <p:nvSpPr>
          <p:cNvPr id="629" name="Google Shape;629;p43"/>
          <p:cNvSpPr txBox="1"/>
          <p:nvPr/>
        </p:nvSpPr>
        <p:spPr>
          <a:xfrm>
            <a:off x="2739750" y="2700750"/>
            <a:ext cx="80436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會員可以查看目前參加、主辦的或收藏的揪團。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點選揪團時會跳轉揪團頁面。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(手機)會員可以使用QR code 進行報到。團長可以掃描團員Qr code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(手機)會員可以設定鬧鐘提醒即將到來的揪團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2597025" y="434575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顯示會員的好友及待加入並依名稱列表。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會員可以查看、新增或移除好友。</a:t>
            </a:r>
            <a:endParaRPr sz="1800"/>
          </a:p>
        </p:txBody>
      </p:sp>
      <p:sp>
        <p:nvSpPr>
          <p:cNvPr id="631" name="Google Shape;631;p43"/>
          <p:cNvSpPr txBox="1"/>
          <p:nvPr/>
        </p:nvSpPr>
        <p:spPr>
          <a:xfrm>
            <a:off x="2618725" y="527025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顯示會員與好友的聊天室，可以與好友聊天。</a:t>
            </a:r>
            <a:endParaRPr sz="1800"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4"/>
          <p:cNvSpPr txBox="1"/>
          <p:nvPr/>
        </p:nvSpPr>
        <p:spPr>
          <a:xfrm>
            <a:off x="1744300" y="680936"/>
            <a:ext cx="8534400" cy="1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500"/>
              <a:buFont typeface="Arial"/>
              <a:buNone/>
            </a:pPr>
            <a:r>
              <a:rPr b="1" lang="zh-TW" sz="35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參考資料</a:t>
            </a:r>
            <a:endParaRPr b="1" sz="35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0" name="Google Shape;640;p44"/>
          <p:cNvGraphicFramePr/>
          <p:nvPr/>
        </p:nvGraphicFramePr>
        <p:xfrm>
          <a:off x="862782" y="1466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{09F357E9-8D34-44B8-8E0A-0DA4EC3403C4}</a:tableStyleId>
              </a:tblPr>
              <a:tblGrid>
                <a:gridCol w="2502275"/>
                <a:gridCol w="5348900"/>
                <a:gridCol w="2372000"/>
              </a:tblGrid>
              <a:tr h="16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名稱</a:t>
                      </a:r>
                      <a:endParaRPr/>
                    </a:p>
                  </a:txBody>
                  <a:tcPr marT="13500" marB="13500" marR="20275" marL="202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網址</a:t>
                      </a:r>
                      <a:endParaRPr/>
                    </a:p>
                  </a:txBody>
                  <a:tcPr marT="13500" marB="13500" marR="20275" marL="202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描述</a:t>
                      </a:r>
                      <a:endParaRPr/>
                    </a:p>
                  </a:txBody>
                  <a:tcPr marT="13500" marB="13500" marR="20275" marL="202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全球運動場館資訊網</a:t>
                      </a:r>
                      <a:endParaRPr/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https://iplay.sa.gov.tw/</a:t>
                      </a:r>
                      <a:endParaRPr sz="1800" u="sng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各運動種類場館資訊整合的網站</a:t>
                      </a:r>
                      <a:endParaRPr/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籃球筆記</a:t>
                      </a:r>
                      <a:endParaRPr/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http://tw.basketball.biji.co/index.php?q=field&amp;act=index</a:t>
                      </a:r>
                      <a:endParaRPr sz="1800" u="sng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just for籃球的網站，包含比賽資訊及場地資訊等</a:t>
                      </a:r>
                      <a:endParaRPr/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趣運動</a:t>
                      </a:r>
                      <a:endParaRPr/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http://www.quyundong.com/</a:t>
                      </a:r>
                      <a:endParaRPr sz="1800" u="sng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揪團客</a:t>
                      </a:r>
                      <a:endParaRPr/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https://www.invite.com.tw/index.php</a:t>
                      </a:r>
                      <a:endParaRPr sz="1800" u="sng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MEETUP</a:t>
                      </a:r>
                      <a:endParaRPr/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https://www.meetup.com</a:t>
                      </a:r>
                      <a:endParaRPr sz="1800" u="sng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facebook</a:t>
                      </a:r>
                      <a:endParaRPr/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https://www.facebook.com</a:t>
                      </a:r>
                      <a:endParaRPr sz="1800" u="sng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</a:t>
                      </a:r>
                      <a:endParaRPr/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Sporty</a:t>
                      </a:r>
                      <a:endParaRPr/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https://itunes.apple.com/tw/app/sporty/id1332278284?l=en&amp;mt=8</a:t>
                      </a:r>
                      <a:endParaRPr sz="1800" u="sng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MEETUP</a:t>
                      </a:r>
                      <a:endParaRPr/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0"/>
                        </a:rPr>
                        <a:t>https://itunes.apple.com/tw/app/meetup/id375990038?l=en&amp;mt=8</a:t>
                      </a:r>
                      <a:endParaRPr sz="1800" u="sng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500" marB="13500" marR="20275" marL="202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23"/>
          <p:cNvGraphicFramePr/>
          <p:nvPr/>
        </p:nvGraphicFramePr>
        <p:xfrm>
          <a:off x="687530" y="1012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{A91190B6-D095-492A-A248-8104E3BCDF30}</a:tableStyleId>
              </a:tblPr>
              <a:tblGrid>
                <a:gridCol w="2163400"/>
                <a:gridCol w="2163400"/>
                <a:gridCol w="2163400"/>
                <a:gridCol w="2163400"/>
                <a:gridCol w="2163400"/>
              </a:tblGrid>
              <a:tr h="649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4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目標使用者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運動愛好者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社團使用者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運動狂熱者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後台管理者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網站使用頻率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運動專業度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網頁熟悉度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手機熟悉度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★★★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>
                        <a:alpha val="60000"/>
                      </a:srgbClr>
                    </a:solidFill>
                  </a:tcPr>
                </a:tc>
              </a:tr>
              <a:tr h="1845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使用目的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運動時想找伴（邊緣人）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尋找運動場地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共同分擔場地費用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揪團者可以增加額外小收入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分享運動影片及相關貼文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結識興趣相同的朋友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藉由社團提高揪團的成團率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想得知各類大小運動賽事資訊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分享運動相關資訊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413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管理網站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Calibri"/>
                        <a:buAutoNum type="arabicPeriod"/>
                      </a:pPr>
                      <a:r>
                        <a:rPr lang="zh-TW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掌握網站使用狀況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/>
        </p:nvSpPr>
        <p:spPr>
          <a:xfrm>
            <a:off x="10367898" y="1467403"/>
            <a:ext cx="137816" cy="26686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24"/>
          <p:cNvSpPr/>
          <p:nvPr/>
        </p:nvSpPr>
        <p:spPr>
          <a:xfrm>
            <a:off x="10367898" y="1467403"/>
            <a:ext cx="137816" cy="120104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24"/>
          <p:cNvSpPr/>
          <p:nvPr/>
        </p:nvSpPr>
        <p:spPr>
          <a:xfrm>
            <a:off x="10367898" y="1467403"/>
            <a:ext cx="137816" cy="46721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24"/>
          <p:cNvSpPr/>
          <p:nvPr/>
        </p:nvSpPr>
        <p:spPr>
          <a:xfrm>
            <a:off x="5988754" y="761551"/>
            <a:ext cx="4952100" cy="22716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62338"/>
                </a:lnTo>
                <a:lnTo>
                  <a:pt x="120000" y="62338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5AC2B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24"/>
          <p:cNvSpPr/>
          <p:nvPr/>
        </p:nvSpPr>
        <p:spPr>
          <a:xfrm>
            <a:off x="5988754" y="761551"/>
            <a:ext cx="1650700" cy="22716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62338"/>
                </a:lnTo>
                <a:lnTo>
                  <a:pt x="120000" y="62338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5AC2B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24"/>
          <p:cNvSpPr/>
          <p:nvPr/>
        </p:nvSpPr>
        <p:spPr>
          <a:xfrm>
            <a:off x="5415797" y="1467403"/>
            <a:ext cx="131142" cy="34025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24"/>
          <p:cNvSpPr/>
          <p:nvPr/>
        </p:nvSpPr>
        <p:spPr>
          <a:xfrm>
            <a:off x="5415797" y="1467403"/>
            <a:ext cx="131142" cy="26686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24"/>
          <p:cNvSpPr/>
          <p:nvPr/>
        </p:nvSpPr>
        <p:spPr>
          <a:xfrm>
            <a:off x="5415797" y="1467403"/>
            <a:ext cx="131142" cy="193486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24"/>
          <p:cNvSpPr/>
          <p:nvPr/>
        </p:nvSpPr>
        <p:spPr>
          <a:xfrm>
            <a:off x="5415797" y="1467403"/>
            <a:ext cx="131142" cy="120104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24"/>
          <p:cNvSpPr/>
          <p:nvPr/>
        </p:nvSpPr>
        <p:spPr>
          <a:xfrm>
            <a:off x="5415797" y="1467403"/>
            <a:ext cx="131142" cy="46721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24"/>
          <p:cNvSpPr/>
          <p:nvPr/>
        </p:nvSpPr>
        <p:spPr>
          <a:xfrm>
            <a:off x="5943034" y="761551"/>
            <a:ext cx="91440" cy="227161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60000" y="120000"/>
                </a:lnTo>
              </a:path>
            </a:pathLst>
          </a:custGeom>
          <a:noFill/>
          <a:ln cap="flat" cmpd="sng" w="9525">
            <a:solidFill>
              <a:srgbClr val="5AC2B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p24"/>
          <p:cNvSpPr/>
          <p:nvPr/>
        </p:nvSpPr>
        <p:spPr>
          <a:xfrm>
            <a:off x="3765097" y="1467403"/>
            <a:ext cx="124676" cy="26686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24"/>
          <p:cNvSpPr/>
          <p:nvPr/>
        </p:nvSpPr>
        <p:spPr>
          <a:xfrm>
            <a:off x="3765097" y="1467403"/>
            <a:ext cx="124676" cy="193486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24"/>
          <p:cNvSpPr/>
          <p:nvPr/>
        </p:nvSpPr>
        <p:spPr>
          <a:xfrm>
            <a:off x="3765097" y="1467403"/>
            <a:ext cx="124676" cy="120104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24"/>
          <p:cNvSpPr/>
          <p:nvPr/>
        </p:nvSpPr>
        <p:spPr>
          <a:xfrm>
            <a:off x="3765097" y="1467403"/>
            <a:ext cx="124676" cy="46721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24"/>
          <p:cNvSpPr/>
          <p:nvPr/>
        </p:nvSpPr>
        <p:spPr>
          <a:xfrm>
            <a:off x="4338053" y="761551"/>
            <a:ext cx="1650700" cy="227161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62338"/>
                </a:lnTo>
                <a:lnTo>
                  <a:pt x="0" y="62338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5AC2B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24"/>
          <p:cNvSpPr/>
          <p:nvPr/>
        </p:nvSpPr>
        <p:spPr>
          <a:xfrm>
            <a:off x="2114397" y="1467403"/>
            <a:ext cx="191863" cy="436239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24"/>
          <p:cNvSpPr/>
          <p:nvPr/>
        </p:nvSpPr>
        <p:spPr>
          <a:xfrm>
            <a:off x="2114397" y="1467403"/>
            <a:ext cx="191863" cy="45126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24"/>
          <p:cNvSpPr/>
          <p:nvPr/>
        </p:nvSpPr>
        <p:spPr>
          <a:xfrm>
            <a:off x="2114397" y="1467403"/>
            <a:ext cx="191863" cy="36998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24"/>
          <p:cNvSpPr/>
          <p:nvPr/>
        </p:nvSpPr>
        <p:spPr>
          <a:xfrm>
            <a:off x="2114397" y="1467403"/>
            <a:ext cx="191863" cy="29979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24"/>
          <p:cNvSpPr/>
          <p:nvPr/>
        </p:nvSpPr>
        <p:spPr>
          <a:xfrm>
            <a:off x="2114397" y="1467403"/>
            <a:ext cx="191863" cy="235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24"/>
          <p:cNvSpPr/>
          <p:nvPr/>
        </p:nvSpPr>
        <p:spPr>
          <a:xfrm>
            <a:off x="2114397" y="1467403"/>
            <a:ext cx="191863" cy="174265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24"/>
          <p:cNvSpPr/>
          <p:nvPr/>
        </p:nvSpPr>
        <p:spPr>
          <a:xfrm>
            <a:off x="2114397" y="1467403"/>
            <a:ext cx="191863" cy="110762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24"/>
          <p:cNvSpPr/>
          <p:nvPr/>
        </p:nvSpPr>
        <p:spPr>
          <a:xfrm>
            <a:off x="2687353" y="761551"/>
            <a:ext cx="3301400" cy="227161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62338"/>
                </a:lnTo>
                <a:lnTo>
                  <a:pt x="0" y="62338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5AC2B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24"/>
          <p:cNvSpPr/>
          <p:nvPr/>
        </p:nvSpPr>
        <p:spPr>
          <a:xfrm>
            <a:off x="463697" y="1467403"/>
            <a:ext cx="111691" cy="50421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24"/>
          <p:cNvSpPr/>
          <p:nvPr/>
        </p:nvSpPr>
        <p:spPr>
          <a:xfrm>
            <a:off x="463697" y="1467403"/>
            <a:ext cx="111691" cy="32277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24"/>
          <p:cNvSpPr/>
          <p:nvPr/>
        </p:nvSpPr>
        <p:spPr>
          <a:xfrm>
            <a:off x="463697" y="1467403"/>
            <a:ext cx="111691" cy="256579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24"/>
          <p:cNvSpPr/>
          <p:nvPr/>
        </p:nvSpPr>
        <p:spPr>
          <a:xfrm>
            <a:off x="463697" y="1467403"/>
            <a:ext cx="102460" cy="189229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24"/>
          <p:cNvSpPr/>
          <p:nvPr/>
        </p:nvSpPr>
        <p:spPr>
          <a:xfrm>
            <a:off x="463697" y="1467403"/>
            <a:ext cx="111691" cy="119354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</a:path>
            </a:pathLst>
          </a:custGeom>
          <a:noFill/>
          <a:ln cap="flat" cmpd="sng" w="9525">
            <a:solidFill>
              <a:srgbClr val="93D2C5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24"/>
          <p:cNvSpPr/>
          <p:nvPr/>
        </p:nvSpPr>
        <p:spPr>
          <a:xfrm>
            <a:off x="1036653" y="761551"/>
            <a:ext cx="4952100" cy="227161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62338"/>
                </a:lnTo>
                <a:lnTo>
                  <a:pt x="0" y="62338"/>
                </a:lnTo>
                <a:lnTo>
                  <a:pt x="0" y="120000"/>
                </a:lnTo>
              </a:path>
            </a:pathLst>
          </a:custGeom>
          <a:noFill/>
          <a:ln cap="flat" cmpd="sng" w="9525">
            <a:solidFill>
              <a:srgbClr val="5AC2B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24"/>
          <p:cNvSpPr/>
          <p:nvPr/>
        </p:nvSpPr>
        <p:spPr>
          <a:xfrm>
            <a:off x="4222620" y="262662"/>
            <a:ext cx="3532268" cy="498889"/>
          </a:xfrm>
          <a:prstGeom prst="rect">
            <a:avLst/>
          </a:prstGeom>
          <a:gradFill>
            <a:gsLst>
              <a:gs pos="0">
                <a:srgbClr val="47A190"/>
              </a:gs>
              <a:gs pos="50000">
                <a:srgbClr val="009B87"/>
              </a:gs>
              <a:gs pos="100000">
                <a:srgbClr val="008E7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4222620" y="262662"/>
            <a:ext cx="3532268" cy="498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25" lIns="15225" spcFirstLastPara="1" rIns="15225" wrap="square" tIns="15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前台功能架構表</a:t>
            </a:r>
            <a:endParaRPr b="0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320457" y="988713"/>
            <a:ext cx="1432390" cy="478690"/>
          </a:xfrm>
          <a:prstGeom prst="rect">
            <a:avLst/>
          </a:prstGeom>
          <a:gradFill>
            <a:gsLst>
              <a:gs pos="0">
                <a:srgbClr val="47B39E"/>
              </a:gs>
              <a:gs pos="50000">
                <a:srgbClr val="00B098"/>
              </a:gs>
              <a:gs pos="100000">
                <a:srgbClr val="00A28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320457" y="988713"/>
            <a:ext cx="1432390" cy="478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首頁</a:t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575388" y="2403187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575388" y="2403187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顯示</a:t>
            </a: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最新消息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566157" y="3101938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566157" y="3101938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瀏覽</a:t>
            </a: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推薦揪團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575388" y="3775438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575388" y="3775438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顯示</a:t>
            </a: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運動項目連結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575388" y="4437415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575388" y="4437415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聊天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575388" y="1713864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575388" y="1713864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使用</a:t>
            </a: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導覽列</a:t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1971158" y="988713"/>
            <a:ext cx="1432390" cy="478690"/>
          </a:xfrm>
          <a:prstGeom prst="rect">
            <a:avLst/>
          </a:prstGeom>
          <a:gradFill>
            <a:gsLst>
              <a:gs pos="0">
                <a:srgbClr val="47B39E"/>
              </a:gs>
              <a:gs pos="50000">
                <a:srgbClr val="00B098"/>
              </a:gs>
              <a:gs pos="100000">
                <a:srgbClr val="00A28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971158" y="988713"/>
            <a:ext cx="1432390" cy="478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會員專區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2306260" y="2317266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2306260" y="2317266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顯示</a:t>
            </a: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行事曆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2306260" y="2952297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2306260" y="2952297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個人頁面</a:t>
            </a:r>
            <a:r>
              <a:rPr lang="zh-TW" sz="1600">
                <a:solidFill>
                  <a:schemeClr val="lt1"/>
                </a:solidFill>
              </a:rPr>
              <a:t>管理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2306260" y="3569308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2306260" y="3569308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揪團管理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2306260" y="4207556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2306260" y="4207556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個人社</a:t>
            </a: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團管理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2306260" y="4909520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2306260" y="4909520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好友管理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306260" y="1660914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306260" y="1660914"/>
            <a:ext cx="1288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會員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註冊/登入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2306260" y="5572042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2306260" y="5572042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訂單管理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3621858" y="988713"/>
            <a:ext cx="1432390" cy="478690"/>
          </a:xfrm>
          <a:prstGeom prst="rect">
            <a:avLst/>
          </a:prstGeom>
          <a:gradFill>
            <a:gsLst>
              <a:gs pos="0">
                <a:srgbClr val="47B39E"/>
              </a:gs>
              <a:gs pos="50000">
                <a:srgbClr val="00B098"/>
              </a:gs>
              <a:gs pos="100000">
                <a:srgbClr val="00A28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621858" y="988713"/>
            <a:ext cx="1432390" cy="478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揪</a:t>
            </a:r>
            <a:r>
              <a:rPr lang="zh-TW" sz="1800">
                <a:solidFill>
                  <a:schemeClr val="lt1"/>
                </a:solidFill>
              </a:rPr>
              <a:t>團專區</a:t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3889773" y="2410687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3889773" y="2410687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創立揪團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889773" y="3144514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889773" y="3144514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瀏覽揪團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3889773" y="3878340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3889773" y="3878340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瀏覽</a:t>
            </a: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揪團頁面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5272558" y="988713"/>
            <a:ext cx="1432390" cy="478690"/>
          </a:xfrm>
          <a:prstGeom prst="rect">
            <a:avLst/>
          </a:prstGeom>
          <a:gradFill>
            <a:gsLst>
              <a:gs pos="0">
                <a:srgbClr val="47B39E"/>
              </a:gs>
              <a:gs pos="50000">
                <a:srgbClr val="00B098"/>
              </a:gs>
              <a:gs pos="100000">
                <a:srgbClr val="00A28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5272558" y="988713"/>
            <a:ext cx="1432390" cy="478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社團</a:t>
            </a:r>
            <a:r>
              <a:rPr lang="zh-TW" sz="1800">
                <a:solidFill>
                  <a:schemeClr val="lt1"/>
                </a:solidFill>
              </a:rPr>
              <a:t>專區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5546939" y="1676861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5546939" y="1676861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瀏覽</a:t>
            </a: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社團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5546939" y="2410687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5546939" y="2410687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瀏覽</a:t>
            </a: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社團</a:t>
            </a:r>
            <a:r>
              <a:rPr lang="zh-TW" sz="1600">
                <a:solidFill>
                  <a:schemeClr val="lt1"/>
                </a:solidFill>
              </a:rPr>
              <a:t>頁面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5546939" y="3144514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5546939" y="3144514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創建社團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5546939" y="3878340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5546939" y="3878340"/>
            <a:ext cx="1288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瀏覽影音相簿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546939" y="4612167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5546939" y="4612167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瀏覽貼文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6923259" y="988713"/>
            <a:ext cx="1432390" cy="478690"/>
          </a:xfrm>
          <a:prstGeom prst="rect">
            <a:avLst/>
          </a:prstGeom>
          <a:gradFill>
            <a:gsLst>
              <a:gs pos="0">
                <a:srgbClr val="47B39E"/>
              </a:gs>
              <a:gs pos="50000">
                <a:srgbClr val="00B098"/>
              </a:gs>
              <a:gs pos="100000">
                <a:srgbClr val="00A28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6923259" y="988713"/>
            <a:ext cx="1432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zh-TW" sz="1800">
                <a:solidFill>
                  <a:schemeClr val="lt1"/>
                </a:solidFill>
              </a:rPr>
              <a:t>會員登入/註冊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588146" y="5099411"/>
            <a:ext cx="1288800" cy="515400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588146" y="5099411"/>
            <a:ext cx="1288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瀏覽</a:t>
            </a: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賽事資訊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566161" y="5772911"/>
            <a:ext cx="1288800" cy="515400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566161" y="5772911"/>
            <a:ext cx="1288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瀏覽</a:t>
            </a:r>
            <a:r>
              <a:rPr b="0"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場地資訊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10224659" y="988713"/>
            <a:ext cx="1432390" cy="478690"/>
          </a:xfrm>
          <a:prstGeom prst="rect">
            <a:avLst/>
          </a:prstGeom>
          <a:gradFill>
            <a:gsLst>
              <a:gs pos="0">
                <a:srgbClr val="47B39E"/>
              </a:gs>
              <a:gs pos="50000">
                <a:srgbClr val="00B098"/>
              </a:gs>
              <a:gs pos="100000">
                <a:srgbClr val="00A28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10224659" y="988713"/>
            <a:ext cx="1432390" cy="478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" lIns="11425" spcFirstLastPara="1" rIns="11425" wrap="square" tIns="1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商城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10505714" y="1676861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10505714" y="1676861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瀏覽商品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10505714" y="2410687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10505714" y="2410687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商品</a:t>
            </a:r>
            <a:r>
              <a:rPr lang="zh-TW" sz="1600">
                <a:solidFill>
                  <a:schemeClr val="lt1"/>
                </a:solidFill>
              </a:rPr>
              <a:t>介紹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0505714" y="3878340"/>
            <a:ext cx="1288784" cy="515517"/>
          </a:xfrm>
          <a:prstGeom prst="rect">
            <a:avLst/>
          </a:prstGeom>
          <a:gradFill>
            <a:gsLst>
              <a:gs pos="0">
                <a:srgbClr val="4AC5B0"/>
              </a:gs>
              <a:gs pos="50000">
                <a:srgbClr val="12C4AA"/>
              </a:gs>
              <a:gs pos="100000">
                <a:srgbClr val="09B39B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10505714" y="3878340"/>
            <a:ext cx="1288784" cy="515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購物車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2306260" y="6234567"/>
            <a:ext cx="12888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管理追蹤商品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546927" y="5345992"/>
            <a:ext cx="12888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</a:rPr>
              <a:t>社團管理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>
            <a:off x="344799" y="2057050"/>
            <a:ext cx="161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</a:rPr>
              <a:t>顯示</a:t>
            </a: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最新消息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2544522" y="2085125"/>
            <a:ext cx="7008600" cy="4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1.用輪播的方式顯示重大賽事資訊、</a:t>
            </a:r>
            <a:r>
              <a:rPr lang="zh-TW" sz="1800">
                <a:solidFill>
                  <a:srgbClr val="FF0000"/>
                </a:solidFill>
              </a:rPr>
              <a:t>促銷商品</a:t>
            </a: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、公告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304597" y="2635438"/>
            <a:ext cx="17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</a:rPr>
              <a:t>瀏覽</a:t>
            </a: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推薦揪團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2466650" y="2708993"/>
            <a:ext cx="83502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1.推薦揪團（根據訪客或會員的位置，顯示附近</a:t>
            </a:r>
            <a:r>
              <a:rPr lang="zh-TW" sz="1800">
                <a:solidFill>
                  <a:srgbClr val="757070"/>
                </a:solidFill>
              </a:rPr>
              <a:t>揪團</a:t>
            </a: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5"/>
          <p:cNvCxnSpPr/>
          <p:nvPr/>
        </p:nvCxnSpPr>
        <p:spPr>
          <a:xfrm>
            <a:off x="2244516" y="1169292"/>
            <a:ext cx="15600" cy="545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25"/>
          <p:cNvSpPr/>
          <p:nvPr/>
        </p:nvSpPr>
        <p:spPr>
          <a:xfrm>
            <a:off x="2147366" y="1590975"/>
            <a:ext cx="213900" cy="21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2127130" y="2168303"/>
            <a:ext cx="213900" cy="21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2101543" y="2745634"/>
            <a:ext cx="213900" cy="21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0" y="3089125"/>
            <a:ext cx="21351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</a:rPr>
              <a:t>顯示</a:t>
            </a: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運動項目連結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520931" y="3129684"/>
            <a:ext cx="8846400" cy="4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1.七項運動的連結</a:t>
            </a:r>
            <a:r>
              <a:rPr lang="zh-TW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(籃、排、網、棒、羽、自行車、慢跑)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258124" y="3727191"/>
            <a:ext cx="15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聊天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2122468" y="3228450"/>
            <a:ext cx="213900" cy="21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2536935" y="3742580"/>
            <a:ext cx="59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1.在每個頁面底下都會有的icon,一點開就可以跟好友聊天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1631216" y="255755"/>
            <a:ext cx="1246200" cy="119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首頁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9553135" y="255755"/>
            <a:ext cx="2638865" cy="3817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2135159" y="3804873"/>
            <a:ext cx="213900" cy="21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344827" y="1509500"/>
            <a:ext cx="15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</a:rPr>
              <a:t>使用</a:t>
            </a: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導覽列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2512475" y="1373600"/>
            <a:ext cx="8744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1.首頁 2.會員專區 3.揪團 4.社團 5.</a:t>
            </a:r>
            <a:r>
              <a:rPr lang="zh-TW" sz="1800">
                <a:solidFill>
                  <a:srgbClr val="757070"/>
                </a:solidFill>
              </a:rPr>
              <a:t>賽事</a:t>
            </a: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資訊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6.場地資訊 7.商城 8.關於我們(緣起 、聯絡我們(email))9.註冊/登入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197032" y="4309559"/>
            <a:ext cx="16128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遊覽場地資訊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2520925" y="4350113"/>
            <a:ext cx="8846400" cy="8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zh-TW" sz="1600">
                <a:solidFill>
                  <a:srgbClr val="FF0000"/>
                </a:solidFill>
              </a:rPr>
              <a:t>地圖標示附近的場地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zh-TW" sz="1600">
                <a:solidFill>
                  <a:srgbClr val="FF0000"/>
                </a:solidFill>
              </a:rPr>
              <a:t>可以查詢場地，並產生場地資訊列表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zh-TW" sz="1600">
                <a:solidFill>
                  <a:srgbClr val="FF0000"/>
                </a:solidFill>
              </a:rPr>
              <a:t>可以知道場地詳細資料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2122468" y="4448888"/>
            <a:ext cx="213900" cy="21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58125" y="5301925"/>
            <a:ext cx="161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</a:rPr>
              <a:t>遊覽賽事資訊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2536935" y="5317317"/>
            <a:ext cx="59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Arial"/>
              <a:buAutoNum type="arabicPeriod"/>
            </a:pPr>
            <a:r>
              <a:rPr lang="zh-TW" sz="1800">
                <a:solidFill>
                  <a:srgbClr val="757070"/>
                </a:solidFill>
              </a:rPr>
              <a:t>---</a:t>
            </a:r>
            <a:endParaRPr sz="1800">
              <a:solidFill>
                <a:srgbClr val="757070"/>
              </a:solidFill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2135159" y="5379610"/>
            <a:ext cx="213900" cy="21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6"/>
          <p:cNvGraphicFramePr/>
          <p:nvPr/>
        </p:nvGraphicFramePr>
        <p:xfrm>
          <a:off x="2501155" y="36586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{A91190B6-D095-492A-A248-8104E3BCDF30}</a:tableStyleId>
              </a:tblPr>
              <a:tblGrid>
                <a:gridCol w="4843150"/>
                <a:gridCol w="3205175"/>
                <a:gridCol w="986250"/>
              </a:tblGrid>
              <a:tr h="26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1.我主辦的揪團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274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r>
                        <a:rPr b="0" i="0"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歷史揪團</a:t>
                      </a:r>
                      <a:endParaRPr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274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27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2.揪團狀態(點擊數、參加人數、繳費人員列表)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274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5.關注(取消)揪團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274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27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參加揪團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274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6.揪團帳單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2743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27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26"/>
          <p:cNvSpPr/>
          <p:nvPr/>
        </p:nvSpPr>
        <p:spPr>
          <a:xfrm>
            <a:off x="38277" y="2007244"/>
            <a:ext cx="2042175" cy="492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行事曆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2685065" y="2066850"/>
            <a:ext cx="5280550" cy="4364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1.顯示參與、主辦的揪團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38277" y="2517850"/>
            <a:ext cx="2042175" cy="492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個人頁面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1616890" y="237215"/>
            <a:ext cx="1246056" cy="1198082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會員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專區</a:t>
            </a:r>
            <a:endParaRPr/>
          </a:p>
        </p:txBody>
      </p:sp>
      <p:cxnSp>
        <p:nvCxnSpPr>
          <p:cNvPr id="245" name="Google Shape;245;p26"/>
          <p:cNvCxnSpPr/>
          <p:nvPr/>
        </p:nvCxnSpPr>
        <p:spPr>
          <a:xfrm>
            <a:off x="2221503" y="1235571"/>
            <a:ext cx="9500" cy="5522197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26"/>
          <p:cNvSpPr/>
          <p:nvPr/>
        </p:nvSpPr>
        <p:spPr>
          <a:xfrm>
            <a:off x="2114498" y="2153434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2115883" y="2735004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421089" y="3551205"/>
            <a:ext cx="12765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揪團管理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2114263" y="3678498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290827" y="4550038"/>
            <a:ext cx="15370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社團管理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2123998" y="4701473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" name="Google Shape;252;p26"/>
          <p:cNvGraphicFramePr/>
          <p:nvPr/>
        </p:nvGraphicFramePr>
        <p:xfrm>
          <a:off x="2754866" y="26318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{A91190B6-D095-492A-A248-8104E3BCDF30}</a:tableStyleId>
              </a:tblPr>
              <a:tblGrid>
                <a:gridCol w="1445525"/>
                <a:gridCol w="1445525"/>
                <a:gridCol w="1445525"/>
                <a:gridCol w="4562850"/>
              </a:tblGrid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姓名、地址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4.信箱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7.緊急聯絡電話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10.活動地區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2.照片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5.電話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8.運動興趣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</a:t>
                      </a: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我的評價(揪團及參與揪團) 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3.暱稱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6.緊急聯絡人</a:t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5707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zh-TW" sz="16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9.運動程度</a:t>
                      </a:r>
                      <a:endParaRPr/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26"/>
          <p:cNvSpPr/>
          <p:nvPr/>
        </p:nvSpPr>
        <p:spPr>
          <a:xfrm>
            <a:off x="2685065" y="4525607"/>
            <a:ext cx="67697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1.參加社團(待/已審核)         2.我的社團            3.關注中社團  4.評價社團 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290827" y="5220787"/>
            <a:ext cx="15370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好友管理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2114028" y="5376544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2685079" y="5334850"/>
            <a:ext cx="82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1.好友清單 (交友邀請)、尋找好友                     2.聊天快捷鍵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2133955" y="6079444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" name="Google Shape;259;p26"/>
          <p:cNvGraphicFramePr/>
          <p:nvPr/>
        </p:nvGraphicFramePr>
        <p:xfrm>
          <a:off x="2501155" y="56654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{A91190B6-D095-492A-A248-8104E3BCDF30}</a:tableStyleId>
              </a:tblPr>
              <a:tblGrid>
                <a:gridCol w="9177050"/>
              </a:tblGrid>
              <a:tr h="659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26"/>
          <p:cNvSpPr/>
          <p:nvPr/>
        </p:nvSpPr>
        <p:spPr>
          <a:xfrm>
            <a:off x="290827" y="5940137"/>
            <a:ext cx="15370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我的商品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2685065" y="6019927"/>
            <a:ext cx="7395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1.最愛的商品   2.商品的購買紀錄   3.訂單查詢(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退貨、換貨</a:t>
            </a: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)  4.折價券</a:t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38277" y="1511824"/>
            <a:ext cx="2042175" cy="492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註冊/登入/登出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2118624" y="1645968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2685065" y="1546749"/>
            <a:ext cx="2948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1.註冊時輸入個人資細項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27"/>
          <p:cNvGraphicFramePr/>
          <p:nvPr/>
        </p:nvGraphicFramePr>
        <p:xfrm>
          <a:off x="2257117" y="3977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{A91190B6-D095-492A-A248-8104E3BCDF30}</a:tableStyleId>
              </a:tblPr>
              <a:tblGrid>
                <a:gridCol w="9409275"/>
              </a:tblGrid>
              <a:tr h="31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會員及訪客可以藉由地區、時間、場地名稱、團長名稱及關鍵字搜尋揪團，並呈現揪團列表及各糾團重點資訊</a:t>
                      </a:r>
                      <a:endParaRPr sz="16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2743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27"/>
          <p:cNvGraphicFramePr/>
          <p:nvPr/>
        </p:nvGraphicFramePr>
        <p:xfrm>
          <a:off x="2257117" y="5216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{A91190B6-D095-492A-A248-8104E3BCDF30}</a:tableStyleId>
              </a:tblPr>
              <a:tblGrid>
                <a:gridCol w="9199575"/>
              </a:tblGrid>
              <a:tr h="26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會員及訪客點擊揪團列表後，可進入查看該揪團詳細資訊，並可進行加入、收藏、分享及檢舉等功能操作</a:t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575" marB="0" marR="7575" marL="272675"/>
                </a:tc>
              </a:tr>
            </a:tbl>
          </a:graphicData>
        </a:graphic>
      </p:graphicFrame>
      <p:sp>
        <p:nvSpPr>
          <p:cNvPr id="271" name="Google Shape;271;p27"/>
          <p:cNvSpPr/>
          <p:nvPr/>
        </p:nvSpPr>
        <p:spPr>
          <a:xfrm>
            <a:off x="347034" y="2777834"/>
            <a:ext cx="1342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創立揪團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1606868" y="237215"/>
            <a:ext cx="1246056" cy="1198082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揪團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專區</a:t>
            </a:r>
            <a:endParaRPr/>
          </a:p>
        </p:txBody>
      </p:sp>
      <p:cxnSp>
        <p:nvCxnSpPr>
          <p:cNvPr id="273" name="Google Shape;273;p27"/>
          <p:cNvCxnSpPr/>
          <p:nvPr/>
        </p:nvCxnSpPr>
        <p:spPr>
          <a:xfrm>
            <a:off x="2235320" y="1123586"/>
            <a:ext cx="21797" cy="5657984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27"/>
          <p:cNvSpPr/>
          <p:nvPr/>
        </p:nvSpPr>
        <p:spPr>
          <a:xfrm>
            <a:off x="2128315" y="1713789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2128315" y="2869763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347034" y="3978523"/>
            <a:ext cx="1342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瀏覽</a:t>
            </a:r>
            <a:r>
              <a:rPr b="1"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揪團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2128315" y="4021748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47034" y="5189915"/>
            <a:ext cx="1342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瀏覽</a:t>
            </a:r>
            <a:r>
              <a:rPr b="1"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揪團頁面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2128315" y="5233036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2532734" y="2803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{A91190B6-D095-492A-A248-8104E3BCDF30}</a:tableStyleId>
              </a:tblPr>
              <a:tblGrid>
                <a:gridCol w="8103775"/>
              </a:tblGrid>
              <a:tr h="28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會員可以創立一個揪團，並進行相關資訊設定，如時間、地點、人數及文字說明等等</a:t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/>
                </a:tc>
              </a:tr>
              <a:tr h="28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/>
                </a:tc>
              </a:tr>
            </a:tbl>
          </a:graphicData>
        </a:graphic>
      </p:graphicFrame>
      <p:sp>
        <p:nvSpPr>
          <p:cNvPr id="281" name="Google Shape;281;p27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/>
          <p:nvPr/>
        </p:nvSpPr>
        <p:spPr>
          <a:xfrm>
            <a:off x="642550" y="1650017"/>
            <a:ext cx="124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</a:rPr>
              <a:t>瀏覽</a:t>
            </a: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1565935" y="237215"/>
            <a:ext cx="1246056" cy="1198082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社團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專區</a:t>
            </a:r>
            <a:endParaRPr/>
          </a:p>
        </p:txBody>
      </p:sp>
      <p:cxnSp>
        <p:nvCxnSpPr>
          <p:cNvPr id="288" name="Google Shape;288;p28"/>
          <p:cNvCxnSpPr/>
          <p:nvPr/>
        </p:nvCxnSpPr>
        <p:spPr>
          <a:xfrm>
            <a:off x="2191817" y="1167489"/>
            <a:ext cx="19500" cy="5076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p28"/>
          <p:cNvSpPr/>
          <p:nvPr/>
        </p:nvSpPr>
        <p:spPr>
          <a:xfrm>
            <a:off x="2084812" y="1789362"/>
            <a:ext cx="213900" cy="2139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662200" y="3128948"/>
            <a:ext cx="1245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創建社團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2104273" y="3247178"/>
            <a:ext cx="213900" cy="2139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535001" y="3981702"/>
            <a:ext cx="15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</a:rPr>
              <a:t>瀏覽貼文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2082015" y="4128250"/>
            <a:ext cx="213900" cy="2139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2081956" y="5009321"/>
            <a:ext cx="213900" cy="2139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719801" y="4931622"/>
            <a:ext cx="1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</a:rPr>
              <a:t>瀏覽影音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2494875" y="1435288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瀏覽隨機或依照搜尋結果顯示(以運動類型及</a:t>
            </a:r>
            <a:r>
              <a:rPr lang="zh-TW" sz="1800"/>
              <a:t>關鍵字)</a:t>
            </a:r>
            <a:r>
              <a:rPr lang="zh-TW" sz="1800"/>
              <a:t>的社團列表，選擇社團後跳轉揪團頁面</a:t>
            </a:r>
            <a:endParaRPr sz="1800"/>
          </a:p>
        </p:txBody>
      </p:sp>
      <p:sp>
        <p:nvSpPr>
          <p:cNvPr id="298" name="Google Shape;298;p28"/>
          <p:cNvSpPr txBox="1"/>
          <p:nvPr/>
        </p:nvSpPr>
        <p:spPr>
          <a:xfrm>
            <a:off x="2495050" y="2204825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一般會員可查看社團的資料，可申請加入社團。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團員則可以瀏覽社團內容。</a:t>
            </a:r>
            <a:br>
              <a:rPr lang="zh-TW" sz="1800">
                <a:solidFill>
                  <a:schemeClr val="dk1"/>
                </a:solidFill>
              </a:rPr>
            </a:br>
            <a:r>
              <a:rPr lang="zh-TW" sz="1800">
                <a:solidFill>
                  <a:schemeClr val="dk1"/>
                </a:solidFill>
              </a:rPr>
              <a:t>團員也可以申請退出社團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2618725" y="405055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瀏覽依照時間排序或依照搜尋結果顯示的貼文。</a:t>
            </a:r>
            <a:endParaRPr sz="1800"/>
          </a:p>
        </p:txBody>
      </p:sp>
      <p:sp>
        <p:nvSpPr>
          <p:cNvPr id="300" name="Google Shape;300;p28"/>
          <p:cNvSpPr txBox="1"/>
          <p:nvPr/>
        </p:nvSpPr>
        <p:spPr>
          <a:xfrm>
            <a:off x="2618725" y="4882300"/>
            <a:ext cx="578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瀏覽社團相簿裡的影音。</a:t>
            </a:r>
            <a:endParaRPr sz="1800"/>
          </a:p>
        </p:txBody>
      </p:sp>
      <p:sp>
        <p:nvSpPr>
          <p:cNvPr id="301" name="Google Shape;301;p28"/>
          <p:cNvSpPr txBox="1"/>
          <p:nvPr/>
        </p:nvSpPr>
        <p:spPr>
          <a:xfrm>
            <a:off x="2514350" y="3128950"/>
            <a:ext cx="79005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一般會員可以設定社團名稱、簡介、運動項目創建一個社團</a:t>
            </a:r>
            <a:endParaRPr sz="1800"/>
          </a:p>
        </p:txBody>
      </p:sp>
      <p:sp>
        <p:nvSpPr>
          <p:cNvPr id="302" name="Google Shape;302;p28"/>
          <p:cNvSpPr/>
          <p:nvPr/>
        </p:nvSpPr>
        <p:spPr>
          <a:xfrm>
            <a:off x="719801" y="5684072"/>
            <a:ext cx="1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</a:rPr>
              <a:t>社團管理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2104281" y="5761771"/>
            <a:ext cx="213900" cy="2139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2593275" y="5555750"/>
            <a:ext cx="79005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團長可以設定管理員權限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刪除貼文、審核加入的會員、設定違規社員禁止發言、社團內容編輯</a:t>
            </a:r>
            <a:endParaRPr sz="1800"/>
          </a:p>
        </p:txBody>
      </p:sp>
      <p:sp>
        <p:nvSpPr>
          <p:cNvPr id="305" name="Google Shape;305;p28"/>
          <p:cNvSpPr/>
          <p:nvPr/>
        </p:nvSpPr>
        <p:spPr>
          <a:xfrm>
            <a:off x="240100" y="2389475"/>
            <a:ext cx="166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757070"/>
                </a:solidFill>
              </a:rPr>
              <a:t>瀏覽</a:t>
            </a:r>
            <a:r>
              <a:rPr b="1" lang="zh-TW" sz="1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社團</a:t>
            </a:r>
            <a:r>
              <a:rPr b="1" lang="zh-TW" sz="1800">
                <a:solidFill>
                  <a:srgbClr val="757070"/>
                </a:solidFill>
              </a:rPr>
              <a:t>頁面</a:t>
            </a:r>
            <a:endParaRPr b="1"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2081962" y="2518274"/>
            <a:ext cx="213900" cy="2139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/>
          <p:nvPr/>
        </p:nvSpPr>
        <p:spPr>
          <a:xfrm>
            <a:off x="486510" y="1777909"/>
            <a:ext cx="1608403" cy="492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場地資訊</a:t>
            </a:r>
            <a:endParaRPr b="1" sz="20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29"/>
          <p:cNvCxnSpPr/>
          <p:nvPr/>
        </p:nvCxnSpPr>
        <p:spPr>
          <a:xfrm>
            <a:off x="2150037" y="1150752"/>
            <a:ext cx="19457" cy="507630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29"/>
          <p:cNvSpPr/>
          <p:nvPr/>
        </p:nvSpPr>
        <p:spPr>
          <a:xfrm>
            <a:off x="2043032" y="1909530"/>
            <a:ext cx="214009" cy="213969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1536737" y="237215"/>
            <a:ext cx="1246056" cy="1198082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場地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資訊</a:t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9553135" y="237215"/>
            <a:ext cx="2638865" cy="38174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系統功能前台</a:t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2312165" y="1553364"/>
            <a:ext cx="7174874" cy="143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地圖</a:t>
            </a:r>
            <a:endParaRPr sz="16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顯示場地資訊(評價系統中有硬體評價可供參考)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Calibri"/>
              <a:buAutoNum type="arabicPeriod"/>
            </a:pPr>
            <a:r>
              <a:rPr lang="zh-TW" sz="16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各場地目前已有的活動(場地未來的揪團列表)</a:t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2627125" y="1035575"/>
            <a:ext cx="7514700" cy="4948800"/>
          </a:xfrm>
          <a:prstGeom prst="noSmoking">
            <a:avLst>
              <a:gd fmla="val 1875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C00"/>
      </a:accent1>
      <a:accent2>
        <a:srgbClr val="FF9600"/>
      </a:accent2>
      <a:accent3>
        <a:srgbClr val="FF6B00"/>
      </a:accent3>
      <a:accent4>
        <a:srgbClr val="92D050"/>
      </a:accent4>
      <a:accent5>
        <a:srgbClr val="00BBA5"/>
      </a:accent5>
      <a:accent6>
        <a:srgbClr val="0070C0"/>
      </a:accent6>
      <a:hlink>
        <a:srgbClr val="7030A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