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4003" r:id="rId5"/>
    <p:sldMasterId id="2147483982" r:id="rId6"/>
    <p:sldMasterId id="2147483989" r:id="rId7"/>
  </p:sldMasterIdLst>
  <p:notesMasterIdLst>
    <p:notesMasterId r:id="rId17"/>
  </p:notesMasterIdLst>
  <p:handoutMasterIdLst>
    <p:handoutMasterId r:id="rId18"/>
  </p:handoutMasterIdLst>
  <p:sldIdLst>
    <p:sldId id="305" r:id="rId8"/>
    <p:sldId id="256" r:id="rId9"/>
    <p:sldId id="704" r:id="rId10"/>
    <p:sldId id="705" r:id="rId11"/>
    <p:sldId id="706" r:id="rId12"/>
    <p:sldId id="707" r:id="rId13"/>
    <p:sldId id="708" r:id="rId14"/>
    <p:sldId id="710" r:id="rId15"/>
    <p:sldId id="711" r:id="rId16"/>
  </p:sldIdLst>
  <p:sldSz cx="12192000" cy="6858000"/>
  <p:notesSz cx="7010400" cy="92964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ll Aronson Pfaendtner" initials="JAP" lastIdx="1" clrIdx="0">
    <p:extLst>
      <p:ext uri="{19B8F6BF-5375-455C-9EA6-DF929625EA0E}">
        <p15:presenceInfo xmlns:p15="http://schemas.microsoft.com/office/powerpoint/2012/main" userId="S::jmap@uw.edu::e0251905-7980-458b-979c-d994dd840acc" providerId="AD"/>
      </p:ext>
    </p:extLst>
  </p:cmAuthor>
  <p:cmAuthor id="2" name="Paulo Goncalves" initials="PG" lastIdx="2" clrIdx="1">
    <p:extLst>
      <p:ext uri="{19B8F6BF-5375-455C-9EA6-DF929625EA0E}">
        <p15:presenceInfo xmlns:p15="http://schemas.microsoft.com/office/powerpoint/2012/main" userId="S::paulomcg@uw.edu::a54fc7fc-9add-462f-9c6e-9a146776d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853"/>
    <a:srgbClr val="FFFFFF"/>
    <a:srgbClr val="4B2E83"/>
    <a:srgbClr val="444444"/>
    <a:srgbClr val="7C2E9A"/>
    <a:srgbClr val="4B2E84"/>
    <a:srgbClr val="B908C5"/>
    <a:srgbClr val="623B90"/>
    <a:srgbClr val="551962"/>
    <a:srgbClr val="555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3"/>
  </p:normalViewPr>
  <p:slideViewPr>
    <p:cSldViewPr snapToGrid="0">
      <p:cViewPr varScale="1">
        <p:scale>
          <a:sx n="84" d="100"/>
          <a:sy n="84" d="100"/>
        </p:scale>
        <p:origin x="636" y="41"/>
      </p:cViewPr>
      <p:guideLst>
        <p:guide orient="horz" pos="4272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5A8C92-F93A-4B8F-957C-08B7A1CAFA8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A01484-2CAD-49E9-8CF7-01B0EEF4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0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B9488C-624A-45B3-B889-9899E6D38415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7FCFE4-0335-4B13-A732-EE2AA6B7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Without Image Example	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6" y="1806397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porting with arro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3991" y="371510"/>
            <a:ext cx="10912883" cy="5031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Slide with Arrow Bullets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C07CC-98DC-4E60-9625-9771BF5948FE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AB52AD5-1C3A-42A6-825B-7D953A01F3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387" y="1062012"/>
            <a:ext cx="10769275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Tx/>
              <a:buBlip>
                <a:blip r:embed="rId2"/>
              </a:buBlip>
              <a:defRPr sz="18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3pPr>
            <a:lvl4pPr marL="1600160" indent="-228594">
              <a:buFontTx/>
              <a:buBlip>
                <a:blip r:embed="rId2"/>
              </a:buBlip>
              <a:defRPr sz="16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Tx/>
              <a:buBlip>
                <a:blip r:embed="rId2"/>
              </a:buBlip>
              <a:defRPr sz="1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24 pt.)</a:t>
            </a:r>
          </a:p>
          <a:p>
            <a:pPr lvl="1"/>
            <a:r>
              <a:rPr lang="en-US"/>
              <a:t>Second level (Open Sans Light, 20)</a:t>
            </a:r>
          </a:p>
          <a:p>
            <a:pPr lvl="2"/>
            <a:r>
              <a:rPr lang="en-US"/>
              <a:t>Third level (Open Sans Light, 18)</a:t>
            </a:r>
          </a:p>
          <a:p>
            <a:pPr lvl="3"/>
            <a:r>
              <a:rPr lang="en-US"/>
              <a:t>Fourth level (Open Sans Light, 16)</a:t>
            </a:r>
          </a:p>
          <a:p>
            <a:pPr lvl="4"/>
            <a:r>
              <a:rPr lang="en-US"/>
              <a:t>Fifth level (Open Sans Light, 14)</a:t>
            </a:r>
          </a:p>
        </p:txBody>
      </p:sp>
    </p:spTree>
    <p:extLst>
      <p:ext uri="{BB962C8B-B14F-4D97-AF65-F5344CB8AC3E}">
        <p14:creationId xmlns:p14="http://schemas.microsoft.com/office/powerpoint/2010/main" val="4194649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3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F5EF103-61B9-454C-8FFC-5968ABA921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2800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2F59884-A057-4BEF-9B18-D1D169A19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6574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81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pporting with arrow bullets +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BA4717D-AE71-4C98-90D8-2B66BDEA39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4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F2AD332-DF31-4A28-ABF2-063569355F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9039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0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Rec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6512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1A55C59-FC7B-4305-8265-2B82B4CB9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4251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FDBBE30-5751-4ED9-903F-67267BF61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1990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EC13F74-5A1F-435D-8609-875398FE3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9728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7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Circula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56675" y="4458268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166E5F-92FF-497F-A033-719DF4F330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53052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2AE6E5-5D18-44C2-AF4B-CD34DE0DB5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1316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D1D8AEC-5DDE-4ABC-BD5F-0CB818A8B4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786199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9D9AB7B-FA5E-459A-A8E6-BFA1F6C305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3670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4F47D48-AB63-47D3-8DB4-65D455E071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53052" y="4465022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2E4426B-0DD0-42F3-9B49-95E3912E40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6151" y="4458268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F842D-FC35-4BCE-895B-769C2F2B90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59249" y="4465022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slide with callouts (GI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7DB453-4203-44B4-BACA-74A7815D5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62086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F46B9-B048-4B14-A88B-E4931334C4DF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1A41842-F8FA-487D-8F7F-3F26AD674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With Callouts </a:t>
            </a:r>
          </a:p>
          <a:p>
            <a:pPr lvl="0"/>
            <a:r>
              <a:rPr lang="en-US"/>
              <a:t>This Is The Second Line</a:t>
            </a:r>
          </a:p>
        </p:txBody>
      </p:sp>
    </p:spTree>
    <p:extLst>
      <p:ext uri="{BB962C8B-B14F-4D97-AF65-F5344CB8AC3E}">
        <p14:creationId xmlns:p14="http://schemas.microsoft.com/office/powerpoint/2010/main" val="4210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1BAB-5CC6-412D-A8C6-51034A0A4F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C7F3BA-98A2-4B77-8110-1D5EA3EE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MFG</a:t>
            </a:r>
            <a:r>
              <a:rPr lang="en-US" dirty="0"/>
              <a:t> ANALYTIC</a:t>
            </a:r>
          </a:p>
        </p:txBody>
      </p:sp>
    </p:spTree>
    <p:extLst>
      <p:ext uri="{BB962C8B-B14F-4D97-AF65-F5344CB8AC3E}">
        <p14:creationId xmlns:p14="http://schemas.microsoft.com/office/powerpoint/2010/main" val="3457531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ha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2E83"/>
              </a:solidFill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Without Image Example	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6" y="1806397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88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2E83"/>
              </a:solidFill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 Callouts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960B9B-47CB-4623-BFC4-C9224EF76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80639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28941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5520" y="1835920"/>
            <a:ext cx="5418241" cy="4339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835920"/>
            <a:ext cx="5468983" cy="4339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370240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 Callouts	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7DB453-4203-44B4-BACA-74A7815D5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80639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127068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835919"/>
            <a:ext cx="5418241" cy="4277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>
                <a:latin typeface="Encode Sans Normal" panose="02000000000000000000" pitchFamily="2" charset="0"/>
              </a:defRPr>
            </a:lvl1pPr>
            <a:lvl2pPr marL="457189" indent="0">
              <a:buNone/>
              <a:defRPr lang="en-US">
                <a:latin typeface="Encode Sans Normal" panose="02000000000000000000" pitchFamily="2" charset="0"/>
              </a:defRPr>
            </a:lvl2pPr>
            <a:lvl3pPr marL="914377" indent="0">
              <a:buNone/>
              <a:defRPr lang="en-US">
                <a:latin typeface="Encode Sans Normal" panose="02000000000000000000" pitchFamily="2" charset="0"/>
              </a:defRPr>
            </a:lvl3pPr>
            <a:lvl4pPr marL="1371566" indent="0">
              <a:buNone/>
              <a:defRPr lang="en-US">
                <a:latin typeface="Encode Sans Normal" panose="02000000000000000000" pitchFamily="2" charset="0"/>
              </a:defRPr>
            </a:lvl4pPr>
            <a:lvl5pPr marL="1828754" indent="0">
              <a:buNone/>
              <a:defRPr lang="en-US"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835919"/>
            <a:ext cx="5468983" cy="4277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2463068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Also Available With Image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01288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A450CE8-E6FE-4E20-9C80-EEF7C8F753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6574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2502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3652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8BCB0B9-6855-4F45-9393-6730EC5D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574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5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,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7386" y="1576106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457189" indent="0">
              <a:buFontTx/>
              <a:buNone/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7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918A6E2-F936-4B43-91E1-28FA62CBC7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9736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F9237B1-FC0D-4A79-95F7-555C13DF0CB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645356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E4A11-B99E-4BDF-9151-6EAD3F2514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574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589CE3-3E62-4D4F-AC2F-CA6459F219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4087706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porting with arro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3991" y="371511"/>
            <a:ext cx="10912883" cy="4677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Slide with Arrow Bullets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7" y="1062012"/>
            <a:ext cx="10769275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Tx/>
              <a:buBlip>
                <a:blip r:embed="rId2"/>
              </a:buBlip>
              <a:defRPr sz="18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3pPr>
            <a:lvl4pPr marL="1600160" indent="-228594">
              <a:buFontTx/>
              <a:buBlip>
                <a:blip r:embed="rId2"/>
              </a:buBlip>
              <a:defRPr sz="16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Tx/>
              <a:buBlip>
                <a:blip r:embed="rId2"/>
              </a:buBlip>
              <a:defRPr sz="1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24 pt.)</a:t>
            </a:r>
          </a:p>
          <a:p>
            <a:pPr lvl="1"/>
            <a:r>
              <a:rPr lang="en-US"/>
              <a:t>Second level (Open Sans Light, 20)</a:t>
            </a:r>
          </a:p>
          <a:p>
            <a:pPr lvl="2"/>
            <a:r>
              <a:rPr lang="en-US"/>
              <a:t>Third level (Open Sans Light, 18)</a:t>
            </a:r>
          </a:p>
          <a:p>
            <a:pPr lvl="3"/>
            <a:r>
              <a:rPr lang="en-US"/>
              <a:t>Fourth level (Open Sans Light, 16)</a:t>
            </a:r>
          </a:p>
          <a:p>
            <a:pPr lvl="4"/>
            <a:r>
              <a:rPr lang="en-US"/>
              <a:t>Fifth level (Open Sans Light,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C07CC-98DC-4E60-9625-9771BF5948FE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54979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35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C998001-3598-4984-9030-9F8EF7789E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2800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9855AC8-BE31-4EBE-8F57-EADE6A8E42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6574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56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88D6EBF-EC52-457F-965F-52D177A90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4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9039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15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Rec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6512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1A55C59-FC7B-4305-8265-2B82B4CB9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4251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FDBBE30-5751-4ED9-903F-67267BF61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1990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EC13F74-5A1F-435D-8609-875398FE3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9728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5520" y="1835920"/>
            <a:ext cx="5418241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835920"/>
            <a:ext cx="5468983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3105178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Circula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166E5F-92FF-497F-A033-719DF4F330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53052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2AE6E5-5D18-44C2-AF4B-CD34DE0DB5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1316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D1D8AEC-5DDE-4ABC-BD5F-0CB818A8B4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786199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9D9AB7B-FA5E-459A-A8E6-BFA1F6C305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3670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19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-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With Callouts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43E18-DD19-489C-8691-68AD2C4D8DC0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64A566-A9F9-4E47-94B1-1D7331953C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62086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12283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One Line title, subheader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885675"/>
            <a:ext cx="8995657" cy="55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557359"/>
            <a:ext cx="899565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2165715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05/20/2020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35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One Line title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885675"/>
            <a:ext cx="8995657" cy="55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1615280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05/20/2020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96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_Two line title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214363"/>
            <a:ext cx="8995657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1658332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40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Two line title, subheader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214363"/>
            <a:ext cx="8995657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522146"/>
            <a:ext cx="899565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2225078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35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One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904170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97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Two line title, subheader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14363"/>
            <a:ext cx="8851373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3" y="1486807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2217535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21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Two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14363"/>
            <a:ext cx="8851373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1619642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204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_One line title, subheader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3" y="865479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1596207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835920"/>
            <a:ext cx="5418241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>
                <a:latin typeface="Encode Sans Normal" panose="02000000000000000000" pitchFamily="2" charset="0"/>
              </a:defRPr>
            </a:lvl1pPr>
            <a:lvl2pPr marL="457189" indent="0">
              <a:buNone/>
              <a:defRPr lang="en-US">
                <a:latin typeface="Encode Sans Normal" panose="02000000000000000000" pitchFamily="2" charset="0"/>
              </a:defRPr>
            </a:lvl2pPr>
            <a:lvl3pPr marL="914377" indent="0">
              <a:buNone/>
              <a:defRPr lang="en-US">
                <a:latin typeface="Encode Sans Normal" panose="02000000000000000000" pitchFamily="2" charset="0"/>
              </a:defRPr>
            </a:lvl3pPr>
            <a:lvl4pPr marL="1371566" indent="0">
              <a:buNone/>
              <a:defRPr lang="en-US">
                <a:latin typeface="Encode Sans Normal" panose="02000000000000000000" pitchFamily="2" charset="0"/>
              </a:defRPr>
            </a:lvl4pPr>
            <a:lvl5pPr marL="1828754" indent="0">
              <a:buNone/>
              <a:defRPr lang="en-US"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835920"/>
            <a:ext cx="5468983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7528376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09C875B8-B7D5-41A5-86B5-793F31CD1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234671" cy="6860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F9C48-5B70-41FA-82D7-2E907E9ED4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8877" y="93431"/>
            <a:ext cx="8667835" cy="2387600"/>
          </a:xfrm>
          <a:prstGeom prst="rect">
            <a:avLst/>
          </a:prstGeom>
          <a:effectLst>
            <a:outerShdw blurRad="76200" dist="50800" dir="2700000" algn="tl" rotWithShape="0">
              <a:prstClr val="black">
                <a:alpha val="59000"/>
              </a:prstClr>
            </a:outerShdw>
          </a:effectLst>
        </p:spPr>
        <p:txBody>
          <a:bodyPr anchor="b"/>
          <a:lstStyle>
            <a:lvl1pPr algn="l">
              <a:defRPr sz="6000" b="1" strike="noStrike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8CFD88-F650-420E-9EA2-150ABE82639E}"/>
              </a:ext>
            </a:extLst>
          </p:cNvPr>
          <p:cNvSpPr/>
          <p:nvPr userDrawn="1"/>
        </p:nvSpPr>
        <p:spPr>
          <a:xfrm>
            <a:off x="0" y="6218561"/>
            <a:ext cx="12256493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1FE0E5-BD51-437C-88BA-E3B4202380F2}"/>
              </a:ext>
            </a:extLst>
          </p:cNvPr>
          <p:cNvSpPr txBox="1"/>
          <p:nvPr userDrawn="1"/>
        </p:nvSpPr>
        <p:spPr>
          <a:xfrm>
            <a:off x="8440541" y="3107689"/>
            <a:ext cx="5242560" cy="284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UW_MSTI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GIX_EDU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Global Innovation Exchange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www.gixnetwork.org</a:t>
            </a: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EACF35-9B68-49EE-90E6-BE3BCCC476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4782025"/>
            <a:ext cx="435855" cy="435855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DE66E3-0593-4AAF-990D-4247252486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66" y="4782025"/>
            <a:ext cx="435855" cy="435855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9B30BD-7DA5-48BC-B6C8-E4672C696E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3412071"/>
            <a:ext cx="435855" cy="438912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8A954F-DFBD-438B-A807-4096CA4954C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759" y="4076135"/>
            <a:ext cx="435855" cy="435855"/>
          </a:xfrm>
          <a:prstGeom prst="rect">
            <a:avLst/>
          </a:prstGeom>
        </p:spPr>
      </p:pic>
      <p:pic>
        <p:nvPicPr>
          <p:cNvPr id="32" name="Picture 31" descr="A picture containing drawing, table, mirror&#10;&#10;Description automatically generated">
            <a:extLst>
              <a:ext uri="{FF2B5EF4-FFF2-40B4-BE49-F238E27FC236}">
                <a16:creationId xmlns:a16="http://schemas.microsoft.com/office/drawing/2014/main" id="{90CC7BD8-EBBB-494E-843D-E43F761579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4782023"/>
            <a:ext cx="619024" cy="4358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3EBB44-5338-483B-980A-6DA4CAF1CAE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7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Also Available With Image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01288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A450CE8-E6FE-4E20-9C80-EEF7C8F753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6574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32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3652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8BCB0B9-6855-4F45-9393-6730EC5D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574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,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DBF8739-C9FE-4CF6-8829-E6A30DC350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D8EC3F9-811B-4E41-B670-3547D16C87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7386" y="1576106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457189" indent="0">
              <a:buFontTx/>
              <a:buNone/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E0415B26-202F-4A34-BAF8-0154EEDB53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B640CE09-A1A5-46A8-AFC6-8BBFC37B88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4340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F3FD74-D29F-4FD7-9CF1-85E13D0405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574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6185F9-16BD-42EF-BB50-1C9FFFF6C9B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88291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3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F73443D-DA8E-4ACD-BD57-DAF05F3087C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71576" y="6424689"/>
            <a:ext cx="2189011" cy="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4013" r:id="rId2"/>
    <p:sldLayoutId id="2147484010" r:id="rId3"/>
    <p:sldLayoutId id="2147484017" r:id="rId4"/>
    <p:sldLayoutId id="2147483986" r:id="rId5"/>
    <p:sldLayoutId id="2147484011" r:id="rId6"/>
    <p:sldLayoutId id="2147483985" r:id="rId7"/>
    <p:sldLayoutId id="2147484018" r:id="rId8"/>
    <p:sldLayoutId id="2147484019" r:id="rId9"/>
    <p:sldLayoutId id="2147484039" r:id="rId10"/>
    <p:sldLayoutId id="2147483987" r:id="rId11"/>
    <p:sldLayoutId id="2147484020" r:id="rId12"/>
    <p:sldLayoutId id="2147484021" r:id="rId13"/>
    <p:sldLayoutId id="2147484022" r:id="rId14"/>
    <p:sldLayoutId id="2147484016" r:id="rId15"/>
    <p:sldLayoutId id="2147484047" r:id="rId16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B81CE56-F53F-D045-BF70-8E9B86C6579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799864" y="6316616"/>
            <a:ext cx="2189011" cy="3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14" r:id="rId2"/>
    <p:sldLayoutId id="2147484023" r:id="rId3"/>
    <p:sldLayoutId id="2147484024" r:id="rId4"/>
    <p:sldLayoutId id="2147484025" r:id="rId5"/>
    <p:sldLayoutId id="2147484026" r:id="rId6"/>
    <p:sldLayoutId id="214748400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15" r:id="rId1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treet scene with focus on the side of a building&#10;&#10;Description automatically generated">
            <a:extLst>
              <a:ext uri="{FF2B5EF4-FFF2-40B4-BE49-F238E27FC236}">
                <a16:creationId xmlns:a16="http://schemas.microsoft.com/office/drawing/2014/main" id="{55F8E953-740A-4094-AAEA-840F35236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218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24DC2-32B4-43B0-B2F8-6596F61FF6E0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2" r:id="rId2"/>
    <p:sldLayoutId id="2147484044" r:id="rId3"/>
    <p:sldLayoutId id="2147483983" r:id="rId4"/>
    <p:sldLayoutId id="2147484043" r:id="rId5"/>
    <p:sldLayoutId id="2147484041" r:id="rId6"/>
    <p:sldLayoutId id="2147484045" r:id="rId7"/>
    <p:sldLayoutId id="2147484002" r:id="rId8"/>
    <p:sldLayoutId id="2147483984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713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odepen.io/wesleybeckner/pen/vYKvVVR" TargetMode="External"/><Relationship Id="rId7" Type="http://schemas.openxmlformats.org/officeDocument/2006/relationships/image" Target="../media/image17.svg"/><Relationship Id="rId2" Type="http://schemas.openxmlformats.org/officeDocument/2006/relationships/hyperlink" Target="https://codepen.io/wesleybeckner/pen/xxOMGBq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hyperlink" Target="https://en.wikiquote.org/wiki/Facebook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FDC7C-C75B-49DD-B2EC-8377FDD26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Technin</a:t>
            </a:r>
            <a:r>
              <a:rPr lang="en-US" dirty="0"/>
              <a:t> 510 Week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2099-3DE7-4672-B7DC-0415A4F579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Firebase 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A4D6-3A5F-4647-9D45-05D69E5313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12/1/21</a:t>
            </a:r>
          </a:p>
        </p:txBody>
      </p:sp>
    </p:spTree>
    <p:extLst>
      <p:ext uri="{BB962C8B-B14F-4D97-AF65-F5344CB8AC3E}">
        <p14:creationId xmlns:p14="http://schemas.microsoft.com/office/powerpoint/2010/main" val="91731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2723-E27C-4B3D-9B4D-97435D365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91AE1-8946-4D62-87C9-6CB4E7CBD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Database Events</a:t>
            </a:r>
          </a:p>
          <a:p>
            <a:pPr lvl="1"/>
            <a:r>
              <a:rPr lang="en-US" dirty="0"/>
              <a:t>Relational vs non-Relational</a:t>
            </a:r>
          </a:p>
          <a:p>
            <a:pPr lvl="1"/>
            <a:r>
              <a:rPr lang="en-US" dirty="0"/>
              <a:t>Authentication</a:t>
            </a:r>
          </a:p>
          <a:p>
            <a:r>
              <a:rPr lang="en-US" i="1" dirty="0">
                <a:solidFill>
                  <a:schemeClr val="tx2"/>
                </a:solidFill>
              </a:rPr>
              <a:t>Lunch</a:t>
            </a:r>
          </a:p>
          <a:p>
            <a:r>
              <a:rPr lang="en-US" dirty="0"/>
              <a:t>Technin510 L9 Firebase Database</a:t>
            </a:r>
          </a:p>
        </p:txBody>
      </p:sp>
    </p:spTree>
    <p:extLst>
      <p:ext uri="{BB962C8B-B14F-4D97-AF65-F5344CB8AC3E}">
        <p14:creationId xmlns:p14="http://schemas.microsoft.com/office/powerpoint/2010/main" val="126539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2723-E27C-4B3D-9B4D-97435D365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Addition of Database from Last Week</a:t>
            </a:r>
          </a:p>
        </p:txBody>
      </p:sp>
      <p:pic>
        <p:nvPicPr>
          <p:cNvPr id="17" name="Graphic 16" descr="Server">
            <a:extLst>
              <a:ext uri="{FF2B5EF4-FFF2-40B4-BE49-F238E27FC236}">
                <a16:creationId xmlns:a16="http://schemas.microsoft.com/office/drawing/2014/main" id="{B9121BFF-EC8E-4A73-B59D-11B568A91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5790" y="3175528"/>
            <a:ext cx="1633780" cy="1633780"/>
          </a:xfrm>
          <a:prstGeom prst="rect">
            <a:avLst/>
          </a:prstGeom>
        </p:spPr>
      </p:pic>
      <p:pic>
        <p:nvPicPr>
          <p:cNvPr id="18" name="Graphic 17" descr="Laptop">
            <a:extLst>
              <a:ext uri="{FF2B5EF4-FFF2-40B4-BE49-F238E27FC236}">
                <a16:creationId xmlns:a16="http://schemas.microsoft.com/office/drawing/2014/main" id="{C7ED4236-564F-43DC-80F5-E36C4C203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6311" y="3169179"/>
            <a:ext cx="1633779" cy="1633779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DEA6A27-6DB1-4C6C-9F85-52BA99608A88}"/>
              </a:ext>
            </a:extLst>
          </p:cNvPr>
          <p:cNvCxnSpPr>
            <a:cxnSpLocks/>
            <a:stCxn id="18" idx="0"/>
            <a:endCxn id="17" idx="0"/>
          </p:cNvCxnSpPr>
          <p:nvPr/>
        </p:nvCxnSpPr>
        <p:spPr>
          <a:xfrm rot="16200000" flipH="1">
            <a:off x="4749765" y="1722614"/>
            <a:ext cx="6349" cy="2899479"/>
          </a:xfrm>
          <a:prstGeom prst="curvedConnector3">
            <a:avLst>
              <a:gd name="adj1" fmla="val -36005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23B55B1-AD20-44B8-AC6D-C28D948CB1D3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5400000" flipH="1">
            <a:off x="4749766" y="3356394"/>
            <a:ext cx="6350" cy="2899479"/>
          </a:xfrm>
          <a:prstGeom prst="curvedConnector3">
            <a:avLst>
              <a:gd name="adj1" fmla="val -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51918-A57F-4C75-A8F1-CBA08497973A}"/>
              </a:ext>
            </a:extLst>
          </p:cNvPr>
          <p:cNvSpPr/>
          <p:nvPr/>
        </p:nvSpPr>
        <p:spPr>
          <a:xfrm>
            <a:off x="1318716" y="3662902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17804E-32F2-4568-9049-B5170F4B62BA}"/>
              </a:ext>
            </a:extLst>
          </p:cNvPr>
          <p:cNvSpPr/>
          <p:nvPr/>
        </p:nvSpPr>
        <p:spPr>
          <a:xfrm>
            <a:off x="6557466" y="3644700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</a:p>
        </p:txBody>
      </p:sp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95D7E841-4A20-4FA1-834B-6AC127ACA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1246" y="3169178"/>
            <a:ext cx="1552154" cy="1552154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771C522-6FC6-4AC1-ABCE-2F2A0B17FBFA}"/>
              </a:ext>
            </a:extLst>
          </p:cNvPr>
          <p:cNvCxnSpPr>
            <a:cxnSpLocks/>
            <a:stCxn id="17" idx="0"/>
            <a:endCxn id="23" idx="0"/>
          </p:cNvCxnSpPr>
          <p:nvPr/>
        </p:nvCxnSpPr>
        <p:spPr>
          <a:xfrm rot="5400000" flipH="1" flipV="1">
            <a:off x="7581826" y="1790032"/>
            <a:ext cx="6350" cy="2764643"/>
          </a:xfrm>
          <a:prstGeom prst="curvedConnector3">
            <a:avLst>
              <a:gd name="adj1" fmla="val 37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6C680D9-6175-44D2-B4E1-D5A0725D71BD}"/>
              </a:ext>
            </a:extLst>
          </p:cNvPr>
          <p:cNvCxnSpPr>
            <a:cxnSpLocks/>
            <a:stCxn id="23" idx="2"/>
            <a:endCxn id="17" idx="2"/>
          </p:cNvCxnSpPr>
          <p:nvPr/>
        </p:nvCxnSpPr>
        <p:spPr>
          <a:xfrm rot="5400000">
            <a:off x="7541014" y="3382999"/>
            <a:ext cx="87976" cy="2764643"/>
          </a:xfrm>
          <a:prstGeom prst="curvedConnector3">
            <a:avLst>
              <a:gd name="adj1" fmla="val 3598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50962EF-3404-4372-B71A-3669D0E7383A}"/>
              </a:ext>
            </a:extLst>
          </p:cNvPr>
          <p:cNvSpPr/>
          <p:nvPr/>
        </p:nvSpPr>
        <p:spPr>
          <a:xfrm>
            <a:off x="9563339" y="3662902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72557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DC8FF-2859-4DF9-9996-98600BB4D7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Events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0EF74F-4AFB-4B45-B0C1-FB354654FECE}"/>
              </a:ext>
            </a:extLst>
          </p:cNvPr>
          <p:cNvSpPr/>
          <p:nvPr/>
        </p:nvSpPr>
        <p:spPr>
          <a:xfrm>
            <a:off x="3413726" y="3730595"/>
            <a:ext cx="65303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An event occurs, new data is sent to Firebase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Database content is set or updated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 message is sent to all registered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 server-sent event (SSE) is triggered, callback function is fired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E3B0D9-4AE5-4ED6-B803-61053B328AD7}"/>
              </a:ext>
            </a:extLst>
          </p:cNvPr>
          <p:cNvSpPr/>
          <p:nvPr/>
        </p:nvSpPr>
        <p:spPr>
          <a:xfrm>
            <a:off x="1083468" y="5344086"/>
            <a:ext cx="10025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Sending motion sensor data to firebase: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https://codepen.io/wesleybeckner/pen/xxOMGBq</a:t>
            </a:r>
            <a:endParaRPr lang="en-US" sz="2000" dirty="0"/>
          </a:p>
          <a:p>
            <a:r>
              <a:rPr lang="en-US" sz="2000" dirty="0"/>
              <a:t>Receiving motion sensor data from firebase: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https://codepen.io/wesleybeckner/pen/vYKvVVR</a:t>
            </a:r>
            <a:endParaRPr lang="en-US" sz="2000" dirty="0"/>
          </a:p>
        </p:txBody>
      </p:sp>
      <p:pic>
        <p:nvPicPr>
          <p:cNvPr id="44" name="Graphic 43" descr="Server">
            <a:extLst>
              <a:ext uri="{FF2B5EF4-FFF2-40B4-BE49-F238E27FC236}">
                <a16:creationId xmlns:a16="http://schemas.microsoft.com/office/drawing/2014/main" id="{CF4EFF59-5FE0-481E-80D1-58848CB8E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0550" y="1567708"/>
            <a:ext cx="1633780" cy="1633780"/>
          </a:xfrm>
          <a:prstGeom prst="rect">
            <a:avLst/>
          </a:prstGeom>
        </p:spPr>
      </p:pic>
      <p:pic>
        <p:nvPicPr>
          <p:cNvPr id="45" name="Graphic 44" descr="Laptop">
            <a:extLst>
              <a:ext uri="{FF2B5EF4-FFF2-40B4-BE49-F238E27FC236}">
                <a16:creationId xmlns:a16="http://schemas.microsoft.com/office/drawing/2014/main" id="{B0194115-2511-4E78-9589-27E7C6F72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1071" y="1561359"/>
            <a:ext cx="1633779" cy="1633779"/>
          </a:xfrm>
          <a:prstGeom prst="rect">
            <a:avLst/>
          </a:prstGeom>
        </p:spPr>
      </p:pic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A31B3A3C-9A56-4A18-A868-AA9D3DC4707A}"/>
              </a:ext>
            </a:extLst>
          </p:cNvPr>
          <p:cNvCxnSpPr>
            <a:cxnSpLocks/>
            <a:stCxn id="45" idx="0"/>
            <a:endCxn id="44" idx="0"/>
          </p:cNvCxnSpPr>
          <p:nvPr/>
        </p:nvCxnSpPr>
        <p:spPr>
          <a:xfrm rot="16200000" flipH="1">
            <a:off x="4734525" y="114794"/>
            <a:ext cx="6349" cy="2899479"/>
          </a:xfrm>
          <a:prstGeom prst="curvedConnector3">
            <a:avLst>
              <a:gd name="adj1" fmla="val -36005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3F349F2D-994A-427E-BC4A-3CE09A3E1A26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5400000" flipH="1">
            <a:off x="4734526" y="1748574"/>
            <a:ext cx="6350" cy="2899479"/>
          </a:xfrm>
          <a:prstGeom prst="curvedConnector3">
            <a:avLst>
              <a:gd name="adj1" fmla="val -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D606F39-C0AE-4398-B7A1-1171BD66BD39}"/>
              </a:ext>
            </a:extLst>
          </p:cNvPr>
          <p:cNvSpPr/>
          <p:nvPr/>
        </p:nvSpPr>
        <p:spPr>
          <a:xfrm>
            <a:off x="1303476" y="2055082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20DA3E-C960-4010-BB8F-8B28D90D27E4}"/>
              </a:ext>
            </a:extLst>
          </p:cNvPr>
          <p:cNvSpPr/>
          <p:nvPr/>
        </p:nvSpPr>
        <p:spPr>
          <a:xfrm>
            <a:off x="6542226" y="2036880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</a:p>
        </p:txBody>
      </p:sp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C8DB4064-1156-4323-9CE2-CC506AC96A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006" y="1561358"/>
            <a:ext cx="1552154" cy="1552154"/>
          </a:xfrm>
          <a:prstGeom prst="rect">
            <a:avLst/>
          </a:prstGeom>
        </p:spPr>
      </p:pic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CD4A99B-8080-4A1A-9201-DEE421A1DCBA}"/>
              </a:ext>
            </a:extLst>
          </p:cNvPr>
          <p:cNvCxnSpPr>
            <a:cxnSpLocks/>
            <a:stCxn id="44" idx="0"/>
            <a:endCxn id="50" idx="0"/>
          </p:cNvCxnSpPr>
          <p:nvPr/>
        </p:nvCxnSpPr>
        <p:spPr>
          <a:xfrm rot="5400000" flipH="1" flipV="1">
            <a:off x="7566586" y="182212"/>
            <a:ext cx="6350" cy="2764643"/>
          </a:xfrm>
          <a:prstGeom prst="curvedConnector3">
            <a:avLst>
              <a:gd name="adj1" fmla="val 37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F1871A6-88F8-471D-AC1E-6B4384D0DBDD}"/>
              </a:ext>
            </a:extLst>
          </p:cNvPr>
          <p:cNvCxnSpPr>
            <a:cxnSpLocks/>
            <a:stCxn id="50" idx="2"/>
            <a:endCxn id="44" idx="2"/>
          </p:cNvCxnSpPr>
          <p:nvPr/>
        </p:nvCxnSpPr>
        <p:spPr>
          <a:xfrm rot="5400000">
            <a:off x="7525774" y="1775179"/>
            <a:ext cx="87976" cy="2764643"/>
          </a:xfrm>
          <a:prstGeom prst="curvedConnector3">
            <a:avLst>
              <a:gd name="adj1" fmla="val 3598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885C387-CF25-470A-950F-BC8624B53B40}"/>
              </a:ext>
            </a:extLst>
          </p:cNvPr>
          <p:cNvSpPr/>
          <p:nvPr/>
        </p:nvSpPr>
        <p:spPr>
          <a:xfrm>
            <a:off x="9548099" y="2055082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6508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DC8FF-2859-4DF9-9996-98600BB4D7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Events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023DF1-4603-439F-BB7E-63B634F943C0}"/>
              </a:ext>
            </a:extLst>
          </p:cNvPr>
          <p:cNvSpPr/>
          <p:nvPr/>
        </p:nvSpPr>
        <p:spPr>
          <a:xfrm>
            <a:off x="3233665" y="1934302"/>
            <a:ext cx="65303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An event occurs, new data is sent to Firebase</a:t>
            </a:r>
          </a:p>
          <a:p>
            <a:pPr lvl="2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dbRef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firebase.database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().ref('/’);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dbRef.</a:t>
            </a:r>
            <a:r>
              <a:rPr lang="en-US" sz="2000" dirty="0" err="1">
                <a:solidFill>
                  <a:schemeClr val="tx2"/>
                </a:solidFill>
              </a:rPr>
              <a:t>set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(last60IntervalAcc)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Database content is set or updated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 message is sent to all registered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 server-sent event (SSE) is triggered, callback function is fired</a:t>
            </a:r>
          </a:p>
          <a:p>
            <a:pPr lvl="2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firebase.initializeApp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(config);</a:t>
            </a:r>
          </a:p>
          <a:p>
            <a:pPr lvl="2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dbRef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firebase.database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().ref('/');</a:t>
            </a:r>
          </a:p>
          <a:p>
            <a:pPr lvl="2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dbRef.</a:t>
            </a:r>
            <a:r>
              <a:rPr lang="en-US" sz="2000" dirty="0" err="1">
                <a:solidFill>
                  <a:schemeClr val="tx2"/>
                </a:solidFill>
              </a:rPr>
              <a:t>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("value",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getDataFromFirebase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442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2723-E27C-4B3D-9B4D-97435D365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Relational (SQL) vs non-Relational (</a:t>
            </a:r>
            <a:r>
              <a:rPr lang="en-US" dirty="0" err="1"/>
              <a:t>noSQL</a:t>
            </a:r>
            <a:r>
              <a:rPr lang="en-US" dirty="0"/>
              <a:t>) databases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16BD79-2E84-48C9-888E-07118B58AC1E}"/>
              </a:ext>
            </a:extLst>
          </p:cNvPr>
          <p:cNvSpPr/>
          <p:nvPr/>
        </p:nvSpPr>
        <p:spPr>
          <a:xfrm>
            <a:off x="8169812" y="5407971"/>
            <a:ext cx="3181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Non-relational example</a:t>
            </a:r>
          </a:p>
          <a:p>
            <a:r>
              <a:rPr lang="en-US" sz="1200" dirty="0"/>
              <a:t>Source: https://www.youtube.com/watch?v=iUtQN8LMEp0&amp;ab_channel=Jelvix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BB050C-F82E-4D3F-B3EC-C41E36A0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814" y="1966929"/>
            <a:ext cx="3029837" cy="327426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1429A1-DB5F-4EFC-9086-00A13D7DDB93}"/>
              </a:ext>
            </a:extLst>
          </p:cNvPr>
          <p:cNvSpPr/>
          <p:nvPr/>
        </p:nvSpPr>
        <p:spPr>
          <a:xfrm>
            <a:off x="1202989" y="2214325"/>
            <a:ext cx="27431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Relational Pros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Simplicity</a:t>
            </a:r>
          </a:p>
          <a:p>
            <a:pPr marL="1257300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Expected data structures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Accuracy and Integrity</a:t>
            </a:r>
          </a:p>
          <a:p>
            <a:pPr marL="1257300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Because we have </a:t>
            </a:r>
            <a:r>
              <a:rPr lang="en-US" sz="1400" b="1" dirty="0"/>
              <a:t>schema</a:t>
            </a:r>
            <a:r>
              <a:rPr lang="en-US" sz="1400" dirty="0"/>
              <a:t> that define how our data should look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Flexibility</a:t>
            </a:r>
          </a:p>
          <a:p>
            <a:pPr marL="1257300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Because of </a:t>
            </a:r>
            <a:r>
              <a:rPr lang="en-US" sz="1400" b="1" dirty="0"/>
              <a:t>relations</a:t>
            </a:r>
            <a:r>
              <a:rPr lang="en-US" sz="1400" dirty="0"/>
              <a:t> between data tables, we can grow our database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Examples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MySQL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Microsoft SQL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Oracle Database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EBACA1-A9D5-4C8E-BCEF-24E1D6B5E33C}"/>
              </a:ext>
            </a:extLst>
          </p:cNvPr>
          <p:cNvSpPr/>
          <p:nvPr/>
        </p:nvSpPr>
        <p:spPr>
          <a:xfrm>
            <a:off x="4403388" y="2200286"/>
            <a:ext cx="34964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Non-Relational Pros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Unstructured</a:t>
            </a:r>
          </a:p>
          <a:p>
            <a:pPr marL="1257300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Collections</a:t>
            </a:r>
            <a:r>
              <a:rPr lang="en-US" sz="1400" dirty="0"/>
              <a:t> instead of tables</a:t>
            </a:r>
          </a:p>
          <a:p>
            <a:pPr marL="1257300" lvl="2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No schema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Agility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Readability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Examples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MongoDB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DocumentDB</a:t>
            </a:r>
            <a:r>
              <a:rPr lang="en-US" sz="1400" dirty="0"/>
              <a:t> (Amazon)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Cassandra (FB/Apache)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Firebase</a:t>
            </a:r>
          </a:p>
        </p:txBody>
      </p:sp>
      <p:pic>
        <p:nvPicPr>
          <p:cNvPr id="28" name="Picture 2" descr="The Firebase Blog: Firebase expands to become a unified app platform">
            <a:extLst>
              <a:ext uri="{FF2B5EF4-FFF2-40B4-BE49-F238E27FC236}">
                <a16:creationId xmlns:a16="http://schemas.microsoft.com/office/drawing/2014/main" id="{CBE1525A-BEE0-45B2-81E3-B0A2D696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88" y="4636446"/>
            <a:ext cx="2743199" cy="14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21F7345-8FC3-49AE-A73A-884882A5CDCA}"/>
              </a:ext>
            </a:extLst>
          </p:cNvPr>
          <p:cNvSpPr/>
          <p:nvPr/>
        </p:nvSpPr>
        <p:spPr>
          <a:xfrm>
            <a:off x="4851863" y="623896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SQL vs no SQL: https://www.youtube.com/watch?v=ZS_kXvOeQ5Y&amp;ab_channel=Academind</a:t>
            </a:r>
          </a:p>
        </p:txBody>
      </p:sp>
    </p:spTree>
    <p:extLst>
      <p:ext uri="{BB962C8B-B14F-4D97-AF65-F5344CB8AC3E}">
        <p14:creationId xmlns:p14="http://schemas.microsoft.com/office/powerpoint/2010/main" val="252116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2723-E27C-4B3D-9B4D-97435D365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Authentication</a:t>
            </a:r>
          </a:p>
        </p:txBody>
      </p:sp>
      <p:pic>
        <p:nvPicPr>
          <p:cNvPr id="23" name="Graphic 22" descr="Server">
            <a:extLst>
              <a:ext uri="{FF2B5EF4-FFF2-40B4-BE49-F238E27FC236}">
                <a16:creationId xmlns:a16="http://schemas.microsoft.com/office/drawing/2014/main" id="{BD1DB980-13C0-4114-8CE6-43691280A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2190" y="2116348"/>
            <a:ext cx="1633780" cy="1633780"/>
          </a:xfrm>
          <a:prstGeom prst="rect">
            <a:avLst/>
          </a:prstGeom>
        </p:spPr>
      </p:pic>
      <p:pic>
        <p:nvPicPr>
          <p:cNvPr id="24" name="Graphic 23" descr="Laptop">
            <a:extLst>
              <a:ext uri="{FF2B5EF4-FFF2-40B4-BE49-F238E27FC236}">
                <a16:creationId xmlns:a16="http://schemas.microsoft.com/office/drawing/2014/main" id="{146DF213-2C71-4365-91B2-751A58E60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2711" y="2109999"/>
            <a:ext cx="1633779" cy="1633779"/>
          </a:xfrm>
          <a:prstGeom prst="rect">
            <a:avLst/>
          </a:prstGeom>
        </p:spPr>
      </p:pic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C76599A-6CC9-48EE-9873-E3E9301A2AA7}"/>
              </a:ext>
            </a:extLst>
          </p:cNvPr>
          <p:cNvCxnSpPr>
            <a:cxnSpLocks/>
            <a:stCxn id="24" idx="0"/>
            <a:endCxn id="23" idx="0"/>
          </p:cNvCxnSpPr>
          <p:nvPr/>
        </p:nvCxnSpPr>
        <p:spPr>
          <a:xfrm rot="16200000" flipH="1">
            <a:off x="4836165" y="663434"/>
            <a:ext cx="6349" cy="2899479"/>
          </a:xfrm>
          <a:prstGeom prst="curvedConnector3">
            <a:avLst>
              <a:gd name="adj1" fmla="val -36005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FAD265C-70B0-4BAF-9177-30C01E31506F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5400000" flipH="1">
            <a:off x="4836166" y="2297214"/>
            <a:ext cx="6350" cy="2899479"/>
          </a:xfrm>
          <a:prstGeom prst="curvedConnector3">
            <a:avLst>
              <a:gd name="adj1" fmla="val -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4F8B30-403B-41F5-8020-4D1879582D8D}"/>
              </a:ext>
            </a:extLst>
          </p:cNvPr>
          <p:cNvSpPr/>
          <p:nvPr/>
        </p:nvSpPr>
        <p:spPr>
          <a:xfrm>
            <a:off x="1405116" y="2603722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D8702E-8C45-4801-B01E-D3F0F460A20D}"/>
              </a:ext>
            </a:extLst>
          </p:cNvPr>
          <p:cNvSpPr/>
          <p:nvPr/>
        </p:nvSpPr>
        <p:spPr>
          <a:xfrm>
            <a:off x="6643866" y="2585520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</a:p>
        </p:txBody>
      </p:sp>
      <p:pic>
        <p:nvPicPr>
          <p:cNvPr id="32" name="Graphic 31" descr="Database">
            <a:extLst>
              <a:ext uri="{FF2B5EF4-FFF2-40B4-BE49-F238E27FC236}">
                <a16:creationId xmlns:a16="http://schemas.microsoft.com/office/drawing/2014/main" id="{1A11393F-1E0E-428F-AC32-E3D53807C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7646" y="2109998"/>
            <a:ext cx="1552154" cy="1552154"/>
          </a:xfrm>
          <a:prstGeom prst="rect">
            <a:avLst/>
          </a:prstGeom>
        </p:spPr>
      </p:pic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6662999-EA7C-4817-8FCE-399A4893CEE1}"/>
              </a:ext>
            </a:extLst>
          </p:cNvPr>
          <p:cNvCxnSpPr>
            <a:cxnSpLocks/>
            <a:stCxn id="23" idx="0"/>
            <a:endCxn id="32" idx="0"/>
          </p:cNvCxnSpPr>
          <p:nvPr/>
        </p:nvCxnSpPr>
        <p:spPr>
          <a:xfrm rot="5400000" flipH="1" flipV="1">
            <a:off x="7668226" y="730852"/>
            <a:ext cx="6350" cy="2764643"/>
          </a:xfrm>
          <a:prstGeom prst="curvedConnector3">
            <a:avLst>
              <a:gd name="adj1" fmla="val 37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7B74D7D-D5B2-467F-AABA-6864514DB04B}"/>
              </a:ext>
            </a:extLst>
          </p:cNvPr>
          <p:cNvCxnSpPr>
            <a:cxnSpLocks/>
            <a:stCxn id="32" idx="2"/>
            <a:endCxn id="23" idx="2"/>
          </p:cNvCxnSpPr>
          <p:nvPr/>
        </p:nvCxnSpPr>
        <p:spPr>
          <a:xfrm rot="5400000">
            <a:off x="7627414" y="2323819"/>
            <a:ext cx="87976" cy="2764643"/>
          </a:xfrm>
          <a:prstGeom prst="curvedConnector3">
            <a:avLst>
              <a:gd name="adj1" fmla="val 3598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9B9E5B3-168A-44FA-AF26-49FFB648D085}"/>
              </a:ext>
            </a:extLst>
          </p:cNvPr>
          <p:cNvSpPr/>
          <p:nvPr/>
        </p:nvSpPr>
        <p:spPr>
          <a:xfrm>
            <a:off x="9649739" y="2603722"/>
            <a:ext cx="1288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3367C4-07EE-45B4-A186-63B1825F0670}"/>
              </a:ext>
            </a:extLst>
          </p:cNvPr>
          <p:cNvSpPr/>
          <p:nvPr/>
        </p:nvSpPr>
        <p:spPr>
          <a:xfrm>
            <a:off x="1578966" y="4534916"/>
            <a:ext cx="94202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User (already registered) enters username and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Server checks correctness and returns requested service or information if access is granted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Browser (client) displays the output of the service or the return information</a:t>
            </a:r>
          </a:p>
        </p:txBody>
      </p:sp>
    </p:spTree>
    <p:extLst>
      <p:ext uri="{BB962C8B-B14F-4D97-AF65-F5344CB8AC3E}">
        <p14:creationId xmlns:p14="http://schemas.microsoft.com/office/powerpoint/2010/main" val="39082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DC8FF-2859-4DF9-9996-98600BB4D7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Google Open Authentication (OAuth) Example on Firebase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65375-F235-4ADB-AA73-08667FDB6DB7}"/>
              </a:ext>
            </a:extLst>
          </p:cNvPr>
          <p:cNvSpPr/>
          <p:nvPr/>
        </p:nvSpPr>
        <p:spPr>
          <a:xfrm>
            <a:off x="1385886" y="1940836"/>
            <a:ext cx="94202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user wants to: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Log into Site A by proving they have an account on Site B</a:t>
            </a:r>
          </a:p>
          <a:p>
            <a:r>
              <a:rPr lang="en-US" sz="2000" dirty="0"/>
              <a:t>or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Enhance Site A by allowing communication with Site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E060D-91BD-4C3F-AB0F-3E76D59D0671}"/>
              </a:ext>
            </a:extLst>
          </p:cNvPr>
          <p:cNvSpPr/>
          <p:nvPr/>
        </p:nvSpPr>
        <p:spPr>
          <a:xfrm>
            <a:off x="1385887" y="3785291"/>
            <a:ext cx="94202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User: </a:t>
            </a:r>
            <a:r>
              <a:rPr lang="en-US" sz="2000" dirty="0"/>
              <a:t>the person who has to log in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Consumer: </a:t>
            </a:r>
            <a:r>
              <a:rPr lang="en-US" sz="2000" dirty="0"/>
              <a:t>(Site A) the application that will access data from elsewhere (e.g. your </a:t>
            </a:r>
            <a:r>
              <a:rPr lang="en-US" sz="2000" dirty="0" err="1"/>
              <a:t>CodePen</a:t>
            </a:r>
            <a:r>
              <a:rPr lang="en-US" sz="2000" dirty="0"/>
              <a:t>)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Service Provider: </a:t>
            </a:r>
            <a:r>
              <a:rPr lang="en-US" sz="2000" dirty="0"/>
              <a:t>(Site B) the place the user has to log into (e.g. FB, Google)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841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DC8FF-2859-4DF9-9996-98600BB4D7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Google Open Authentication (OAuth) Example on Firebase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D81A6B32-6F04-44F9-9C1E-365FA234F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0300" y="1937827"/>
            <a:ext cx="1633779" cy="1633779"/>
          </a:xfrm>
          <a:prstGeom prst="rect">
            <a:avLst/>
          </a:prstGeom>
        </p:spPr>
      </p:pic>
      <p:pic>
        <p:nvPicPr>
          <p:cNvPr id="8" name="Graphic 7" descr="School boy">
            <a:extLst>
              <a:ext uri="{FF2B5EF4-FFF2-40B4-BE49-F238E27FC236}">
                <a16:creationId xmlns:a16="http://schemas.microsoft.com/office/drawing/2014/main" id="{670F20EC-BE8B-4D9A-B76A-AF8A8E1CF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413" y="1987145"/>
            <a:ext cx="1535145" cy="153514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9C1477-A083-4811-AB6C-FDB2FB969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379020" y="4190652"/>
            <a:ext cx="1079199" cy="1079199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56D88CD-06AB-4286-BEDF-0E1E4142F3A4}"/>
              </a:ext>
            </a:extLst>
          </p:cNvPr>
          <p:cNvCxnSpPr>
            <a:cxnSpLocks/>
            <a:stCxn id="8" idx="0"/>
            <a:endCxn id="7" idx="0"/>
          </p:cNvCxnSpPr>
          <p:nvPr/>
        </p:nvCxnSpPr>
        <p:spPr>
          <a:xfrm rot="5400000" flipH="1" flipV="1">
            <a:off x="2888929" y="388884"/>
            <a:ext cx="49318" cy="3147204"/>
          </a:xfrm>
          <a:prstGeom prst="curvedConnector3">
            <a:avLst>
              <a:gd name="adj1" fmla="val 56352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FC93303-1384-4244-8073-35FBC60D7B65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rot="5400000">
            <a:off x="3393382" y="3636444"/>
            <a:ext cx="1158646" cy="102897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E617ADF-9653-4794-8BBE-EF984299D8FD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rot="10800000">
            <a:off x="1339986" y="3522290"/>
            <a:ext cx="1039034" cy="120796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40C9383-CB12-48A9-89FA-AC744394AFF1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 rot="10800000" flipH="1" flipV="1">
            <a:off x="572412" y="2754717"/>
            <a:ext cx="2346207" cy="2515133"/>
          </a:xfrm>
          <a:prstGeom prst="curvedConnector4">
            <a:avLst>
              <a:gd name="adj1" fmla="val -9743"/>
              <a:gd name="adj2" fmla="val 109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9221D87-12BB-4280-A8F6-B6837D153E4E}"/>
              </a:ext>
            </a:extLst>
          </p:cNvPr>
          <p:cNvSpPr/>
          <p:nvPr/>
        </p:nvSpPr>
        <p:spPr>
          <a:xfrm>
            <a:off x="4595830" y="4167749"/>
            <a:ext cx="1558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I want access to this user’s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B41F35-D0DA-4B36-B518-609D8ED8E665}"/>
              </a:ext>
            </a:extLst>
          </p:cNvPr>
          <p:cNvSpPr/>
          <p:nvPr/>
        </p:nvSpPr>
        <p:spPr>
          <a:xfrm>
            <a:off x="1785968" y="1228836"/>
            <a:ext cx="2498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 want to give you access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008C8-24BB-4BAF-AD94-B7DA7347301C}"/>
              </a:ext>
            </a:extLst>
          </p:cNvPr>
          <p:cNvSpPr/>
          <p:nvPr/>
        </p:nvSpPr>
        <p:spPr>
          <a:xfrm>
            <a:off x="1785968" y="3244419"/>
            <a:ext cx="1508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Do you want to grant access?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2B4DBB-60DF-40E5-9D88-4F0A44B16EC5}"/>
              </a:ext>
            </a:extLst>
          </p:cNvPr>
          <p:cNvSpPr/>
          <p:nvPr/>
        </p:nvSpPr>
        <p:spPr>
          <a:xfrm>
            <a:off x="586474" y="4150929"/>
            <a:ext cx="83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Yes, grant access</a:t>
            </a:r>
          </a:p>
        </p:txBody>
      </p:sp>
      <p:pic>
        <p:nvPicPr>
          <p:cNvPr id="18" name="Graphic 17" descr="Laptop">
            <a:extLst>
              <a:ext uri="{FF2B5EF4-FFF2-40B4-BE49-F238E27FC236}">
                <a16:creationId xmlns:a16="http://schemas.microsoft.com/office/drawing/2014/main" id="{F31DA742-46D7-4F2E-AFB7-3A1F1927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2067" y="2244209"/>
            <a:ext cx="1633779" cy="1633779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CE93B-2C6B-4241-8125-CB1E573FD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13946" y="2521498"/>
            <a:ext cx="1079199" cy="10791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B08581E-3065-4201-9B79-6245ED83666B}"/>
              </a:ext>
            </a:extLst>
          </p:cNvPr>
          <p:cNvSpPr/>
          <p:nvPr/>
        </p:nvSpPr>
        <p:spPr>
          <a:xfrm>
            <a:off x="8135846" y="2011467"/>
            <a:ext cx="2947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Here’s an authorization token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7C4327-BE9F-4C0D-ACC9-2544BA3FDE66}"/>
              </a:ext>
            </a:extLst>
          </p:cNvPr>
          <p:cNvSpPr/>
          <p:nvPr/>
        </p:nvSpPr>
        <p:spPr>
          <a:xfrm>
            <a:off x="8686672" y="2950688"/>
            <a:ext cx="1696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Request + token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4DB613-3940-406B-A301-904C3F69A209}"/>
              </a:ext>
            </a:extLst>
          </p:cNvPr>
          <p:cNvSpPr/>
          <p:nvPr/>
        </p:nvSpPr>
        <p:spPr>
          <a:xfrm>
            <a:off x="8468733" y="3759796"/>
            <a:ext cx="2339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Requested information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97E52C-1D27-44A3-AB67-CED99585AC0A}"/>
              </a:ext>
            </a:extLst>
          </p:cNvPr>
          <p:cNvCxnSpPr/>
          <p:nvPr/>
        </p:nvCxnSpPr>
        <p:spPr>
          <a:xfrm flipH="1">
            <a:off x="8229600" y="2641600"/>
            <a:ext cx="262241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32E291-37F4-4A47-AF6D-F16B2D96286A}"/>
              </a:ext>
            </a:extLst>
          </p:cNvPr>
          <p:cNvCxnSpPr/>
          <p:nvPr/>
        </p:nvCxnSpPr>
        <p:spPr>
          <a:xfrm flipH="1">
            <a:off x="8229600" y="4383224"/>
            <a:ext cx="262241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BF6853-D5AE-4C02-AA97-80BF14B1D074}"/>
              </a:ext>
            </a:extLst>
          </p:cNvPr>
          <p:cNvCxnSpPr>
            <a:cxnSpLocks/>
          </p:cNvCxnSpPr>
          <p:nvPr/>
        </p:nvCxnSpPr>
        <p:spPr>
          <a:xfrm>
            <a:off x="8329430" y="3429000"/>
            <a:ext cx="2490932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573409"/>
      </p:ext>
    </p:extLst>
  </p:cSld>
  <p:clrMapOvr>
    <a:masterClrMapping/>
  </p:clrMapOvr>
</p:sld>
</file>

<file path=ppt/theme/theme1.xml><?xml version="1.0" encoding="utf-8"?>
<a:theme xmlns:a="http://schemas.openxmlformats.org/drawingml/2006/main" name="GIX">
  <a:themeElements>
    <a:clrScheme name="GIX">
      <a:dk1>
        <a:srgbClr val="000000"/>
      </a:dk1>
      <a:lt1>
        <a:srgbClr val="FFFFFF"/>
      </a:lt1>
      <a:dk2>
        <a:srgbClr val="4B2E83"/>
      </a:dk2>
      <a:lt2>
        <a:srgbClr val="FFFFFF"/>
      </a:lt2>
      <a:accent1>
        <a:srgbClr val="4B2E83"/>
      </a:accent1>
      <a:accent2>
        <a:srgbClr val="0045D0"/>
      </a:accent2>
      <a:accent3>
        <a:srgbClr val="AAAAAA"/>
      </a:accent3>
      <a:accent4>
        <a:srgbClr val="02983F"/>
      </a:accent4>
      <a:accent5>
        <a:srgbClr val="D282BF"/>
      </a:accent5>
      <a:accent6>
        <a:srgbClr val="1B405A"/>
      </a:accent6>
      <a:hlink>
        <a:srgbClr val="2F75FF"/>
      </a:hlink>
      <a:folHlink>
        <a:srgbClr val="A83C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STI">
  <a:themeElements>
    <a:clrScheme name="UW">
      <a:dk1>
        <a:srgbClr val="000000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ction Divider">
  <a:themeElements>
    <a:clrScheme name="Custom 3">
      <a:dk1>
        <a:srgbClr val="FFFFFF"/>
      </a:dk1>
      <a:lt1>
        <a:srgbClr val="FFFFFF"/>
      </a:lt1>
      <a:dk2>
        <a:srgbClr val="4B2E83"/>
      </a:dk2>
      <a:lt2>
        <a:srgbClr val="E2E2E2"/>
      </a:lt2>
      <a:accent1>
        <a:srgbClr val="4B2E83"/>
      </a:accent1>
      <a:accent2>
        <a:srgbClr val="EAEAEA"/>
      </a:accent2>
      <a:accent3>
        <a:srgbClr val="FFFFFF"/>
      </a:accent3>
      <a:accent4>
        <a:srgbClr val="D8D9DA"/>
      </a:accent4>
      <a:accent5>
        <a:srgbClr val="727272"/>
      </a:accent5>
      <a:accent6>
        <a:srgbClr val="727272"/>
      </a:accent6>
      <a:hlink>
        <a:srgbClr val="D8D9DA"/>
      </a:hlink>
      <a:folHlink>
        <a:srgbClr val="9999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71FCC130290D4C8309C10B57338096" ma:contentTypeVersion="14" ma:contentTypeDescription="Create a new document." ma:contentTypeScope="" ma:versionID="9f8afe4ecbcd0482d4f95afa483337ba">
  <xsd:schema xmlns:xsd="http://www.w3.org/2001/XMLSchema" xmlns:xs="http://www.w3.org/2001/XMLSchema" xmlns:p="http://schemas.microsoft.com/office/2006/metadata/properties" xmlns:ns2="b254822e-52e1-4ed5-95ec-c93484bece34" xmlns:ns3="e27aa79b-47d2-49ef-870a-548b88a05288" targetNamespace="http://schemas.microsoft.com/office/2006/metadata/properties" ma:root="true" ma:fieldsID="92d49fbfc5a39b0fd48f52f5cf1c20a7" ns2:_="" ns3:_="">
    <xsd:import namespace="b254822e-52e1-4ed5-95ec-c93484bece34"/>
    <xsd:import namespace="e27aa79b-47d2-49ef-870a-548b88a052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showmewherethisi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4822e-52e1-4ed5-95ec-c93484bece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howmewherethisis" ma:index="20" nillable="true" ma:displayName="show me where this is" ma:format="Hyperlink" ma:internalName="showmewherethisi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aa79b-47d2-49ef-870a-548b88a05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owmewherethisis xmlns="b254822e-52e1-4ed5-95ec-c93484bece34">
      <Url xsi:nil="true"/>
      <Description xsi:nil="true"/>
    </showmewherethisis>
    <SharedWithUsers xmlns="e27aa79b-47d2-49ef-870a-548b88a05288">
      <UserInfo>
        <DisplayName>Shwetak N. Patel</DisplayName>
        <AccountId>54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CA55B9D-FFA8-48D4-94DB-127D291D7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54822e-52e1-4ed5-95ec-c93484bece34"/>
    <ds:schemaRef ds:uri="e27aa79b-47d2-49ef-870a-548b88a052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1E06FF-3727-4EE7-83AC-9432D4CD2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E5EB8E-F3CF-4558-B5DE-632E3E670967}">
  <ds:schemaRefs>
    <ds:schemaRef ds:uri="http://schemas.microsoft.com/office/2006/metadata/properties"/>
    <ds:schemaRef ds:uri="http://schemas.microsoft.com/office/2006/documentManagement/types"/>
    <ds:schemaRef ds:uri="e27aa79b-47d2-49ef-870a-548b88a05288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b254822e-52e1-4ed5-95ec-c93484bece3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CoMOTION-standard-format-purple</Template>
  <TotalTime>5971</TotalTime>
  <Words>482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Encode Sans Normal</vt:lpstr>
      <vt:lpstr>Encode Sans Normal Black</vt:lpstr>
      <vt:lpstr>Lucida Grande</vt:lpstr>
      <vt:lpstr>Open Sans</vt:lpstr>
      <vt:lpstr>GIX</vt:lpstr>
      <vt:lpstr>MSTI</vt:lpstr>
      <vt:lpstr>Title</vt:lpstr>
      <vt:lpstr>Section Divider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R. O'Neill</dc:creator>
  <cp:lastModifiedBy>Wesley Beckner</cp:lastModifiedBy>
  <cp:revision>20</cp:revision>
  <cp:lastPrinted>2020-11-06T16:56:25Z</cp:lastPrinted>
  <dcterms:created xsi:type="dcterms:W3CDTF">2016-10-19T16:31:54Z</dcterms:created>
  <dcterms:modified xsi:type="dcterms:W3CDTF">2021-09-23T23:44:05Z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0x0101006471FCC130290D4C8309C10B57338096</vt:lpwstr>
  </property>
</Properties>
</file>