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23"/>
  </p:notesMasterIdLst>
  <p:handoutMasterIdLst>
    <p:handoutMasterId r:id="rId24"/>
  </p:handoutMasterIdLst>
  <p:sldIdLst>
    <p:sldId id="305" r:id="rId8"/>
    <p:sldId id="25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30" r:id="rId18"/>
    <p:sldId id="331" r:id="rId19"/>
    <p:sldId id="332" r:id="rId20"/>
    <p:sldId id="333" r:id="rId21"/>
    <p:sldId id="334" r:id="rId22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C853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703"/>
  </p:normalViewPr>
  <p:slideViewPr>
    <p:cSldViewPr snapToGrid="0">
      <p:cViewPr>
        <p:scale>
          <a:sx n="44" d="100"/>
          <a:sy n="44" d="100"/>
        </p:scale>
        <p:origin x="257" y="890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6" r:id="rId16"/>
    <p:sldLayoutId id="2147484047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9/feature-engineering-images-introduction-hog-feature-descripto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A34F-7858-478D-9C06-6C25FA833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Precision and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05E7-6A5D-4366-993F-7C18F9D99C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/>
              <a:t>Evaluating Performance for Classifiers</a:t>
            </a:r>
          </a:p>
        </p:txBody>
      </p:sp>
    </p:spTree>
    <p:extLst>
      <p:ext uri="{BB962C8B-B14F-4D97-AF65-F5344CB8AC3E}">
        <p14:creationId xmlns:p14="http://schemas.microsoft.com/office/powerpoint/2010/main" val="348276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05AC9-18B4-42B1-B060-7A8638AA5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B5C56F3-E3AD-4693-84B2-6090351084F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77467858"/>
              </p:ext>
            </p:extLst>
          </p:nvPr>
        </p:nvGraphicFramePr>
        <p:xfrm>
          <a:off x="6390683" y="2850968"/>
          <a:ext cx="5418138" cy="15291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06046">
                  <a:extLst>
                    <a:ext uri="{9D8B030D-6E8A-4147-A177-3AD203B41FA5}">
                      <a16:colId xmlns:a16="http://schemas.microsoft.com/office/drawing/2014/main" val="1250248941"/>
                    </a:ext>
                  </a:extLst>
                </a:gridCol>
                <a:gridCol w="180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046">
                  <a:extLst>
                    <a:ext uri="{9D8B030D-6E8A-4147-A177-3AD203B41FA5}">
                      <a16:colId xmlns:a16="http://schemas.microsoft.com/office/drawing/2014/main" val="2370237068"/>
                    </a:ext>
                  </a:extLst>
                </a:gridCol>
              </a:tblGrid>
              <a:tr h="5097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(-)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 Positives (TP)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False Negatives (FN)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(-)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False Positive (FP)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 Negative (TN)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D3406C-14C7-4042-87AB-277FF6231B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sz="2400" dirty="0"/>
              <a:t>Serves as the basis for analyzing what’s going wrong, as well as for calculating other performance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05AC9-18B4-42B1-B060-7A8638AA5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D3406C-14C7-4042-87AB-277FF6231B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sz="2400" dirty="0"/>
              <a:t>Accuracy is the percentage of correctly classified instances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FBC32-CFAE-45CD-A989-8A06109AF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48031"/>
              </p:ext>
            </p:extLst>
          </p:nvPr>
        </p:nvGraphicFramePr>
        <p:xfrm>
          <a:off x="6918558" y="2874257"/>
          <a:ext cx="3811194" cy="15291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70398">
                  <a:extLst>
                    <a:ext uri="{9D8B030D-6E8A-4147-A177-3AD203B41FA5}">
                      <a16:colId xmlns:a16="http://schemas.microsoft.com/office/drawing/2014/main" val="125024894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370237068"/>
                    </a:ext>
                  </a:extLst>
                </a:gridCol>
              </a:tblGrid>
              <a:tr h="5097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TP = 70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FN = 30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 = 10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TN = 90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D07CC-E9DE-4E8A-B380-0348A161FD3C}"/>
                  </a:ext>
                </a:extLst>
              </p:cNvPr>
              <p:cNvSpPr txBox="1"/>
              <p:nvPr/>
            </p:nvSpPr>
            <p:spPr>
              <a:xfrm>
                <a:off x="7508118" y="1920180"/>
                <a:ext cx="220496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D07CC-E9DE-4E8A-B380-0348A161F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18" y="1920180"/>
                <a:ext cx="2204963" cy="516745"/>
              </a:xfrm>
              <a:prstGeom prst="rect">
                <a:avLst/>
              </a:prstGeom>
              <a:blipFill>
                <a:blip r:embed="rId2"/>
                <a:stretch>
                  <a:fillRect l="-277" r="-28255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6F9C0-E1C1-4546-9731-CA1A1D202D50}"/>
                  </a:ext>
                </a:extLst>
              </p:cNvPr>
              <p:cNvSpPr txBox="1"/>
              <p:nvPr/>
            </p:nvSpPr>
            <p:spPr>
              <a:xfrm>
                <a:off x="7461218" y="4809043"/>
                <a:ext cx="272587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70+90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6F9C0-E1C1-4546-9731-CA1A1D20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18" y="4809043"/>
                <a:ext cx="2725874" cy="520399"/>
              </a:xfrm>
              <a:prstGeom prst="rect">
                <a:avLst/>
              </a:prstGeom>
              <a:blipFill>
                <a:blip r:embed="rId3"/>
                <a:stretch>
                  <a:fillRect l="-224" r="-2796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05AC9-18B4-42B1-B060-7A8638AA5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D3406C-14C7-4042-87AB-277FF6231B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/>
              <a:t>Precision: the fraction of samples classified as belonging to class X truly belong to that class</a:t>
            </a:r>
          </a:p>
          <a:p>
            <a:endParaRPr lang="en-US" dirty="0"/>
          </a:p>
          <a:p>
            <a:r>
              <a:rPr lang="en-US" dirty="0"/>
              <a:t>Recall: of the total number of samples that truly belong to class X, how many does this model classify correctly?</a:t>
            </a:r>
          </a:p>
          <a:p>
            <a:endParaRPr lang="en-US" dirty="0"/>
          </a:p>
          <a:p>
            <a:r>
              <a:rPr lang="en-US" dirty="0"/>
              <a:t>When the sample is actually </a:t>
            </a:r>
            <a:r>
              <a:rPr lang="en-US" i="1" dirty="0"/>
              <a:t>yes</a:t>
            </a:r>
            <a:r>
              <a:rPr lang="en-US" dirty="0"/>
              <a:t>, how often does the classifier predict </a:t>
            </a:r>
            <a:r>
              <a:rPr lang="en-US" i="1" dirty="0"/>
              <a:t>yes?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355EEC-F525-43FC-BA5A-103BD144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08385"/>
              </p:ext>
            </p:extLst>
          </p:nvPr>
        </p:nvGraphicFramePr>
        <p:xfrm>
          <a:off x="6705003" y="594014"/>
          <a:ext cx="3811194" cy="15291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70398">
                  <a:extLst>
                    <a:ext uri="{9D8B030D-6E8A-4147-A177-3AD203B41FA5}">
                      <a16:colId xmlns:a16="http://schemas.microsoft.com/office/drawing/2014/main" val="125024894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370237068"/>
                    </a:ext>
                  </a:extLst>
                </a:gridCol>
              </a:tblGrid>
              <a:tr h="5097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TP = 70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FN = 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 = 10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TN = 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D81814-CBEA-44C2-9E37-5B370E16D6F6}"/>
                  </a:ext>
                </a:extLst>
              </p:cNvPr>
              <p:cNvSpPr txBox="1"/>
              <p:nvPr/>
            </p:nvSpPr>
            <p:spPr>
              <a:xfrm>
                <a:off x="6533493" y="2528800"/>
                <a:ext cx="41542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D81814-CBEA-44C2-9E37-5B370E16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93" y="2528800"/>
                <a:ext cx="4154214" cy="525016"/>
              </a:xfrm>
              <a:prstGeom prst="rect">
                <a:avLst/>
              </a:prstGeom>
              <a:blipFill>
                <a:blip r:embed="rId2"/>
                <a:stretch>
                  <a:fillRect r="-2922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3F409F-26E8-4700-A364-F2842DD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61624"/>
              </p:ext>
            </p:extLst>
          </p:nvPr>
        </p:nvGraphicFramePr>
        <p:xfrm>
          <a:off x="6705003" y="3624811"/>
          <a:ext cx="3811194" cy="152910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70398">
                  <a:extLst>
                    <a:ext uri="{9D8B030D-6E8A-4147-A177-3AD203B41FA5}">
                      <a16:colId xmlns:a16="http://schemas.microsoft.com/office/drawing/2014/main" val="125024894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2370237068"/>
                    </a:ext>
                  </a:extLst>
                </a:gridCol>
              </a:tblGrid>
              <a:tr h="5097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TP = 70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FN = 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(-)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 = 10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TN = 0</a:t>
                      </a:r>
                      <a:endParaRPr lang="hr-HR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B4B924-0B80-48C4-8733-43D2E6BFB2D2}"/>
                  </a:ext>
                </a:extLst>
              </p:cNvPr>
              <p:cNvSpPr txBox="1"/>
              <p:nvPr/>
            </p:nvSpPr>
            <p:spPr>
              <a:xfrm>
                <a:off x="7247663" y="5559597"/>
                <a:ext cx="327910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B4B924-0B80-48C4-8733-43D2E6BF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663" y="5559597"/>
                <a:ext cx="3279103" cy="525016"/>
              </a:xfrm>
              <a:prstGeom prst="rect">
                <a:avLst/>
              </a:prstGeom>
              <a:blipFill>
                <a:blip r:embed="rId3"/>
                <a:stretch>
                  <a:fillRect r="-286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88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05AC9-18B4-42B1-B060-7A8638AA5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F1: a mix of both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D3406C-14C7-4042-87AB-277FF6231B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sz="2400" dirty="0"/>
              <a:t>Combines precision and recall (equally) and allows for more accurate evaluation that considers both FP and FN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968A6-F6F0-42A4-B900-A647CDA0F8D8}"/>
                  </a:ext>
                </a:extLst>
              </p:cNvPr>
              <p:cNvSpPr txBox="1"/>
              <p:nvPr/>
            </p:nvSpPr>
            <p:spPr>
              <a:xfrm>
                <a:off x="6096000" y="3163735"/>
                <a:ext cx="3874478" cy="5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968A6-F6F0-42A4-B900-A647CDA0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63735"/>
                <a:ext cx="3874478" cy="530530"/>
              </a:xfrm>
              <a:prstGeom prst="rect">
                <a:avLst/>
              </a:prstGeom>
              <a:blipFill>
                <a:blip r:embed="rId2"/>
                <a:stretch>
                  <a:fillRect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05AC9-18B4-42B1-B060-7A8638AA5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EF88-5066-4F19-8656-E74B916A40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400" dirty="0"/>
              <a:t>If you have a balanced dataset, accuracy and F1 score are going to give your roughly the same result</a:t>
            </a:r>
          </a:p>
          <a:p>
            <a:endParaRPr lang="en-US" dirty="0"/>
          </a:p>
          <a:p>
            <a:r>
              <a:rPr lang="en-US" sz="2400" dirty="0"/>
              <a:t>For unbalanced datasets consult F1</a:t>
            </a:r>
          </a:p>
          <a:p>
            <a:endParaRPr lang="en-US" dirty="0"/>
          </a:p>
          <a:p>
            <a:r>
              <a:rPr lang="en-US" sz="2400" dirty="0"/>
              <a:t>Diagnose with the confusion matrix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7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Technin510 S3 What is ML – Review (bias/variance, regularization, irreducible error)</a:t>
            </a:r>
          </a:p>
          <a:p>
            <a:r>
              <a:rPr lang="en-US" dirty="0"/>
              <a:t>Features for Visual Data</a:t>
            </a:r>
          </a:p>
          <a:p>
            <a:r>
              <a:rPr lang="en-US" dirty="0"/>
              <a:t>Evaluating Performance for Classifiers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L4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 for Visual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05E7-6A5D-4366-993F-7C18F9D99C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en-US" dirty="0"/>
              <a:t>Image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A34F-7858-478D-9C06-6C25FA833E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Feature extraction is a type of dimensionality reduction</a:t>
            </a:r>
          </a:p>
          <a:p>
            <a:pPr lvl="1"/>
            <a:r>
              <a:rPr lang="en-US" dirty="0"/>
              <a:t>The process of reducing the number of random variables under consideration</a:t>
            </a:r>
          </a:p>
          <a:p>
            <a:r>
              <a:rPr lang="en-US" dirty="0"/>
              <a:t>The purpose of this is to reduce the input data to only the most salient information (meaningful features that can be used for prediction)</a:t>
            </a:r>
          </a:p>
        </p:txBody>
      </p:sp>
    </p:spTree>
    <p:extLst>
      <p:ext uri="{BB962C8B-B14F-4D97-AF65-F5344CB8AC3E}">
        <p14:creationId xmlns:p14="http://schemas.microsoft.com/office/powerpoint/2010/main" val="416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Example…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B63B-98FF-48BF-8E3D-0E6BC5198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8576" r="76816" b="39562"/>
          <a:stretch/>
        </p:blipFill>
        <p:spPr>
          <a:xfrm>
            <a:off x="1765301" y="2594220"/>
            <a:ext cx="1790700" cy="1363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40E14-CEF6-4A75-9491-86AD9A49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1" t="8576" r="38215" b="39562"/>
          <a:stretch/>
        </p:blipFill>
        <p:spPr>
          <a:xfrm>
            <a:off x="5124450" y="2594220"/>
            <a:ext cx="1790700" cy="1363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355C5-7B9D-46A1-AF25-0B678805F4FB}"/>
              </a:ext>
            </a:extLst>
          </p:cNvPr>
          <p:cNvSpPr txBox="1"/>
          <p:nvPr/>
        </p:nvSpPr>
        <p:spPr>
          <a:xfrm>
            <a:off x="1672903" y="4050585"/>
            <a:ext cx="16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Original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FCBAB-7C1B-4042-8E68-2CED23C47739}"/>
              </a:ext>
            </a:extLst>
          </p:cNvPr>
          <p:cNvSpPr/>
          <p:nvPr/>
        </p:nvSpPr>
        <p:spPr>
          <a:xfrm>
            <a:off x="5200650" y="4050585"/>
            <a:ext cx="1790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Preprocessing (noise removal, resizing, grayscale/</a:t>
            </a:r>
            <a:r>
              <a:rPr lang="en-US" sz="2000" dirty="0" err="1"/>
              <a:t>bw</a:t>
            </a:r>
            <a:r>
              <a:rPr lang="en-US" sz="2000" dirty="0"/>
              <a:t>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17779-E571-4781-94DC-D67EEE28A765}"/>
              </a:ext>
            </a:extLst>
          </p:cNvPr>
          <p:cNvSpPr/>
          <p:nvPr/>
        </p:nvSpPr>
        <p:spPr>
          <a:xfrm>
            <a:off x="8239125" y="4050585"/>
            <a:ext cx="2793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Table or array of features</a:t>
            </a:r>
          </a:p>
        </p:txBody>
      </p:sp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8F25B516-C3C9-4E6B-B724-42AD5A0F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70939"/>
              </p:ext>
            </p:extLst>
          </p:nvPr>
        </p:nvGraphicFramePr>
        <p:xfrm>
          <a:off x="8610600" y="2587545"/>
          <a:ext cx="1771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3">
                  <a:extLst>
                    <a:ext uri="{9D8B030D-6E8A-4147-A177-3AD203B41FA5}">
                      <a16:colId xmlns:a16="http://schemas.microsoft.com/office/drawing/2014/main" val="42249739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93259505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8007451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315768681"/>
                    </a:ext>
                  </a:extLst>
                </a:gridCol>
              </a:tblGrid>
              <a:tr h="340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4678"/>
                  </a:ext>
                </a:extLst>
              </a:tr>
              <a:tr h="34085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27104"/>
                  </a:ext>
                </a:extLst>
              </a:tr>
              <a:tr h="3408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01588"/>
                  </a:ext>
                </a:extLst>
              </a:tr>
              <a:tr h="34085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9863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5F376BA-AA67-46FD-BC65-7333664E7A62}"/>
              </a:ext>
            </a:extLst>
          </p:cNvPr>
          <p:cNvSpPr/>
          <p:nvPr/>
        </p:nvSpPr>
        <p:spPr>
          <a:xfrm>
            <a:off x="3854450" y="3044825"/>
            <a:ext cx="971550" cy="638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B4FB9B-B2F2-4CF5-8D9B-C3D8A3082CEF}"/>
              </a:ext>
            </a:extLst>
          </p:cNvPr>
          <p:cNvSpPr/>
          <p:nvPr/>
        </p:nvSpPr>
        <p:spPr>
          <a:xfrm>
            <a:off x="7315200" y="3044825"/>
            <a:ext cx="971550" cy="638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Histogram of ordered gradient (HOG) Descriptor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753F9E-B2A8-4F57-A36C-7453D40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809750"/>
            <a:ext cx="6591300" cy="323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FFEDAC-CEDC-4AC9-8A5D-7402FC90C069}"/>
              </a:ext>
            </a:extLst>
          </p:cNvPr>
          <p:cNvSpPr txBox="1"/>
          <p:nvPr/>
        </p:nvSpPr>
        <p:spPr>
          <a:xfrm>
            <a:off x="558800" y="1121872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nice explanatory link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HOG Descriptor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0861-0B0E-4A1C-85C4-BD20E19F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871662"/>
            <a:ext cx="7248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HOG Descriptor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CC684-8C45-49EB-B371-818C743D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614487"/>
            <a:ext cx="7562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HOG Descriptor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629A0-BD5A-4EE5-916C-2F33E82E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371725"/>
            <a:ext cx="63246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4F2C3-8111-472D-A080-8DBF7A35E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HOG Descriptor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4B25-E4CB-4D45-8C3C-9D5B534CF2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 small-scale recognition tasks</a:t>
            </a:r>
          </a:p>
          <a:p>
            <a:r>
              <a:rPr lang="en-US" dirty="0"/>
              <a:t>Until deep learning approaches HOG-based approaches were leading edge</a:t>
            </a:r>
          </a:p>
        </p:txBody>
      </p:sp>
    </p:spTree>
    <p:extLst>
      <p:ext uri="{BB962C8B-B14F-4D97-AF65-F5344CB8AC3E}">
        <p14:creationId xmlns:p14="http://schemas.microsoft.com/office/powerpoint/2010/main" val="2059938537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Custom 1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2956</TotalTime>
  <Words>416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 Math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11</cp:revision>
  <cp:lastPrinted>2020-11-06T16:56:25Z</cp:lastPrinted>
  <dcterms:created xsi:type="dcterms:W3CDTF">2016-10-19T16:31:54Z</dcterms:created>
  <dcterms:modified xsi:type="dcterms:W3CDTF">2021-08-24T23:43:47Z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