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</p:sldMasterIdLst>
  <p:notesMasterIdLst>
    <p:notesMasterId r:id="rId20"/>
  </p:notesMasterIdLst>
  <p:handoutMasterIdLst>
    <p:handoutMasterId r:id="rId21"/>
  </p:handoutMasterIdLst>
  <p:sldIdLst>
    <p:sldId id="305" r:id="rId8"/>
    <p:sldId id="256" r:id="rId9"/>
    <p:sldId id="704" r:id="rId10"/>
    <p:sldId id="307" r:id="rId11"/>
    <p:sldId id="705" r:id="rId12"/>
    <p:sldId id="706" r:id="rId13"/>
    <p:sldId id="707" r:id="rId14"/>
    <p:sldId id="709" r:id="rId15"/>
    <p:sldId id="710" r:id="rId16"/>
    <p:sldId id="711" r:id="rId17"/>
    <p:sldId id="712" r:id="rId18"/>
    <p:sldId id="713" r:id="rId19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853"/>
    <a:srgbClr val="FFFFFF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703"/>
  </p:normalViewPr>
  <p:slideViewPr>
    <p:cSldViewPr snapToGrid="0">
      <p:cViewPr varScale="1">
        <p:scale>
          <a:sx n="83" d="100"/>
          <a:sy n="83" d="100"/>
        </p:scale>
        <p:origin x="754" y="43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41BAB-5CC6-412D-A8C6-51034A0A4F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C7F3BA-98A2-4B77-8110-1D5EA3E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031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MFG</a:t>
            </a:r>
            <a:r>
              <a:rPr lang="en-US" dirty="0"/>
              <a:t> ANALYTIC</a:t>
            </a:r>
          </a:p>
        </p:txBody>
      </p:sp>
    </p:spTree>
    <p:extLst>
      <p:ext uri="{BB962C8B-B14F-4D97-AF65-F5344CB8AC3E}">
        <p14:creationId xmlns:p14="http://schemas.microsoft.com/office/powerpoint/2010/main" val="3457531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  <p:sldLayoutId id="2147484047" r:id="rId16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wesleybeckner/pen/wvWZQaj" TargetMode="External"/><Relationship Id="rId2" Type="http://schemas.openxmlformats.org/officeDocument/2006/relationships/hyperlink" Target="https://codepen.io/wesleybeckner/pen/zYBmRe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wesleybeckner/pen/XWKPxwq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9FDC7C-C75B-49DD-B2EC-8377FDD26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Technin</a:t>
            </a:r>
            <a:r>
              <a:rPr lang="en-US" dirty="0"/>
              <a:t> 510 Week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D2099-3DE7-4672-B7DC-0415A4F579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Connected Devices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A4D6-3A5F-4647-9D45-05D69E5313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11/10/21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34D77-32FE-4F0E-AF51-2D085108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936" y="2129753"/>
            <a:ext cx="4954806" cy="1979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834E8-24AE-486C-81E8-21B1785CB65F}"/>
              </a:ext>
            </a:extLst>
          </p:cNvPr>
          <p:cNvSpPr txBox="1"/>
          <p:nvPr/>
        </p:nvSpPr>
        <p:spPr>
          <a:xfrm>
            <a:off x="3125059" y="5006717"/>
            <a:ext cx="6095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https://codepen.io/</a:t>
            </a:r>
            <a:r>
              <a:rPr lang="en-US" sz="2000" dirty="0"/>
              <a:t>wesleybeckner</a:t>
            </a:r>
            <a:r>
              <a:rPr lang="en-US" dirty="0"/>
              <a:t>/pen/ExyeeWP</a:t>
            </a:r>
          </a:p>
        </p:txBody>
      </p:sp>
    </p:spTree>
    <p:extLst>
      <p:ext uri="{BB962C8B-B14F-4D97-AF65-F5344CB8AC3E}">
        <p14:creationId xmlns:p14="http://schemas.microsoft.com/office/powerpoint/2010/main" val="277224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1927E-65A5-43F7-9F3C-ADF90BDA20C6}"/>
              </a:ext>
            </a:extLst>
          </p:cNvPr>
          <p:cNvSpPr txBox="1"/>
          <p:nvPr/>
        </p:nvSpPr>
        <p:spPr>
          <a:xfrm>
            <a:off x="3210512" y="5776337"/>
            <a:ext cx="60952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https://codepen.io/wesleybeckner/pen/LYZJJxb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1A4CB68-5E89-45C7-A810-F23C3331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59" y="1533352"/>
            <a:ext cx="2242761" cy="39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In-Class Exercises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948A484-7305-4B30-93DD-984246F3D2B9}"/>
              </a:ext>
            </a:extLst>
          </p:cNvPr>
          <p:cNvSpPr txBox="1">
            <a:spLocks/>
          </p:cNvSpPr>
          <p:nvPr/>
        </p:nvSpPr>
        <p:spPr>
          <a:xfrm>
            <a:off x="536573" y="1683622"/>
            <a:ext cx="5462926" cy="51743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linkClick r:id="rId2"/>
              </a:rPr>
              <a:t>Group 1: Touch</a:t>
            </a:r>
            <a:endParaRPr lang="en-US" sz="2400" dirty="0"/>
          </a:p>
          <a:p>
            <a:pPr lvl="1"/>
            <a:r>
              <a:rPr lang="en-US" sz="2000" dirty="0"/>
              <a:t>Add Feature: color palette</a:t>
            </a:r>
          </a:p>
          <a:p>
            <a:r>
              <a:rPr lang="en-US" sz="2400" dirty="0">
                <a:hlinkClick r:id="rId3"/>
              </a:rPr>
              <a:t>Group 2: Motion and Orientation</a:t>
            </a:r>
            <a:endParaRPr lang="en-US" sz="2400" dirty="0"/>
          </a:p>
          <a:p>
            <a:pPr lvl="1"/>
            <a:r>
              <a:rPr lang="en-US" sz="2000" dirty="0"/>
              <a:t>Fix Bug: orientation for step counting</a:t>
            </a:r>
          </a:p>
          <a:p>
            <a:r>
              <a:rPr lang="en-US" sz="2400" dirty="0"/>
              <a:t>Group 3: ✌️ work on my own thing</a:t>
            </a:r>
          </a:p>
          <a:p>
            <a:endParaRPr lang="en-US" sz="2400" dirty="0"/>
          </a:p>
          <a:p>
            <a:r>
              <a:rPr lang="en-US" sz="2400" dirty="0"/>
              <a:t>Hacking in groups 1 &amp; 2:</a:t>
            </a:r>
          </a:p>
          <a:p>
            <a:pPr lvl="1"/>
            <a:r>
              <a:rPr lang="en-US" sz="2000" dirty="0"/>
              <a:t>Vote on agreed upon bug fix or feature addition for the </a:t>
            </a:r>
            <a:r>
              <a:rPr lang="en-US" sz="2000" dirty="0" err="1"/>
              <a:t>basecode</a:t>
            </a:r>
            <a:endParaRPr lang="en-US" sz="2000" dirty="0"/>
          </a:p>
          <a:p>
            <a:pPr lvl="1"/>
            <a:r>
              <a:rPr lang="en-US" sz="2000" dirty="0"/>
              <a:t>Work on this independently or in sub groups as you wish</a:t>
            </a:r>
          </a:p>
          <a:p>
            <a:pPr lvl="1"/>
            <a:r>
              <a:rPr lang="en-US" sz="2000" dirty="0"/>
              <a:t>Upon achieving the hack goal share with rest of group (demo your code + walkthrough)</a:t>
            </a:r>
          </a:p>
          <a:p>
            <a:pPr lvl="1"/>
            <a:r>
              <a:rPr lang="en-US" sz="2000" dirty="0"/>
              <a:t>Can repeat</a:t>
            </a:r>
            <a:r>
              <a:rPr lang="en-US" sz="2000"/>
              <a:t>! </a:t>
            </a:r>
            <a:endParaRPr lang="en-US" sz="2000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A3B13FE-8F19-458A-B88F-C17261592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769" y="1833972"/>
            <a:ext cx="2524447" cy="449015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5A4A30C6-7FFA-4D01-8CDD-57A71DF26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370" y="1832193"/>
            <a:ext cx="2524447" cy="449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Connected Devices</a:t>
            </a:r>
          </a:p>
          <a:p>
            <a:pPr lvl="1"/>
            <a:r>
              <a:rPr lang="en-US" dirty="0"/>
              <a:t>Movement</a:t>
            </a:r>
          </a:p>
          <a:p>
            <a:pPr lvl="1"/>
            <a:r>
              <a:rPr lang="en-US" dirty="0"/>
              <a:t>Touch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Orientation</a:t>
            </a:r>
          </a:p>
          <a:p>
            <a:pPr lvl="1"/>
            <a:r>
              <a:rPr lang="en-US" dirty="0"/>
              <a:t>Geolocation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Technin510 L7 Connected Devices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Today’s In-Class Exercises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Drawing a picture with Touch</a:t>
            </a:r>
          </a:p>
          <a:p>
            <a:r>
              <a:rPr lang="en-US" dirty="0"/>
              <a:t>Step Counter + Python Server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76B09-8D55-43EB-BCA5-EE33CD18B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7" y="2655527"/>
            <a:ext cx="7301894" cy="1776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7B560-5FFA-4CC2-9C6B-9499F366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567" y="4890299"/>
            <a:ext cx="6074735" cy="18239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8844C1-9367-437C-B3AA-533A25D8A04D}"/>
              </a:ext>
            </a:extLst>
          </p:cNvPr>
          <p:cNvSpPr/>
          <p:nvPr/>
        </p:nvSpPr>
        <p:spPr>
          <a:xfrm>
            <a:off x="1956407" y="3289873"/>
            <a:ext cx="795394" cy="1543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4271E-AF96-480E-AA1D-D3B5B42B5F3E}"/>
              </a:ext>
            </a:extLst>
          </p:cNvPr>
          <p:cNvSpPr/>
          <p:nvPr/>
        </p:nvSpPr>
        <p:spPr>
          <a:xfrm>
            <a:off x="2641846" y="6206902"/>
            <a:ext cx="3303213" cy="17992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225807B-8291-4A2F-B7AC-F21B19D73829}"/>
              </a:ext>
            </a:extLst>
          </p:cNvPr>
          <p:cNvSpPr txBox="1">
            <a:spLocks/>
          </p:cNvSpPr>
          <p:nvPr/>
        </p:nvSpPr>
        <p:spPr>
          <a:xfrm>
            <a:off x="536573" y="1538893"/>
            <a:ext cx="11107189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2"/>
              </a:rPr>
              <a:t>Lecture 7 Workbook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your hardware platform (smartphone, tablet, laptop, desktop)</a:t>
            </a:r>
          </a:p>
          <a:p>
            <a:pPr marL="0" indent="0">
              <a:buNone/>
            </a:pPr>
            <a:r>
              <a:rPr lang="en-US" dirty="0"/>
              <a:t>Think of the output data format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gyroscope/accelerometer:</a:t>
            </a:r>
            <a:r>
              <a:rPr lang="en-US" dirty="0"/>
              <a:t> </a:t>
            </a:r>
            <a:r>
              <a:rPr lang="en-US" dirty="0" err="1"/>
              <a:t>alpha,beta,gamma</a:t>
            </a:r>
            <a:r>
              <a:rPr lang="en-US" dirty="0"/>
              <a:t> / </a:t>
            </a:r>
            <a:r>
              <a:rPr lang="en-US" dirty="0" err="1"/>
              <a:t>x,y,z</a:t>
            </a:r>
            <a:endParaRPr lang="en-US" dirty="0"/>
          </a:p>
          <a:p>
            <a:r>
              <a:rPr lang="en-US" b="1" dirty="0"/>
              <a:t>touchscreen:</a:t>
            </a:r>
            <a:r>
              <a:rPr lang="en-US" dirty="0"/>
              <a:t> </a:t>
            </a:r>
            <a:r>
              <a:rPr lang="en-US" dirty="0" err="1"/>
              <a:t>x,y</a:t>
            </a:r>
            <a:endParaRPr lang="en-US" dirty="0"/>
          </a:p>
          <a:p>
            <a:r>
              <a:rPr lang="en-US" b="1" dirty="0"/>
              <a:t>camera:</a:t>
            </a:r>
            <a:r>
              <a:rPr lang="en-US" dirty="0"/>
              <a:t> </a:t>
            </a:r>
            <a:r>
              <a:rPr lang="en-US" dirty="0" err="1"/>
              <a:t>r,g,b</a:t>
            </a:r>
            <a:r>
              <a:rPr lang="en-US" dirty="0"/>
              <a:t> over </a:t>
            </a:r>
            <a:r>
              <a:rPr lang="en-US" dirty="0" err="1"/>
              <a:t>x,y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all of these can have a time dimension as well (up to us whether we want to analyze as a snapshot in time or not)</a:t>
            </a:r>
          </a:p>
        </p:txBody>
      </p:sp>
    </p:spTree>
    <p:extLst>
      <p:ext uri="{BB962C8B-B14F-4D97-AF65-F5344CB8AC3E}">
        <p14:creationId xmlns:p14="http://schemas.microsoft.com/office/powerpoint/2010/main" val="41640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</p:txBody>
      </p:sp>
      <p:pic>
        <p:nvPicPr>
          <p:cNvPr id="4" name="Picture 3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FC4CBE13-43F7-4D90-8246-5F6978860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77" y="2757748"/>
            <a:ext cx="3333750" cy="19050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41FA0D-0436-4604-9109-8749C2441F86}"/>
              </a:ext>
            </a:extLst>
          </p:cNvPr>
          <p:cNvSpPr txBox="1">
            <a:spLocks/>
          </p:cNvSpPr>
          <p:nvPr/>
        </p:nvSpPr>
        <p:spPr>
          <a:xfrm>
            <a:off x="536573" y="1587307"/>
            <a:ext cx="7100456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vocab…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window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DeviceMotionEvent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window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addEventListener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rgbClr val="006600"/>
                </a:solidFill>
              </a:rPr>
              <a:t>"</a:t>
            </a:r>
            <a:r>
              <a:rPr lang="en-US" dirty="0" err="1">
                <a:solidFill>
                  <a:srgbClr val="006600"/>
                </a:solidFill>
              </a:rPr>
              <a:t>devicemotion</a:t>
            </a:r>
            <a:r>
              <a:rPr lang="en-US" dirty="0">
                <a:solidFill>
                  <a:srgbClr val="006600"/>
                </a:solidFill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event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acceleration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/>
              <a:t>//</a:t>
            </a:r>
            <a:r>
              <a:rPr lang="en-US" dirty="0">
                <a:solidFill>
                  <a:schemeClr val="tx2"/>
                </a:solidFill>
              </a:rPr>
              <a:t> .y .z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event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accelerationIncludingGravity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/>
              <a:t>//</a:t>
            </a:r>
            <a:r>
              <a:rPr lang="en-US" dirty="0">
                <a:solidFill>
                  <a:schemeClr val="tx2"/>
                </a:solidFill>
              </a:rPr>
              <a:t> .y .z</a:t>
            </a:r>
          </a:p>
        </p:txBody>
      </p:sp>
    </p:spTree>
    <p:extLst>
      <p:ext uri="{BB962C8B-B14F-4D97-AF65-F5344CB8AC3E}">
        <p14:creationId xmlns:p14="http://schemas.microsoft.com/office/powerpoint/2010/main" val="338713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Gyroscope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41FA0D-0436-4604-9109-8749C2441F86}"/>
              </a:ext>
            </a:extLst>
          </p:cNvPr>
          <p:cNvSpPr txBox="1">
            <a:spLocks/>
          </p:cNvSpPr>
          <p:nvPr/>
        </p:nvSpPr>
        <p:spPr>
          <a:xfrm>
            <a:off x="536573" y="1587307"/>
            <a:ext cx="7100456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vocab…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window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DeviceMotionEvent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window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addEventListener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rgbClr val="006600"/>
                </a:solidFill>
              </a:rPr>
              <a:t>"</a:t>
            </a:r>
            <a:r>
              <a:rPr lang="en-US" dirty="0" err="1">
                <a:solidFill>
                  <a:srgbClr val="006600"/>
                </a:solidFill>
              </a:rPr>
              <a:t>devicemotion</a:t>
            </a:r>
            <a:r>
              <a:rPr lang="en-US" dirty="0">
                <a:solidFill>
                  <a:srgbClr val="006600"/>
                </a:solidFill>
              </a:rPr>
              <a:t>“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event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rotationRate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alpha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dirty="0"/>
              <a:t>//</a:t>
            </a:r>
            <a:r>
              <a:rPr lang="en-US" dirty="0">
                <a:solidFill>
                  <a:schemeClr val="tx2"/>
                </a:solidFill>
              </a:rPr>
              <a:t> .beta .gamma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48814-DFA4-4B03-AA72-87EB6BF00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0050" y="2559628"/>
            <a:ext cx="333375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F351E-43C0-4495-92B4-4A7C7C7E2D09}"/>
              </a:ext>
            </a:extLst>
          </p:cNvPr>
          <p:cNvSpPr txBox="1"/>
          <p:nvPr/>
        </p:nvSpPr>
        <p:spPr>
          <a:xfrm>
            <a:off x="2105034" y="5099684"/>
            <a:ext cx="6832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 the Lecture 7 workbook</a:t>
            </a:r>
          </a:p>
          <a:p>
            <a:r>
              <a:rPr lang="en-US" sz="1800" dirty="0"/>
              <a:t>Make sure the motion sensors register on your device</a:t>
            </a:r>
          </a:p>
          <a:p>
            <a:r>
              <a:rPr lang="en-US" sz="1800" dirty="0"/>
              <a:t>In addition to the accelerometer data being displayed on the webpage,</a:t>
            </a:r>
          </a:p>
          <a:p>
            <a:r>
              <a:rPr lang="en-US" sz="1800" dirty="0"/>
              <a:t>Display the gyroscope (rotation rate) data to the webpage</a:t>
            </a:r>
          </a:p>
          <a:p>
            <a:endParaRPr lang="en-US" sz="1800" dirty="0"/>
          </a:p>
        </p:txBody>
      </p:sp>
      <p:pic>
        <p:nvPicPr>
          <p:cNvPr id="9" name="Graphic 8" descr="Sparkler">
            <a:extLst>
              <a:ext uri="{FF2B5EF4-FFF2-40B4-BE49-F238E27FC236}">
                <a16:creationId xmlns:a16="http://schemas.microsoft.com/office/drawing/2014/main" id="{7733B238-A1AA-44E5-A5EB-8AC14A94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3925" y="5050568"/>
            <a:ext cx="559714" cy="5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Touch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41FA0D-0436-4604-9109-8749C2441F86}"/>
              </a:ext>
            </a:extLst>
          </p:cNvPr>
          <p:cNvSpPr txBox="1">
            <a:spLocks/>
          </p:cNvSpPr>
          <p:nvPr/>
        </p:nvSpPr>
        <p:spPr>
          <a:xfrm>
            <a:off x="536572" y="1587307"/>
            <a:ext cx="10885807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changedTouches</a:t>
            </a:r>
            <a:r>
              <a:rPr lang="en-US" sz="2000" dirty="0"/>
              <a:t> read-only property is a </a:t>
            </a:r>
            <a:r>
              <a:rPr lang="en-US" sz="2000" dirty="0" err="1"/>
              <a:t>TouchList</a:t>
            </a:r>
            <a:r>
              <a:rPr lang="en-US" sz="2000" dirty="0"/>
              <a:t> whose touch points (Touch objects) varies depending on the event type, as follows: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For the </a:t>
            </a:r>
            <a:r>
              <a:rPr lang="en-US" sz="2000" dirty="0" err="1">
                <a:solidFill>
                  <a:schemeClr val="tx2"/>
                </a:solidFill>
              </a:rPr>
              <a:t>touchstart</a:t>
            </a:r>
            <a:r>
              <a:rPr lang="en-US" sz="2000" dirty="0"/>
              <a:t> event, it is a list of the touch </a:t>
            </a:r>
            <a:r>
              <a:rPr lang="en-US" sz="2000" b="1" dirty="0"/>
              <a:t>points that became active</a:t>
            </a:r>
            <a:r>
              <a:rPr lang="en-US" sz="2000" dirty="0"/>
              <a:t> with the current event.</a:t>
            </a:r>
          </a:p>
          <a:p>
            <a:r>
              <a:rPr lang="en-US" sz="2000" dirty="0"/>
              <a:t>For the </a:t>
            </a:r>
            <a:r>
              <a:rPr lang="en-US" sz="2000" dirty="0" err="1">
                <a:solidFill>
                  <a:schemeClr val="tx2"/>
                </a:solidFill>
              </a:rPr>
              <a:t>touchmove</a:t>
            </a:r>
            <a:r>
              <a:rPr lang="en-US" sz="2000" dirty="0"/>
              <a:t> event, it is a list of the touch </a:t>
            </a:r>
            <a:r>
              <a:rPr lang="en-US" sz="2000" b="1" dirty="0"/>
              <a:t>points that have changed</a:t>
            </a:r>
            <a:r>
              <a:rPr lang="en-US" sz="2000" dirty="0"/>
              <a:t> since the last event.</a:t>
            </a:r>
          </a:p>
          <a:p>
            <a:r>
              <a:rPr lang="en-US" sz="2000" dirty="0"/>
              <a:t>For the </a:t>
            </a:r>
            <a:r>
              <a:rPr lang="en-US" sz="2000" dirty="0" err="1">
                <a:solidFill>
                  <a:schemeClr val="tx2"/>
                </a:solidFill>
              </a:rPr>
              <a:t>touchend</a:t>
            </a:r>
            <a:r>
              <a:rPr lang="en-US" sz="2000" dirty="0"/>
              <a:t> event, it is a list of the touch </a:t>
            </a:r>
            <a:r>
              <a:rPr lang="en-US" sz="2000" b="1" dirty="0"/>
              <a:t>points that have been removed</a:t>
            </a:r>
            <a:r>
              <a:rPr lang="en-US" sz="2000" dirty="0"/>
              <a:t> from the surface (that is, the set of touch points corresponding to fingers no longer touching the surface).</a:t>
            </a:r>
          </a:p>
        </p:txBody>
      </p:sp>
      <p:pic>
        <p:nvPicPr>
          <p:cNvPr id="9" name="Graphic 8" descr="Sparkler">
            <a:extLst>
              <a:ext uri="{FF2B5EF4-FFF2-40B4-BE49-F238E27FC236}">
                <a16:creationId xmlns:a16="http://schemas.microsoft.com/office/drawing/2014/main" id="{7733B238-A1AA-44E5-A5EB-8AC14A941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925" y="5050568"/>
            <a:ext cx="559714" cy="559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37BB6-B009-4521-9683-16C4916BBADD}"/>
              </a:ext>
            </a:extLst>
          </p:cNvPr>
          <p:cNvSpPr txBox="1"/>
          <p:nvPr/>
        </p:nvSpPr>
        <p:spPr>
          <a:xfrm>
            <a:off x="2272674" y="5266893"/>
            <a:ext cx="547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the Lecture 7 workbook</a:t>
            </a:r>
          </a:p>
          <a:p>
            <a:r>
              <a:rPr lang="en-US" sz="1800" dirty="0"/>
              <a:t>Instead of displaying black circles on the webpage canvas, display blue squares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07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41FA0D-0436-4604-9109-8749C2441F86}"/>
              </a:ext>
            </a:extLst>
          </p:cNvPr>
          <p:cNvSpPr txBox="1">
            <a:spLocks/>
          </p:cNvSpPr>
          <p:nvPr/>
        </p:nvSpPr>
        <p:spPr>
          <a:xfrm>
            <a:off x="536573" y="1587307"/>
            <a:ext cx="8221734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vocab…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navigator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mediaDevices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getUserMedia</a:t>
            </a:r>
            <a:r>
              <a:rPr lang="en-US" dirty="0"/>
              <a:t>({</a:t>
            </a:r>
            <a:r>
              <a:rPr lang="en-US" dirty="0">
                <a:solidFill>
                  <a:schemeClr val="tx2"/>
                </a:solidFill>
              </a:rPr>
              <a:t>video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true</a:t>
            </a:r>
            <a:r>
              <a:rPr lang="en-US" dirty="0"/>
              <a:t>})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video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4"/>
                </a:solidFill>
              </a:rPr>
              <a:t>document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getElementById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rgbClr val="006600"/>
                </a:solidFill>
              </a:rPr>
              <a:t>'</a:t>
            </a:r>
            <a:r>
              <a:rPr lang="en-US" dirty="0" err="1">
                <a:solidFill>
                  <a:srgbClr val="006600"/>
                </a:solidFill>
              </a:rPr>
              <a:t>my_video</a:t>
            </a:r>
            <a:r>
              <a:rPr lang="en-US" dirty="0">
                <a:solidFill>
                  <a:srgbClr val="006600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video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style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 err="1">
                <a:solidFill>
                  <a:schemeClr val="accent4"/>
                </a:solidFill>
              </a:rPr>
              <a:t>document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width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+ </a:t>
            </a:r>
            <a:r>
              <a:rPr lang="en-US" dirty="0">
                <a:solidFill>
                  <a:srgbClr val="006600"/>
                </a:solidFill>
              </a:rPr>
              <a:t>'px'</a:t>
            </a:r>
            <a:r>
              <a:rPr lang="en-US" dirty="0">
                <a:solidFill>
                  <a:schemeClr val="accent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video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style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height</a:t>
            </a:r>
            <a:r>
              <a:rPr lang="en-US" dirty="0">
                <a:solidFill>
                  <a:schemeClr val="accent6"/>
                </a:solidFill>
              </a:rPr>
              <a:t> = </a:t>
            </a:r>
            <a:r>
              <a:rPr lang="en-US" dirty="0" err="1">
                <a:solidFill>
                  <a:schemeClr val="accent4"/>
                </a:solidFill>
              </a:rPr>
              <a:t>document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height</a:t>
            </a:r>
            <a:r>
              <a:rPr lang="en-US" dirty="0">
                <a:solidFill>
                  <a:schemeClr val="accent6"/>
                </a:solidFill>
              </a:rPr>
              <a:t> + </a:t>
            </a:r>
            <a:r>
              <a:rPr lang="en-US" dirty="0">
                <a:solidFill>
                  <a:srgbClr val="006600"/>
                </a:solidFill>
              </a:rPr>
              <a:t>'px'</a:t>
            </a:r>
            <a:r>
              <a:rPr lang="en-US" dirty="0">
                <a:solidFill>
                  <a:schemeClr val="accent6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video</a:t>
            </a:r>
            <a:r>
              <a:rPr lang="en-US" dirty="0" err="1">
                <a:solidFill>
                  <a:schemeClr val="accent6"/>
                </a:solidFill>
              </a:rPr>
              <a:t>.</a:t>
            </a:r>
            <a:r>
              <a:rPr lang="en-US" dirty="0" err="1">
                <a:solidFill>
                  <a:schemeClr val="tx2"/>
                </a:solidFill>
              </a:rPr>
              <a:t>setAttribute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rgbClr val="006600"/>
                </a:solidFill>
              </a:rPr>
              <a:t>'</a:t>
            </a:r>
            <a:r>
              <a:rPr lang="en-US" dirty="0" err="1">
                <a:solidFill>
                  <a:srgbClr val="006600"/>
                </a:solidFill>
              </a:rPr>
              <a:t>playsinline</a:t>
            </a:r>
            <a:r>
              <a:rPr lang="en-US" dirty="0">
                <a:solidFill>
                  <a:srgbClr val="006600"/>
                </a:solidFill>
              </a:rPr>
              <a:t>'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006600"/>
                </a:solidFill>
              </a:rPr>
              <a:t>''</a:t>
            </a:r>
            <a:r>
              <a:rPr lang="en-US" dirty="0">
                <a:solidFill>
                  <a:schemeClr val="accent6"/>
                </a:solidFill>
              </a:rPr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4FAB2C2-8F3D-4B01-AC58-5E40C7F2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8307" y="1710477"/>
            <a:ext cx="3355688" cy="18466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requests permission to use a media input which produces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MediaStream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 with tracks containing the requested types of media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(video)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07761E8-BD08-4D05-9560-955AC4D8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2" y="5374254"/>
            <a:ext cx="33556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plays video in video element instead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fullscreen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. I needed this to work on iOS safari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709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BF1872-32FA-4FB4-9F2C-C2A3ADC20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341FA0D-0436-4604-9109-8749C2441F86}"/>
              </a:ext>
            </a:extLst>
          </p:cNvPr>
          <p:cNvSpPr txBox="1">
            <a:spLocks/>
          </p:cNvSpPr>
          <p:nvPr/>
        </p:nvSpPr>
        <p:spPr>
          <a:xfrm>
            <a:off x="536572" y="1587307"/>
            <a:ext cx="10611487" cy="4710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New vocab…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tx2"/>
                </a:solidFill>
              </a:rPr>
              <a:t>audio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false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chemeClr val="tx2"/>
                </a:solidFill>
              </a:rPr>
              <a:t>video</a:t>
            </a:r>
            <a:r>
              <a:rPr lang="en-US" dirty="0"/>
              <a:t>: {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>
                <a:solidFill>
                  <a:schemeClr val="tx2"/>
                </a:solidFill>
              </a:rPr>
              <a:t>facingMode</a:t>
            </a:r>
            <a:r>
              <a:rPr lang="en-US" dirty="0"/>
              <a:t>: </a:t>
            </a:r>
            <a:r>
              <a:rPr lang="en-US" dirty="0">
                <a:solidFill>
                  <a:srgbClr val="006600"/>
                </a:solidFill>
              </a:rPr>
              <a:t>'user'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4"/>
                </a:solidFill>
              </a:rPr>
              <a:t>navigator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mediaDevices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getUserMedia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constraints</a:t>
            </a:r>
            <a:r>
              <a:rPr lang="en-US" dirty="0"/>
              <a:t>).</a:t>
            </a:r>
            <a:r>
              <a:rPr lang="en-US" dirty="0">
                <a:solidFill>
                  <a:schemeClr val="tx2"/>
                </a:solidFill>
              </a:rPr>
              <a:t>then</a:t>
            </a:r>
            <a:r>
              <a:rPr lang="en-US" dirty="0"/>
              <a:t>(</a:t>
            </a:r>
            <a:r>
              <a:rPr lang="en-US" dirty="0">
                <a:solidFill>
                  <a:schemeClr val="accent4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success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stream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chemeClr val="accent4"/>
                </a:solidFill>
              </a:rPr>
              <a:t>video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srcObject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accent1"/>
                </a:solidFill>
              </a:rPr>
              <a:t>stream</a:t>
            </a:r>
            <a:r>
              <a:rPr lang="en-US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CE461-DD04-43E8-8BE4-16A0E14D8D60}"/>
              </a:ext>
            </a:extLst>
          </p:cNvPr>
          <p:cNvSpPr txBox="1"/>
          <p:nvPr/>
        </p:nvSpPr>
        <p:spPr>
          <a:xfrm>
            <a:off x="5607742" y="5491673"/>
            <a:ext cx="35625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sets the media source associated with the 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HTMLMediaElement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A5B70-37C7-4C1D-9985-71E3062C4665}"/>
              </a:ext>
            </a:extLst>
          </p:cNvPr>
          <p:cNvSpPr txBox="1"/>
          <p:nvPr/>
        </p:nvSpPr>
        <p:spPr>
          <a:xfrm>
            <a:off x="5048081" y="2406191"/>
            <a:ext cx="356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Arial" panose="020B0604020202020204" pitchFamily="34" charset="0"/>
              </a:rPr>
              <a:t>Constrain media to just the front camera and no audio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11907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Custom 2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002060"/>
      </a:accent2>
      <a:accent3>
        <a:srgbClr val="FFFFFF"/>
      </a:accent3>
      <a:accent4>
        <a:srgbClr val="002060"/>
      </a:accent4>
      <a:accent5>
        <a:srgbClr val="727272"/>
      </a:accent5>
      <a:accent6>
        <a:srgbClr val="727272"/>
      </a:accent6>
      <a:hlink>
        <a:srgbClr val="00206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customXml/itemProps2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4272</TotalTime>
  <Words>611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18</cp:revision>
  <cp:lastPrinted>2020-11-06T16:56:25Z</cp:lastPrinted>
  <dcterms:created xsi:type="dcterms:W3CDTF">2016-10-19T16:31:54Z</dcterms:created>
  <dcterms:modified xsi:type="dcterms:W3CDTF">2021-09-02T14:34:01Z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