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</p:sldMasterIdLst>
  <p:notesMasterIdLst>
    <p:notesMasterId r:id="rId17"/>
  </p:notesMasterIdLst>
  <p:handoutMasterIdLst>
    <p:handoutMasterId r:id="rId18"/>
  </p:handoutMasterIdLst>
  <p:sldIdLst>
    <p:sldId id="305" r:id="rId8"/>
    <p:sldId id="256" r:id="rId9"/>
    <p:sldId id="704" r:id="rId10"/>
    <p:sldId id="705" r:id="rId11"/>
    <p:sldId id="706" r:id="rId12"/>
    <p:sldId id="707" r:id="rId13"/>
    <p:sldId id="708" r:id="rId14"/>
    <p:sldId id="710" r:id="rId15"/>
    <p:sldId id="711" r:id="rId16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853"/>
    <a:srgbClr val="FFFFFF"/>
    <a:srgbClr val="4B2E83"/>
    <a:srgbClr val="444444"/>
    <a:srgbClr val="7C2E9A"/>
    <a:srgbClr val="4B2E84"/>
    <a:srgbClr val="B908C5"/>
    <a:srgbClr val="623B90"/>
    <a:srgbClr val="551962"/>
    <a:srgbClr val="55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0"/>
    <p:restoredTop sz="94703"/>
  </p:normalViewPr>
  <p:slideViewPr>
    <p:cSldViewPr snapToGrid="0">
      <p:cViewPr>
        <p:scale>
          <a:sx n="50" d="100"/>
          <a:sy n="50" d="100"/>
        </p:scale>
        <p:origin x="17" y="756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F3BA-98A2-4B77-8110-1D5EA3E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345753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  <p:sldLayoutId id="2147484047" r:id="rId1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odepen.io/wesleybeckner/pen/vYKvVVR?editors=1010" TargetMode="External"/><Relationship Id="rId7" Type="http://schemas.openxmlformats.org/officeDocument/2006/relationships/image" Target="../media/image17.svg"/><Relationship Id="rId2" Type="http://schemas.openxmlformats.org/officeDocument/2006/relationships/hyperlink" Target="https://codepen.io/wesleybeckner/pen/xxOMGBq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hyperlink" Target="https://en.wikiquote.org/wiki/Faceboo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FDC7C-C75B-49DD-B2EC-8377FDD2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Technin</a:t>
            </a:r>
            <a:r>
              <a:rPr lang="en-US" dirty="0"/>
              <a:t> 510 Week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2099-3DE7-4672-B7DC-0415A4F57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Firebase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A4D6-3A5F-4647-9D45-05D69E531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12/1/21</a:t>
            </a:r>
          </a:p>
        </p:txBody>
      </p:sp>
    </p:spTree>
    <p:extLst>
      <p:ext uri="{BB962C8B-B14F-4D97-AF65-F5344CB8AC3E}">
        <p14:creationId xmlns:p14="http://schemas.microsoft.com/office/powerpoint/2010/main" val="91731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Database Events</a:t>
            </a:r>
          </a:p>
          <a:p>
            <a:pPr lvl="1"/>
            <a:r>
              <a:rPr lang="en-US" dirty="0"/>
              <a:t>Relational vs non-Relational</a:t>
            </a:r>
          </a:p>
          <a:p>
            <a:pPr lvl="1"/>
            <a:r>
              <a:rPr lang="en-US" dirty="0"/>
              <a:t>Authentication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Technin510 L9 Firebase Database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 of Database from Last Week</a:t>
            </a:r>
          </a:p>
        </p:txBody>
      </p:sp>
      <p:pic>
        <p:nvPicPr>
          <p:cNvPr id="17" name="Graphic 16" descr="Server">
            <a:extLst>
              <a:ext uri="{FF2B5EF4-FFF2-40B4-BE49-F238E27FC236}">
                <a16:creationId xmlns:a16="http://schemas.microsoft.com/office/drawing/2014/main" id="{B9121BFF-EC8E-4A73-B59D-11B568A9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790" y="3175528"/>
            <a:ext cx="1633780" cy="1633780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C7ED4236-564F-43DC-80F5-E36C4C203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6311" y="3169179"/>
            <a:ext cx="1633779" cy="1633779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DEA6A27-6DB1-4C6C-9F85-52BA99608A88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H="1">
            <a:off x="4749765" y="1722614"/>
            <a:ext cx="6349" cy="2899479"/>
          </a:xfrm>
          <a:prstGeom prst="curvedConnector3">
            <a:avLst>
              <a:gd name="adj1" fmla="val -36005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23B55B1-AD20-44B8-AC6D-C28D948CB1D3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5400000" flipH="1">
            <a:off x="4749766" y="3356394"/>
            <a:ext cx="6350" cy="2899479"/>
          </a:xfrm>
          <a:prstGeom prst="curvedConnector3">
            <a:avLst>
              <a:gd name="adj1" fmla="val -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51918-A57F-4C75-A8F1-CBA08497973A}"/>
              </a:ext>
            </a:extLst>
          </p:cNvPr>
          <p:cNvSpPr/>
          <p:nvPr/>
        </p:nvSpPr>
        <p:spPr>
          <a:xfrm>
            <a:off x="1318716" y="366290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7804E-32F2-4568-9049-B5170F4B62BA}"/>
              </a:ext>
            </a:extLst>
          </p:cNvPr>
          <p:cNvSpPr/>
          <p:nvPr/>
        </p:nvSpPr>
        <p:spPr>
          <a:xfrm>
            <a:off x="6557466" y="3644700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95D7E841-4A20-4FA1-834B-6AC127ACA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1246" y="3169178"/>
            <a:ext cx="1552154" cy="1552154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771C522-6FC6-4AC1-ABCE-2F2A0B17FBFA}"/>
              </a:ext>
            </a:extLst>
          </p:cNvPr>
          <p:cNvCxnSpPr>
            <a:cxnSpLocks/>
            <a:stCxn id="17" idx="0"/>
            <a:endCxn id="23" idx="0"/>
          </p:cNvCxnSpPr>
          <p:nvPr/>
        </p:nvCxnSpPr>
        <p:spPr>
          <a:xfrm rot="5400000" flipH="1" flipV="1">
            <a:off x="7581826" y="1790032"/>
            <a:ext cx="6350" cy="2764643"/>
          </a:xfrm>
          <a:prstGeom prst="curvedConnector3">
            <a:avLst>
              <a:gd name="adj1" fmla="val 37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6C680D9-6175-44D2-B4E1-D5A0725D71BD}"/>
              </a:ext>
            </a:extLst>
          </p:cNvPr>
          <p:cNvCxnSpPr>
            <a:cxnSpLocks/>
            <a:stCxn id="23" idx="2"/>
            <a:endCxn id="17" idx="2"/>
          </p:cNvCxnSpPr>
          <p:nvPr/>
        </p:nvCxnSpPr>
        <p:spPr>
          <a:xfrm rot="5400000">
            <a:off x="7541014" y="3382999"/>
            <a:ext cx="87976" cy="2764643"/>
          </a:xfrm>
          <a:prstGeom prst="curvedConnector3">
            <a:avLst>
              <a:gd name="adj1" fmla="val 359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50962EF-3404-4372-B71A-3669D0E7383A}"/>
              </a:ext>
            </a:extLst>
          </p:cNvPr>
          <p:cNvSpPr/>
          <p:nvPr/>
        </p:nvSpPr>
        <p:spPr>
          <a:xfrm>
            <a:off x="9563339" y="366290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255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Events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0EF74F-4AFB-4B45-B0C1-FB354654FECE}"/>
              </a:ext>
            </a:extLst>
          </p:cNvPr>
          <p:cNvSpPr/>
          <p:nvPr/>
        </p:nvSpPr>
        <p:spPr>
          <a:xfrm>
            <a:off x="3413726" y="3730595"/>
            <a:ext cx="65303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An event occurs, new data is sent to Firebase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Database content is set or updated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message is sent to all registered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server-sent event (SSE) is triggered, callback function is fired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E3B0D9-4AE5-4ED6-B803-61053B328AD7}"/>
              </a:ext>
            </a:extLst>
          </p:cNvPr>
          <p:cNvSpPr/>
          <p:nvPr/>
        </p:nvSpPr>
        <p:spPr>
          <a:xfrm>
            <a:off x="1083468" y="5344086"/>
            <a:ext cx="10025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Sending motion sensor data to firebase: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https://codepen.io/wesleybeckner/pen/xxOMGBq</a:t>
            </a:r>
            <a:endParaRPr lang="en-US" sz="2000" dirty="0"/>
          </a:p>
          <a:p>
            <a:r>
              <a:rPr lang="en-US" sz="2000" dirty="0"/>
              <a:t>Receiving motion sensor data from firebase: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https://codepen.io/wesleybeckner/pen/vYKvVVR</a:t>
            </a:r>
            <a:endParaRPr lang="en-US" sz="2000" dirty="0"/>
          </a:p>
        </p:txBody>
      </p:sp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CF4EFF59-5FE0-481E-80D1-58848CB8E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0550" y="1567708"/>
            <a:ext cx="1633780" cy="1633780"/>
          </a:xfrm>
          <a:prstGeom prst="rect">
            <a:avLst/>
          </a:prstGeom>
        </p:spPr>
      </p:pic>
      <p:pic>
        <p:nvPicPr>
          <p:cNvPr id="45" name="Graphic 44" descr="Laptop">
            <a:extLst>
              <a:ext uri="{FF2B5EF4-FFF2-40B4-BE49-F238E27FC236}">
                <a16:creationId xmlns:a16="http://schemas.microsoft.com/office/drawing/2014/main" id="{B0194115-2511-4E78-9589-27E7C6F72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071" y="1561359"/>
            <a:ext cx="1633779" cy="1633779"/>
          </a:xfrm>
          <a:prstGeom prst="rect">
            <a:avLst/>
          </a:prstGeom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31B3A3C-9A56-4A18-A868-AA9D3DC4707A}"/>
              </a:ext>
            </a:extLst>
          </p:cNvPr>
          <p:cNvCxnSpPr>
            <a:cxnSpLocks/>
            <a:stCxn id="45" idx="0"/>
            <a:endCxn id="44" idx="0"/>
          </p:cNvCxnSpPr>
          <p:nvPr/>
        </p:nvCxnSpPr>
        <p:spPr>
          <a:xfrm rot="16200000" flipH="1">
            <a:off x="4734525" y="114794"/>
            <a:ext cx="6349" cy="2899479"/>
          </a:xfrm>
          <a:prstGeom prst="curvedConnector3">
            <a:avLst>
              <a:gd name="adj1" fmla="val -36005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F349F2D-994A-427E-BC4A-3CE09A3E1A26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5400000" flipH="1">
            <a:off x="4734526" y="1748574"/>
            <a:ext cx="6350" cy="2899479"/>
          </a:xfrm>
          <a:prstGeom prst="curvedConnector3">
            <a:avLst>
              <a:gd name="adj1" fmla="val -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D606F39-C0AE-4398-B7A1-1171BD66BD39}"/>
              </a:ext>
            </a:extLst>
          </p:cNvPr>
          <p:cNvSpPr/>
          <p:nvPr/>
        </p:nvSpPr>
        <p:spPr>
          <a:xfrm>
            <a:off x="1303476" y="205508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20DA3E-C960-4010-BB8F-8B28D90D27E4}"/>
              </a:ext>
            </a:extLst>
          </p:cNvPr>
          <p:cNvSpPr/>
          <p:nvPr/>
        </p:nvSpPr>
        <p:spPr>
          <a:xfrm>
            <a:off x="6542226" y="2036880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</p:txBody>
      </p:sp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C8DB4064-1156-4323-9CE2-CC506AC96A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006" y="1561358"/>
            <a:ext cx="1552154" cy="1552154"/>
          </a:xfrm>
          <a:prstGeom prst="rect">
            <a:avLst/>
          </a:prstGeom>
        </p:spPr>
      </p:pic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CD4A99B-8080-4A1A-9201-DEE421A1DCBA}"/>
              </a:ext>
            </a:extLst>
          </p:cNvPr>
          <p:cNvCxnSpPr>
            <a:cxnSpLocks/>
            <a:stCxn id="44" idx="0"/>
            <a:endCxn id="50" idx="0"/>
          </p:cNvCxnSpPr>
          <p:nvPr/>
        </p:nvCxnSpPr>
        <p:spPr>
          <a:xfrm rot="5400000" flipH="1" flipV="1">
            <a:off x="7566586" y="182212"/>
            <a:ext cx="6350" cy="2764643"/>
          </a:xfrm>
          <a:prstGeom prst="curvedConnector3">
            <a:avLst>
              <a:gd name="adj1" fmla="val 37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F1871A6-88F8-471D-AC1E-6B4384D0DBDD}"/>
              </a:ext>
            </a:extLst>
          </p:cNvPr>
          <p:cNvCxnSpPr>
            <a:cxnSpLocks/>
            <a:stCxn id="50" idx="2"/>
            <a:endCxn id="44" idx="2"/>
          </p:cNvCxnSpPr>
          <p:nvPr/>
        </p:nvCxnSpPr>
        <p:spPr>
          <a:xfrm rot="5400000">
            <a:off x="7525774" y="1775179"/>
            <a:ext cx="87976" cy="2764643"/>
          </a:xfrm>
          <a:prstGeom prst="curvedConnector3">
            <a:avLst>
              <a:gd name="adj1" fmla="val 359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85C387-CF25-470A-950F-BC8624B53B40}"/>
              </a:ext>
            </a:extLst>
          </p:cNvPr>
          <p:cNvSpPr/>
          <p:nvPr/>
        </p:nvSpPr>
        <p:spPr>
          <a:xfrm>
            <a:off x="9548099" y="205508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508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023DF1-4603-439F-BB7E-63B634F943C0}"/>
              </a:ext>
            </a:extLst>
          </p:cNvPr>
          <p:cNvSpPr/>
          <p:nvPr/>
        </p:nvSpPr>
        <p:spPr>
          <a:xfrm>
            <a:off x="3233665" y="1934302"/>
            <a:ext cx="6530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An event occurs, new data is sent to Firebase</a:t>
            </a:r>
          </a:p>
          <a:p>
            <a:pPr lvl="2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firebase.database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().ref('/’);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dbRef.</a:t>
            </a:r>
            <a:r>
              <a:rPr lang="en-US" sz="2000" dirty="0" err="1">
                <a:solidFill>
                  <a:schemeClr val="tx2"/>
                </a:solidFill>
              </a:rPr>
              <a:t>set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(last60IntervalAcc)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Database content is set or updated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message is sent to all registered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server-sent event (SSE) is triggered, callback function is fired</a:t>
            </a:r>
          </a:p>
          <a:p>
            <a:pPr lvl="2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firebase.initializeApp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(config);</a:t>
            </a:r>
          </a:p>
          <a:p>
            <a:pPr lvl="2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firebase.database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().ref('/');</a:t>
            </a:r>
          </a:p>
          <a:p>
            <a:pPr lvl="2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dbRef.</a:t>
            </a:r>
            <a:r>
              <a:rPr lang="en-US" sz="2000" dirty="0" err="1">
                <a:solidFill>
                  <a:schemeClr val="tx2"/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("value",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getDataFromFirebase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442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Relational (SQL) vs non-Relational (</a:t>
            </a:r>
            <a:r>
              <a:rPr lang="en-US" dirty="0" err="1"/>
              <a:t>noSQL</a:t>
            </a:r>
            <a:r>
              <a:rPr lang="en-US" dirty="0"/>
              <a:t>) databases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16BD79-2E84-48C9-888E-07118B58AC1E}"/>
              </a:ext>
            </a:extLst>
          </p:cNvPr>
          <p:cNvSpPr/>
          <p:nvPr/>
        </p:nvSpPr>
        <p:spPr>
          <a:xfrm>
            <a:off x="8169812" y="5407971"/>
            <a:ext cx="3181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Non-relational example</a:t>
            </a:r>
          </a:p>
          <a:p>
            <a:r>
              <a:rPr lang="en-US" sz="1200" dirty="0"/>
              <a:t>Source: https://www.youtube.com/watch?v=iUtQN8LMEp0&amp;ab_channel=Jelvix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BB050C-F82E-4D3F-B3EC-C41E36A0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814" y="1966929"/>
            <a:ext cx="3029837" cy="32742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1429A1-DB5F-4EFC-9086-00A13D7DDB93}"/>
              </a:ext>
            </a:extLst>
          </p:cNvPr>
          <p:cNvSpPr/>
          <p:nvPr/>
        </p:nvSpPr>
        <p:spPr>
          <a:xfrm>
            <a:off x="1202989" y="2214325"/>
            <a:ext cx="27431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Relational Pros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Simplicity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Expected data structures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Accuracy and Integrity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Because we have </a:t>
            </a:r>
            <a:r>
              <a:rPr lang="en-US" sz="1400" b="1" dirty="0"/>
              <a:t>schema</a:t>
            </a:r>
            <a:r>
              <a:rPr lang="en-US" sz="1400" dirty="0"/>
              <a:t> that define how our data should look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Flexibility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Because of </a:t>
            </a:r>
            <a:r>
              <a:rPr lang="en-US" sz="1400" b="1" dirty="0"/>
              <a:t>relations</a:t>
            </a:r>
            <a:r>
              <a:rPr lang="en-US" sz="1400" dirty="0"/>
              <a:t> between data tables, we can grow our database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Examples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MySQL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Microsoft SQL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Oracle Database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EBACA1-A9D5-4C8E-BCEF-24E1D6B5E33C}"/>
              </a:ext>
            </a:extLst>
          </p:cNvPr>
          <p:cNvSpPr/>
          <p:nvPr/>
        </p:nvSpPr>
        <p:spPr>
          <a:xfrm>
            <a:off x="4403388" y="2200286"/>
            <a:ext cx="34964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Non-Relational Pros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Unstructured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Collections</a:t>
            </a:r>
            <a:r>
              <a:rPr lang="en-US" sz="1400" dirty="0"/>
              <a:t> instead of tables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No schema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Agility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Readability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Examples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MongoDB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DocumentDB</a:t>
            </a:r>
            <a:r>
              <a:rPr lang="en-US" sz="1400" dirty="0"/>
              <a:t> (Amazon)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Cassandra (FB/Apache)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Firebase</a:t>
            </a:r>
          </a:p>
        </p:txBody>
      </p:sp>
      <p:pic>
        <p:nvPicPr>
          <p:cNvPr id="28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CBE1525A-BEE0-45B2-81E3-B0A2D696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88" y="4636446"/>
            <a:ext cx="2743199" cy="14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21F7345-8FC3-49AE-A73A-884882A5CDCA}"/>
              </a:ext>
            </a:extLst>
          </p:cNvPr>
          <p:cNvSpPr/>
          <p:nvPr/>
        </p:nvSpPr>
        <p:spPr>
          <a:xfrm>
            <a:off x="4851863" y="623896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SQL vs no SQL: https://www.youtube.com/watch?v=ZS_kXvOeQ5Y&amp;ab_channel=Academind</a:t>
            </a:r>
          </a:p>
        </p:txBody>
      </p:sp>
    </p:spTree>
    <p:extLst>
      <p:ext uri="{BB962C8B-B14F-4D97-AF65-F5344CB8AC3E}">
        <p14:creationId xmlns:p14="http://schemas.microsoft.com/office/powerpoint/2010/main" val="252116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BD1DB980-13C0-4114-8CE6-43691280A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90" y="2116348"/>
            <a:ext cx="1633780" cy="1633780"/>
          </a:xfrm>
          <a:prstGeom prst="rect">
            <a:avLst/>
          </a:prstGeom>
        </p:spPr>
      </p:pic>
      <p:pic>
        <p:nvPicPr>
          <p:cNvPr id="24" name="Graphic 23" descr="Laptop">
            <a:extLst>
              <a:ext uri="{FF2B5EF4-FFF2-40B4-BE49-F238E27FC236}">
                <a16:creationId xmlns:a16="http://schemas.microsoft.com/office/drawing/2014/main" id="{146DF213-2C71-4365-91B2-751A58E60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711" y="2109999"/>
            <a:ext cx="1633779" cy="1633779"/>
          </a:xfrm>
          <a:prstGeom prst="rect">
            <a:avLst/>
          </a:prstGeom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C76599A-6CC9-48EE-9873-E3E9301A2AA7}"/>
              </a:ext>
            </a:extLst>
          </p:cNvPr>
          <p:cNvCxnSpPr>
            <a:cxnSpLocks/>
            <a:stCxn id="24" idx="0"/>
            <a:endCxn id="23" idx="0"/>
          </p:cNvCxnSpPr>
          <p:nvPr/>
        </p:nvCxnSpPr>
        <p:spPr>
          <a:xfrm rot="16200000" flipH="1">
            <a:off x="4836165" y="663434"/>
            <a:ext cx="6349" cy="2899479"/>
          </a:xfrm>
          <a:prstGeom prst="curvedConnector3">
            <a:avLst>
              <a:gd name="adj1" fmla="val -36005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FAD265C-70B0-4BAF-9177-30C01E31506F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5400000" flipH="1">
            <a:off x="4836166" y="2297214"/>
            <a:ext cx="6350" cy="2899479"/>
          </a:xfrm>
          <a:prstGeom prst="curvedConnector3">
            <a:avLst>
              <a:gd name="adj1" fmla="val -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F8B30-403B-41F5-8020-4D1879582D8D}"/>
              </a:ext>
            </a:extLst>
          </p:cNvPr>
          <p:cNvSpPr/>
          <p:nvPr/>
        </p:nvSpPr>
        <p:spPr>
          <a:xfrm>
            <a:off x="1405116" y="260372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D8702E-8C45-4801-B01E-D3F0F460A20D}"/>
              </a:ext>
            </a:extLst>
          </p:cNvPr>
          <p:cNvSpPr/>
          <p:nvPr/>
        </p:nvSpPr>
        <p:spPr>
          <a:xfrm>
            <a:off x="6643866" y="2585520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</p:txBody>
      </p: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1A11393F-1E0E-428F-AC32-E3D53807C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7646" y="2109998"/>
            <a:ext cx="1552154" cy="1552154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6662999-EA7C-4817-8FCE-399A4893CEE1}"/>
              </a:ext>
            </a:extLst>
          </p:cNvPr>
          <p:cNvCxnSpPr>
            <a:cxnSpLocks/>
            <a:stCxn id="23" idx="0"/>
            <a:endCxn id="32" idx="0"/>
          </p:cNvCxnSpPr>
          <p:nvPr/>
        </p:nvCxnSpPr>
        <p:spPr>
          <a:xfrm rot="5400000" flipH="1" flipV="1">
            <a:off x="7668226" y="730852"/>
            <a:ext cx="6350" cy="2764643"/>
          </a:xfrm>
          <a:prstGeom prst="curvedConnector3">
            <a:avLst>
              <a:gd name="adj1" fmla="val 37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7B74D7D-D5B2-467F-AABA-6864514DB04B}"/>
              </a:ext>
            </a:extLst>
          </p:cNvPr>
          <p:cNvCxnSpPr>
            <a:cxnSpLocks/>
            <a:stCxn id="32" idx="2"/>
            <a:endCxn id="23" idx="2"/>
          </p:cNvCxnSpPr>
          <p:nvPr/>
        </p:nvCxnSpPr>
        <p:spPr>
          <a:xfrm rot="5400000">
            <a:off x="7627414" y="2323819"/>
            <a:ext cx="87976" cy="2764643"/>
          </a:xfrm>
          <a:prstGeom prst="curvedConnector3">
            <a:avLst>
              <a:gd name="adj1" fmla="val 359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9B9E5B3-168A-44FA-AF26-49FFB648D085}"/>
              </a:ext>
            </a:extLst>
          </p:cNvPr>
          <p:cNvSpPr/>
          <p:nvPr/>
        </p:nvSpPr>
        <p:spPr>
          <a:xfrm>
            <a:off x="9649739" y="260372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3367C4-07EE-45B4-A186-63B1825F0670}"/>
              </a:ext>
            </a:extLst>
          </p:cNvPr>
          <p:cNvSpPr/>
          <p:nvPr/>
        </p:nvSpPr>
        <p:spPr>
          <a:xfrm>
            <a:off x="1578966" y="4534916"/>
            <a:ext cx="9420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User (already registered) enters username and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checks correctness and returns requested service or information if access is granted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Browser (client) displays the output of the service or the return information</a:t>
            </a:r>
          </a:p>
        </p:txBody>
      </p:sp>
    </p:spTree>
    <p:extLst>
      <p:ext uri="{BB962C8B-B14F-4D97-AF65-F5344CB8AC3E}">
        <p14:creationId xmlns:p14="http://schemas.microsoft.com/office/powerpoint/2010/main" val="3908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Google Open Authentication (OAuth) Example on Firebase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65375-F235-4ADB-AA73-08667FDB6DB7}"/>
              </a:ext>
            </a:extLst>
          </p:cNvPr>
          <p:cNvSpPr/>
          <p:nvPr/>
        </p:nvSpPr>
        <p:spPr>
          <a:xfrm>
            <a:off x="1385886" y="1940836"/>
            <a:ext cx="9420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user wants to: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Log into Site A by proving they have an account on Site B</a:t>
            </a:r>
          </a:p>
          <a:p>
            <a:r>
              <a:rPr lang="en-US" sz="2000" dirty="0"/>
              <a:t>or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Enhance Site A by allowing communication with Site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E060D-91BD-4C3F-AB0F-3E76D59D0671}"/>
              </a:ext>
            </a:extLst>
          </p:cNvPr>
          <p:cNvSpPr/>
          <p:nvPr/>
        </p:nvSpPr>
        <p:spPr>
          <a:xfrm>
            <a:off x="1385887" y="3785291"/>
            <a:ext cx="9420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User: </a:t>
            </a:r>
            <a:r>
              <a:rPr lang="en-US" sz="2000" dirty="0"/>
              <a:t>the person who has to log in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Consumer: </a:t>
            </a:r>
            <a:r>
              <a:rPr lang="en-US" sz="2000" dirty="0"/>
              <a:t>(Site A) the application that will access data from elsewhere (e.g. your </a:t>
            </a:r>
            <a:r>
              <a:rPr lang="en-US" sz="2000" dirty="0" err="1"/>
              <a:t>codepen</a:t>
            </a:r>
            <a:r>
              <a:rPr lang="en-US" sz="2000" dirty="0"/>
              <a:t>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Service Provider: </a:t>
            </a:r>
            <a:r>
              <a:rPr lang="en-US" sz="2000" dirty="0"/>
              <a:t>(Site B) the place the user has to log into (e.g. FB, Google)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841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Google Open Authentication (OAuth) Example on Firebase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81A6B32-6F04-44F9-9C1E-365FA234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0300" y="1937827"/>
            <a:ext cx="1633779" cy="1633779"/>
          </a:xfrm>
          <a:prstGeom prst="rect">
            <a:avLst/>
          </a:prstGeom>
        </p:spPr>
      </p:pic>
      <p:pic>
        <p:nvPicPr>
          <p:cNvPr id="8" name="Graphic 7" descr="School boy">
            <a:extLst>
              <a:ext uri="{FF2B5EF4-FFF2-40B4-BE49-F238E27FC236}">
                <a16:creationId xmlns:a16="http://schemas.microsoft.com/office/drawing/2014/main" id="{670F20EC-BE8B-4D9A-B76A-AF8A8E1CF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13" y="1987145"/>
            <a:ext cx="1535145" cy="153514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9C1477-A083-4811-AB6C-FDB2FB969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79020" y="4190652"/>
            <a:ext cx="1079199" cy="1079199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56D88CD-06AB-4286-BEDF-0E1E4142F3A4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5400000" flipH="1" flipV="1">
            <a:off x="2888929" y="388884"/>
            <a:ext cx="49318" cy="3147204"/>
          </a:xfrm>
          <a:prstGeom prst="curvedConnector3">
            <a:avLst>
              <a:gd name="adj1" fmla="val 5635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FC93303-1384-4244-8073-35FBC60D7B65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3393382" y="3636444"/>
            <a:ext cx="1158646" cy="10289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E617ADF-9653-4794-8BBE-EF984299D8FD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1339986" y="3522290"/>
            <a:ext cx="1039034" cy="120796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40C9383-CB12-48A9-89FA-AC744394AFF1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 flipH="1" flipV="1">
            <a:off x="572412" y="2754717"/>
            <a:ext cx="2346207" cy="2515133"/>
          </a:xfrm>
          <a:prstGeom prst="curvedConnector4">
            <a:avLst>
              <a:gd name="adj1" fmla="val -9743"/>
              <a:gd name="adj2" fmla="val 109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21D87-12BB-4280-A8F6-B6837D153E4E}"/>
              </a:ext>
            </a:extLst>
          </p:cNvPr>
          <p:cNvSpPr/>
          <p:nvPr/>
        </p:nvSpPr>
        <p:spPr>
          <a:xfrm>
            <a:off x="4595830" y="4167749"/>
            <a:ext cx="1558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 want access to this user’s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41F35-D0DA-4B36-B518-609D8ED8E665}"/>
              </a:ext>
            </a:extLst>
          </p:cNvPr>
          <p:cNvSpPr/>
          <p:nvPr/>
        </p:nvSpPr>
        <p:spPr>
          <a:xfrm>
            <a:off x="1785968" y="1228836"/>
            <a:ext cx="249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 want to give you access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008C8-24BB-4BAF-AD94-B7DA7347301C}"/>
              </a:ext>
            </a:extLst>
          </p:cNvPr>
          <p:cNvSpPr/>
          <p:nvPr/>
        </p:nvSpPr>
        <p:spPr>
          <a:xfrm>
            <a:off x="1785968" y="3244419"/>
            <a:ext cx="1508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Do you want to grant access?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B4DBB-60DF-40E5-9D88-4F0A44B16EC5}"/>
              </a:ext>
            </a:extLst>
          </p:cNvPr>
          <p:cNvSpPr/>
          <p:nvPr/>
        </p:nvSpPr>
        <p:spPr>
          <a:xfrm>
            <a:off x="586474" y="4150929"/>
            <a:ext cx="83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Yes, grant access</a:t>
            </a:r>
          </a:p>
        </p:txBody>
      </p:sp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F31DA742-46D7-4F2E-AFB7-3A1F1927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2067" y="2244209"/>
            <a:ext cx="1633779" cy="1633779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CE93B-2C6B-4241-8125-CB1E573FD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13946" y="2521498"/>
            <a:ext cx="1079199" cy="10791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08581E-3065-4201-9B79-6245ED83666B}"/>
              </a:ext>
            </a:extLst>
          </p:cNvPr>
          <p:cNvSpPr/>
          <p:nvPr/>
        </p:nvSpPr>
        <p:spPr>
          <a:xfrm>
            <a:off x="8135846" y="2011467"/>
            <a:ext cx="2947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Here’s an authorization token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C4327-BE9F-4C0D-ACC9-2544BA3FDE66}"/>
              </a:ext>
            </a:extLst>
          </p:cNvPr>
          <p:cNvSpPr/>
          <p:nvPr/>
        </p:nvSpPr>
        <p:spPr>
          <a:xfrm>
            <a:off x="8686672" y="2950688"/>
            <a:ext cx="1696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Request + token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DB613-3940-406B-A301-904C3F69A209}"/>
              </a:ext>
            </a:extLst>
          </p:cNvPr>
          <p:cNvSpPr/>
          <p:nvPr/>
        </p:nvSpPr>
        <p:spPr>
          <a:xfrm>
            <a:off x="8468733" y="3759796"/>
            <a:ext cx="2339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Requested information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97E52C-1D27-44A3-AB67-CED99585AC0A}"/>
              </a:ext>
            </a:extLst>
          </p:cNvPr>
          <p:cNvCxnSpPr/>
          <p:nvPr/>
        </p:nvCxnSpPr>
        <p:spPr>
          <a:xfrm flipH="1">
            <a:off x="8229600" y="2641600"/>
            <a:ext cx="262241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32E291-37F4-4A47-AF6D-F16B2D96286A}"/>
              </a:ext>
            </a:extLst>
          </p:cNvPr>
          <p:cNvCxnSpPr/>
          <p:nvPr/>
        </p:nvCxnSpPr>
        <p:spPr>
          <a:xfrm flipH="1">
            <a:off x="8229600" y="4383224"/>
            <a:ext cx="262241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BF6853-D5AE-4C02-AA97-80BF14B1D074}"/>
              </a:ext>
            </a:extLst>
          </p:cNvPr>
          <p:cNvCxnSpPr>
            <a:cxnSpLocks/>
          </p:cNvCxnSpPr>
          <p:nvPr/>
        </p:nvCxnSpPr>
        <p:spPr>
          <a:xfrm>
            <a:off x="8329430" y="3429000"/>
            <a:ext cx="249093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6E619DD-385F-4845-8617-FE5C42243F6C}"/>
              </a:ext>
            </a:extLst>
          </p:cNvPr>
          <p:cNvSpPr/>
          <p:nvPr/>
        </p:nvSpPr>
        <p:spPr>
          <a:xfrm>
            <a:off x="5638672" y="5663053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Cookies vs sessions vs tokens: https://www.youtube.com/watch?v=44c1t_cKylo&amp;ab_channel=ValentinDespa</a:t>
            </a:r>
          </a:p>
        </p:txBody>
      </p:sp>
    </p:spTree>
    <p:extLst>
      <p:ext uri="{BB962C8B-B14F-4D97-AF65-F5344CB8AC3E}">
        <p14:creationId xmlns:p14="http://schemas.microsoft.com/office/powerpoint/2010/main" val="2879573409"/>
      </p:ext>
    </p:extLst>
  </p:cSld>
  <p:clrMapOvr>
    <a:masterClrMapping/>
  </p:clrMapOvr>
</p:sld>
</file>

<file path=ppt/theme/theme1.xml><?xml version="1.0" encoding="utf-8"?>
<a:theme xmlns:a="http://schemas.openxmlformats.org/drawingml/2006/main" name="GIX">
  <a:themeElements>
    <a:clrScheme name="GIX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0045D0"/>
      </a:accent2>
      <a:accent3>
        <a:srgbClr val="AAAAAA"/>
      </a:accent3>
      <a:accent4>
        <a:srgbClr val="02983F"/>
      </a:accent4>
      <a:accent5>
        <a:srgbClr val="D282BF"/>
      </a:accent5>
      <a:accent6>
        <a:srgbClr val="1B405A"/>
      </a:accent6>
      <a:hlink>
        <a:srgbClr val="2F75FF"/>
      </a:hlink>
      <a:folHlink>
        <a:srgbClr val="A83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5730</TotalTime>
  <Words>509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19</cp:revision>
  <cp:lastPrinted>2020-11-06T16:56:25Z</cp:lastPrinted>
  <dcterms:created xsi:type="dcterms:W3CDTF">2016-10-19T16:31:54Z</dcterms:created>
  <dcterms:modified xsi:type="dcterms:W3CDTF">2021-09-02T17:29:54Z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