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94711" autoAdjust="0"/>
  </p:normalViewPr>
  <p:slideViewPr>
    <p:cSldViewPr snapToGrid="0" snapToObjects="1">
      <p:cViewPr varScale="1">
        <p:scale>
          <a:sx n="93" d="100"/>
          <a:sy n="93" d="100"/>
        </p:scale>
        <p:origin x="102" y="12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3" Type="http://schemas.openxmlformats.org/officeDocument/2006/relationships/tableStyles" Target="tableStyles.xml" /><Relationship Id="rId22" Type="http://schemas.openxmlformats.org/officeDocument/2006/relationships/theme" Target="theme/theme1.xml" /><Relationship Id="rId1" Type="http://schemas.openxmlformats.org/officeDocument/2006/relationships/slideMaster" Target="slideMasters/slideMaster1.xml" /><Relationship Id="rId21" Type="http://schemas.openxmlformats.org/officeDocument/2006/relationships/viewProps" Target="viewProps.xml" /><Relationship Id="rId20"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2/17/2018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2/17/2018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2/17/2018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2/17/2018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amazon.ca/Book-First-Course-Programming-Statistics/dp/1593276516/" TargetMode="External" /><Relationship Id="rId3" Type="http://schemas.openxmlformats.org/officeDocument/2006/relationships/hyperlink" Target="https://www.amazon.ca/Book-First-Course-Programming-Statistics-ebook/dp/B01J92NR22/ref=tmm_kin_swatch_0?_encoding=UTF8&amp;qid=&amp;sr=" TargetMode="External" /><Relationship Id="rId4" Type="http://schemas.openxmlformats.org/officeDocument/2006/relationships/hyperlink" Target="https://www.bkstr.com/trentstore/product/book-of-r-686977-1" TargetMode="Externa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rstudio.cloud/" TargetMode="External" /><Relationship Id="rId3" Type="http://schemas.openxmlformats.org/officeDocument/2006/relationships/hyperlink" Target="http://math.trentu.ca/webwork2/" TargetMode="External" /><Relationship Id="rId4" Type="http://schemas.openxmlformats.org/officeDocument/2006/relationships/hyperlink" Target="http://math.trentu.ca:8065/math1051/" TargetMode="External" /></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mailto:wesleyburr@trentu.ca" TargetMode="Externa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math.trentu.ca:8065/math1051/" TargetMode="Externa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rstudio.cloud/" TargetMode="Externa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MATH</a:t>
            </a:r>
            <a:r>
              <a:rPr/>
              <a:t> </a:t>
            </a:r>
            <a:r>
              <a:rPr/>
              <a:t>1051H-A:</a:t>
            </a:r>
            <a:r>
              <a:rPr/>
              <a:t> </a:t>
            </a:r>
            <a:r>
              <a:rPr/>
              <a:t>Lecture</a:t>
            </a:r>
            <a:r>
              <a:rPr/>
              <a:t> </a:t>
            </a:r>
            <a:r>
              <a:rPr/>
              <a:t>#01</a:t>
            </a:r>
          </a:p>
        </p:txBody>
      </p:sp>
      <p:sp>
        <p:nvSpPr>
          <p:cNvPr id="3" name="Subtitle 2"/>
          <p:cNvSpPr>
            <a:spLocks noGrp="1"/>
          </p:cNvSpPr>
          <p:nvPr>
            <p:ph type="subTitle" idx="1"/>
          </p:nvPr>
        </p:nvSpPr>
        <p:spPr>
          <a:xfrm>
            <a:off x="1371600" y="3886200"/>
            <a:ext cx="6400800" cy="1752600"/>
          </a:xfrm>
        </p:spPr>
        <p:txBody>
          <a:bodyPr/>
          <a:lstStyle/>
          <a:p>
            <a:pPr lvl="0" marL="0" indent="0">
              <a:buNone/>
            </a:pP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The</a:t>
            </a:r>
            <a:r>
              <a:rPr/>
              <a:t> </a:t>
            </a:r>
            <a:r>
              <a:rPr/>
              <a:t>Textbook</a:t>
            </a:r>
          </a:p>
        </p:txBody>
      </p:sp>
      <p:sp>
        <p:nvSpPr>
          <p:cNvPr id="3" name="Content Placeholder 2"/>
          <p:cNvSpPr>
            <a:spLocks noGrp="1"/>
          </p:cNvSpPr>
          <p:nvPr>
            <p:ph idx="1"/>
          </p:nvPr>
        </p:nvSpPr>
        <p:spPr/>
        <p:txBody>
          <a:bodyPr/>
          <a:lstStyle/>
          <a:p>
            <a:pPr lvl="0" marL="0" indent="0">
              <a:buNone/>
            </a:pPr>
            <a:r>
              <a:rPr/>
              <a:t>The textbook we are using is an open-source CC-BY statistics textbook written by some excellent folks. The PDF is completely free if you want it, and I encourage all of you to at least get a copy of the </a:t>
            </a:r>
            <a:r>
              <a:rPr b="1"/>
              <a:t>4th Edition</a:t>
            </a:r>
            <a:r>
              <a:rPr/>
              <a:t>.</a:t>
            </a:r>
          </a:p>
          <a:p>
            <a:pPr lvl="0" marL="0" indent="0">
              <a:buNone/>
            </a:pPr>
            <a:r>
              <a:rPr/>
              <a:t>In addition, the bookstore still stocks the 3rd edition, and if you like dead trees and marking up your books, I encourage you to pick up a paper copy. It’s only $16, so it won’t break the bank.</a:t>
            </a:r>
          </a:p>
          <a:p>
            <a:pPr lvl="0" marL="0" indent="0">
              <a:buNone/>
            </a:pPr>
            <a:r>
              <a:rPr/>
              <a:t>Everything we do in the course will reference </a:t>
            </a:r>
            <a:r>
              <a:rPr b="1"/>
              <a:t>both</a:t>
            </a:r>
            <a:r>
              <a:rPr/>
              <a:t> versions - the 4th edition has some additional material added, but only went to print in July so we weren’t able to stock it in time.</a:t>
            </a:r>
          </a:p>
          <a:p>
            <a:pPr lvl="0" marL="0" indent="0">
              <a:buNone/>
            </a:pPr>
            <a:r>
              <a:rPr b="1"/>
              <a:t>There is a link to the 4th Edition on Blackboard</a:t>
            </a:r>
            <a:r>
              <a:rPr/>
              <a:t>.</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Extra</a:t>
            </a:r>
            <a:r>
              <a:rPr/>
              <a:t> </a:t>
            </a:r>
            <a:r>
              <a:rPr/>
              <a:t>Textbook</a:t>
            </a:r>
          </a:p>
        </p:txBody>
      </p:sp>
      <p:sp>
        <p:nvSpPr>
          <p:cNvPr id="3" name="Content Placeholder 2"/>
          <p:cNvSpPr>
            <a:spLocks noGrp="1"/>
          </p:cNvSpPr>
          <p:nvPr>
            <p:ph idx="1"/>
          </p:nvPr>
        </p:nvSpPr>
        <p:spPr/>
        <p:txBody>
          <a:bodyPr/>
          <a:lstStyle/>
          <a:p>
            <a:pPr lvl="0" marL="0" indent="0">
              <a:buNone/>
            </a:pPr>
            <a:r>
              <a:rPr/>
              <a:t>In addition, there is a book on the use of R and R programming available in the bookstore. It’s a really, really good reference text for the future - most of you will end up using R in a later course (especially you BIOL and FRSC folks), and this is the kind of book you keep on your shelf for later. It’s about $55 in the bookstore, or you can save $20 and get an electronic copy from Amazon.</a:t>
            </a:r>
          </a:p>
          <a:p>
            <a:pPr lvl="0" marL="0" indent="0">
              <a:buNone/>
            </a:pPr>
            <a:r>
              <a:rPr/>
              <a:t>Links:</a:t>
            </a:r>
          </a:p>
          <a:p>
            <a:pPr lvl="1"/>
            <a:r>
              <a:rPr>
                <a:hlinkClick r:id="rId2"/>
              </a:rPr>
              <a:t>Book of R, paper, Amazon</a:t>
            </a:r>
          </a:p>
          <a:p>
            <a:pPr lvl="1"/>
            <a:r>
              <a:rPr>
                <a:hlinkClick r:id="rId3"/>
              </a:rPr>
              <a:t>Book of R, Kindle edition, Amazon</a:t>
            </a:r>
          </a:p>
          <a:p>
            <a:pPr lvl="1"/>
            <a:r>
              <a:rPr>
                <a:hlinkClick r:id="rId4"/>
              </a:rPr>
              <a:t>Book of R, paper, Trent Bookstore</a:t>
            </a:r>
          </a:p>
          <a:p>
            <a:pPr lvl="0" marL="0" indent="0">
              <a:buNone/>
            </a:pPr>
            <a:r>
              <a:rPr/>
              <a:t>Cheapest price seems to be the Amazon prices. I don’t recommend renting the book - if you’re going to bother having it at all, buy it and mark it up. Save it for the future. It’s a really solid reference.</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Things</a:t>
            </a:r>
            <a:r>
              <a:rPr/>
              <a:t> </a:t>
            </a:r>
            <a:r>
              <a:rPr/>
              <a:t>Worth</a:t>
            </a:r>
            <a:r>
              <a:rPr/>
              <a:t> </a:t>
            </a:r>
            <a:r>
              <a:rPr/>
              <a:t>Marks</a:t>
            </a:r>
          </a:p>
        </p:txBody>
      </p:sp>
      <p:sp>
        <p:nvSpPr>
          <p:cNvPr id="3" name="Content Placeholder 2"/>
          <p:cNvSpPr>
            <a:spLocks noGrp="1"/>
          </p:cNvSpPr>
          <p:nvPr>
            <p:ph idx="1"/>
          </p:nvPr>
        </p:nvSpPr>
        <p:spPr/>
        <p:txBody>
          <a:bodyPr/>
          <a:lstStyle/>
          <a:p>
            <a:pPr lvl="1"/>
            <a:r>
              <a:rPr/>
              <a:t>WeBWork2: 10%, lowest assignment dropped</a:t>
            </a:r>
          </a:p>
          <a:p>
            <a:pPr lvl="1"/>
            <a:r>
              <a:rPr/>
              <a:t>R Assignments: 3, 10% each (weeks 4, 7, 11, tentatively) - first one posted next week!</a:t>
            </a:r>
          </a:p>
          <a:p>
            <a:pPr lvl="1"/>
            <a:r>
              <a:rPr/>
              <a:t>Theory Written: 10% (week 12)</a:t>
            </a:r>
          </a:p>
          <a:p>
            <a:pPr lvl="1"/>
            <a:r>
              <a:rPr/>
              <a:t>Midterm: 15%</a:t>
            </a:r>
          </a:p>
          <a:p>
            <a:pPr lvl="1"/>
            <a:r>
              <a:rPr/>
              <a:t>Final Exam: 35%</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WeBWorK</a:t>
            </a:r>
            <a:r>
              <a:rPr/>
              <a:t> </a:t>
            </a:r>
            <a:r>
              <a:rPr/>
              <a:t>(10%)</a:t>
            </a:r>
          </a:p>
        </p:txBody>
      </p:sp>
      <p:sp>
        <p:nvSpPr>
          <p:cNvPr id="3" name="Content Placeholder 2"/>
          <p:cNvSpPr>
            <a:spLocks noGrp="1"/>
          </p:cNvSpPr>
          <p:nvPr>
            <p:ph idx="1"/>
          </p:nvPr>
        </p:nvSpPr>
        <p:spPr/>
        <p:txBody>
          <a:bodyPr/>
          <a:lstStyle/>
          <a:p>
            <a:pPr lvl="0" marL="0" indent="0">
              <a:buNone/>
            </a:pPr>
            <a:r>
              <a:rPr/>
              <a:t>WeBWorK is an open-source homework system with automatically graded problems. It allows for some fun things like multiple attempts, and in-response math (e.g., you can say “My Answer is [ 2 * 2 + 2 ]” and it will recognize it).</a:t>
            </a:r>
          </a:p>
          <a:p>
            <a:pPr lvl="1"/>
            <a:r>
              <a:rPr/>
              <a:t>WeBWorK assignments will all be posted for </a:t>
            </a:r>
            <a:r>
              <a:rPr b="1"/>
              <a:t>10 days</a:t>
            </a:r>
          </a:p>
          <a:p>
            <a:pPr lvl="1"/>
            <a:r>
              <a:rPr/>
              <a:t>posted on Fridays, due two Mondays later</a:t>
            </a:r>
          </a:p>
          <a:p>
            <a:pPr lvl="1"/>
            <a:r>
              <a:rPr/>
              <a:t>designed so that everyone gets Wednesday -&gt; Monday at a minimum to do the assignment</a:t>
            </a:r>
          </a:p>
          <a:p>
            <a:pPr lvl="1"/>
            <a:r>
              <a:rPr/>
              <a:t>you can work ahead a bit!</a:t>
            </a:r>
          </a:p>
          <a:p>
            <a:pPr lvl="1"/>
            <a:r>
              <a:rPr/>
              <a:t>all assignments are theoretically doable with only the textbook as a resource</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a:t>
            </a:r>
            <a:r>
              <a:rPr/>
              <a:t> </a:t>
            </a:r>
            <a:r>
              <a:rPr/>
              <a:t>Assignments</a:t>
            </a:r>
            <a:r>
              <a:rPr/>
              <a:t> </a:t>
            </a:r>
            <a:r>
              <a:rPr/>
              <a:t>(30%,</a:t>
            </a:r>
            <a:r>
              <a:rPr/>
              <a:t> </a:t>
            </a:r>
            <a:r>
              <a:rPr/>
              <a:t>3x10%)</a:t>
            </a:r>
          </a:p>
        </p:txBody>
      </p:sp>
      <p:sp>
        <p:nvSpPr>
          <p:cNvPr id="3" name="Content Placeholder 2"/>
          <p:cNvSpPr>
            <a:spLocks noGrp="1"/>
          </p:cNvSpPr>
          <p:nvPr>
            <p:ph idx="1"/>
          </p:nvPr>
        </p:nvSpPr>
        <p:spPr/>
        <p:txBody>
          <a:bodyPr/>
          <a:lstStyle/>
          <a:p>
            <a:pPr lvl="0" marL="0" indent="0">
              <a:buNone/>
            </a:pPr>
            <a:r>
              <a:rPr/>
              <a:t>The R assignments are designed to assess your learning of the material covered mostly in the workshops, and demonstrated in class. The first will be a simple syntax check, seeing if you’ve learned how to create documents and use basic features.</a:t>
            </a:r>
          </a:p>
          <a:p>
            <a:pPr lvl="0" marL="0" indent="0">
              <a:buNone/>
            </a:pPr>
            <a:r>
              <a:rPr/>
              <a:t>The second will be a probability-based assignment, asking you to </a:t>
            </a:r>
            <a:r>
              <a:rPr b="1"/>
              <a:t>do</a:t>
            </a:r>
            <a:r>
              <a:rPr/>
              <a:t> computations.</a:t>
            </a:r>
          </a:p>
          <a:p>
            <a:pPr lvl="0" marL="0" indent="0">
              <a:buNone/>
            </a:pPr>
            <a:r>
              <a:rPr/>
              <a:t>And finally, the third will be a data analysis </a:t>
            </a:r>
            <a:r>
              <a:rPr b="1"/>
              <a:t>report</a:t>
            </a:r>
            <a:r>
              <a:rPr/>
              <a:t>, with multiple “pathways” (options) for your data set. Professors from Forensics, Biology, and Chemistry have donated data sets to us for use on this assignment, and this third report will be like a lab report for one of your science courses: just done in R!</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Written</a:t>
            </a:r>
            <a:r>
              <a:rPr/>
              <a:t> </a:t>
            </a:r>
            <a:r>
              <a:rPr/>
              <a:t>Assignment</a:t>
            </a:r>
            <a:r>
              <a:rPr/>
              <a:t> </a:t>
            </a:r>
            <a:r>
              <a:rPr/>
              <a:t>(10%)</a:t>
            </a:r>
          </a:p>
        </p:txBody>
      </p:sp>
      <p:sp>
        <p:nvSpPr>
          <p:cNvPr id="3" name="Content Placeholder 2"/>
          <p:cNvSpPr>
            <a:spLocks noGrp="1"/>
          </p:cNvSpPr>
          <p:nvPr>
            <p:ph idx="1"/>
          </p:nvPr>
        </p:nvSpPr>
        <p:spPr/>
        <p:txBody>
          <a:bodyPr/>
          <a:lstStyle/>
          <a:p>
            <a:pPr lvl="0" marL="0" indent="0">
              <a:buNone/>
            </a:pPr>
            <a:r>
              <a:rPr/>
              <a:t>You’ll notice that there is no real written work due through the term, excepting the R assignments. We’ve found that in past years, students don’t seem to really learn how to do the problems “by hand” (using a pencil, not a computer), and thus struggle on the final exam.</a:t>
            </a:r>
          </a:p>
          <a:p>
            <a:pPr lvl="0" marL="0" indent="0">
              <a:buNone/>
            </a:pPr>
            <a:r>
              <a:rPr/>
              <a:t>The written assignment is essentially designed as examination review and preparation: if you do well on the written assignment, you should be prepared for the computational and written parts of the final exam.</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How</a:t>
            </a:r>
            <a:r>
              <a:rPr/>
              <a:t> </a:t>
            </a:r>
            <a:r>
              <a:rPr/>
              <a:t>to</a:t>
            </a:r>
            <a:r>
              <a:rPr/>
              <a:t> </a:t>
            </a:r>
            <a:r>
              <a:rPr/>
              <a:t>Get</a:t>
            </a:r>
            <a:r>
              <a:rPr/>
              <a:t> </a:t>
            </a:r>
            <a:r>
              <a:rPr/>
              <a:t>Help</a:t>
            </a:r>
          </a:p>
        </p:txBody>
      </p:sp>
      <p:sp>
        <p:nvSpPr>
          <p:cNvPr id="3" name="Content Placeholder 2"/>
          <p:cNvSpPr>
            <a:spLocks noGrp="1"/>
          </p:cNvSpPr>
          <p:nvPr>
            <p:ph idx="1"/>
          </p:nvPr>
        </p:nvSpPr>
        <p:spPr/>
        <p:txBody>
          <a:bodyPr/>
          <a:lstStyle/>
          <a:p>
            <a:pPr lvl="1"/>
            <a:r>
              <a:rPr/>
              <a:t>Chat: regular office hours, schedule posted next week</a:t>
            </a:r>
          </a:p>
          <a:p>
            <a:pPr lvl="1"/>
            <a:r>
              <a:rPr/>
              <a:t>TAs in Workshop: weekly</a:t>
            </a:r>
          </a:p>
          <a:p>
            <a:pPr lvl="1"/>
            <a:r>
              <a:rPr/>
              <a:t>Help Centre Hours (GCS): posted in week 3, dedicated MATH 1051H slots</a:t>
            </a:r>
          </a:p>
          <a:p>
            <a:pPr lvl="1"/>
            <a:r>
              <a:rPr/>
              <a:t>TA In-Person Office Hours: TBD</a:t>
            </a:r>
          </a:p>
          <a:p>
            <a:pPr lvl="1"/>
            <a:r>
              <a:rPr/>
              <a:t>My Student Hours: Wednesday, 3:15-5:00pm, GCS 335 - come by!</a:t>
            </a:r>
          </a:p>
          <a:p>
            <a:pPr lvl="1"/>
            <a:r>
              <a:rPr/>
              <a:t>read the (free!) textbook</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What</a:t>
            </a:r>
            <a:r>
              <a:rPr/>
              <a:t> </a:t>
            </a:r>
            <a:r>
              <a:rPr/>
              <a:t>Didn’t</a:t>
            </a:r>
            <a:r>
              <a:rPr/>
              <a:t> </a:t>
            </a:r>
            <a:r>
              <a:rPr/>
              <a:t>Make</a:t>
            </a:r>
            <a:r>
              <a:rPr/>
              <a:t> </a:t>
            </a:r>
            <a:r>
              <a:rPr/>
              <a:t>Sense?</a:t>
            </a:r>
          </a:p>
        </p:txBody>
      </p:sp>
      <p:sp>
        <p:nvSpPr>
          <p:cNvPr id="3" name="Content Placeholder 2"/>
          <p:cNvSpPr>
            <a:spLocks noGrp="1"/>
          </p:cNvSpPr>
          <p:nvPr>
            <p:ph idx="1"/>
          </p:nvPr>
        </p:nvSpPr>
        <p:spPr/>
        <p:txBody>
          <a:bodyPr/>
          <a:lstStyle/>
          <a:p>
            <a:pPr lvl="0" marL="0" indent="0">
              <a:buNone/>
            </a:pPr>
            <a:r>
              <a:rPr/>
              <a:t>Tell me what you didn’t follow! What didn’t make sense?</a:t>
            </a:r>
          </a:p>
          <a:p>
            <a:pPr lvl="0" marL="0" indent="0">
              <a:buNone/>
            </a:pPr>
          </a:p>
          <a:p>
            <a:pPr lvl="0" marL="0" indent="0">
              <a:buNone/>
            </a:pPr>
            <a:r>
              <a:rPr/>
              <a:t> </a:t>
            </a:r>
            <a:r>
              <a:rPr b="1"/>
              <a:t>Q &amp; A</a:t>
            </a:r>
            <a:r>
              <a:rPr/>
              <a:t> </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If</a:t>
            </a:r>
            <a:r>
              <a:rPr/>
              <a:t> </a:t>
            </a:r>
            <a:r>
              <a:rPr/>
              <a:t>Time</a:t>
            </a:r>
            <a:r>
              <a:rPr/>
              <a:t> </a:t>
            </a:r>
            <a:r>
              <a:rPr/>
              <a:t>Allows</a:t>
            </a:r>
            <a:r>
              <a:rPr/>
              <a:t> </a:t>
            </a:r>
            <a:r>
              <a:rPr/>
              <a:t>…</a:t>
            </a:r>
          </a:p>
        </p:txBody>
      </p:sp>
      <p:sp>
        <p:nvSpPr>
          <p:cNvPr id="3" name="Content Placeholder 2"/>
          <p:cNvSpPr>
            <a:spLocks noGrp="1"/>
          </p:cNvSpPr>
          <p:nvPr>
            <p:ph idx="1"/>
          </p:nvPr>
        </p:nvSpPr>
        <p:spPr/>
        <p:txBody>
          <a:bodyPr/>
          <a:lstStyle/>
          <a:p>
            <a:pPr lvl="1"/>
            <a:r>
              <a:rPr>
                <a:hlinkClick r:id="rId2"/>
              </a:rPr>
              <a:t>RStudio Quick Demo</a:t>
            </a:r>
          </a:p>
          <a:p>
            <a:pPr lvl="1"/>
            <a:r>
              <a:rPr>
                <a:hlinkClick r:id="rId3"/>
              </a:rPr>
              <a:t>WeBWorK Quick Demo</a:t>
            </a:r>
          </a:p>
          <a:p>
            <a:pPr lvl="1"/>
            <a:r>
              <a:rPr>
                <a:hlinkClick r:id="rId4"/>
              </a:rPr>
              <a:t>Mattermost Quick Demo</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p>
            <a:pPr lvl="0" marL="0" indent="0">
              <a:buNone/>
            </a:pPr>
            <a:r>
              <a:rPr/>
              <a:t>Welcome</a:t>
            </a:r>
            <a:r>
              <a:rPr/>
              <a:t> </a:t>
            </a:r>
            <a:r>
              <a:rPr/>
              <a:t>Information</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Contact</a:t>
            </a:r>
            <a:r>
              <a:rPr/>
              <a:t> </a:t>
            </a:r>
            <a:r>
              <a:rPr/>
              <a:t>Details</a:t>
            </a:r>
          </a:p>
        </p:txBody>
      </p:sp>
      <p:sp>
        <p:nvSpPr>
          <p:cNvPr id="3" name="Content Placeholder 2"/>
          <p:cNvSpPr>
            <a:spLocks noGrp="1"/>
          </p:cNvSpPr>
          <p:nvPr>
            <p:ph idx="1"/>
          </p:nvPr>
        </p:nvSpPr>
        <p:spPr/>
        <p:txBody>
          <a:bodyPr/>
          <a:lstStyle/>
          <a:p>
            <a:pPr lvl="1"/>
            <a:r>
              <a:rPr b="1"/>
              <a:t>Me</a:t>
            </a:r>
            <a:r>
              <a:rPr/>
              <a:t>: Dr. Wesley Burr</a:t>
            </a:r>
          </a:p>
          <a:p>
            <a:pPr lvl="1"/>
            <a:r>
              <a:rPr b="1"/>
              <a:t>Email</a:t>
            </a:r>
            <a:r>
              <a:rPr/>
              <a:t>: </a:t>
            </a:r>
            <a:r>
              <a:rPr>
                <a:hlinkClick r:id="rId2"/>
              </a:rPr>
              <a:t>wesleyburr@trentu.ca</a:t>
            </a:r>
            <a:r>
              <a:rPr/>
              <a:t> (only for important, personal issues!)</a:t>
            </a:r>
          </a:p>
          <a:p>
            <a:pPr lvl="1"/>
            <a:r>
              <a:rPr b="1"/>
              <a:t>Office</a:t>
            </a:r>
            <a:r>
              <a:rPr/>
              <a:t>: GCS 335</a:t>
            </a:r>
          </a:p>
          <a:p>
            <a:pPr lvl="1"/>
            <a:r>
              <a:rPr b="1"/>
              <a:t>Student Hours</a:t>
            </a:r>
            <a:r>
              <a:rPr/>
              <a:t>: Wednesdays, 1515-1700 (3:15 - 5:00pm)</a:t>
            </a:r>
          </a:p>
          <a:p>
            <a:pPr lvl="1"/>
            <a:r>
              <a:rPr b="1"/>
              <a:t>Workshop Assignments</a:t>
            </a:r>
            <a:r>
              <a:rPr/>
              <a:t>: </a:t>
            </a:r>
            <a:r>
              <a:rPr b="1"/>
              <a:t>very important</a:t>
            </a:r>
            <a:r>
              <a:rPr/>
              <a:t> that you know your section!</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Digital</a:t>
            </a:r>
            <a:r>
              <a:rPr/>
              <a:t> </a:t>
            </a:r>
            <a:r>
              <a:rPr/>
              <a:t>Tech</a:t>
            </a:r>
            <a:r>
              <a:rPr/>
              <a:t> </a:t>
            </a:r>
            <a:r>
              <a:rPr/>
              <a:t>&amp;</a:t>
            </a:r>
            <a:r>
              <a:rPr/>
              <a:t> </a:t>
            </a:r>
            <a:r>
              <a:rPr/>
              <a:t>Links</a:t>
            </a:r>
          </a:p>
        </p:txBody>
      </p:sp>
      <p:sp>
        <p:nvSpPr>
          <p:cNvPr id="3" name="Content Placeholder 2"/>
          <p:cNvSpPr>
            <a:spLocks noGrp="1"/>
          </p:cNvSpPr>
          <p:nvPr>
            <p:ph idx="1"/>
          </p:nvPr>
        </p:nvSpPr>
        <p:spPr/>
        <p:txBody>
          <a:bodyPr/>
          <a:lstStyle/>
          <a:p>
            <a:pPr lvl="0" marL="0" indent="0">
              <a:buNone/>
            </a:pPr>
            <a:r>
              <a:rPr/>
              <a:t>I believe in the power of technology to make teaching and learning easier. So we’re going to use quite a bit of it in this class.</a:t>
            </a:r>
          </a:p>
          <a:p>
            <a:pPr lvl="1"/>
            <a:r>
              <a:rPr b="1"/>
              <a:t>Blackboard</a:t>
            </a:r>
            <a:r>
              <a:rPr/>
              <a:t>: official grades, class-wide communications, paper assignment postings (1 assignment)</a:t>
            </a:r>
          </a:p>
          <a:p>
            <a:pPr lvl="1"/>
            <a:r>
              <a:rPr b="1"/>
              <a:t>WeBWorK</a:t>
            </a:r>
            <a:r>
              <a:rPr/>
              <a:t>: weekly assignments (digital)</a:t>
            </a:r>
          </a:p>
          <a:p>
            <a:pPr lvl="1"/>
            <a:r>
              <a:rPr b="1"/>
              <a:t>Chat (‘Mattermost’)</a:t>
            </a:r>
            <a:r>
              <a:rPr/>
              <a:t>: asking questions, communicating, sharing, talking to the TAs and me</a:t>
            </a:r>
          </a:p>
          <a:p>
            <a:pPr lvl="1"/>
            <a:r>
              <a:rPr b="1"/>
              <a:t>rstudio.cloud</a:t>
            </a:r>
            <a:r>
              <a:rPr/>
              <a:t>: learning to </a:t>
            </a:r>
            <a:r>
              <a:rPr b="1"/>
              <a:t>do</a:t>
            </a:r>
            <a:r>
              <a:rPr/>
              <a:t> statistics and data analysis (3 assignments)</a:t>
            </a:r>
          </a:p>
          <a:p>
            <a:pPr lvl="1"/>
            <a:r>
              <a:rPr b="1"/>
              <a:t>Slides and Videos</a:t>
            </a:r>
            <a:r>
              <a:rPr/>
              <a:t>: Blackboard and on math.trentu.ca</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WeBWorK</a:t>
            </a:r>
          </a:p>
        </p:txBody>
      </p:sp>
      <p:sp>
        <p:nvSpPr>
          <p:cNvPr id="3" name="Content Placeholder 2"/>
          <p:cNvSpPr>
            <a:spLocks noGrp="1"/>
          </p:cNvSpPr>
          <p:nvPr>
            <p:ph idx="1"/>
          </p:nvPr>
        </p:nvSpPr>
        <p:spPr/>
        <p:txBody>
          <a:bodyPr/>
          <a:lstStyle/>
          <a:p>
            <a:pPr lvl="1"/>
            <a:r>
              <a:rPr/>
              <a:t>Linked from Blackboard</a:t>
            </a:r>
          </a:p>
          <a:p>
            <a:pPr lvl="1"/>
            <a:r>
              <a:rPr/>
              <a:t>Demo was done/will be done in workshop</a:t>
            </a:r>
          </a:p>
          <a:p>
            <a:pPr lvl="1"/>
            <a:r>
              <a:rPr/>
              <a:t>First assignment already live</a:t>
            </a:r>
          </a:p>
          <a:p>
            <a:pPr lvl="1"/>
            <a:r>
              <a:rPr/>
              <a:t>Multiple attempts (</a:t>
            </a:r>
            <a:r>
              <a:rPr b="1"/>
              <a:t>varies</a:t>
            </a:r>
            <a:r>
              <a:rPr/>
              <a:t> by question)</a:t>
            </a:r>
          </a:p>
          <a:p>
            <a:pPr lvl="1"/>
            <a:r>
              <a:rPr b="1"/>
              <a:t>For the first assignment</a:t>
            </a:r>
            <a:r>
              <a:rPr/>
              <a:t>, infinite attempts: figure out how to use the system!</a:t>
            </a:r>
          </a:p>
          <a:p>
            <a:pPr lvl="1"/>
            <a:r>
              <a:rPr/>
              <a:t>Assignments due throughout term</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Chat</a:t>
            </a:r>
            <a:r>
              <a:rPr/>
              <a:t> </a:t>
            </a:r>
            <a:r>
              <a:rPr/>
              <a:t>Interface</a:t>
            </a:r>
          </a:p>
        </p:txBody>
      </p:sp>
      <p:sp>
        <p:nvSpPr>
          <p:cNvPr id="3" name="Content Placeholder 2"/>
          <p:cNvSpPr>
            <a:spLocks noGrp="1"/>
          </p:cNvSpPr>
          <p:nvPr>
            <p:ph idx="1"/>
          </p:nvPr>
        </p:nvSpPr>
        <p:spPr/>
        <p:txBody>
          <a:bodyPr/>
          <a:lstStyle/>
          <a:p>
            <a:pPr lvl="1"/>
            <a:r>
              <a:rPr/>
              <a:t>persistant</a:t>
            </a:r>
          </a:p>
          <a:p>
            <a:pPr lvl="1"/>
            <a:r>
              <a:rPr/>
              <a:t>multiple user</a:t>
            </a:r>
          </a:p>
          <a:p>
            <a:pPr lvl="1"/>
            <a:r>
              <a:rPr/>
              <a:t>replaces email</a:t>
            </a:r>
          </a:p>
          <a:p>
            <a:pPr lvl="1"/>
            <a:r>
              <a:rPr/>
              <a:t>where the TAs and professors will spend time outside of class &amp; office hours</a:t>
            </a:r>
          </a:p>
          <a:p>
            <a:pPr lvl="1"/>
            <a:r>
              <a:rPr>
                <a:hlinkClick r:id="rId2"/>
              </a:rPr>
              <a:t>http://math.trentu.ca:8065/math1051/</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RStudio</a:t>
            </a:r>
          </a:p>
        </p:txBody>
      </p:sp>
      <p:sp>
        <p:nvSpPr>
          <p:cNvPr id="3" name="Content Placeholder 2"/>
          <p:cNvSpPr>
            <a:spLocks noGrp="1"/>
          </p:cNvSpPr>
          <p:nvPr>
            <p:ph idx="1"/>
          </p:nvPr>
        </p:nvSpPr>
        <p:spPr/>
        <p:txBody>
          <a:bodyPr/>
          <a:lstStyle/>
          <a:p>
            <a:pPr lvl="0" marL="0" indent="0">
              <a:buNone/>
            </a:pPr>
            <a:r>
              <a:rPr/>
              <a:t>The </a:t>
            </a:r>
            <a:r>
              <a:rPr b="1"/>
              <a:t>R</a:t>
            </a:r>
            <a:r>
              <a:rPr/>
              <a:t> programming language and interface is </a:t>
            </a:r>
            <a:r>
              <a:rPr b="1"/>
              <a:t>the</a:t>
            </a:r>
            <a:r>
              <a:rPr/>
              <a:t> language of statistics in the 21st century.</a:t>
            </a:r>
          </a:p>
          <a:p>
            <a:pPr lvl="1"/>
            <a:r>
              <a:rPr/>
              <a:t>MATH 1051H is not a traditional mathematics course</a:t>
            </a:r>
          </a:p>
          <a:p>
            <a:pPr lvl="1"/>
            <a:r>
              <a:rPr/>
              <a:t>Statistics blends mathematics, computer science, data analysis, data science, and philosophy</a:t>
            </a:r>
          </a:p>
          <a:p>
            <a:pPr lvl="1"/>
            <a:r>
              <a:rPr/>
              <a:t>You will be learning to do </a:t>
            </a:r>
            <a:r>
              <a:rPr b="1"/>
              <a:t>data analysis</a:t>
            </a:r>
            <a:r>
              <a:rPr/>
              <a:t> using </a:t>
            </a:r>
            <a:r>
              <a:rPr b="1"/>
              <a:t>R</a:t>
            </a:r>
            <a:r>
              <a:rPr/>
              <a:t> in this class</a:t>
            </a:r>
          </a:p>
          <a:p>
            <a:pPr lvl="1"/>
            <a:r>
              <a:rPr>
                <a:hlinkClick r:id="rId2"/>
              </a:rPr>
              <a:t>http://rstudio.cloud/</a:t>
            </a:r>
            <a:r>
              <a:rPr/>
              <a:t> (login with your Trent-Google account)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Course</a:t>
            </a:r>
            <a:r>
              <a:rPr/>
              <a:t> </a:t>
            </a:r>
            <a:r>
              <a:rPr/>
              <a:t>Overview</a:t>
            </a:r>
          </a:p>
        </p:txBody>
      </p:sp>
      <p:sp>
        <p:nvSpPr>
          <p:cNvPr id="3" name="Content Placeholder 2"/>
          <p:cNvSpPr>
            <a:spLocks noGrp="1"/>
          </p:cNvSpPr>
          <p:nvPr>
            <p:ph idx="1"/>
          </p:nvPr>
        </p:nvSpPr>
        <p:spPr/>
        <p:txBody>
          <a:bodyPr/>
          <a:lstStyle/>
          <a:p>
            <a:pPr lvl="0" marL="0" indent="0">
              <a:buNone/>
            </a:pPr>
            <a:r>
              <a:rPr/>
              <a:t>Now I’d like to go over the course with you.</a:t>
            </a:r>
          </a:p>
          <a:p>
            <a:pPr lvl="1"/>
            <a:r>
              <a:rPr/>
              <a:t>Lectures: 2 + 1 (Wednesday+Friday)</a:t>
            </a:r>
          </a:p>
          <a:p>
            <a:pPr lvl="1"/>
            <a:r>
              <a:rPr/>
              <a:t>Workshops: 1 hour, Thursdays/Fridays/Wednesdays</a:t>
            </a:r>
          </a:p>
          <a:p>
            <a:pPr lvl="1"/>
            <a:r>
              <a:rPr/>
              <a:t>our week runs Thursday to Wednesday, so everything will be based on a Wednesday ‘start’ date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Texts</a:t>
            </a:r>
            <a:r>
              <a:rPr/>
              <a:t> </a:t>
            </a:r>
            <a:r>
              <a:rPr/>
              <a:t>&amp;</a:t>
            </a:r>
            <a:r>
              <a:rPr/>
              <a:t> </a:t>
            </a:r>
            <a:r>
              <a:rPr/>
              <a:t>Software</a:t>
            </a:r>
          </a:p>
        </p:txBody>
      </p:sp>
      <p:sp>
        <p:nvSpPr>
          <p:cNvPr id="3" name="Content Placeholder 2"/>
          <p:cNvSpPr>
            <a:spLocks noGrp="1"/>
          </p:cNvSpPr>
          <p:nvPr>
            <p:ph idx="1"/>
          </p:nvPr>
        </p:nvSpPr>
        <p:spPr/>
        <p:txBody>
          <a:bodyPr/>
          <a:lstStyle/>
          <a:p>
            <a:pPr lvl="1"/>
            <a:r>
              <a:rPr/>
              <a:t>OpenIntro Statistics (free, or $16)</a:t>
            </a:r>
          </a:p>
          <a:p>
            <a:pPr lvl="1"/>
            <a:r>
              <a:rPr/>
              <a:t>Book of R: excellent reference for shelf, not required (about $50)</a:t>
            </a:r>
          </a:p>
          <a:p>
            <a:pPr lvl="1"/>
            <a:r>
              <a:rPr/>
              <a:t>Calculator: anything goes, Casio FX-991 recommended (bookstore)</a:t>
            </a:r>
          </a:p>
          <a:p>
            <a:pPr lvl="1"/>
            <a:r>
              <a:rPr/>
              <a:t>R &amp; RStudio: free!</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26</Words>
  <Application>Microsoft Office PowerPoint</Application>
  <PresentationFormat>On-screen Show (4:3)</PresentationFormat>
  <Paragraphs>10</Paragraphs>
  <Slides>2</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Calibri</vt:lpstr>
      <vt:lpstr>Office Theme</vt:lpstr>
      <vt:lpstr>Title</vt:lpstr>
      <vt:lpstr>Slide Title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MATH 1051H-A: Lecture #01</dc:title>
  <dc:creator/>
  <cp:keywords/>
  <dcterms:created xsi:type="dcterms:W3CDTF">2019-09-04T20:22:00Z</dcterms:created>
  <dcterms:modified xsi:type="dcterms:W3CDTF">2019-09-04T20:22:00Z</dcterms:modified>
</cp:coreProperties>
</file>