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4" Type="http://schemas.openxmlformats.org/officeDocument/2006/relationships/tableStyles" Target="tableStyles.xml" /><Relationship Id="rId63" Type="http://schemas.openxmlformats.org/officeDocument/2006/relationships/theme" Target="theme/theme1.xml" /><Relationship Id="rId1" Type="http://schemas.openxmlformats.org/officeDocument/2006/relationships/slideMaster" Target="slideMasters/slideMaster1.xml" /><Relationship Id="rId62" Type="http://schemas.openxmlformats.org/officeDocument/2006/relationships/viewProps" Target="viewProps.xml" /><Relationship Id="rId6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oswego.edu/~srp/stats/2_way_tbl_1.htm" TargetMode="Externa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cancer.org/cancer/cancerbasics/cancer-prevalence" TargetMode="External" /><Relationship Id="rId3" Type="http://schemas.openxmlformats.org/officeDocument/2006/relationships/hyperlink" Target="http://ww5.komen.org/BreastCancer/AccuracyofMammograms.html" TargetMode="External" /><Relationship Id="rId4" Type="http://schemas.openxmlformats.org/officeDocument/2006/relationships/hyperlink" Target="http://www.ncbi.nlm.nih.gov/pmc/articles/PMC1360940" TargetMode="Externa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gallup.com/poll/156851/uninsured-rate-stable-across-states-far-2012.aspx" TargetMode="Externa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MATH</a:t>
            </a:r>
            <a:r>
              <a:rPr/>
              <a:t> </a:t>
            </a:r>
            <a:r>
              <a:rPr/>
              <a:t>1051H-A:</a:t>
            </a:r>
            <a:r>
              <a:rPr/>
              <a:t> </a:t>
            </a:r>
            <a:r>
              <a:rPr/>
              <a:t>Lecture</a:t>
            </a:r>
            <a:r>
              <a:rPr/>
              <a:t> </a:t>
            </a:r>
            <a:r>
              <a:rPr/>
              <a:t>#07</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Disjoint</a:t>
            </a:r>
            <a:r>
              <a:rPr/>
              <a:t> </a:t>
            </a:r>
            <a:r>
              <a:rPr/>
              <a:t>vs. complementary</a:t>
            </a:r>
          </a:p>
        </p:txBody>
      </p:sp>
      <p:sp>
        <p:nvSpPr>
          <p:cNvPr id="3" name="Content Placeholder 2"/>
          <p:cNvSpPr>
            <a:spLocks noGrp="1"/>
          </p:cNvSpPr>
          <p:nvPr>
            <p:ph idx="1"/>
          </p:nvPr>
        </p:nvSpPr>
        <p:spPr/>
        <p:txBody>
          <a:bodyPr/>
          <a:lstStyle/>
          <a:p>
            <a:pPr lvl="0" marL="0" indent="0">
              <a:buNone/>
            </a:pPr>
            <a:r>
              <a:rPr b="1"/>
              <a:t>Do the sum</a:t>
            </a:r>
            <a:r>
              <a:rPr/>
              <a:t> of probabilities of two disjoint events always add up to 1?</a:t>
            </a:r>
          </a:p>
          <a:p>
            <a:pPr lvl="0" marL="0" indent="0">
              <a:buNone/>
            </a:pPr>
            <a:r>
              <a:rPr/>
              <a:t>Not necessarily, there may be more than 2 events in the sample space, e.g. party affiliation.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Disjoint</a:t>
            </a:r>
            <a:r>
              <a:rPr/>
              <a:t> </a:t>
            </a:r>
            <a:r>
              <a:rPr/>
              <a:t>vs. complementary</a:t>
            </a:r>
          </a:p>
        </p:txBody>
      </p:sp>
      <p:sp>
        <p:nvSpPr>
          <p:cNvPr id="3" name="Content Placeholder 2"/>
          <p:cNvSpPr>
            <a:spLocks noGrp="1"/>
          </p:cNvSpPr>
          <p:nvPr>
            <p:ph idx="1"/>
          </p:nvPr>
        </p:nvSpPr>
        <p:spPr/>
        <p:txBody>
          <a:bodyPr/>
          <a:lstStyle/>
          <a:p>
            <a:pPr lvl="0" marL="0" indent="0">
              <a:buNone/>
            </a:pPr>
            <a:r>
              <a:rPr b="1"/>
              <a:t>Do the sum</a:t>
            </a:r>
            <a:r>
              <a:rPr/>
              <a:t> of probabilities of two disjoint events always add up to 1?</a:t>
            </a:r>
          </a:p>
          <a:p>
            <a:pPr lvl="0" marL="0" indent="0">
              <a:buNone/>
            </a:pPr>
            <a:r>
              <a:rPr/>
              <a:t>Not necessarily, there may be more than 2 events in the sample space, e.g. party affiliation.</a:t>
            </a:r>
          </a:p>
          <a:p>
            <a:pPr lvl="0" marL="0" indent="0">
              <a:buNone/>
            </a:pPr>
          </a:p>
          <a:p>
            <a:pPr lvl="0" marL="0" indent="0">
              <a:buNone/>
            </a:pPr>
            <a:r>
              <a:rPr b="1"/>
              <a:t>Do the sum</a:t>
            </a:r>
            <a:r>
              <a:rPr/>
              <a:t> of probabilities of two complementary events always add up to 1?</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Disjoint</a:t>
            </a:r>
            <a:r>
              <a:rPr/>
              <a:t> </a:t>
            </a:r>
            <a:r>
              <a:rPr/>
              <a:t>vs. complementary</a:t>
            </a:r>
          </a:p>
        </p:txBody>
      </p:sp>
      <p:sp>
        <p:nvSpPr>
          <p:cNvPr id="3" name="Content Placeholder 2"/>
          <p:cNvSpPr>
            <a:spLocks noGrp="1"/>
          </p:cNvSpPr>
          <p:nvPr>
            <p:ph idx="1"/>
          </p:nvPr>
        </p:nvSpPr>
        <p:spPr/>
        <p:txBody>
          <a:bodyPr/>
          <a:lstStyle/>
          <a:p>
            <a:pPr lvl="0" marL="0" indent="0">
              <a:buNone/>
            </a:pPr>
            <a:r>
              <a:rPr b="1"/>
              <a:t>Do the sum</a:t>
            </a:r>
            <a:r>
              <a:rPr/>
              <a:t> of probabilities of two disjoint events always add up to 1?</a:t>
            </a:r>
          </a:p>
          <a:p>
            <a:pPr lvl="0" marL="0" indent="0">
              <a:buNone/>
            </a:pPr>
            <a:r>
              <a:rPr/>
              <a:t>Not necessarily, there may be more than 2 events in the sample space, e.g. party affiliation.</a:t>
            </a:r>
          </a:p>
          <a:p>
            <a:pPr lvl="0" marL="0" indent="0">
              <a:buNone/>
            </a:pPr>
          </a:p>
          <a:p>
            <a:pPr lvl="0" marL="0" indent="0">
              <a:buNone/>
            </a:pPr>
            <a:r>
              <a:rPr b="1"/>
              <a:t>Do the sum</a:t>
            </a:r>
            <a:r>
              <a:rPr/>
              <a:t> of probabilities of two complementary events always add up to 1?</a:t>
            </a:r>
          </a:p>
          <a:p>
            <a:pPr lvl="0" marL="0" indent="0">
              <a:buNone/>
            </a:pPr>
            <a:r>
              <a:rPr/>
              <a:t>Yes, that’s the definition of complementary, e.g. heads and tails.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Putting</a:t>
            </a:r>
            <a:r>
              <a:rPr/>
              <a:t> </a:t>
            </a:r>
            <a:r>
              <a:rPr/>
              <a:t>everything</a:t>
            </a:r>
            <a:r>
              <a:rPr/>
              <a:t> </a:t>
            </a:r>
            <a:r>
              <a:rPr/>
              <a:t>together…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If</a:t>
                </a:r>
                <a:r>
                  <a:rPr/>
                  <a:t> we were to randomly select 5 Texans, what is the probability that at least one is uninsured?</a:t>
                </a:r>
              </a:p>
              <a:p>
                <a:pPr lvl="1"/>
                <a:r>
                  <a:rPr/>
                  <a:t>If we were to randomly select 5 Texans, the sample space for the number of Texans who are uninsured would be: </a:t>
                </a:r>
                <a14:m>
                  <m:oMath xmlns:m="http://schemas.openxmlformats.org/officeDocument/2006/math">
                    <m:r>
                      <m:t>S</m:t>
                    </m:r>
                    <m:r>
                      <m:t>=</m:t>
                    </m:r>
                    <m:r>
                      <m:t>{</m:t>
                    </m:r>
                    <m:r>
                      <m:t>0</m:t>
                    </m:r>
                    <m:r>
                      <m:t>,</m:t>
                    </m:r>
                    <m:r>
                      <m:t>1</m:t>
                    </m:r>
                    <m:r>
                      <m:t>,</m:t>
                    </m:r>
                    <m:r>
                      <m:t>2</m:t>
                    </m:r>
                    <m:r>
                      <m:t>,</m:t>
                    </m:r>
                    <m:r>
                      <m:t>3</m:t>
                    </m:r>
                    <m:r>
                      <m:t>,</m:t>
                    </m:r>
                    <m:r>
                      <m:t>4</m:t>
                    </m:r>
                    <m:r>
                      <m:t>,</m:t>
                    </m:r>
                    <m:r>
                      <m:t>5</m:t>
                    </m:r>
                    <m:r>
                      <m:t>}</m:t>
                    </m:r>
                  </m:oMath>
                </a14:m>
              </a:p>
              <a:p>
                <a:pPr lvl="1"/>
                <a:r>
                  <a:rPr/>
                  <a:t>We are interested in instances where at least one person is uninsured: </a:t>
                </a:r>
                <a14:m>
                  <m:oMath xmlns:m="http://schemas.openxmlformats.org/officeDocument/2006/math">
                    <m:r>
                      <m:t>S</m:t>
                    </m:r>
                    <m:r>
                      <m:t>=</m:t>
                    </m:r>
                    <m:r>
                      <m:t>{</m:t>
                    </m:r>
                    <m:r>
                      <m:t>0</m:t>
                    </m:r>
                    <m:r>
                      <m:t>,</m:t>
                    </m:r>
                  </m:oMath>
                </a14:m>
                <a:r>
                  <a:rPr/>
                  <a:t> </a:t>
                </a:r>
                <a:r>
                  <a:rPr b="1"/>
                  <a:t>1, 2, 3, 4, 5</a:t>
                </a:r>
                <a14:m>
                  <m:oMath xmlns:m="http://schemas.openxmlformats.org/officeDocument/2006/math">
                    <m:r>
                      <m:t>}</m:t>
                    </m:r>
                  </m:oMath>
                </a14:m>
              </a:p>
              <a:p>
                <a:pPr lvl="1"/>
                <a:r>
                  <a:rPr/>
                  <a:t>So we can divide up the sample space into two categories: </a:t>
                </a:r>
                <a14:m>
                  <m:oMath xmlns:m="http://schemas.openxmlformats.org/officeDocument/2006/math">
                    <m:r>
                      <m:t>S</m:t>
                    </m:r>
                    <m:r>
                      <m:t>=</m:t>
                    </m:r>
                    <m:r>
                      <m:t>{</m:t>
                    </m:r>
                    <m:r>
                      <m:t>0</m:t>
                    </m:r>
                    <m:r>
                      <m:t>,</m:t>
                    </m:r>
                  </m:oMath>
                </a14:m>
                <a:r>
                  <a:rPr/>
                  <a:t> </a:t>
                </a:r>
                <a:r>
                  <a:rPr b="1"/>
                  <a:t>at least one</a:t>
                </a:r>
                <a14:m>
                  <m:oMath xmlns:m="http://schemas.openxmlformats.org/officeDocument/2006/math">
                    <m:r>
                      <m:t>}</m:t>
                    </m:r>
                  </m:oMath>
                </a14:m>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Putting</a:t>
            </a:r>
            <a:r>
              <a:rPr/>
              <a:t> </a:t>
            </a:r>
            <a:r>
              <a:rPr/>
              <a:t>everything</a:t>
            </a:r>
            <a:r>
              <a:rPr/>
              <a:t> </a:t>
            </a:r>
            <a:r>
              <a:rPr/>
              <a:t>together…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Since the probability of the sample space must add up to 1, and </a:t>
                </a:r>
                <a14:m>
                  <m:oMath xmlns:m="http://schemas.openxmlformats.org/officeDocument/2006/math">
                    <m:r>
                      <m:t>P</m:t>
                    </m:r>
                    <m:r>
                      <m:t>(</m:t>
                    </m:r>
                    <m:r>
                      <m:rPr>
                        <m:sty m:val="p"/>
                      </m:rPr>
                      <m:t>at least one</m:t>
                    </m:r>
                    <m:r>
                      <m:t>)</m:t>
                    </m:r>
                    <m:r>
                      <m:t>=</m:t>
                    </m:r>
                    <m:r>
                      <m:t>1</m:t>
                    </m:r>
                    <m:r>
                      <m:t>−</m:t>
                    </m:r>
                    <m:r>
                      <m:t>P</m:t>
                    </m:r>
                    <m:r>
                      <m:t>(</m:t>
                    </m:r>
                    <m:r>
                      <m:rPr>
                        <m:sty m:val="p"/>
                      </m:rPr>
                      <m:t>none</m:t>
                    </m:r>
                    <m:r>
                      <m:t>)</m:t>
                    </m:r>
                  </m:oMath>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rPr>
                                <m:sty m:val="p"/>
                              </m:rPr>
                              <m:t>Prob</m:t>
                            </m:r>
                            <m:r>
                              <m:t>(</m:t>
                            </m:r>
                            <m:r>
                              <m:rPr>
                                <m:sty m:val="p"/>
                              </m:rPr>
                              <m:t>at least 1 uninsured</m:t>
                            </m:r>
                            <m:r>
                              <m:t>)</m:t>
                            </m:r>
                          </m:e>
                          <m:e>
                            <m:r>
                              <m:t>=</m:t>
                            </m:r>
                            <m:r>
                              <m:t>1</m:t>
                            </m:r>
                            <m:r>
                              <m:t>−</m:t>
                            </m:r>
                            <m:r>
                              <m:rPr>
                                <m:sty m:val="p"/>
                              </m:rPr>
                              <m:t>Prob</m:t>
                            </m:r>
                            <m:r>
                              <m:t>(</m:t>
                            </m:r>
                            <m:r>
                              <m:rPr>
                                <m:sty m:val="p"/>
                              </m:rPr>
                              <m:t>none uninsured</m:t>
                            </m:r>
                            <m:r>
                              <m:t>)</m:t>
                            </m:r>
                          </m:e>
                        </m:mr>
                        <m:mr>
                          <m:e/>
                          <m:e>
                            <m:r>
                              <m:t>=</m:t>
                            </m:r>
                            <m:r>
                              <m:t>1</m:t>
                            </m:r>
                            <m:r>
                              <m:t>−</m:t>
                            </m:r>
                            <m:r>
                              <m:t>[</m:t>
                            </m:r>
                            <m:r>
                              <m:t>(</m:t>
                            </m:r>
                            <m:r>
                              <m:t>1</m:t>
                            </m:r>
                            <m:r>
                              <m:t>−</m:t>
                            </m:r>
                            <m:r>
                              <m:t>0.255</m:t>
                            </m:r>
                            <m:sSup>
                              <m:e>
                                <m:r>
                                  <m:t>)</m:t>
                                </m:r>
                              </m:e>
                              <m:sup>
                                <m:r>
                                  <m:t>5</m:t>
                                </m:r>
                              </m:sup>
                            </m:sSup>
                            <m:r>
                              <m:t>]</m:t>
                            </m:r>
                          </m:e>
                        </m:mr>
                        <m:mr>
                          <m:e/>
                          <m:e>
                            <m:r>
                              <m:t>=</m:t>
                            </m:r>
                            <m:r>
                              <m:t>1</m:t>
                            </m:r>
                            <m:r>
                              <m:t>−</m:t>
                            </m:r>
                            <m:sSup>
                              <m:e>
                                <m:r>
                                  <m:t>0.745</m:t>
                                </m:r>
                              </m:e>
                              <m:sup>
                                <m:r>
                                  <m:t>5</m:t>
                                </m:r>
                              </m:sup>
                            </m:sSup>
                          </m:e>
                        </m:mr>
                        <m:mr>
                          <m:e/>
                          <m:e>
                            <m:r>
                              <m:t>=</m:t>
                            </m:r>
                            <m:r>
                              <m:t>1</m:t>
                            </m:r>
                            <m:r>
                              <m:t>−</m:t>
                            </m:r>
                            <m:r>
                              <m:t>0.23</m:t>
                            </m:r>
                          </m:e>
                        </m:mr>
                        <m:mr>
                          <m:e/>
                          <m:e>
                            <m:r>
                              <m:t>=</m:t>
                            </m:r>
                            <m:r>
                              <m:t>0.77</m:t>
                            </m:r>
                          </m:e>
                        </m:mr>
                      </m:m>
                    </m:oMath>
                  </m:oMathPara>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Roughly 20% of undergraduates at a university are vegetarian or vegan. What is the probability that, among a random sample of 3 undergraduates, at least one is vegetarian or vegan?</a:t>
                </a:r>
              </a:p>
              <a:p>
                <a:pPr lvl="1"/>
                <a14:m>
                  <m:oMath xmlns:m="http://schemas.openxmlformats.org/officeDocument/2006/math">
                    <m:r>
                      <m:t>1</m:t>
                    </m:r>
                    <m:r>
                      <m:t>−</m:t>
                    </m:r>
                    <m:r>
                      <m:t>0.2</m:t>
                    </m:r>
                    <m:r>
                      <m:t>×</m:t>
                    </m:r>
                    <m:r>
                      <m:t>3</m:t>
                    </m:r>
                  </m:oMath>
                </a14:m>
              </a:p>
              <a:p>
                <a:pPr lvl="1"/>
                <a14:m>
                  <m:oMath xmlns:m="http://schemas.openxmlformats.org/officeDocument/2006/math">
                    <m:r>
                      <m:t>1</m:t>
                    </m:r>
                    <m:r>
                      <m:t>−</m:t>
                    </m:r>
                    <m:sSup>
                      <m:e>
                        <m:r>
                          <m:t>0.2</m:t>
                        </m:r>
                      </m:e>
                      <m:sup>
                        <m:r>
                          <m:t>3</m:t>
                        </m:r>
                      </m:sup>
                    </m:sSup>
                  </m:oMath>
                </a14:m>
              </a:p>
              <a:p>
                <a:pPr lvl="1"/>
                <a14:m>
                  <m:oMath xmlns:m="http://schemas.openxmlformats.org/officeDocument/2006/math">
                    <m:sSup>
                      <m:e>
                        <m:r>
                          <m:t>0.8</m:t>
                        </m:r>
                      </m:e>
                      <m:sup>
                        <m:r>
                          <m:t>3</m:t>
                        </m:r>
                      </m:sup>
                    </m:sSup>
                  </m:oMath>
                </a14:m>
              </a:p>
              <a:p>
                <a:pPr lvl="1"/>
                <a14:m>
                  <m:oMath xmlns:m="http://schemas.openxmlformats.org/officeDocument/2006/math">
                    <m:r>
                      <m:t>1</m:t>
                    </m:r>
                    <m:r>
                      <m:t>−</m:t>
                    </m:r>
                    <m:r>
                      <m:t>0.8</m:t>
                    </m:r>
                    <m:r>
                      <m:t>×</m:t>
                    </m:r>
                    <m:r>
                      <m:t>3</m:t>
                    </m:r>
                  </m:oMath>
                </a14:m>
              </a:p>
              <a:p>
                <a:pPr lvl="1"/>
                <a14:m>
                  <m:oMath xmlns:m="http://schemas.openxmlformats.org/officeDocument/2006/math">
                    <m:r>
                      <m:t>1</m:t>
                    </m:r>
                    <m:r>
                      <m:t>−</m:t>
                    </m:r>
                    <m:sSup>
                      <m:e>
                        <m:r>
                          <m:t>0.8</m:t>
                        </m:r>
                      </m:e>
                      <m:sup>
                        <m:r>
                          <m:t>3</m:t>
                        </m:r>
                      </m:sup>
                    </m:sSup>
                  </m:oMath>
                </a14:m>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P</m:t>
                            </m:r>
                            <m:r>
                              <m:t>(</m:t>
                            </m:r>
                            <m:r>
                              <m:rPr>
                                <m:sty m:val="p"/>
                              </m:rPr>
                              <m:t>at least 1 from veg</m:t>
                            </m:r>
                            <m:r>
                              <m:t>)</m:t>
                            </m:r>
                          </m:e>
                          <m:e>
                            <m:r>
                              <m:t>=</m:t>
                            </m:r>
                            <m:r>
                              <m:t>1</m:t>
                            </m:r>
                            <m:r>
                              <m:t>−</m:t>
                            </m:r>
                            <m:r>
                              <m:t>P</m:t>
                            </m:r>
                            <m:r>
                              <m:t>(</m:t>
                            </m:r>
                            <m:r>
                              <m:rPr>
                                <m:sty m:val="p"/>
                              </m:rPr>
                              <m:t>none veg</m:t>
                            </m:r>
                            <m:r>
                              <m:t>)</m:t>
                            </m:r>
                          </m:e>
                        </m:mr>
                        <m:mr>
                          <m:e/>
                          <m:e>
                            <m:r>
                              <m:t>=</m:t>
                            </m:r>
                            <m:r>
                              <m:t>1</m:t>
                            </m:r>
                            <m:r>
                              <m:t>−</m:t>
                            </m:r>
                            <m:r>
                              <m:t>(</m:t>
                            </m:r>
                            <m:r>
                              <m:t>1</m:t>
                            </m:r>
                            <m:r>
                              <m:t>−</m:t>
                            </m:r>
                            <m:r>
                              <m:t>0.2</m:t>
                            </m:r>
                            <m:sSup>
                              <m:e>
                                <m:r>
                                  <m:t>)</m:t>
                                </m:r>
                              </m:e>
                              <m:sup>
                                <m:r>
                                  <m:t>3</m:t>
                                </m:r>
                              </m:sup>
                            </m:sSup>
                          </m:e>
                        </m:mr>
                        <m:mr>
                          <m:e/>
                          <m:e>
                            <m:r>
                              <m:t>=</m:t>
                            </m:r>
                            <m:r>
                              <m:t>1</m:t>
                            </m:r>
                            <m:r>
                              <m:t>−</m:t>
                            </m:r>
                            <m:sSup>
                              <m:e>
                                <m:r>
                                  <m:t>0.8</m:t>
                                </m:r>
                              </m:e>
                              <m:sup>
                                <m:r>
                                  <m:t>3</m:t>
                                </m:r>
                              </m:sup>
                            </m:sSup>
                          </m:e>
                        </m:mr>
                        <m:mr>
                          <m:e/>
                          <m:e>
                            <m:r>
                              <m:t>=</m:t>
                            </m:r>
                            <m:r>
                              <m:t>1</m:t>
                            </m:r>
                            <m:r>
                              <m:t>−</m:t>
                            </m:r>
                            <m:r>
                              <m:t>0.512</m:t>
                            </m:r>
                            <m:r>
                              <m:t>=</m:t>
                            </m:r>
                            <m:r>
                              <m:t>0.488</m:t>
                            </m:r>
                          </m:e>
                        </m:mr>
                      </m:m>
                    </m:oMath>
                  </m:oMathPara>
                </a14:m>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Roughly 20% of undergraduates at a university are vegetarian or vegan. What is the probability that, among a random sample of 3 undergraduates, at least one is vegetarian or vegan?</a:t>
                </a:r>
              </a:p>
              <a:p>
                <a:pPr lvl="1"/>
                <a14:m>
                  <m:oMath xmlns:m="http://schemas.openxmlformats.org/officeDocument/2006/math">
                    <m:r>
                      <m:t>1</m:t>
                    </m:r>
                    <m:r>
                      <m:t>−</m:t>
                    </m:r>
                    <m:r>
                      <m:t>0.2</m:t>
                    </m:r>
                    <m:r>
                      <m:t>×</m:t>
                    </m:r>
                    <m:r>
                      <m:t>3</m:t>
                    </m:r>
                  </m:oMath>
                </a14:m>
              </a:p>
              <a:p>
                <a:pPr lvl="1"/>
                <a14:m>
                  <m:oMath xmlns:m="http://schemas.openxmlformats.org/officeDocument/2006/math">
                    <m:r>
                      <m:t>1</m:t>
                    </m:r>
                    <m:r>
                      <m:t>−</m:t>
                    </m:r>
                    <m:sSup>
                      <m:e>
                        <m:r>
                          <m:t>0.2</m:t>
                        </m:r>
                      </m:e>
                      <m:sup>
                        <m:r>
                          <m:t>3</m:t>
                        </m:r>
                      </m:sup>
                    </m:sSup>
                  </m:oMath>
                </a14:m>
              </a:p>
              <a:p>
                <a:pPr lvl="1"/>
                <a14:m>
                  <m:oMath xmlns:m="http://schemas.openxmlformats.org/officeDocument/2006/math">
                    <m:sSup>
                      <m:e>
                        <m:r>
                          <m:t>0.8</m:t>
                        </m:r>
                      </m:e>
                      <m:sup>
                        <m:r>
                          <m:t>3</m:t>
                        </m:r>
                      </m:sup>
                    </m:sSup>
                  </m:oMath>
                </a14:m>
              </a:p>
              <a:p>
                <a:pPr lvl="1"/>
                <a14:m>
                  <m:oMath xmlns:m="http://schemas.openxmlformats.org/officeDocument/2006/math">
                    <m:r>
                      <m:t>1</m:t>
                    </m:r>
                    <m:r>
                      <m:t>−</m:t>
                    </m:r>
                    <m:r>
                      <m:t>0.8</m:t>
                    </m:r>
                    <m:r>
                      <m:t>×</m:t>
                    </m:r>
                    <m:r>
                      <m:t>3</m:t>
                    </m:r>
                  </m:oMath>
                </a14:m>
              </a:p>
              <a:p>
                <a:pPr lvl="1"/>
                <a14:m>
                  <m:oMath xmlns:m="http://schemas.openxmlformats.org/officeDocument/2006/math">
                    <m:r>
                      <m:t>1</m:t>
                    </m:r>
                    <m:r>
                      <m:t>−</m:t>
                    </m:r>
                    <m:sSup>
                      <m:e>
                        <m:r>
                          <m:t>0.8</m:t>
                        </m:r>
                      </m:e>
                      <m:sup>
                        <m:r>
                          <m:t>3</m:t>
                        </m:r>
                      </m:sup>
                    </m:sSup>
                  </m:oMath>
                </a14:m>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Conditional</a:t>
            </a:r>
            <a:r>
              <a:rPr/>
              <a:t> </a:t>
            </a:r>
            <a:r>
              <a:rPr/>
              <a:t>probability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Relapse</a:t>
            </a:r>
          </a:p>
        </p:txBody>
      </p:sp>
      <p:sp>
        <p:nvSpPr>
          <p:cNvPr id="3" name="Content Placeholder 2"/>
          <p:cNvSpPr>
            <a:spLocks noGrp="1"/>
          </p:cNvSpPr>
          <p:nvPr>
            <p:ph idx="1"/>
          </p:nvPr>
        </p:nvSpPr>
        <p:spPr/>
        <p:txBody>
          <a:bodyPr/>
          <a:lstStyle/>
          <a:p>
            <a:pPr lvl="0" marL="0" indent="0">
              <a:buNone/>
            </a:pPr>
            <a:r>
              <a:rPr/>
              <a:t>Researchers randomly assigned 72 chronic users of cocaine into three groups: desipramine (antidepressant), lithium (standard treatment for cocaine) and placebo. Results of the study are summarized below.</a:t>
            </a:r>
          </a:p>
        </p:txBody>
      </p:sp>
    </p:spTree>
  </p:cSld>
</p:sld>
</file>

<file path=ppt/slides/slide2.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b="1" /><a:t>Checking for independence</a:t></a:r><a:r><a:rPr /><a:t>:</a:t></a:r></a:p><a:p><a:pPr lvl="0" marL="0" indent="0"><a:buNone /></a:pPr><a:r><a:rPr /><a:t>If P(A occurs, given that B is true) = </a:t></a:r><a14:m><m:oMath xmlns:m="http://schemas.openxmlformats.org/officeDocument/2006/math"><m:r><m:t>P</m:t></m:r><m:r><m:t>(</m:t></m:r><m:r><m:t>A</m:t></m:r><m:r><m:t> </m:t></m:r><m:r><m:t>|</m:t></m:r><m:r><m:t> </m:t></m:r><m:r><m:t>B</m:t></m:r><m:r><m:t>)</m:t></m:r><m:r><m:t>=</m:t></m:r><m:r><m:t>P</m:t></m:r><m:r><m:t>(</m:t></m:r><m:r><m:t>A</m:t></m:r><m:r><m:t>)</m:t></m:r></m:oMath></a14:m><a:r><a:rPr /><a:t>, then A and B are independent.</a:t></a:r></a:p></p:txBody></p:sp></mc:Choice></mc:AlternateContent></p:spTree></p:cSld></p:sld>
</file>

<file path=ppt/slides/slide20.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14:m><m:oMath xmlns:m="http://schemas.openxmlformats.org/officeDocument/2006/math"><m:r><m:t> </m:t></m:r></m:oMath></a14:m></a:p></a:txBody><a:tcPr /></a:tc><a:tc><a:txBody><a:bodyPr /><a:lstStyle /><a:p><a:pPr lvl="0" marL="0" indent="0" algn="l"><a:buNone /></a:pPr><a:r><a:rPr /><a:t>relapse</a:t></a:r></a:p></a:txBody><a:tcPr /></a:tc><a:tc><a:txBody><a:bodyPr /><a:lstStyle /><a:p><a:pPr lvl="0" marL="0" indent="0" algn="l"><a:buNone /></a:pPr><a:r><a:rPr /><a:t>no</a:t></a:r><a:r><a:rPr /><a:t> </a:t></a:r><a:r><a:rPr /><a:t>relapse</a:t></a:r></a:p></a:txBody><a:tcPr /></a:tc><a:tc><a:txBody><a:bodyPr /><a:lstStyle /><a:p><a:pPr lvl="0" marL="0" indent="0" algn="l"><a:buNone /></a:pPr><a:r><a:rPr /><a:t>total</a:t></a:r></a:p></a:txBody><a:tcPr /></a:tc></a:tr><a:tr h="0"><a:tc><a:txBody><a:bodyPr /><a:lstStyle /><a:p><a:pPr lvl="0" marL="0" indent="0" algn="l"><a:buNone /></a:pPr><a:r><a:rPr /><a:t>desipramine</a:t></a:r></a:p></a:txBody></a:tc><a:tc><a:txBody><a:bodyPr /><a:lstStyle /><a:p><a:pPr lvl="0" marL="0" indent="0" algn="l"><a:buNone /></a:pPr><a:r><a:rPr /><a:t>10</a:t></a:r></a:p></a:txBody></a:tc><a:tc><a:txBody><a:bodyPr /><a:lstStyle /><a:p><a:pPr lvl="0" marL="0" indent="0" algn="l"><a:buNone /></a:pPr><a:r><a:rPr /><a:t>14</a:t></a:r></a:p></a:txBody></a:tc><a:tc><a:txBody><a:bodyPr /><a:lstStyle /><a:p><a:pPr lvl="0" marL="0" indent="0" algn="l"><a:buNone /></a:pPr><a:r><a:rPr /><a:t>24</a:t></a:r></a:p></a:txBody></a:tc></a:tr><a:tr h="0"><a:tc><a:txBody><a:bodyPr /><a:lstStyle /><a:p><a:pPr lvl="0" marL="0" indent="0" algn="l"><a:buNone /></a:pPr><a:r><a:rPr /><a:t>lithium</a:t></a:r></a:p></a:txBody></a:tc><a:tc><a:txBody><a:bodyPr /><a:lstStyle /><a:p><a:pPr lvl="0" marL="0" indent="0" algn="l"><a:buNone /></a:pPr><a:r><a:rPr /><a:t>18</a:t></a:r></a:p></a:txBody></a:tc><a:tc><a:txBody><a:bodyPr /><a:lstStyle /><a:p><a:pPr lvl="0" marL="0" indent="0" algn="l"><a:buNone /></a:pPr><a:r><a:rPr /><a:t>6</a:t></a:r></a:p></a:txBody></a:tc><a:tc><a:txBody><a:bodyPr /><a:lstStyle /><a:p><a:pPr lvl="0" marL="0" indent="0" algn="l"><a:buNone /></a:pPr><a:r><a:rPr /><a:t>24</a:t></a:r></a:p></a:txBody></a:tc></a:tr><a:tr h="0"><a:tc><a:txBody><a:bodyPr /><a:lstStyle /><a:p><a:pPr lvl="0" marL="0" indent="0" algn="l"><a:buNone /></a:pPr><a:r><a:rPr /><a:t>placebo</a:t></a:r></a:p></a:txBody></a:tc><a:tc><a:txBody><a:bodyPr /><a:lstStyle /><a:p><a:pPr lvl="0" marL="0" indent="0" algn="l"><a:buNone /></a:pPr><a:r><a:rPr /><a:t>20</a:t></a:r></a:p></a:txBody></a:tc><a:tc><a:txBody><a:bodyPr /><a:lstStyle /><a:p><a:pPr lvl="0" marL="0" indent="0" algn="l"><a:buNone /></a:pPr><a:r><a:rPr /><a:t>4</a:t></a:r></a:p></a:txBody></a:tc><a:tc><a:txBody><a:bodyPr /><a:lstStyle /><a:p><a:pPr lvl="0" marL="0" indent="0" algn="l"><a:buNone /></a:pPr><a:r><a:rPr /><a:t>24</a:t></a:r></a:p></a:txBody></a:tc></a:tr><a:tr h="0"><a:tc><a:txBody><a:bodyPr /><a:lstStyle /><a:p><a:pPr lvl="0" marL="0" indent="0" algn="l"><a:buNone /></a:pPr><a:r><a:rPr /><a:t>total</a:t></a:r></a:p></a:txBody></a:tc><a:tc><a:txBody><a:bodyPr /><a:lstStyle /><a:p><a:pPr lvl="0" marL="0" indent="0" algn="l"><a:buNone /></a:pPr><a:r><a:rPr /><a:t>48</a:t></a:r></a:p></a:txBody></a:tc><a:tc><a:txBody><a:bodyPr /><a:lstStyle /><a:p><a:pPr lvl="0" marL="0" indent="0" algn="l"><a:buNone /></a:pPr><a:r><a:rPr /><a:t>24</a:t></a:r></a:p></a:txBody></a:tc><a:tc><a:txBody><a:bodyPr /><a:lstStyle /><a:p><a:pPr lvl="0" marL="0" indent="0" algn="l"><a:buNone /></a:pPr><a:r><a:rPr /><a:t>72</a:t></a:r></a:p></a:txBody></a:tc></a:tr></a:tbl></a:graphicData></a:graphic></p:graphicFrame></p:spTree></p:cSld></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hlinkClick r:id="rId2"/>
              </a:rPr>
              <a:t>http://www.oswego.edu/~srp/stats/2_way_tbl_1.htm</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Marginal</a:t>
            </a:r>
            <a:r>
              <a:rPr/>
              <a:t> </a:t>
            </a:r>
            <a:r>
              <a:rPr/>
              <a:t>probability</a:t>
            </a:r>
          </a:p>
        </p:txBody>
      </p:sp>
      <p:sp>
        <p:nvSpPr>
          <p:cNvPr id="3" name="Content Placeholder 2"/>
          <p:cNvSpPr>
            <a:spLocks noGrp="1"/>
          </p:cNvSpPr>
          <p:nvPr>
            <p:ph idx="1"/>
          </p:nvPr>
        </p:nvSpPr>
        <p:spPr/>
        <p:txBody>
          <a:bodyPr/>
          <a:lstStyle/>
          <a:p>
            <a:pPr lvl="0" marL="0" indent="0">
              <a:buNone/>
            </a:pPr>
            <a:r>
              <a:rPr b="1"/>
              <a:t>What is the probability that a patient relapsed?</a:t>
            </a:r>
          </a:p>
        </p:txBody>
      </p:sp>
    </p:spTree>
  </p:cSld>
</p:sld>
</file>

<file path=ppt/slides/slide23.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14:m><m:oMath xmlns:m="http://schemas.openxmlformats.org/officeDocument/2006/math"><m:r><m:t> </m:t></m:r></m:oMath></a14:m></a:p></a:txBody><a:tcPr /></a:tc><a:tc><a:txBody><a:bodyPr /><a:lstStyle /><a:p><a:pPr lvl="0" marL="0" indent="0" algn="l"><a:buNone /></a:pPr><a:r><a:rPr /><a:t>relapse</a:t></a:r></a:p></a:txBody><a:tcPr /></a:tc><a:tc><a:txBody><a:bodyPr /><a:lstStyle /><a:p><a:pPr lvl="0" marL="0" indent="0" algn="l"><a:buNone /></a:pPr><a:r><a:rPr /><a:t>no</a:t></a:r><a:r><a:rPr /><a:t> </a:t></a:r><a:r><a:rPr /><a:t>relapse</a:t></a:r></a:p></a:txBody><a:tcPr /></a:tc><a:tc><a:txBody><a:bodyPr /><a:lstStyle /><a:p><a:pPr lvl="0" marL="0" indent="0" algn="l"><a:buNone /></a:pPr><a:r><a:rPr /><a:t>total</a:t></a:r></a:p></a:txBody><a:tcPr /></a:tc></a:tr><a:tr h="0"><a:tc><a:txBody><a:bodyPr /><a:lstStyle /><a:p><a:pPr lvl="0" marL="0" indent="0" algn="l"><a:buNone /></a:pPr><a:r><a:rPr /><a:t>desipramine</a:t></a:r></a:p></a:txBody></a:tc><a:tc><a:txBody><a:bodyPr /><a:lstStyle /><a:p><a:pPr lvl="0" marL="0" indent="0" algn="l"><a:buNone /></a:pPr><a:r><a:rPr /><a:t>10</a:t></a:r></a:p></a:txBody></a:tc><a:tc><a:txBody><a:bodyPr /><a:lstStyle /><a:p><a:pPr lvl="0" marL="0" indent="0" algn="l"><a:buNone /></a:pPr><a:r><a:rPr /><a:t>14</a:t></a:r></a:p></a:txBody></a:tc><a:tc><a:txBody><a:bodyPr /><a:lstStyle /><a:p><a:pPr lvl="0" marL="0" indent="0" algn="l"><a:buNone /></a:pPr><a:r><a:rPr /><a:t>24</a:t></a:r></a:p></a:txBody></a:tc></a:tr><a:tr h="0"><a:tc><a:txBody><a:bodyPr /><a:lstStyle /><a:p><a:pPr lvl="0" marL="0" indent="0" algn="l"><a:buNone /></a:pPr><a:r><a:rPr /><a:t>lithium</a:t></a:r></a:p></a:txBody></a:tc><a:tc><a:txBody><a:bodyPr /><a:lstStyle /><a:p><a:pPr lvl="0" marL="0" indent="0" algn="l"><a:buNone /></a:pPr><a:r><a:rPr /><a:t>18</a:t></a:r></a:p></a:txBody></a:tc><a:tc><a:txBody><a:bodyPr /><a:lstStyle /><a:p><a:pPr lvl="0" marL="0" indent="0" algn="l"><a:buNone /></a:pPr><a:r><a:rPr /><a:t>6</a:t></a:r></a:p></a:txBody></a:tc><a:tc><a:txBody><a:bodyPr /><a:lstStyle /><a:p><a:pPr lvl="0" marL="0" indent="0" algn="l"><a:buNone /></a:pPr><a:r><a:rPr /><a:t>24</a:t></a:r></a:p></a:txBody></a:tc></a:tr><a:tr h="0"><a:tc><a:txBody><a:bodyPr /><a:lstStyle /><a:p><a:pPr lvl="0" marL="0" indent="0" algn="l"><a:buNone /></a:pPr><a:r><a:rPr /><a:t>placebo</a:t></a:r></a:p></a:txBody></a:tc><a:tc><a:txBody><a:bodyPr /><a:lstStyle /><a:p><a:pPr lvl="0" marL="0" indent="0" algn="l"><a:buNone /></a:pPr><a:r><a:rPr /><a:t>20</a:t></a:r></a:p></a:txBody></a:tc><a:tc><a:txBody><a:bodyPr /><a:lstStyle /><a:p><a:pPr lvl="0" marL="0" indent="0" algn="l"><a:buNone /></a:pPr><a:r><a:rPr /><a:t>4</a:t></a:r></a:p></a:txBody></a:tc><a:tc><a:txBody><a:bodyPr /><a:lstStyle /><a:p><a:pPr lvl="0" marL="0" indent="0" algn="l"><a:buNone /></a:pPr><a:r><a:rPr /><a:t>24</a:t></a:r></a:p></a:txBody></a:tc></a:tr><a:tr h="0"><a:tc><a:txBody><a:bodyPr /><a:lstStyle /><a:p><a:pPr lvl="0" marL="0" indent="0" algn="l"><a:buNone /></a:pPr><a:r><a:rPr /><a:t>total</a:t></a:r></a:p></a:txBody></a:tc><a:tc><a:txBody><a:bodyPr /><a:lstStyle /><a:p><a:pPr lvl="0" marL="0" indent="0" algn="l"><a:buNone /></a:pPr><a:r><a:rPr /><a:t>48</a:t></a:r></a:p></a:txBody></a:tc><a:tc><a:txBody><a:bodyPr /><a:lstStyle /><a:p><a:pPr lvl="0" marL="0" indent="0" algn="l"><a:buNone /></a:pPr><a:r><a:rPr /><a:t>24</a:t></a:r></a:p></a:txBody></a:tc><a:tc><a:txBody><a:bodyPr /><a:lstStyle /><a:p><a:pPr lvl="0" marL="0" indent="0" algn="l"><a:buNone /></a:pPr><a:r><a:rPr /><a:t>72</a:t></a:r></a:p></a:txBody></a:tc></a:tr></a:tbl></a:graphicData></a:graphic></p:graphicFrame></p:spTree></p:cSld></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Marginal</a:t>
            </a:r>
            <a:r>
              <a:rPr/>
              <a:t> </a:t>
            </a:r>
            <a:r>
              <a:rPr/>
              <a:t>probability</a:t>
            </a:r>
          </a:p>
        </p:txBody>
      </p:sp>
      <p:sp>
        <p:nvSpPr>
          <p:cNvPr id="3" name="Content Placeholder 2"/>
          <p:cNvSpPr>
            <a:spLocks noGrp="1"/>
          </p:cNvSpPr>
          <p:nvPr>
            <p:ph idx="1"/>
          </p:nvPr>
        </p:nvSpPr>
        <p:spPr/>
        <p:txBody>
          <a:bodyPr/>
          <a:lstStyle/>
          <a:p>
            <a:pPr lvl="0" marL="0" indent="0">
              <a:buNone/>
            </a:pPr>
            <a:r>
              <a:rPr b="1"/>
              <a:t>What is the probability that a patient relapsed?</a:t>
            </a:r>
          </a:p>
        </p:txBody>
      </p:sp>
    </p:spTree>
  </p:cSld>
</p:sld>
</file>

<file path=ppt/slides/slide25.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14:m><m:oMath xmlns:m="http://schemas.openxmlformats.org/officeDocument/2006/math"><m:r><m:t> </m:t></m:r></m:oMath></a14:m></a:p></a:txBody><a:tcPr /></a:tc><a:tc><a:txBody><a:bodyPr /><a:lstStyle /><a:p><a:pPr lvl="0" marL="0" indent="0" algn="l"><a:buNone /></a:pPr><a:r><a:rPr /><a:t>relapse</a:t></a:r></a:p></a:txBody><a:tcPr /></a:tc><a:tc><a:txBody><a:bodyPr /><a:lstStyle /><a:p><a:pPr lvl="0" marL="0" indent="0" algn="l"><a:buNone /></a:pPr><a:r><a:rPr /><a:t>no</a:t></a:r><a:r><a:rPr /><a:t> </a:t></a:r><a:r><a:rPr /><a:t>relapse</a:t></a:r></a:p></a:txBody><a:tcPr /></a:tc><a:tc><a:txBody><a:bodyPr /><a:lstStyle /><a:p><a:pPr lvl="0" marL="0" indent="0" algn="l"><a:buNone /></a:pPr><a:r><a:rPr /><a:t>total</a:t></a:r></a:p></a:txBody><a:tcPr /></a:tc></a:tr><a:tr h="0"><a:tc><a:txBody><a:bodyPr /><a:lstStyle /><a:p><a:pPr lvl="0" marL="0" indent="0" algn="l"><a:buNone /></a:pPr><a:r><a:rPr /><a:t>desipramine</a:t></a:r></a:p></a:txBody></a:tc><a:tc><a:txBody><a:bodyPr /><a:lstStyle /><a:p><a:pPr lvl="0" marL="0" indent="0" algn="l"><a:buNone /></a:pPr><a:r><a:rPr /><a:t>10</a:t></a:r></a:p></a:txBody></a:tc><a:tc><a:txBody><a:bodyPr /><a:lstStyle /><a:p><a:pPr lvl="0" marL="0" indent="0" algn="l"><a:buNone /></a:pPr><a:r><a:rPr /><a:t>14</a:t></a:r></a:p></a:txBody></a:tc><a:tc><a:txBody><a:bodyPr /><a:lstStyle /><a:p><a:pPr lvl="0" marL="0" indent="0" algn="l"><a:buNone /></a:pPr><a:r><a:rPr /><a:t>24</a:t></a:r></a:p></a:txBody></a:tc></a:tr><a:tr h="0"><a:tc><a:txBody><a:bodyPr /><a:lstStyle /><a:p><a:pPr lvl="0" marL="0" indent="0" algn="l"><a:buNone /></a:pPr><a:r><a:rPr /><a:t>lithium</a:t></a:r></a:p></a:txBody></a:tc><a:tc><a:txBody><a:bodyPr /><a:lstStyle /><a:p><a:pPr lvl="0" marL="0" indent="0" algn="l"><a:buNone /></a:pPr><a:r><a:rPr /><a:t>18</a:t></a:r></a:p></a:txBody></a:tc><a:tc><a:txBody><a:bodyPr /><a:lstStyle /><a:p><a:pPr lvl="0" marL="0" indent="0" algn="l"><a:buNone /></a:pPr><a:r><a:rPr /><a:t>6</a:t></a:r></a:p></a:txBody></a:tc><a:tc><a:txBody><a:bodyPr /><a:lstStyle /><a:p><a:pPr lvl="0" marL="0" indent="0" algn="l"><a:buNone /></a:pPr><a:r><a:rPr /><a:t>24</a:t></a:r></a:p></a:txBody></a:tc></a:tr><a:tr h="0"><a:tc><a:txBody><a:bodyPr /><a:lstStyle /><a:p><a:pPr lvl="0" marL="0" indent="0" algn="l"><a:buNone /></a:pPr><a:r><a:rPr /><a:t>placebo</a:t></a:r></a:p></a:txBody></a:tc><a:tc><a:txBody><a:bodyPr /><a:lstStyle /><a:p><a:pPr lvl="0" marL="0" indent="0" algn="l"><a:buNone /></a:pPr><a:r><a:rPr /><a:t>20</a:t></a:r></a:p></a:txBody></a:tc><a:tc><a:txBody><a:bodyPr /><a:lstStyle /><a:p><a:pPr lvl="0" marL="0" indent="0" algn="l"><a:buNone /></a:pPr><a:r><a:rPr /><a:t>4</a:t></a:r></a:p></a:txBody></a:tc><a:tc><a:txBody><a:bodyPr /><a:lstStyle /><a:p><a:pPr lvl="0" marL="0" indent="0" algn="l"><a:buNone /></a:pPr><a:r><a:rPr /><a:t>24</a:t></a:r></a:p></a:txBody></a:tc></a:tr><a:tr h="0"><a:tc><a:txBody><a:bodyPr /><a:lstStyle /><a:p><a:pPr lvl="0" marL="0" indent="0" algn="l"><a:buNone /></a:pPr><a:r><a:rPr /><a:t>total</a:t></a:r></a:p></a:txBody></a:tc><a:tc><a:txBody><a:bodyPr /><a:lstStyle /><a:p><a:pPr lvl="0" marL="0" indent="0" algn="l"><a:buNone /></a:pPr><a:r><a:rPr b="1" /><a:t>48</a:t></a:r></a:p></a:txBody></a:tc><a:tc><a:txBody><a:bodyPr /><a:lstStyle /><a:p><a:pPr lvl="0" marL="0" indent="0" algn="l"><a:buNone /></a:pPr><a:r><a:rPr /><a:t>24</a:t></a:r></a:p></a:txBody></a:tc><a:tc><a:txBody><a:bodyPr /><a:lstStyle /><a:p><a:pPr lvl="0" marL="0" indent="0" algn="l"><a:buNone /></a:pPr><a:r><a:rPr b="1" /><a:t>72</a:t></a:r></a:p></a:txBody></a:tc></a:tr></a:tbl></a:graphicData></a:graphic></p:graphicFrame></p:spTree></p:cSld></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 </a:t>
                </a:r>
                <a14:m>
                  <m:oMath xmlns:m="http://schemas.openxmlformats.org/officeDocument/2006/math">
                    <m:r>
                      <m:t>P</m:t>
                    </m:r>
                    <m:r>
                      <m:t>(</m:t>
                    </m:r>
                    <m:r>
                      <m:rPr>
                        <m:sty m:val="p"/>
                      </m:rPr>
                      <m:t>relapsed</m:t>
                    </m:r>
                    <m:r>
                      <m:t>)</m:t>
                    </m:r>
                    <m:r>
                      <m:t>=</m:t>
                    </m:r>
                    <m:f>
                      <m:fPr>
                        <m:type m:val="bar"/>
                      </m:fPr>
                      <m:num>
                        <m:r>
                          <m:t>48</m:t>
                        </m:r>
                      </m:num>
                      <m:den>
                        <m:r>
                          <m:t>72</m:t>
                        </m:r>
                      </m:den>
                    </m:f>
                    <m:r>
                      <m:t>≈</m:t>
                    </m:r>
                    <m:r>
                      <m:t>0.67</m:t>
                    </m:r>
                  </m:oMath>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Joint</a:t>
            </a:r>
            <a:r>
              <a:rPr/>
              <a:t> </a:t>
            </a:r>
            <a:r>
              <a:rPr/>
              <a:t>probability</a:t>
            </a:r>
          </a:p>
        </p:txBody>
      </p:sp>
      <p:sp>
        <p:nvSpPr>
          <p:cNvPr id="3" name="Content Placeholder 2"/>
          <p:cNvSpPr>
            <a:spLocks noGrp="1"/>
          </p:cNvSpPr>
          <p:nvPr>
            <p:ph idx="1"/>
          </p:nvPr>
        </p:nvSpPr>
        <p:spPr/>
        <p:txBody>
          <a:bodyPr/>
          <a:lstStyle/>
          <a:p>
            <a:pPr lvl="0" marL="0" indent="0">
              <a:buNone/>
            </a:pPr>
            <a:r>
              <a:rPr b="1"/>
              <a:t>What is the probability that a patient received the antidepressant (desipramine) and relapsed?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14:m><m:oMath xmlns:m="http://schemas.openxmlformats.org/officeDocument/2006/math"><m:r><m:t> </m:t></m:r></m:oMath></a14:m></a:p></a:txBody><a:tcPr /></a:tc><a:tc><a:txBody><a:bodyPr /><a:lstStyle /><a:p><a:pPr lvl="0" marL="0" indent="0" algn="l"><a:buNone /></a:pPr><a:r><a:rPr /><a:t>relapse</a:t></a:r></a:p></a:txBody><a:tcPr /></a:tc><a:tc><a:txBody><a:bodyPr /><a:lstStyle /><a:p><a:pPr lvl="0" marL="0" indent="0" algn="l"><a:buNone /></a:pPr><a:r><a:rPr /><a:t>no</a:t></a:r><a:r><a:rPr /><a:t> </a:t></a:r><a:r><a:rPr /><a:t>relapse</a:t></a:r></a:p></a:txBody><a:tcPr /></a:tc><a:tc><a:txBody><a:bodyPr /><a:lstStyle /><a:p><a:pPr lvl="0" marL="0" indent="0" algn="l"><a:buNone /></a:pPr><a:r><a:rPr /><a:t>total</a:t></a:r></a:p></a:txBody><a:tcPr /></a:tc></a:tr><a:tr h="0"><a:tc><a:txBody><a:bodyPr /><a:lstStyle /><a:p><a:pPr lvl="0" marL="0" indent="0" algn="l"><a:buNone /></a:pPr><a:r><a:rPr /><a:t>desipramine</a:t></a:r></a:p></a:txBody></a:tc><a:tc><a:txBody><a:bodyPr /><a:lstStyle /><a:p><a:pPr lvl="0" marL="0" indent="0" algn="l"><a:buNone /></a:pPr><a:r><a:rPr b="1" /><a:t>10</a:t></a:r></a:p></a:txBody></a:tc><a:tc><a:txBody><a:bodyPr /><a:lstStyle /><a:p><a:pPr lvl="0" marL="0" indent="0" algn="l"><a:buNone /></a:pPr><a:r><a:rPr /><a:t>14</a:t></a:r></a:p></a:txBody></a:tc><a:tc><a:txBody><a:bodyPr /><a:lstStyle /><a:p><a:pPr lvl="0" marL="0" indent="0" algn="l"><a:buNone /></a:pPr><a:r><a:rPr /><a:t>24</a:t></a:r></a:p></a:txBody></a:tc></a:tr><a:tr h="0"><a:tc><a:txBody><a:bodyPr /><a:lstStyle /><a:p><a:pPr lvl="0" marL="0" indent="0" algn="l"><a:buNone /></a:pPr><a:r><a:rPr /><a:t>lithium</a:t></a:r></a:p></a:txBody></a:tc><a:tc><a:txBody><a:bodyPr /><a:lstStyle /><a:p><a:pPr lvl="0" marL="0" indent="0" algn="l"><a:buNone /></a:pPr><a:r><a:rPr /><a:t>18</a:t></a:r></a:p></a:txBody></a:tc><a:tc><a:txBody><a:bodyPr /><a:lstStyle /><a:p><a:pPr lvl="0" marL="0" indent="0" algn="l"><a:buNone /></a:pPr><a:r><a:rPr /><a:t>6</a:t></a:r></a:p></a:txBody></a:tc><a:tc><a:txBody><a:bodyPr /><a:lstStyle /><a:p><a:pPr lvl="0" marL="0" indent="0" algn="l"><a:buNone /></a:pPr><a:r><a:rPr /><a:t>24</a:t></a:r></a:p></a:txBody></a:tc></a:tr><a:tr h="0"><a:tc><a:txBody><a:bodyPr /><a:lstStyle /><a:p><a:pPr lvl="0" marL="0" indent="0" algn="l"><a:buNone /></a:pPr><a:r><a:rPr /><a:t>placebo</a:t></a:r></a:p></a:txBody></a:tc><a:tc><a:txBody><a:bodyPr /><a:lstStyle /><a:p><a:pPr lvl="0" marL="0" indent="0" algn="l"><a:buNone /></a:pPr><a:r><a:rPr /><a:t>20</a:t></a:r></a:p></a:txBody></a:tc><a:tc><a:txBody><a:bodyPr /><a:lstStyle /><a:p><a:pPr lvl="0" marL="0" indent="0" algn="l"><a:buNone /></a:pPr><a:r><a:rPr /><a:t>4</a:t></a:r></a:p></a:txBody></a:tc><a:tc><a:txBody><a:bodyPr /><a:lstStyle /><a:p><a:pPr lvl="0" marL="0" indent="0" algn="l"><a:buNone /></a:pPr><a:r><a:rPr /><a:t>24</a:t></a:r></a:p></a:txBody></a:tc></a:tr><a:tr h="0"><a:tc><a:txBody><a:bodyPr /><a:lstStyle /><a:p><a:pPr lvl="0" marL="0" indent="0" algn="l"><a:buNone /></a:pPr><a:r><a:rPr /><a:t>total</a:t></a:r></a:p></a:txBody></a:tc><a:tc><a:txBody><a:bodyPr /><a:lstStyle /><a:p><a:pPr lvl="0" marL="0" indent="0" algn="l"><a:buNone /></a:pPr><a:r><a:rPr /><a:t>48</a:t></a:r></a:p></a:txBody></a:tc><a:tc><a:txBody><a:bodyPr /><a:lstStyle /><a:p><a:pPr lvl="0" marL="0" indent="0" algn="l"><a:buNone /></a:pPr><a:r><a:rPr /><a:t>24</a:t></a:r></a:p></a:txBody></a:tc><a:tc><a:txBody><a:bodyPr /><a:lstStyle /><a:p><a:pPr lvl="0" marL="0" indent="0" algn="l"><a:buNone /></a:pPr><a:r><a:rPr b="1" /><a:t>72</a:t></a:r></a:p></a:txBody></a:tc></a:tr></a:tbl></a:graphicData></a:graphic></p:graphicFrame></p:spTree></p:cSld></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 </a:t>
                </a:r>
                <a14:m>
                  <m:oMath xmlns:m="http://schemas.openxmlformats.org/officeDocument/2006/math">
                    <m:r>
                      <m:t>P</m:t>
                    </m:r>
                    <m:r>
                      <m:t>(</m:t>
                    </m:r>
                    <m:r>
                      <m:rPr>
                        <m:sty m:val="p"/>
                      </m:rPr>
                      <m:t>relapsed and desipramine</m:t>
                    </m:r>
                    <m:r>
                      <m:t>)</m:t>
                    </m:r>
                    <m:r>
                      <m:t>=</m:t>
                    </m:r>
                    <m:f>
                      <m:fPr>
                        <m:type m:val="bar"/>
                      </m:fPr>
                      <m:num>
                        <m:r>
                          <m:t>10</m:t>
                        </m:r>
                      </m:num>
                      <m:den>
                        <m:r>
                          <m:t>72</m:t>
                        </m:r>
                      </m:den>
                    </m:f>
                    <m:r>
                      <m:t>≈</m:t>
                    </m:r>
                    <m:r>
                      <m:t>0.14</m:t>
                    </m:r>
                  </m:oMath>
                </a14:m>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Gun</a:t>
            </a:r>
            <a:r>
              <a:rPr/>
              <a:t> </a:t>
            </a:r>
            <a:r>
              <a:rPr/>
              <a:t>Ownership</a:t>
            </a:r>
            <a:r>
              <a:rPr/>
              <a:t> </a:t>
            </a:r>
            <a:r>
              <a:rPr/>
              <a:t>Question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P(protects citizens) = 0.58</a:t>
                </a:r>
              </a:p>
              <a:p>
                <a:pPr lvl="1"/>
                <a:r>
                  <a:rPr/>
                  <a:t>P(randomly selected NC resident says gun ownership protects citizens, given that the resident is white) = P(protects citizens </a:t>
                </a:r>
                <a14:m>
                  <m:oMath xmlns:m="http://schemas.openxmlformats.org/officeDocument/2006/math">
                    <m:r>
                      <m:t>|</m:t>
                    </m:r>
                  </m:oMath>
                </a14:m>
                <a:r>
                  <a:rPr/>
                  <a:t> White) = 0.67</a:t>
                </a:r>
              </a:p>
              <a:p>
                <a:pPr lvl="1"/>
                <a:r>
                  <a:rPr/>
                  <a:t>P(protects citizens </a:t>
                </a:r>
                <a14:m>
                  <m:oMath xmlns:m="http://schemas.openxmlformats.org/officeDocument/2006/math">
                    <m:r>
                      <m:t>|</m:t>
                    </m:r>
                  </m:oMath>
                </a14:m>
                <a:r>
                  <a:rPr/>
                  <a:t> Black) = 0.28</a:t>
                </a:r>
              </a:p>
              <a:p>
                <a:pPr lvl="1"/>
                <a:r>
                  <a:rPr/>
                  <a:t>P(protects citizens </a:t>
                </a:r>
                <a14:m>
                  <m:oMath xmlns:m="http://schemas.openxmlformats.org/officeDocument/2006/math">
                    <m:r>
                      <m:t>|</m:t>
                    </m:r>
                  </m:oMath>
                </a14:m>
                <a:r>
                  <a:rPr/>
                  <a:t> Hispanic) = 0.64</a:t>
                </a:r>
              </a:p>
              <a:p>
                <a:pPr lvl="0" marL="0" indent="0">
                  <a:buNone/>
                </a:pPr>
                <a:r>
                  <a:rPr/>
                  <a:t>P(protects citizens) varies by race/ethnicity, therefore opinion on gun ownership and race ethnicity are most likely dependent.</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Conditional</a:t>
            </a:r>
            <a:r>
              <a:rPr/>
              <a:t> </a:t>
            </a:r>
            <a:r>
              <a:rPr/>
              <a:t>probability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The conditional probability of the outcome of interest </a:t>
                </a:r>
                <a14:m>
                  <m:oMath xmlns:m="http://schemas.openxmlformats.org/officeDocument/2006/math">
                    <m:r>
                      <m:t>A</m:t>
                    </m:r>
                  </m:oMath>
                </a14:m>
                <a:r>
                  <a:rPr b="1"/>
                  <a:t> given condition </a:t>
                </a:r>
                <a14:m>
                  <m:oMath xmlns:m="http://schemas.openxmlformats.org/officeDocument/2006/math">
                    <m:r>
                      <m:t>B</m:t>
                    </m:r>
                  </m:oMath>
                </a14:m>
                <a:r>
                  <a:rPr b="1"/>
                  <a:t> is calculated as</a:t>
                </a:r>
              </a:p>
              <a:p>
                <a:pPr lvl="0" marL="0" indent="0">
                  <a:buNone/>
                </a:pPr>
                <a14:m>
                  <m:oMath xmlns:m="http://schemas.openxmlformats.org/officeDocument/2006/math">
                    <m:r>
                      <m:t>P</m:t>
                    </m:r>
                    <m:r>
                      <m:t>(</m:t>
                    </m:r>
                    <m:r>
                      <m:t>A</m:t>
                    </m:r>
                    <m:r>
                      <m:t>|</m:t>
                    </m:r>
                    <m:r>
                      <m:t>B</m:t>
                    </m:r>
                    <m:r>
                      <m:t>)</m:t>
                    </m:r>
                    <m:r>
                      <m:t>=</m:t>
                    </m:r>
                    <m:f>
                      <m:fPr>
                        <m:type m:val="bar"/>
                      </m:fPr>
                      <m:num>
                        <m:r>
                          <m:t>P</m:t>
                        </m:r>
                        <m:r>
                          <m:t>(</m:t>
                        </m:r>
                        <m:r>
                          <m:t>A</m:t>
                        </m:r>
                        <m:r>
                          <m:rPr>
                            <m:sty m:val="p"/>
                          </m:rPr>
                          <m:t> and </m:t>
                        </m:r>
                        <m:r>
                          <m:t>B</m:t>
                        </m:r>
                        <m:r>
                          <m:t>)</m:t>
                        </m:r>
                      </m:num>
                      <m:den>
                        <m:r>
                          <m:t>P</m:t>
                        </m:r>
                        <m:r>
                          <m:t>(</m:t>
                        </m:r>
                        <m:r>
                          <m:t>B</m:t>
                        </m:r>
                        <m:r>
                          <m:t>)</m:t>
                        </m:r>
                      </m:den>
                    </m:f>
                  </m:oMath>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14:m><m:oMath xmlns:m="http://schemas.openxmlformats.org/officeDocument/2006/math"><m:r><m:t> </m:t></m:r></m:oMath></a14:m></a:p></a:txBody><a:tcPr /></a:tc><a:tc><a:txBody><a:bodyPr /><a:lstStyle /><a:p><a:pPr lvl="0" marL="0" indent="0" algn="l"><a:buNone /></a:pPr><a:r><a:rPr /><a:t>relapse</a:t></a:r></a:p></a:txBody><a:tcPr /></a:tc><a:tc><a:txBody><a:bodyPr /><a:lstStyle /><a:p><a:pPr lvl="0" marL="0" indent="0" algn="l"><a:buNone /></a:pPr><a:r><a:rPr /><a:t>no</a:t></a:r><a:r><a:rPr /><a:t> </a:t></a:r><a:r><a:rPr /><a:t>relapse</a:t></a:r></a:p></a:txBody><a:tcPr /></a:tc><a:tc><a:txBody><a:bodyPr /><a:lstStyle /><a:p><a:pPr lvl="0" marL="0" indent="0" algn="l"><a:buNone /></a:pPr><a:r><a:rPr /><a:t>total</a:t></a:r></a:p></a:txBody><a:tcPr /></a:tc></a:tr><a:tr h="0"><a:tc><a:txBody><a:bodyPr /><a:lstStyle /><a:p><a:pPr lvl="0" marL="0" indent="0" algn="l"><a:buNone /></a:pPr><a:r><a:rPr /><a:t>desipramine</a:t></a:r></a:p></a:txBody></a:tc><a:tc><a:txBody><a:bodyPr /><a:lstStyle /><a:p><a:pPr lvl="0" marL="0" indent="0" algn="l"><a:buNone /></a:pPr><a:r><a:rPr /><a:t>10</a:t></a:r></a:p></a:txBody></a:tc><a:tc><a:txBody><a:bodyPr /><a:lstStyle /><a:p><a:pPr lvl="0" marL="0" indent="0" algn="l"><a:buNone /></a:pPr><a:r><a:rPr /><a:t>14</a:t></a:r></a:p></a:txBody></a:tc><a:tc><a:txBody><a:bodyPr /><a:lstStyle /><a:p><a:pPr lvl="0" marL="0" indent="0" algn="l"><a:buNone /></a:pPr><a:r><a:rPr /><a:t>24</a:t></a:r></a:p></a:txBody></a:tc></a:tr><a:tr h="0"><a:tc><a:txBody><a:bodyPr /><a:lstStyle /><a:p><a:pPr lvl="0" marL="0" indent="0" algn="l"><a:buNone /></a:pPr><a:r><a:rPr /><a:t>lithium</a:t></a:r></a:p></a:txBody></a:tc><a:tc><a:txBody><a:bodyPr /><a:lstStyle /><a:p><a:pPr lvl="0" marL="0" indent="0" algn="l"><a:buNone /></a:pPr><a:r><a:rPr /><a:t>18</a:t></a:r></a:p></a:txBody></a:tc><a:tc><a:txBody><a:bodyPr /><a:lstStyle /><a:p><a:pPr lvl="0" marL="0" indent="0" algn="l"><a:buNone /></a:pPr><a:r><a:rPr /><a:t>6</a:t></a:r></a:p></a:txBody></a:tc><a:tc><a:txBody><a:bodyPr /><a:lstStyle /><a:p><a:pPr lvl="0" marL="0" indent="0" algn="l"><a:buNone /></a:pPr><a:r><a:rPr /><a:t>24</a:t></a:r></a:p></a:txBody></a:tc></a:tr><a:tr h="0"><a:tc><a:txBody><a:bodyPr /><a:lstStyle /><a:p><a:pPr lvl="0" marL="0" indent="0" algn="l"><a:buNone /></a:pPr><a:r><a:rPr /><a:t>placebo</a:t></a:r></a:p></a:txBody></a:tc><a:tc><a:txBody><a:bodyPr /><a:lstStyle /><a:p><a:pPr lvl="0" marL="0" indent="0" algn="l"><a:buNone /></a:pPr><a:r><a:rPr /><a:t>20</a:t></a:r></a:p></a:txBody></a:tc><a:tc><a:txBody><a:bodyPr /><a:lstStyle /><a:p><a:pPr lvl="0" marL="0" indent="0" algn="l"><a:buNone /></a:pPr><a:r><a:rPr /><a:t>4</a:t></a:r></a:p></a:txBody></a:tc><a:tc><a:txBody><a:bodyPr /><a:lstStyle /><a:p><a:pPr lvl="0" marL="0" indent="0" algn="l"><a:buNone /></a:pPr><a:r><a:rPr /><a:t>24</a:t></a:r></a:p></a:txBody></a:tc></a:tr><a:tr h="0"><a:tc><a:txBody><a:bodyPr /><a:lstStyle /><a:p><a:pPr lvl="0" marL="0" indent="0" algn="l"><a:buNone /></a:pPr><a:r><a:rPr /><a:t>total</a:t></a:r></a:p></a:txBody></a:tc><a:tc><a:txBody><a:bodyPr /><a:lstStyle /><a:p><a:pPr lvl="0" marL="0" indent="0" algn="l"><a:buNone /></a:pPr><a:r><a:rPr /><a:t>48</a:t></a:r></a:p></a:txBody></a:tc><a:tc><a:txBody><a:bodyPr /><a:lstStyle /><a:p><a:pPr lvl="0" marL="0" indent="0" algn="l"><a:buNone /></a:pPr><a:r><a:rPr /><a:t>24</a:t></a:r></a:p></a:txBody></a:tc><a:tc><a:txBody><a:bodyPr /><a:lstStyle /><a:p><a:pPr lvl="0" marL="0" indent="0" algn="l"><a:buNone /></a:pPr><a:r><a:rPr /><a:t>72</a:t></a:r></a:p></a:txBody></a:tc></a:tr></a:tbl></a:graphicData></a:graphic></p:graphicFrame></p:spTree></p:cSld></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Conditional</a:t>
            </a:r>
            <a:r>
              <a:rPr/>
              <a:t> </a:t>
            </a:r>
            <a:r>
              <a:rPr/>
              <a:t>probability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The conditional probability of the outcome of interest </a:t>
                </a:r>
                <a14:m>
                  <m:oMath xmlns:m="http://schemas.openxmlformats.org/officeDocument/2006/math">
                    <m:r>
                      <m:t>A</m:t>
                    </m:r>
                  </m:oMath>
                </a14:m>
                <a:r>
                  <a:rPr b="1"/>
                  <a:t> given condition </a:t>
                </a:r>
                <a14:m>
                  <m:oMath xmlns:m="http://schemas.openxmlformats.org/officeDocument/2006/math">
                    <m:r>
                      <m:t>B</m:t>
                    </m:r>
                  </m:oMath>
                </a14:m>
                <a:r>
                  <a:rPr b="1"/>
                  <a:t> is calculated as</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P</m:t>
                            </m:r>
                            <m:r>
                              <m:t>(</m:t>
                            </m:r>
                            <m:r>
                              <m:rPr>
                                <m:sty m:val="p"/>
                              </m:rPr>
                              <m:t>relapse</m:t>
                            </m:r>
                            <m:r>
                              <m:t>|</m:t>
                            </m:r>
                            <m:r>
                              <m:rPr>
                                <m:sty m:val="p"/>
                              </m:rPr>
                              <m:t>desipramine</m:t>
                            </m:r>
                            <m:r>
                              <m:t>)</m:t>
                            </m:r>
                          </m:e>
                          <m:e>
                            <m:r>
                              <m:t>=</m:t>
                            </m:r>
                            <m:f>
                              <m:fPr>
                                <m:type m:val="bar"/>
                              </m:fPr>
                              <m:num>
                                <m:r>
                                  <m:t>P</m:t>
                                </m:r>
                                <m:r>
                                  <m:t>(</m:t>
                                </m:r>
                                <m:r>
                                  <m:rPr>
                                    <m:sty m:val="p"/>
                                  </m:rPr>
                                  <m:t>relapse and desipramine</m:t>
                                </m:r>
                                <m:r>
                                  <m:t>)</m:t>
                                </m:r>
                              </m:num>
                              <m:den>
                                <m:r>
                                  <m:t>P</m:t>
                                </m:r>
                                <m:r>
                                  <m:t>(</m:t>
                                </m:r>
                                <m:r>
                                  <m:rPr>
                                    <m:sty m:val="p"/>
                                  </m:rPr>
                                  <m:t>desipramine</m:t>
                                </m:r>
                                <m:r>
                                  <m:t>)</m:t>
                                </m:r>
                              </m:den>
                            </m:f>
                          </m:e>
                        </m:mr>
                        <m:mr>
                          <m:e/>
                          <m:e>
                            <m:r>
                              <m:t>=</m:t>
                            </m:r>
                            <m:f>
                              <m:fPr>
                                <m:type m:val="bar"/>
                              </m:fPr>
                              <m:num>
                                <m:r>
                                  <m:t>10</m:t>
                                </m:r>
                                <m:r>
                                  <m:t>/</m:t>
                                </m:r>
                                <m:r>
                                  <m:t>72</m:t>
                                </m:r>
                              </m:num>
                              <m:den>
                                <m:r>
                                  <m:t>24</m:t>
                                </m:r>
                                <m:r>
                                  <m:t>/</m:t>
                                </m:r>
                                <m:r>
                                  <m:t>72</m:t>
                                </m:r>
                              </m:den>
                            </m:f>
                          </m:e>
                        </m:mr>
                        <m:mr>
                          <m:e/>
                          <m:e>
                            <m:r>
                              <m:t>=</m:t>
                            </m:r>
                            <m:f>
                              <m:fPr>
                                <m:type m:val="bar"/>
                              </m:fPr>
                              <m:num>
                                <m:r>
                                  <m:t>10</m:t>
                                </m:r>
                              </m:num>
                              <m:den>
                                <m:r>
                                  <m:t>24</m:t>
                                </m:r>
                              </m:den>
                            </m:f>
                            <m:r>
                              <m:t>=</m:t>
                            </m:r>
                            <m:r>
                              <m:t>0.42</m:t>
                            </m:r>
                          </m:e>
                        </m:mr>
                      </m:m>
                    </m:oMath>
                  </m:oMathPara>
                </a14:m>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Conditional</a:t>
            </a:r>
            <a:r>
              <a:rPr/>
              <a:t> </a:t>
            </a:r>
            <a:r>
              <a:rPr/>
              <a:t>probability</a:t>
            </a:r>
            <a:r>
              <a:rPr/>
              <a:t> </a:t>
            </a:r>
            <a:r>
              <a:rPr/>
              <a:t>(cont.)</a:t>
            </a:r>
          </a:p>
        </p:txBody>
      </p:sp>
      <p:sp>
        <p:nvSpPr>
          <p:cNvPr id="3" name="Content Placeholder 2"/>
          <p:cNvSpPr>
            <a:spLocks noGrp="1"/>
          </p:cNvSpPr>
          <p:nvPr>
            <p:ph idx="1"/>
          </p:nvPr>
        </p:nvSpPr>
        <p:spPr/>
        <p:txBody>
          <a:bodyPr/>
          <a:lstStyle/>
          <a:p>
            <a:pPr lvl="0" marL="0" indent="0">
              <a:buNone/>
            </a:pPr>
            <a:r>
              <a:rPr b="1"/>
              <a:t>If we know that a patient received the antidepressant (desipramine), what is the probability that they relapsed?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14:m><m:oMath xmlns:m="http://schemas.openxmlformats.org/officeDocument/2006/math"><m:r><m:t> </m:t></m:r></m:oMath></a14:m></a:p></a:txBody><a:tcPr /></a:tc><a:tc><a:txBody><a:bodyPr /><a:lstStyle /><a:p><a:pPr lvl="0" marL="0" indent="0" algn="l"><a:buNone /></a:pPr><a:r><a:rPr /><a:t>relapse</a:t></a:r></a:p></a:txBody><a:tcPr /></a:tc><a:tc><a:txBody><a:bodyPr /><a:lstStyle /><a:p><a:pPr lvl="0" marL="0" indent="0" algn="l"><a:buNone /></a:pPr><a:r><a:rPr /><a:t>no</a:t></a:r><a:r><a:rPr /><a:t> </a:t></a:r><a:r><a:rPr /><a:t>relapse</a:t></a:r></a:p></a:txBody><a:tcPr /></a:tc><a:tc><a:txBody><a:bodyPr /><a:lstStyle /><a:p><a:pPr lvl="0" marL="0" indent="0" algn="l"><a:buNone /></a:pPr><a:r><a:rPr /><a:t>total</a:t></a:r></a:p></a:txBody><a:tcPr /></a:tc></a:tr><a:tr h="0"><a:tc><a:txBody><a:bodyPr /><a:lstStyle /><a:p><a:pPr lvl="0" marL="0" indent="0" algn="l"><a:buNone /></a:pPr><a:r><a:rPr /><a:t>desipramine</a:t></a:r></a:p></a:txBody></a:tc><a:tc><a:txBody><a:bodyPr /><a:lstStyle /><a:p><a:pPr lvl="0" marL="0" indent="0" algn="l"><a:buNone /></a:pPr><a:r><a:rPr b="1" /><a:t>10</a:t></a:r></a:p></a:txBody></a:tc><a:tc><a:txBody><a:bodyPr /><a:lstStyle /><a:p><a:pPr lvl="0" marL="0" indent="0" algn="l"><a:buNone /></a:pPr><a:r><a:rPr /><a:t>14</a:t></a:r></a:p></a:txBody></a:tc><a:tc><a:txBody><a:bodyPr /><a:lstStyle /><a:p><a:pPr lvl="0" marL="0" indent="0" algn="l"><a:buNone /></a:pPr><a:r><a:rPr b="1" /><a:t>24</a:t></a:r></a:p></a:txBody></a:tc></a:tr><a:tr h="0"><a:tc><a:txBody><a:bodyPr /><a:lstStyle /><a:p><a:pPr lvl="0" marL="0" indent="0" algn="l"><a:buNone /></a:pPr><a:r><a:rPr /><a:t>lithium</a:t></a:r></a:p></a:txBody></a:tc><a:tc><a:txBody><a:bodyPr /><a:lstStyle /><a:p><a:pPr lvl="0" marL="0" indent="0" algn="l"><a:buNone /></a:pPr><a:r><a:rPr /><a:t>18</a:t></a:r></a:p></a:txBody></a:tc><a:tc><a:txBody><a:bodyPr /><a:lstStyle /><a:p><a:pPr lvl="0" marL="0" indent="0" algn="l"><a:buNone /></a:pPr><a:r><a:rPr /><a:t>6</a:t></a:r></a:p></a:txBody></a:tc><a:tc><a:txBody><a:bodyPr /><a:lstStyle /><a:p><a:pPr lvl="0" marL="0" indent="0" algn="l"><a:buNone /></a:pPr><a:r><a:rPr /><a:t>24</a:t></a:r></a:p></a:txBody></a:tc></a:tr><a:tr h="0"><a:tc><a:txBody><a:bodyPr /><a:lstStyle /><a:p><a:pPr lvl="0" marL="0" indent="0" algn="l"><a:buNone /></a:pPr><a:r><a:rPr /><a:t>placebo</a:t></a:r></a:p></a:txBody></a:tc><a:tc><a:txBody><a:bodyPr /><a:lstStyle /><a:p><a:pPr lvl="0" marL="0" indent="0" algn="l"><a:buNone /></a:pPr><a:r><a:rPr /><a:t>20</a:t></a:r></a:p></a:txBody></a:tc><a:tc><a:txBody><a:bodyPr /><a:lstStyle /><a:p><a:pPr lvl="0" marL="0" indent="0" algn="l"><a:buNone /></a:pPr><a:r><a:rPr /><a:t>4</a:t></a:r></a:p></a:txBody></a:tc><a:tc><a:txBody><a:bodyPr /><a:lstStyle /><a:p><a:pPr lvl="0" marL="0" indent="0" algn="l"><a:buNone /></a:pPr><a:r><a:rPr /><a:t>24</a:t></a:r></a:p></a:txBody></a:tc></a:tr><a:tr h="0"><a:tc><a:txBody><a:bodyPr /><a:lstStyle /><a:p><a:pPr lvl="0" marL="0" indent="0" algn="l"><a:buNone /></a:pPr><a:r><a:rPr /><a:t>total</a:t></a:r></a:p></a:txBody></a:tc><a:tc><a:txBody><a:bodyPr /><a:lstStyle /><a:p><a:pPr lvl="0" marL="0" indent="0" algn="l"><a:buNone /></a:pPr><a:r><a:rPr /><a:t>48</a:t></a:r></a:p></a:txBody></a:tc><a:tc><a:txBody><a:bodyPr /><a:lstStyle /><a:p><a:pPr lvl="0" marL="0" indent="0" algn="l"><a:buNone /></a:pPr><a:r><a:rPr /><a:t>24</a:t></a:r></a:p></a:txBody></a:tc><a:tc><a:txBody><a:bodyPr /><a:lstStyle /><a:p><a:pPr lvl="0" marL="0" indent="0" algn="l"><a:buNone /></a:pPr><a:r><a:rPr /><a:t>72</a:t></a:r></a:p></a:txBody></a:tc></a:tr></a:tbl></a:graphicData></a:graphic></p:graphicFrame></p:spTree></p:cSld></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P</m:t>
                            </m:r>
                            <m:r>
                              <m:t>(</m:t>
                            </m:r>
                            <m:r>
                              <m:rPr>
                                <m:sty m:val="p"/>
                              </m:rPr>
                              <m:t>relapse</m:t>
                            </m:r>
                            <m:r>
                              <m:t>|</m:t>
                            </m:r>
                            <m:r>
                              <m:rPr>
                                <m:sty m:val="p"/>
                              </m:rPr>
                              <m:t>desipramine</m:t>
                            </m:r>
                            <m:r>
                              <m:t>)</m:t>
                            </m:r>
                          </m:e>
                          <m:e>
                            <m:r>
                              <m:t>=</m:t>
                            </m:r>
                            <m:f>
                              <m:fPr>
                                <m:type m:val="bar"/>
                              </m:fPr>
                              <m:num>
                                <m:r>
                                  <m:t>10</m:t>
                                </m:r>
                              </m:num>
                              <m:den>
                                <m:r>
                                  <m:t>24</m:t>
                                </m:r>
                              </m:den>
                            </m:f>
                            <m:r>
                              <m:t>≈</m:t>
                            </m:r>
                            <m:r>
                              <m:t>0.42</m:t>
                            </m:r>
                          </m:e>
                        </m:mr>
                      </m:m>
                    </m:oMath>
                  </m:oMathPara>
                </a14:m>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Conditional</a:t>
            </a:r>
            <a:r>
              <a:rPr/>
              <a:t> </a:t>
            </a:r>
            <a:r>
              <a:rPr/>
              <a:t>probability</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P</m:t>
                            </m:r>
                            <m:r>
                              <m:t>(</m:t>
                            </m:r>
                            <m:r>
                              <m:rPr>
                                <m:sty m:val="p"/>
                              </m:rPr>
                              <m:t>relapse</m:t>
                            </m:r>
                            <m:r>
                              <m:t>|</m:t>
                            </m:r>
                            <m:r>
                              <m:rPr>
                                <m:sty m:val="p"/>
                              </m:rPr>
                              <m:t>desipramine</m:t>
                            </m:r>
                            <m:r>
                              <m:t>)</m:t>
                            </m:r>
                          </m:e>
                          <m:e>
                            <m:r>
                              <m:t>=</m:t>
                            </m:r>
                            <m:f>
                              <m:fPr>
                                <m:type m:val="bar"/>
                              </m:fPr>
                              <m:num>
                                <m:r>
                                  <m:t>10</m:t>
                                </m:r>
                              </m:num>
                              <m:den>
                                <m:r>
                                  <m:t>24</m:t>
                                </m:r>
                              </m:den>
                            </m:f>
                            <m:r>
                              <m:t>≈</m:t>
                            </m:r>
                            <m:r>
                              <m:t>0.42</m:t>
                            </m:r>
                          </m:e>
                        </m:mr>
                        <m:mr>
                          <m:e>
                            <m:r>
                              <m:t>P</m:t>
                            </m:r>
                            <m:r>
                              <m:t>(</m:t>
                            </m:r>
                            <m:r>
                              <m:rPr>
                                <m:sty m:val="p"/>
                              </m:rPr>
                              <m:t>relapse</m:t>
                            </m:r>
                            <m:r>
                              <m:t>|</m:t>
                            </m:r>
                            <m:r>
                              <m:rPr>
                                <m:sty m:val="p"/>
                              </m:rPr>
                              <m:t>lithium</m:t>
                            </m:r>
                            <m:r>
                              <m:t>)</m:t>
                            </m:r>
                          </m:e>
                          <m:e>
                            <m:r>
                              <m:t>=</m:t>
                            </m:r>
                            <m:f>
                              <m:fPr>
                                <m:type m:val="bar"/>
                              </m:fPr>
                              <m:num>
                                <m:r>
                                  <m:t>18</m:t>
                                </m:r>
                              </m:num>
                              <m:den>
                                <m:r>
                                  <m:t>24</m:t>
                                </m:r>
                              </m:den>
                            </m:f>
                            <m:r>
                              <m:t>≈</m:t>
                            </m:r>
                            <m:r>
                              <m:t>0.75</m:t>
                            </m:r>
                          </m:e>
                        </m:mr>
                        <m:mr>
                          <m:e>
                            <m:r>
                              <m:t>P</m:t>
                            </m:r>
                            <m:r>
                              <m:t>(</m:t>
                            </m:r>
                            <m:r>
                              <m:rPr>
                                <m:sty m:val="p"/>
                              </m:rPr>
                              <m:t>relapse</m:t>
                            </m:r>
                            <m:r>
                              <m:t>|</m:t>
                            </m:r>
                            <m:r>
                              <m:rPr>
                                <m:sty m:val="p"/>
                              </m:rPr>
                              <m:t>placebo</m:t>
                            </m:r>
                            <m:r>
                              <m:t>)</m:t>
                            </m:r>
                          </m:e>
                          <m:e>
                            <m:r>
                              <m:t>=</m:t>
                            </m:r>
                            <m:f>
                              <m:fPr>
                                <m:type m:val="bar"/>
                              </m:fPr>
                              <m:num>
                                <m:r>
                                  <m:t>20</m:t>
                                </m:r>
                              </m:num>
                              <m:den>
                                <m:r>
                                  <m:t>24</m:t>
                                </m:r>
                              </m:den>
                            </m:f>
                            <m:r>
                              <m:t>≈</m:t>
                            </m:r>
                            <m:r>
                              <m:t>0.83</m:t>
                            </m:r>
                          </m:e>
                        </m:mr>
                      </m:m>
                    </m:oMath>
                  </m:oMathPara>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Conditional</a:t>
            </a:r>
            <a:r>
              <a:rPr/>
              <a:t> </a:t>
            </a:r>
            <a:r>
              <a:rPr/>
              <a:t>probability</a:t>
            </a:r>
            <a:r>
              <a:rPr/>
              <a:t> </a:t>
            </a:r>
            <a:r>
              <a:rPr/>
              <a:t>(cont.)</a:t>
            </a:r>
          </a:p>
        </p:txBody>
      </p:sp>
      <p:sp>
        <p:nvSpPr>
          <p:cNvPr id="3" name="Content Placeholder 2"/>
          <p:cNvSpPr>
            <a:spLocks noGrp="1"/>
          </p:cNvSpPr>
          <p:nvPr>
            <p:ph idx="1"/>
          </p:nvPr>
        </p:nvSpPr>
        <p:spPr/>
        <p:txBody>
          <a:bodyPr/>
          <a:lstStyle/>
          <a:p>
            <a:pPr lvl="0" marL="0" indent="0">
              <a:buNone/>
            </a:pPr>
            <a:r>
              <a:rPr b="1"/>
              <a:t>If we know that a patient relapsed, what is the probability that they received the antidepressant (desipramine)?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14:m><m:oMath xmlns:m="http://schemas.openxmlformats.org/officeDocument/2006/math"><m:r><m:t> </m:t></m:r></m:oMath></a14:m></a:p></a:txBody><a:tcPr /></a:tc><a:tc><a:txBody><a:bodyPr /><a:lstStyle /><a:p><a:pPr lvl="0" marL="0" indent="0" algn="l"><a:buNone /></a:pPr><a:r><a:rPr /><a:t>relapse</a:t></a:r></a:p></a:txBody><a:tcPr /></a:tc><a:tc><a:txBody><a:bodyPr /><a:lstStyle /><a:p><a:pPr lvl="0" marL="0" indent="0" algn="l"><a:buNone /></a:pPr><a:r><a:rPr /><a:t>no</a:t></a:r><a:r><a:rPr /><a:t> </a:t></a:r><a:r><a:rPr /><a:t>relapse</a:t></a:r></a:p></a:txBody><a:tcPr /></a:tc><a:tc><a:txBody><a:bodyPr /><a:lstStyle /><a:p><a:pPr lvl="0" marL="0" indent="0" algn="l"><a:buNone /></a:pPr><a:r><a:rPr /><a:t>total</a:t></a:r></a:p></a:txBody><a:tcPr /></a:tc></a:tr><a:tr h="0"><a:tc><a:txBody><a:bodyPr /><a:lstStyle /><a:p><a:pPr lvl="0" marL="0" indent="0" algn="l"><a:buNone /></a:pPr><a:r><a:rPr /><a:t>desipramine</a:t></a:r></a:p></a:txBody></a:tc><a:tc><a:txBody><a:bodyPr /><a:lstStyle /><a:p><a:pPr lvl="0" marL="0" indent="0" algn="l"><a:buNone /></a:pPr><a:r><a:rPr b="1" /><a:t>10</a:t></a:r></a:p></a:txBody></a:tc><a:tc><a:txBody><a:bodyPr /><a:lstStyle /><a:p><a:pPr lvl="0" marL="0" indent="0" algn="l"><a:buNone /></a:pPr><a:r><a:rPr /><a:t>14</a:t></a:r></a:p></a:txBody></a:tc><a:tc><a:txBody><a:bodyPr /><a:lstStyle /><a:p><a:pPr lvl="0" marL="0" indent="0" algn="l"><a:buNone /></a:pPr><a:r><a:rPr /><a:t>24</a:t></a:r></a:p></a:txBody></a:tc></a:tr><a:tr h="0"><a:tc><a:txBody><a:bodyPr /><a:lstStyle /><a:p><a:pPr lvl="0" marL="0" indent="0" algn="l"><a:buNone /></a:pPr><a:r><a:rPr /><a:t>lithium</a:t></a:r></a:p></a:txBody></a:tc><a:tc><a:txBody><a:bodyPr /><a:lstStyle /><a:p><a:pPr lvl="0" marL="0" indent="0" algn="l"><a:buNone /></a:pPr><a:r><a:rPr /><a:t>18</a:t></a:r></a:p></a:txBody></a:tc><a:tc><a:txBody><a:bodyPr /><a:lstStyle /><a:p><a:pPr lvl="0" marL="0" indent="0" algn="l"><a:buNone /></a:pPr><a:r><a:rPr /><a:t>6</a:t></a:r></a:p></a:txBody></a:tc><a:tc><a:txBody><a:bodyPr /><a:lstStyle /><a:p><a:pPr lvl="0" marL="0" indent="0" algn="l"><a:buNone /></a:pPr><a:r><a:rPr /><a:t>24</a:t></a:r></a:p></a:txBody></a:tc></a:tr><a:tr h="0"><a:tc><a:txBody><a:bodyPr /><a:lstStyle /><a:p><a:pPr lvl="0" marL="0" indent="0" algn="l"><a:buNone /></a:pPr><a:r><a:rPr /><a:t>placebo</a:t></a:r></a:p></a:txBody></a:tc><a:tc><a:txBody><a:bodyPr /><a:lstStyle /><a:p><a:pPr lvl="0" marL="0" indent="0" algn="l"><a:buNone /></a:pPr><a:r><a:rPr /><a:t>20</a:t></a:r></a:p></a:txBody></a:tc><a:tc><a:txBody><a:bodyPr /><a:lstStyle /><a:p><a:pPr lvl="0" marL="0" indent="0" algn="l"><a:buNone /></a:pPr><a:r><a:rPr /><a:t>4</a:t></a:r></a:p></a:txBody></a:tc><a:tc><a:txBody><a:bodyPr /><a:lstStyle /><a:p><a:pPr lvl="0" marL="0" indent="0" algn="l"><a:buNone /></a:pPr><a:r><a:rPr /><a:t>24</a:t></a:r></a:p></a:txBody></a:tc></a:tr><a:tr h="0"><a:tc><a:txBody><a:bodyPr /><a:lstStyle /><a:p><a:pPr lvl="0" marL="0" indent="0" algn="l"><a:buNone /></a:pPr><a:r><a:rPr /><a:t>total</a:t></a:r></a:p></a:txBody></a:tc><a:tc><a:txBody><a:bodyPr /><a:lstStyle /><a:p><a:pPr lvl="0" marL="0" indent="0" algn="l"><a:buNone /></a:pPr><a:r><a:rPr b="1" /><a:t>48</a:t></a:r></a:p></a:txBody></a:tc><a:tc><a:txBody><a:bodyPr /><a:lstStyle /><a:p><a:pPr lvl="0" marL="0" indent="0" algn="l"><a:buNone /></a:pPr><a:r><a:rPr /><a:t>24</a:t></a:r></a:p></a:txBody></a:tc><a:tc><a:txBody><a:bodyPr /><a:lstStyle /><a:p><a:pPr lvl="0" marL="0" indent="0" algn="l"><a:buNone /></a:pPr><a:r><a:rPr /><a:t>72</a:t></a:r></a:p></a:txBody></a:tc></a:tr></a:tbl></a:graphicData></a:graphic></p:graphicFrame></p:spTree></p:cSld></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P</m:t>
                            </m:r>
                            <m:r>
                              <m:t>(</m:t>
                            </m:r>
                            <m:r>
                              <m:rPr>
                                <m:sty m:val="p"/>
                              </m:rPr>
                              <m:t>desipramine</m:t>
                            </m:r>
                            <m:r>
                              <m:t>|</m:t>
                            </m:r>
                            <m:r>
                              <m:rPr>
                                <m:sty m:val="p"/>
                              </m:rPr>
                              <m:t>relapse</m:t>
                            </m:r>
                            <m:r>
                              <m:t>)</m:t>
                            </m:r>
                          </m:e>
                          <m:e>
                            <m:r>
                              <m:t>=</m:t>
                            </m:r>
                            <m:f>
                              <m:fPr>
                                <m:type m:val="bar"/>
                              </m:fPr>
                              <m:num>
                                <m:r>
                                  <m:t>10</m:t>
                                </m:r>
                              </m:num>
                              <m:den>
                                <m:r>
                                  <m:t>48</m:t>
                                </m:r>
                              </m:den>
                            </m:f>
                            <m:r>
                              <m:t>≈</m:t>
                            </m:r>
                            <m:r>
                              <m:t>0.21</m:t>
                            </m:r>
                          </m:e>
                        </m:mr>
                      </m:m>
                    </m:oMath>
                  </m:oMathPara>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Determining</a:t>
            </a:r>
            <a:r>
              <a:rPr/>
              <a:t> </a:t>
            </a:r>
            <a:r>
              <a:rPr/>
              <a:t>dependence</a:t>
            </a:r>
            <a:r>
              <a:rPr/>
              <a:t> </a:t>
            </a:r>
            <a:r>
              <a:rPr/>
              <a:t>based</a:t>
            </a:r>
            <a:r>
              <a:rPr/>
              <a:t> </a:t>
            </a:r>
            <a:r>
              <a:rPr/>
              <a:t>on</a:t>
            </a:r>
            <a:r>
              <a:rPr/>
              <a:t> </a:t>
            </a:r>
            <a:r>
              <a:rPr/>
              <a:t>sample</a:t>
            </a:r>
            <a:r>
              <a:rPr/>
              <a:t> </a:t>
            </a:r>
            <a:r>
              <a:rPr/>
              <a:t>data</a:t>
            </a:r>
          </a:p>
        </p:txBody>
      </p:sp>
      <p:sp>
        <p:nvSpPr>
          <p:cNvPr id="3" name="Content Placeholder 2"/>
          <p:cNvSpPr>
            <a:spLocks noGrp="1"/>
          </p:cNvSpPr>
          <p:nvPr>
            <p:ph idx="1"/>
          </p:nvPr>
        </p:nvSpPr>
        <p:spPr/>
        <p:txBody>
          <a:bodyPr/>
          <a:lstStyle/>
          <a:p>
            <a:pPr lvl="1"/>
            <a:r>
              <a:rPr/>
              <a:t>If conditional probabilities calculated based on sample data suggest dependence between two variables, the next step is to conduct a hypothesis test to determine if the observed difference between the probabilities is likely or unlikely to have happened by chance.</a:t>
            </a:r>
          </a:p>
          <a:p>
            <a:pPr lvl="1"/>
            <a:r>
              <a:rPr/>
              <a:t>If the observed difference between the conditional probabilities is large, then there is stronger evidence that the difference is real.</a:t>
            </a:r>
          </a:p>
          <a:p>
            <a:pPr lvl="1"/>
            <a:r>
              <a:rPr/>
              <a:t>If a sample is large, then even a small difference can provide strong evidence of a real difference.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a:t>
            </a:r>
            <a:r>
              <a:rPr/>
              <a:t> </a:t>
            </a:r>
            <a:r>
              <a:rPr/>
              <a:t>multiplication</a:t>
            </a:r>
            <a:r>
              <a:rPr/>
              <a:t> </a:t>
            </a:r>
            <a:r>
              <a:rPr/>
              <a:t>rule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Earlier we saw that if two events are independent, their joint probability is simply the product of their probabilities. If the events are not believed to be independent, the joint probability is calculated slightly differently.</a:t>
                </a:r>
              </a:p>
              <a:p>
                <a:pPr lvl="1"/>
                <a:r>
                  <a:rPr/>
                  <a:t>If </a:t>
                </a:r>
                <a14:m>
                  <m:oMath xmlns:m="http://schemas.openxmlformats.org/officeDocument/2006/math">
                    <m:r>
                      <m:t>A</m:t>
                    </m:r>
                  </m:oMath>
                </a14:m>
                <a:r>
                  <a:rPr/>
                  <a:t> and </a:t>
                </a:r>
                <a14:m>
                  <m:oMath xmlns:m="http://schemas.openxmlformats.org/officeDocument/2006/math">
                    <m:r>
                      <m:t>B</m:t>
                    </m:r>
                  </m:oMath>
                </a14:m>
                <a:r>
                  <a:rPr/>
                  <a:t> represent two outcomes or events, then </a:t>
                </a:r>
                <a14:m>
                  <m:oMath xmlns:m="http://schemas.openxmlformats.org/officeDocument/2006/math">
                    <m:r>
                      <m:t>P</m:t>
                    </m:r>
                    <m:r>
                      <m:t>(</m:t>
                    </m:r>
                    <m:r>
                      <m:rPr>
                        <m:sty m:val="p"/>
                      </m:rPr>
                      <m:t>A and B</m:t>
                    </m:r>
                    <m:r>
                      <m:t>)</m:t>
                    </m:r>
                    <m:r>
                      <m:t>=</m:t>
                    </m:r>
                    <m:r>
                      <m:t>P</m:t>
                    </m:r>
                    <m:r>
                      <m:t>(</m:t>
                    </m:r>
                    <m:r>
                      <m:t>A</m:t>
                    </m:r>
                    <m:r>
                      <m:t>|</m:t>
                    </m:r>
                    <m:r>
                      <m:t>B</m:t>
                    </m:r>
                    <m:r>
                      <m:t>)</m:t>
                    </m:r>
                    <m:r>
                      <m:t>×</m:t>
                    </m:r>
                    <m:r>
                      <m:t>P</m:t>
                    </m:r>
                    <m:r>
                      <m:t>(</m:t>
                    </m:r>
                    <m:r>
                      <m:t>B</m:t>
                    </m:r>
                    <m:r>
                      <m:t>)</m:t>
                    </m:r>
                  </m:oMath>
                </a14:m>
                <a:r>
                  <a:rPr/>
                  <a:t> Note that this formula is simply the conditional probability formula, rearranged.</a:t>
                </a:r>
              </a:p>
              <a:p>
                <a:pPr lvl="1"/>
                <a:r>
                  <a:rPr/>
                  <a:t>It is useful to think of </a:t>
                </a:r>
                <a14:m>
                  <m:oMath xmlns:m="http://schemas.openxmlformats.org/officeDocument/2006/math">
                    <m:r>
                      <m:t>A</m:t>
                    </m:r>
                  </m:oMath>
                </a14:m>
                <a:r>
                  <a:rPr/>
                  <a:t> as the outcome of interest and </a:t>
                </a:r>
                <a14:m>
                  <m:oMath xmlns:m="http://schemas.openxmlformats.org/officeDocument/2006/math">
                    <m:r>
                      <m:t>B</m:t>
                    </m:r>
                  </m:oMath>
                </a14:m>
                <a:r>
                  <a:rPr/>
                  <a:t> as the condition.</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Independence</a:t>
            </a:r>
            <a:r>
              <a:rPr/>
              <a:t> </a:t>
            </a:r>
            <a:r>
              <a:rPr/>
              <a:t>and</a:t>
            </a:r>
            <a:r>
              <a:rPr/>
              <a:t> </a:t>
            </a:r>
            <a:r>
              <a:rPr/>
              <a:t>conditional</a:t>
            </a:r>
            <a:r>
              <a:rPr/>
              <a:t> </a:t>
            </a:r>
            <a:r>
              <a:rPr/>
              <a:t>probabilities</a:t>
            </a:r>
          </a:p>
        </p:txBody>
      </p:sp>
      <p:sp>
        <p:nvSpPr>
          <p:cNvPr id="3" name="Content Placeholder 2"/>
          <p:cNvSpPr>
            <a:spLocks noGrp="1"/>
          </p:cNvSpPr>
          <p:nvPr>
            <p:ph idx="1"/>
          </p:nvPr>
        </p:nvSpPr>
        <p:spPr/>
        <p:txBody>
          <a:bodyPr/>
          <a:lstStyle/>
          <a:p>
            <a:pPr lvl="0" marL="0" indent="0">
              <a:buNone/>
            </a:pPr>
            <a:r>
              <a:rPr/>
              <a:t>Consider the following (hypothetical) distribution of gender and major of students in an introductory statistics class: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endParaRPr/>
                    </a:p>
                  </a:txBody>
                  <a:tcPr/>
                </a:tc>
                <a:tc>
                  <a:txBody>
                    <a:bodyPr/>
                    <a:lstStyle/>
                    <a:p>
                      <a:pPr lvl="0" marL="0" indent="0" algn="l">
                        <a:buNone/>
                      </a:pPr>
                      <a:r>
                        <a:rPr/>
                        <a:t>social</a:t>
                      </a:r>
                      <a:r>
                        <a:rPr/>
                        <a:t> </a:t>
                      </a:r>
                      <a:r>
                        <a:rPr/>
                        <a:t>science</a:t>
                      </a:r>
                    </a:p>
                  </a:txBody>
                  <a:tcPr/>
                </a:tc>
                <a:tc>
                  <a:txBody>
                    <a:bodyPr/>
                    <a:lstStyle/>
                    <a:p>
                      <a:pPr lvl="0" marL="0" indent="0" algn="l">
                        <a:buNone/>
                      </a:pPr>
                      <a:r>
                        <a:rPr/>
                        <a:t>non-social</a:t>
                      </a:r>
                      <a:r>
                        <a:rPr/>
                        <a:t> </a:t>
                      </a:r>
                      <a:r>
                        <a:rPr/>
                        <a:t>science</a:t>
                      </a:r>
                    </a:p>
                  </a:txBody>
                  <a:tcPr/>
                </a:tc>
                <a:tc>
                  <a:txBody>
                    <a:bodyPr/>
                    <a:lstStyle/>
                    <a:p>
                      <a:pPr lvl="0" marL="0" indent="0" algn="l">
                        <a:buNone/>
                      </a:pPr>
                      <a:r>
                        <a:rPr/>
                        <a:t>total</a:t>
                      </a:r>
                    </a:p>
                  </a:txBody>
                  <a:tcPr/>
                </a:tc>
              </a:tr>
              <a:tr h="0">
                <a:tc>
                  <a:txBody>
                    <a:bodyPr/>
                    <a:lstStyle/>
                    <a:p>
                      <a:pPr lvl="0" marL="0" indent="0">
                        <a:buNone/>
                      </a:pPr>
                      <a:r>
                        <a:rPr/>
                        <a:t>female</a:t>
                      </a:r>
                    </a:p>
                  </a:txBody>
                </a:tc>
                <a:tc>
                  <a:txBody>
                    <a:bodyPr/>
                    <a:lstStyle/>
                    <a:p>
                      <a:pPr lvl="0" marL="0" indent="0" algn="l">
                        <a:buNone/>
                      </a:pPr>
                      <a:r>
                        <a:rPr/>
                        <a:t>30</a:t>
                      </a:r>
                    </a:p>
                  </a:txBody>
                </a:tc>
                <a:tc>
                  <a:txBody>
                    <a:bodyPr/>
                    <a:lstStyle/>
                    <a:p>
                      <a:pPr lvl="0" marL="0" indent="0" algn="l">
                        <a:buNone/>
                      </a:pPr>
                      <a:r>
                        <a:rPr/>
                        <a:t>20</a:t>
                      </a:r>
                    </a:p>
                  </a:txBody>
                </a:tc>
                <a:tc>
                  <a:txBody>
                    <a:bodyPr/>
                    <a:lstStyle/>
                    <a:p>
                      <a:pPr lvl="0" marL="0" indent="0" algn="l">
                        <a:buNone/>
                      </a:pPr>
                      <a:r>
                        <a:rPr/>
                        <a:t>50</a:t>
                      </a:r>
                    </a:p>
                  </a:txBody>
                </a:tc>
              </a:tr>
              <a:tr h="0">
                <a:tc>
                  <a:txBody>
                    <a:bodyPr/>
                    <a:lstStyle/>
                    <a:p>
                      <a:pPr lvl="0" marL="0" indent="0">
                        <a:buNone/>
                      </a:pPr>
                      <a:r>
                        <a:rPr/>
                        <a:t>male</a:t>
                      </a:r>
                    </a:p>
                  </a:txBody>
                </a:tc>
                <a:tc>
                  <a:txBody>
                    <a:bodyPr/>
                    <a:lstStyle/>
                    <a:p>
                      <a:pPr lvl="0" marL="0" indent="0" algn="l">
                        <a:buNone/>
                      </a:pPr>
                      <a:r>
                        <a:rPr/>
                        <a:t>30</a:t>
                      </a:r>
                    </a:p>
                  </a:txBody>
                </a:tc>
                <a:tc>
                  <a:txBody>
                    <a:bodyPr/>
                    <a:lstStyle/>
                    <a:p>
                      <a:pPr lvl="0" marL="0" indent="0" algn="l">
                        <a:buNone/>
                      </a:pPr>
                      <a:r>
                        <a:rPr/>
                        <a:t>20</a:t>
                      </a:r>
                    </a:p>
                  </a:txBody>
                </a:tc>
                <a:tc>
                  <a:txBody>
                    <a:bodyPr/>
                    <a:lstStyle/>
                    <a:p>
                      <a:pPr lvl="0" marL="0" indent="0" algn="l">
                        <a:buNone/>
                      </a:pPr>
                      <a:r>
                        <a:rPr/>
                        <a:t>50</a:t>
                      </a:r>
                    </a:p>
                  </a:txBody>
                </a:tc>
              </a:tr>
              <a:tr h="0">
                <a:tc>
                  <a:txBody>
                    <a:bodyPr/>
                    <a:lstStyle/>
                    <a:p>
                      <a:pPr lvl="0" marL="0" indent="0">
                        <a:buNone/>
                      </a:pPr>
                      <a:r>
                        <a:rPr/>
                        <a:t>total</a:t>
                      </a:r>
                    </a:p>
                  </a:txBody>
                </a:tc>
                <a:tc>
                  <a:txBody>
                    <a:bodyPr/>
                    <a:lstStyle/>
                    <a:p>
                      <a:pPr lvl="0" marL="0" indent="0" algn="l">
                        <a:buNone/>
                      </a:pPr>
                      <a:r>
                        <a:rPr/>
                        <a:t>60</a:t>
                      </a:r>
                    </a:p>
                  </a:txBody>
                </a:tc>
                <a:tc>
                  <a:txBody>
                    <a:bodyPr/>
                    <a:lstStyle/>
                    <a:p>
                      <a:pPr lvl="0" marL="0" indent="0" algn="l">
                        <a:buNone/>
                      </a:pPr>
                      <a:r>
                        <a:rPr/>
                        <a:t>40</a:t>
                      </a:r>
                    </a:p>
                  </a:txBody>
                </a:tc>
                <a:tc>
                  <a:txBody>
                    <a:bodyPr/>
                    <a:lstStyle/>
                    <a:p>
                      <a:pPr lvl="0" marL="0" indent="0" algn="l">
                        <a:buNone/>
                      </a:pPr>
                      <a:r>
                        <a:rPr/>
                        <a:t>100</a:t>
                      </a:r>
                    </a:p>
                  </a:txBody>
                </a:tc>
              </a:tr>
            </a:tbl>
          </a:graphicData>
        </a:graphic>
      </p:graphicFrame>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probability that a randomly selected student is a social science major is </a:t>
                </a:r>
                <a14:m>
                  <m:oMath xmlns:m="http://schemas.openxmlformats.org/officeDocument/2006/math">
                    <m:f>
                      <m:fPr>
                        <m:type m:val="bar"/>
                      </m:fPr>
                      <m:num>
                        <m:r>
                          <m:t>60</m:t>
                        </m:r>
                      </m:num>
                      <m:den>
                        <m:r>
                          <m:t>100</m:t>
                        </m:r>
                      </m:den>
                    </m:f>
                    <m:r>
                      <m:t>=</m:t>
                    </m:r>
                    <m:r>
                      <m:t>0.6</m:t>
                    </m:r>
                  </m:oMath>
                </a14:m>
                <a:r>
                  <a:rPr/>
                  <a:t>. </a:t>
                </a:r>
              </a:p>
              <a:p>
                <a:pPr lvl="1"/>
                <a:r>
                  <a:rPr/>
                  <a:t>The probability that a randomly selected student is a social science major given that they are female is </a:t>
                </a:r>
                <a14:m>
                  <m:oMath xmlns:m="http://schemas.openxmlformats.org/officeDocument/2006/math">
                    <m:f>
                      <m:fPr>
                        <m:type m:val="bar"/>
                      </m:fPr>
                      <m:num>
                        <m:r>
                          <m:t>30</m:t>
                        </m:r>
                      </m:num>
                      <m:den>
                        <m:r>
                          <m:t>50</m:t>
                        </m:r>
                      </m:den>
                    </m:f>
                    <m:r>
                      <m:t>=</m:t>
                    </m:r>
                    <m:r>
                      <m:t>0.6</m:t>
                    </m:r>
                  </m:oMath>
                </a14:m>
                <a:r>
                  <a:rPr/>
                  <a:t>. </a:t>
                </a:r>
              </a:p>
              <a:p>
                <a:pPr lvl="1"/>
                <a:r>
                  <a:rPr/>
                  <a:t>Since </a:t>
                </a:r>
                <a14:m>
                  <m:oMath xmlns:m="http://schemas.openxmlformats.org/officeDocument/2006/math">
                    <m:r>
                      <m:t>P</m:t>
                    </m:r>
                    <m:r>
                      <m:t>(</m:t>
                    </m:r>
                    <m:r>
                      <m:t>S</m:t>
                    </m:r>
                    <m:r>
                      <m:t>S</m:t>
                    </m:r>
                    <m:r>
                      <m:t>|</m:t>
                    </m:r>
                    <m:r>
                      <m:t>M</m:t>
                    </m:r>
                    <m:r>
                      <m:t>)</m:t>
                    </m:r>
                  </m:oMath>
                </a14:m>
                <a:r>
                  <a:rPr/>
                  <a:t> also equals 0.6, major of students in this class does not depend on their gender: P(SS </a:t>
                </a:r>
                <a14:m>
                  <m:oMath xmlns:m="http://schemas.openxmlformats.org/officeDocument/2006/math">
                    <m:r>
                      <m:t>|</m:t>
                    </m:r>
                  </m:oMath>
                </a14:m>
                <a:r>
                  <a:rPr/>
                  <a:t> F) = P(SS).</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Independence</a:t>
            </a:r>
            <a:r>
              <a:rPr/>
              <a:t> </a:t>
            </a:r>
            <a:r>
              <a:rPr/>
              <a:t>and</a:t>
            </a:r>
            <a:r>
              <a:rPr/>
              <a:t> </a:t>
            </a:r>
            <a:r>
              <a:rPr/>
              <a:t>conditional</a:t>
            </a:r>
            <a:r>
              <a:rPr/>
              <a:t> </a:t>
            </a:r>
            <a:r>
              <a:rPr/>
              <a:t>probabilities</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Generically, if </a:t>
                </a:r>
                <a14:m>
                  <m:oMath xmlns:m="http://schemas.openxmlformats.org/officeDocument/2006/math">
                    <m:r>
                      <m:t>P</m:t>
                    </m:r>
                    <m:r>
                      <m:t>(</m:t>
                    </m:r>
                    <m:r>
                      <m:t>A</m:t>
                    </m:r>
                    <m:r>
                      <m:t>|</m:t>
                    </m:r>
                    <m:r>
                      <m:t>B</m:t>
                    </m:r>
                    <m:r>
                      <m:t>)</m:t>
                    </m:r>
                    <m:r>
                      <m:t>=</m:t>
                    </m:r>
                    <m:r>
                      <m:t>P</m:t>
                    </m:r>
                    <m:r>
                      <m:t>(</m:t>
                    </m:r>
                    <m:r>
                      <m:t>A</m:t>
                    </m:r>
                    <m:r>
                      <m:t>)</m:t>
                    </m:r>
                  </m:oMath>
                </a14:m>
                <a:r>
                  <a:rPr/>
                  <a:t> then the events </a:t>
                </a:r>
                <a14:m>
                  <m:oMath xmlns:m="http://schemas.openxmlformats.org/officeDocument/2006/math">
                    <m:r>
                      <m:t>A</m:t>
                    </m:r>
                  </m:oMath>
                </a14:m>
                <a:r>
                  <a:rPr/>
                  <a:t> and </a:t>
                </a:r>
                <a14:m>
                  <m:oMath xmlns:m="http://schemas.openxmlformats.org/officeDocument/2006/math">
                    <m:r>
                      <m:t>B</m:t>
                    </m:r>
                  </m:oMath>
                </a14:m>
                <a:r>
                  <a:rPr/>
                  <a:t> are said to be independent.</a:t>
                </a:r>
              </a:p>
              <a:p>
                <a:pPr lvl="1"/>
                <a:r>
                  <a:rPr/>
                  <a:t>Conceptually: Giving </a:t>
                </a:r>
                <a14:m>
                  <m:oMath xmlns:m="http://schemas.openxmlformats.org/officeDocument/2006/math">
                    <m:r>
                      <m:t>B</m:t>
                    </m:r>
                  </m:oMath>
                </a14:m>
                <a:r>
                  <a:rPr/>
                  <a:t> doesn’t tell us anything about </a:t>
                </a:r>
                <a14:m>
                  <m:oMath xmlns:m="http://schemas.openxmlformats.org/officeDocument/2006/math">
                    <m:r>
                      <m:t>A</m:t>
                    </m:r>
                  </m:oMath>
                </a14:m>
                <a:r>
                  <a:rPr/>
                  <a:t>.</a:t>
                </a:r>
              </a:p>
              <a:p>
                <a:pPr lvl="1"/>
                <a:r>
                  <a:rPr/>
                  <a:t>Mathematically: We know that if events </a:t>
                </a:r>
                <a14:m>
                  <m:oMath xmlns:m="http://schemas.openxmlformats.org/officeDocument/2006/math">
                    <m:r>
                      <m:t>A</m:t>
                    </m:r>
                  </m:oMath>
                </a14:m>
                <a:r>
                  <a:rPr/>
                  <a:t> and </a:t>
                </a:r>
                <a14:m>
                  <m:oMath xmlns:m="http://schemas.openxmlformats.org/officeDocument/2006/math">
                    <m:r>
                      <m:t>B</m:t>
                    </m:r>
                  </m:oMath>
                </a14:m>
                <a:r>
                  <a:rPr/>
                  <a:t> are independent, </a:t>
                </a:r>
                <a14:m>
                  <m:oMath xmlns:m="http://schemas.openxmlformats.org/officeDocument/2006/math">
                    <m:r>
                      <m:t>P</m:t>
                    </m:r>
                    <m:r>
                      <m:t>(</m:t>
                    </m:r>
                    <m:r>
                      <m:t>A</m:t>
                    </m:r>
                    <m:r>
                      <m:t> </m:t>
                    </m:r>
                    <m:r>
                      <m:t>a</m:t>
                    </m:r>
                    <m:r>
                      <m:t>n</m:t>
                    </m:r>
                    <m:r>
                      <m:t>d</m:t>
                    </m:r>
                    <m:r>
                      <m:t> </m:t>
                    </m:r>
                    <m:r>
                      <m:t>B</m:t>
                    </m:r>
                    <m:r>
                      <m:t>)</m:t>
                    </m:r>
                    <m:r>
                      <m:t>=</m:t>
                    </m:r>
                    <m:r>
                      <m:t>P</m:t>
                    </m:r>
                    <m:r>
                      <m:t>(</m:t>
                    </m:r>
                    <m:r>
                      <m:t>A</m:t>
                    </m:r>
                    <m:r>
                      <m:t>)</m:t>
                    </m:r>
                    <m:r>
                      <m:t>×</m:t>
                    </m:r>
                    <m:r>
                      <m:t>P</m:t>
                    </m:r>
                    <m:r>
                      <m:t>(</m:t>
                    </m:r>
                    <m:r>
                      <m:t>B</m:t>
                    </m:r>
                    <m:r>
                      <m:t>)</m:t>
                    </m:r>
                  </m:oMath>
                </a14:m>
                <a:r>
                  <a:rPr/>
                  <a:t>. Then,</a:t>
                </a:r>
              </a:p>
              <a:p>
                <a:pPr lvl="0" marL="0" indent="0">
                  <a:buNone/>
                </a:pPr>
                <a:r>
                  <a:rPr/>
                  <a:t>$$
P(A|B) = \frac{P(\text{A\text{ and }B})}{P(B)} = \frac{P(A) \times P(B)}{P(B)} = P(A)
$$</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Breast</a:t>
            </a:r>
            <a:r>
              <a:rPr/>
              <a:t> </a:t>
            </a:r>
            <a:r>
              <a:rPr/>
              <a:t>cancer</a:t>
            </a:r>
            <a:r>
              <a:rPr/>
              <a:t> </a:t>
            </a:r>
            <a:r>
              <a:rPr/>
              <a:t>screening</a:t>
            </a:r>
          </a:p>
        </p:txBody>
      </p:sp>
      <p:sp>
        <p:nvSpPr>
          <p:cNvPr id="3" name="Content Placeholder 2"/>
          <p:cNvSpPr>
            <a:spLocks noGrp="1"/>
          </p:cNvSpPr>
          <p:nvPr>
            <p:ph idx="1"/>
          </p:nvPr>
        </p:nvSpPr>
        <p:spPr/>
        <p:txBody>
          <a:bodyPr/>
          <a:lstStyle/>
          <a:p>
            <a:pPr lvl="1"/>
            <a:r>
              <a:rPr/>
              <a:t>American Cancer Society estimates that about 1.7% of women have breast cancer.</a:t>
            </a:r>
          </a:p>
          <a:p>
            <a:pPr lvl="1"/>
            <a:r>
              <a:rPr/>
              <a:t>Susan G. Komen For The Cure Foundation states that mammography correctly identifies about 78% of women who truly have breast cancer.</a:t>
            </a:r>
          </a:p>
          <a:p>
            <a:pPr lvl="1"/>
            <a:r>
              <a:rPr/>
              <a:t>An article published in 2003 suggests that up to 10% of all mammograms result in false positives for patients who do not have cancer.</a:t>
            </a:r>
          </a:p>
          <a:p>
            <a:pPr lvl="0" marL="0" indent="0">
              <a:buNone/>
            </a:pPr>
            <a:r>
              <a:rPr/>
              <a:t> </a:t>
            </a:r>
            <a:r>
              <a:rPr b="1"/>
              <a:t>These percentages are approximate, and very difficult to estimate.</a:t>
            </a:r>
          </a:p>
          <a:p>
            <a:pPr lvl="0" marL="0" indent="0">
              <a:buNone/>
            </a:pPr>
            <a:r>
              <a:rPr>
                <a:hlinkClick r:id="rId2"/>
              </a:rPr>
              <a:t>http://www.cancer.org/cancer/cancerbasics/cancer-prevalence</a:t>
            </a:r>
            <a:r>
              <a:rPr/>
              <a:t>  </a:t>
            </a:r>
            <a:r>
              <a:rPr>
                <a:hlinkClick r:id="rId3"/>
              </a:rPr>
              <a:t>http://ww5.komen.org/BreastCancer/AccuracyofMammograms.html</a:t>
            </a:r>
            <a:r>
              <a:rPr/>
              <a:t>  </a:t>
            </a:r>
            <a:r>
              <a:rPr>
                <a:hlinkClick r:id="rId4"/>
              </a:rPr>
              <a:t>http://www.ncbi.nlm.nih.gov/pmc/articles/PMC1360940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Inverting</a:t>
            </a:r>
            <a:r>
              <a:rPr/>
              <a:t> </a:t>
            </a:r>
            <a:r>
              <a:rPr/>
              <a:t>probabilities</a:t>
            </a:r>
          </a:p>
        </p:txBody>
      </p:sp>
      <p:sp>
        <p:nvSpPr>
          <p:cNvPr id="3" name="Content Placeholder 2"/>
          <p:cNvSpPr>
            <a:spLocks noGrp="1"/>
          </p:cNvSpPr>
          <p:nvPr>
            <p:ph idx="1"/>
          </p:nvPr>
        </p:nvSpPr>
        <p:spPr/>
        <p:txBody>
          <a:bodyPr/>
          <a:lstStyle/>
          <a:p>
            <a:pPr lvl="0" marL="0" indent="0">
              <a:buNone/>
            </a:pPr>
            <a:r>
              <a:rPr/>
              <a:t>When a patient goes through breast cancer screening there are two competing claims: patient had cancer and patient doesn’t have cancer. If a mammogram yields a positive result, what is the probability that patient actually has cancer?</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ancer_tree_first.png" id="0" name="Picture 1"/>
          <p:cNvPicPr>
            <a:picLocks noGrp="1" noChangeAspect="1"/>
          </p:cNvPicPr>
          <p:nvPr/>
        </p:nvPicPr>
        <p:blipFill>
          <a:blip r:embed="rId2"/>
          <a:stretch>
            <a:fillRect/>
          </a:stretch>
        </p:blipFill>
        <p:spPr bwMode="auto">
          <a:xfrm>
            <a:off x="457200" y="1651000"/>
            <a:ext cx="8229600" cy="44069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Inverting</a:t>
            </a:r>
            <a:r>
              <a:rPr/>
              <a:t> </a:t>
            </a:r>
            <a:r>
              <a:rPr/>
              <a:t>probabilities</a:t>
            </a:r>
            <a:r>
              <a:rPr/>
              <a:t> </a:t>
            </a:r>
            <a:r>
              <a:rPr/>
              <a:t>(ctd.)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P</m:t>
                            </m:r>
                            <m:r>
                              <m:t>(</m:t>
                            </m:r>
                            <m:r>
                              <m:t>C</m:t>
                            </m:r>
                            <m:r>
                              <m:t>|</m:t>
                            </m:r>
                            <m:r>
                              <m:t>+</m:t>
                            </m:r>
                            <m:r>
                              <m:t>)</m:t>
                            </m:r>
                          </m:e>
                          <m:e>
                            <m:r>
                              <m:t>=</m:t>
                            </m:r>
                            <m:f>
                              <m:fPr>
                                <m:type m:val="bar"/>
                              </m:fPr>
                              <m:num>
                                <m:r>
                                  <m:t>P</m:t>
                                </m:r>
                                <m:r>
                                  <m:t>(</m:t>
                                </m:r>
                                <m:r>
                                  <m:rPr>
                                    <m:sty m:val="p"/>
                                  </m:rPr>
                                  <m:t>C and +</m:t>
                                </m:r>
                                <m:r>
                                  <m:t>)</m:t>
                                </m:r>
                              </m:num>
                              <m:den>
                                <m:r>
                                  <m:t>P</m:t>
                                </m:r>
                                <m:r>
                                  <m:t>(</m:t>
                                </m:r>
                                <m:r>
                                  <m:t>+</m:t>
                                </m:r>
                                <m:r>
                                  <m:t>)</m:t>
                                </m:r>
                              </m:den>
                            </m:f>
                          </m:e>
                        </m:mr>
                        <m:mr>
                          <m:e/>
                          <m:e>
                            <m:r>
                              <m:t>=</m:t>
                            </m:r>
                            <m:f>
                              <m:fPr>
                                <m:type m:val="bar"/>
                              </m:fPr>
                              <m:num>
                                <m:r>
                                  <m:t>0.0133</m:t>
                                </m:r>
                              </m:num>
                              <m:den>
                                <m:r>
                                  <m:t>0.0133</m:t>
                                </m:r>
                                <m:r>
                                  <m:t>+</m:t>
                                </m:r>
                                <m:r>
                                  <m:t>0.0983</m:t>
                                </m:r>
                              </m:den>
                            </m:f>
                          </m:e>
                        </m:mr>
                        <m:mr>
                          <m:e/>
                          <m:e>
                            <m:r>
                              <m:t>=</m:t>
                            </m:r>
                            <m:r>
                              <m:t>0.12</m:t>
                            </m:r>
                          </m:e>
                        </m:mr>
                      </m:m>
                    </m:oMath>
                  </m:oMathPara>
                </a14:m>
              </a:p>
              <a:p>
                <a:pPr lvl="0" marL="0" indent="0">
                  <a:buNone/>
                </a:pPr>
                <a:r>
                  <a:rPr b="1"/>
                  <a:t>Note</a:t>
                </a:r>
                <a:r>
                  <a:rPr/>
                  <a:t>: Tree diagrams are useful for inverting probabilities: we are given </a:t>
                </a:r>
                <a14:m>
                  <m:oMath xmlns:m="http://schemas.openxmlformats.org/officeDocument/2006/math">
                    <m:r>
                      <m:t>P</m:t>
                    </m:r>
                    <m:r>
                      <m:t>(</m:t>
                    </m:r>
                    <m:r>
                      <m:t>+</m:t>
                    </m:r>
                    <m:r>
                      <m:t>|</m:t>
                    </m:r>
                    <m:r>
                      <m:t>C</m:t>
                    </m:r>
                    <m:r>
                      <m:t>)</m:t>
                    </m:r>
                  </m:oMath>
                </a14:m>
                <a:r>
                  <a:rPr/>
                  <a:t> and asked for </a:t>
                </a:r>
                <a14:m>
                  <m:oMath xmlns:m="http://schemas.openxmlformats.org/officeDocument/2006/math">
                    <m:r>
                      <m:t>P</m:t>
                    </m:r>
                    <m:r>
                      <m:t>(</m:t>
                    </m:r>
                    <m:r>
                      <m:t>C</m:t>
                    </m:r>
                    <m:r>
                      <m:t>|</m:t>
                    </m:r>
                    <m:r>
                      <m:t>+</m:t>
                    </m:r>
                    <m:r>
                      <m:t>)</m:t>
                    </m:r>
                  </m:oMath>
                </a14:m>
                <a:r>
                  <a:rPr/>
                  <a:t>.</a:t>
                </a: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Suppose a woman who gets tested once and obtains a positive result wants to get tested again. In the second test, what should we assume to be the probability of this specific woman having cancer?</a:t>
            </a:r>
          </a:p>
          <a:p>
            <a:pPr lvl="1"/>
            <a:r>
              <a:rPr/>
              <a:t>0.017</a:t>
            </a:r>
          </a:p>
          <a:p>
            <a:pPr lvl="1"/>
            <a:r>
              <a:rPr/>
              <a:t>0.12</a:t>
            </a:r>
          </a:p>
          <a:p>
            <a:pPr lvl="1"/>
            <a:r>
              <a:rPr/>
              <a:t>0.0133</a:t>
            </a:r>
          </a:p>
          <a:p>
            <a:pPr lvl="1"/>
            <a:r>
              <a:rPr/>
              <a:t>0.88</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More</a:t>
            </a:r>
            <a:r>
              <a:rPr/>
              <a:t> </a:t>
            </a:r>
            <a:r>
              <a:rPr/>
              <a:t>on</a:t>
            </a:r>
            <a:r>
              <a:rPr/>
              <a:t> </a:t>
            </a:r>
            <a:r>
              <a:rPr/>
              <a:t>dependence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saw that P(protects citizens </a:t>
                </a:r>
                <a14:m>
                  <m:oMath xmlns:m="http://schemas.openxmlformats.org/officeDocument/2006/math">
                    <m:r>
                      <m:t>|</m:t>
                    </m:r>
                  </m:oMath>
                </a14:m>
                <a:r>
                  <a:rPr/>
                  <a:t> White) = 0.67 and P(protects citizens </a:t>
                </a:r>
                <a14:m>
                  <m:oMath xmlns:m="http://schemas.openxmlformats.org/officeDocument/2006/math">
                    <m:r>
                      <m:t>|</m:t>
                    </m:r>
                  </m:oMath>
                </a14:m>
                <a:r>
                  <a:rPr/>
                  <a:t> Hispanic) = 0.64. Under which condition would you be more convinced of a real difference between the proportions of Whites and Hispanics who think gun widespread gun ownership protects citizens? </a:t>
                </a:r>
                <a14:m>
                  <m:oMath xmlns:m="http://schemas.openxmlformats.org/officeDocument/2006/math">
                    <m:r>
                      <m:t>n</m:t>
                    </m:r>
                    <m:r>
                      <m:t>=</m:t>
                    </m:r>
                    <m:r>
                      <m:t>500</m:t>
                    </m:r>
                  </m:oMath>
                </a14:m>
                <a:r>
                  <a:rPr/>
                  <a:t> or </a:t>
                </a:r>
                <a14:m>
                  <m:oMath xmlns:m="http://schemas.openxmlformats.org/officeDocument/2006/math">
                    <m:r>
                      <m:t>n</m:t>
                    </m:r>
                    <m:r>
                      <m:t>=</m:t>
                    </m:r>
                    <m:r>
                      <m:t>50</m:t>
                    </m:r>
                    <m:r>
                      <m:t>,</m:t>
                    </m:r>
                    <m:r>
                      <m:t>000</m:t>
                    </m:r>
                  </m:oMath>
                </a14:m>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Suppose a woman who gets tested once and obtains a positive result wants to get tested again. In the second test, what should we assume to be the probability of this specific woman having cancer?</a:t>
            </a:r>
          </a:p>
          <a:p>
            <a:pPr lvl="1"/>
            <a:r>
              <a:rPr/>
              <a:t>0.017</a:t>
            </a:r>
          </a:p>
          <a:p>
            <a:pPr lvl="1"/>
            <a:r>
              <a:rPr/>
              <a:t>0.12</a:t>
            </a:r>
          </a:p>
          <a:p>
            <a:pPr lvl="1"/>
            <a:r>
              <a:rPr/>
              <a:t>0.0133</a:t>
            </a:r>
          </a:p>
          <a:p>
            <a:pPr lvl="1"/>
            <a:r>
              <a:rPr/>
              <a:t>0.88</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What is the probability that this woman has cancer if this second mammogram also yielded a positive result?</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ancer_tree_first.png" id="0" name="Picture 1"/>
          <p:cNvPicPr>
            <a:picLocks noGrp="1" noChangeAspect="1"/>
          </p:cNvPicPr>
          <p:nvPr/>
        </p:nvPicPr>
        <p:blipFill>
          <a:blip r:embed="rId2"/>
          <a:stretch>
            <a:fillRect/>
          </a:stretch>
        </p:blipFill>
        <p:spPr bwMode="auto">
          <a:xfrm>
            <a:off x="457200" y="1651000"/>
            <a:ext cx="8229600" cy="44069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What is the probability that this woman has cancer if this second mammogram also yielded a positive result?</a:t>
            </a:r>
          </a:p>
          <a:p>
            <a:pPr lvl="1"/>
            <a:r>
              <a:rPr/>
              <a:t>0.0936</a:t>
            </a:r>
          </a:p>
          <a:p>
            <a:pPr lvl="1"/>
            <a:r>
              <a:rPr/>
              <a:t>0.088</a:t>
            </a:r>
          </a:p>
          <a:p>
            <a:pPr lvl="1"/>
            <a:r>
              <a:rPr/>
              <a:t>0.48</a:t>
            </a:r>
          </a:p>
          <a:p>
            <a:pPr lvl="1"/>
            <a:r>
              <a:rPr/>
              <a:t>0.52</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probability that this woman has cancer if this second mammogram also yielded a positive result?</a:t>
                </a:r>
              </a:p>
              <a:p>
                <a:pPr lvl="1"/>
                <a:r>
                  <a:rPr/>
                  <a:t>0.0936</a:t>
                </a:r>
              </a:p>
              <a:p>
                <a:pPr lvl="1"/>
                <a:r>
                  <a:rPr/>
                  <a:t>0.088</a:t>
                </a:r>
              </a:p>
              <a:p>
                <a:pPr lvl="1"/>
                <a:r>
                  <a:rPr/>
                  <a:t>0.48</a:t>
                </a:r>
              </a:p>
              <a:p>
                <a:pPr lvl="1"/>
                <a:r>
                  <a:rPr/>
                  <a:t>0.52</a:t>
                </a:r>
              </a:p>
              <a:p>
                <a:pPr lvl="0" marL="0" indent="0">
                  <a:buNone/>
                </a:pPr>
                <a14:m>
                  <m:oMath xmlns:m="http://schemas.openxmlformats.org/officeDocument/2006/math">
                    <m:r>
                      <m:t>P</m:t>
                    </m:r>
                    <m:r>
                      <m:t>(</m:t>
                    </m:r>
                    <m:r>
                      <m:t>C</m:t>
                    </m:r>
                    <m:r>
                      <m:t>|</m:t>
                    </m:r>
                    <m:r>
                      <m:t>+</m:t>
                    </m:r>
                    <m:r>
                      <m:t>)</m:t>
                    </m:r>
                    <m:r>
                      <m:t>=</m:t>
                    </m:r>
                    <m:f>
                      <m:fPr>
                        <m:type m:val="bar"/>
                      </m:fPr>
                      <m:num>
                        <m:r>
                          <m:t>P</m:t>
                        </m:r>
                        <m:r>
                          <m:t>(</m:t>
                        </m:r>
                        <m:r>
                          <m:rPr>
                            <m:sty m:val="p"/>
                          </m:rPr>
                          <m:t>C and +</m:t>
                        </m:r>
                        <m:r>
                          <m:t>)</m:t>
                        </m:r>
                      </m:num>
                      <m:den>
                        <m:r>
                          <m:t>P</m:t>
                        </m:r>
                        <m:r>
                          <m:t>(</m:t>
                        </m:r>
                        <m:r>
                          <m:t>+</m:t>
                        </m:r>
                        <m:r>
                          <m:t>)</m:t>
                        </m:r>
                      </m:den>
                    </m:f>
                    <m:r>
                      <m:t>=</m:t>
                    </m:r>
                    <m:f>
                      <m:fPr>
                        <m:type m:val="bar"/>
                      </m:fPr>
                      <m:num>
                        <m:r>
                          <m:t>0.0936</m:t>
                        </m:r>
                      </m:num>
                      <m:den>
                        <m:r>
                          <m:t>0.0936</m:t>
                        </m:r>
                        <m:r>
                          <m:t>+</m:t>
                        </m:r>
                        <m:r>
                          <m:t>0.088</m:t>
                        </m:r>
                      </m:den>
                    </m:f>
                    <m:r>
                      <m:t>=</m:t>
                    </m:r>
                    <m:r>
                      <m:t>0.52</m:t>
                    </m:r>
                  </m:oMath>
                </a14:m>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Bayes’</a:t>
            </a:r>
            <a:r>
              <a:rPr/>
              <a:t> </a:t>
            </a:r>
            <a:r>
              <a:rPr/>
              <a:t>Theorem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conditional probability formula we have seen so far is a special case of the Bayes’ Theorem, which is applicable even when events have more than just two outcomes.</a:t>
                </a:r>
              </a:p>
              <a:p>
                <a:pPr lvl="1"/>
                <a:r>
                  <a:rPr b="1"/>
                  <a:t>Bayes’ Theorem:</a:t>
                </a:r>
              </a:p>
              <a:p>
                <a:pPr lvl="1"/>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P</m:t>
                            </m:r>
                            <m:r>
                              <m:t>(</m:t>
                            </m:r>
                            <m:r>
                              <m:rPr>
                                <m:sty m:val="p"/>
                              </m:rPr>
                              <m:t>outcome </m:t>
                            </m:r>
                          </m:e>
                          <m:e>
                            <m:sSub>
                              <m:e>
                                <m:r>
                                  <m:t>A</m:t>
                                </m:r>
                              </m:e>
                              <m:sub>
                                <m:r>
                                  <m:t>1</m:t>
                                </m:r>
                              </m:sub>
                            </m:sSub>
                            <m:r>
                              <m:rPr>
                                <m:sty m:val="p"/>
                              </m:rPr>
                              <m:t> of variable 1</m:t>
                            </m:r>
                            <m:r>
                              <m:t>|</m:t>
                            </m:r>
                            <m:r>
                              <m:rPr>
                                <m:sty m:val="p"/>
                              </m:rPr>
                              <m:t>outcome B of variable 2</m:t>
                            </m:r>
                            <m:r>
                              <m:t>)</m:t>
                            </m:r>
                          </m:e>
                        </m:mr>
                        <m:mr>
                          <m:e/>
                          <m:e>
                            <m:r>
                              <m:t>=</m:t>
                            </m:r>
                            <m:f>
                              <m:fPr>
                                <m:type m:val="bar"/>
                              </m:fPr>
                              <m:num>
                                <m:r>
                                  <m:t>P</m:t>
                                </m:r>
                                <m:r>
                                  <m:t>(</m:t>
                                </m:r>
                                <m:r>
                                  <m:t>B</m:t>
                                </m:r>
                                <m:r>
                                  <m:t>|</m:t>
                                </m:r>
                                <m:sSub>
                                  <m:e>
                                    <m:r>
                                      <m:t>A</m:t>
                                    </m:r>
                                  </m:e>
                                  <m:sub>
                                    <m:r>
                                      <m:t>1</m:t>
                                    </m:r>
                                  </m:sub>
                                </m:sSub>
                                <m:r>
                                  <m:t>)</m:t>
                                </m:r>
                                <m:r>
                                  <m:t>P</m:t>
                                </m:r>
                                <m:r>
                                  <m:t>(</m:t>
                                </m:r>
                                <m:sSub>
                                  <m:e>
                                    <m:r>
                                      <m:t>A</m:t>
                                    </m:r>
                                  </m:e>
                                  <m:sub>
                                    <m:r>
                                      <m:t>1</m:t>
                                    </m:r>
                                  </m:sub>
                                </m:sSub>
                                <m:r>
                                  <m:t>)</m:t>
                                </m:r>
                              </m:num>
                              <m:den>
                                <m:r>
                                  <m:t>P</m:t>
                                </m:r>
                                <m:r>
                                  <m:t>(</m:t>
                                </m:r>
                                <m:r>
                                  <m:t>B</m:t>
                                </m:r>
                                <m:r>
                                  <m:t>|</m:t>
                                </m:r>
                                <m:sSub>
                                  <m:e>
                                    <m:r>
                                      <m:t>A</m:t>
                                    </m:r>
                                  </m:e>
                                  <m:sub>
                                    <m:r>
                                      <m:t>1</m:t>
                                    </m:r>
                                  </m:sub>
                                </m:sSub>
                                <m:r>
                                  <m:t>)</m:t>
                                </m:r>
                                <m:r>
                                  <m:t>P</m:t>
                                </m:r>
                                <m:r>
                                  <m:t>(</m:t>
                                </m:r>
                                <m:sSub>
                                  <m:e>
                                    <m:r>
                                      <m:t>A</m:t>
                                    </m:r>
                                  </m:e>
                                  <m:sub>
                                    <m:r>
                                      <m:t>1</m:t>
                                    </m:r>
                                  </m:sub>
                                </m:sSub>
                                <m:r>
                                  <m:t>)</m:t>
                                </m:r>
                                <m:r>
                                  <m:t>+</m:t>
                                </m:r>
                                <m:r>
                                  <m:t>P</m:t>
                                </m:r>
                                <m:r>
                                  <m:t>(</m:t>
                                </m:r>
                                <m:r>
                                  <m:t>B</m:t>
                                </m:r>
                                <m:r>
                                  <m:t>|</m:t>
                                </m:r>
                                <m:sSub>
                                  <m:e>
                                    <m:r>
                                      <m:t>A</m:t>
                                    </m:r>
                                  </m:e>
                                  <m:sub>
                                    <m:r>
                                      <m:t>2</m:t>
                                    </m:r>
                                  </m:sub>
                                </m:sSub>
                                <m:r>
                                  <m:t>)</m:t>
                                </m:r>
                                <m:r>
                                  <m:t>P</m:t>
                                </m:r>
                                <m:r>
                                  <m:t>(</m:t>
                                </m:r>
                                <m:sSub>
                                  <m:e>
                                    <m:r>
                                      <m:t>A</m:t>
                                    </m:r>
                                  </m:e>
                                  <m:sub>
                                    <m:r>
                                      <m:t>2</m:t>
                                    </m:r>
                                  </m:sub>
                                </m:sSub>
                                <m:r>
                                  <m:t>)</m:t>
                                </m:r>
                                <m:r>
                                  <m:t>+</m:t>
                                </m:r>
                                <m:r>
                                  <m:t>⋯</m:t>
                                </m:r>
                                <m:r>
                                  <m:t>+</m:t>
                                </m:r>
                                <m:r>
                                  <m:t>P</m:t>
                                </m:r>
                                <m:r>
                                  <m:t>(</m:t>
                                </m:r>
                                <m:r>
                                  <m:t>B</m:t>
                                </m:r>
                                <m:r>
                                  <m:t>|</m:t>
                                </m:r>
                                <m:sSub>
                                  <m:e>
                                    <m:r>
                                      <m:t>A</m:t>
                                    </m:r>
                                  </m:e>
                                  <m:sub>
                                    <m:r>
                                      <m:t>k</m:t>
                                    </m:r>
                                  </m:sub>
                                </m:sSub>
                                <m:r>
                                  <m:t>)</m:t>
                                </m:r>
                                <m:r>
                                  <m:t>P</m:t>
                                </m:r>
                                <m:r>
                                  <m:t>(</m:t>
                                </m:r>
                                <m:sSub>
                                  <m:e>
                                    <m:r>
                                      <m:t>A</m:t>
                                    </m:r>
                                  </m:e>
                                  <m:sub>
                                    <m:r>
                                      <m:t>k</m:t>
                                    </m:r>
                                  </m:sub>
                                </m:sSub>
                                <m:r>
                                  <m:t>)</m:t>
                                </m:r>
                              </m:den>
                            </m:f>
                          </m:e>
                        </m:mr>
                      </m:m>
                    </m:oMath>
                  </m:oMathPara>
                </a14:m>
              </a:p>
              <a:p>
                <a:pPr lvl="1"/>
                <a:r>
                  <a:rPr/>
                  <a:t>where </a:t>
                </a:r>
                <a14:m>
                  <m:oMath xmlns:m="http://schemas.openxmlformats.org/officeDocument/2006/math">
                    <m:sSub>
                      <m:e>
                        <m:r>
                          <m:t>A</m:t>
                        </m:r>
                      </m:e>
                      <m:sub>
                        <m:r>
                          <m:t>2</m:t>
                        </m:r>
                      </m:sub>
                    </m:sSub>
                  </m:oMath>
                </a14:m>
                <a:r>
                  <a:rPr/>
                  <a:t>, </a:t>
                </a:r>
                <a14:m>
                  <m:oMath xmlns:m="http://schemas.openxmlformats.org/officeDocument/2006/math">
                    <m:r>
                      <m:t>⋯</m:t>
                    </m:r>
                  </m:oMath>
                </a14:m>
                <a:r>
                  <a:rPr/>
                  <a:t>, </a:t>
                </a:r>
                <a14:m>
                  <m:oMath xmlns:m="http://schemas.openxmlformats.org/officeDocument/2006/math">
                    <m:sSub>
                      <m:e>
                        <m:r>
                          <m:t>A</m:t>
                        </m:r>
                      </m:e>
                      <m:sub>
                        <m:r>
                          <m:t>k</m:t>
                        </m:r>
                      </m:sub>
                    </m:sSub>
                  </m:oMath>
                </a14:m>
                <a:r>
                  <a:rPr/>
                  <a:t> represent all other possible outcomes of variable 1.</a:t>
                </a:r>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Application</a:t>
            </a:r>
            <a:r>
              <a:rPr/>
              <a:t> </a:t>
            </a:r>
            <a:r>
              <a:rPr/>
              <a:t>activity:</a:t>
            </a:r>
            <a:r>
              <a:rPr/>
              <a:t> </a:t>
            </a:r>
            <a:r>
              <a:rPr/>
              <a:t>Inverting</a:t>
            </a:r>
            <a:r>
              <a:rPr/>
              <a:t> </a:t>
            </a:r>
            <a:r>
              <a:rPr/>
              <a:t>probabilities</a:t>
            </a:r>
          </a:p>
        </p:txBody>
      </p:sp>
      <p:sp>
        <p:nvSpPr>
          <p:cNvPr id="3" name="Content Placeholder 2"/>
          <p:cNvSpPr>
            <a:spLocks noGrp="1"/>
          </p:cNvSpPr>
          <p:nvPr>
            <p:ph idx="1"/>
          </p:nvPr>
        </p:nvSpPr>
        <p:spPr/>
        <p:txBody>
          <a:bodyPr/>
          <a:lstStyle/>
          <a:p>
            <a:pPr lvl="0" marL="0" indent="0">
              <a:buNone/>
            </a:pPr>
            <a:r>
              <a:rPr/>
              <a:t>A common epidemiological model for the spread of diseases is the SIR model, where the population is partitioned into three groups: Susceptible, Infected, and Recovered. This is a reasonable model for diseases like chickenpox where a single infection usually provides immunity to subsequent infections. Sometimes these diseases can also be difficult to detect. </a:t>
            </a:r>
          </a:p>
          <a:p>
            <a:pPr lvl="0" marL="0" indent="0">
              <a:buNone/>
            </a:pPr>
            <a:r>
              <a:rPr/>
              <a:t>Imagine a population in the midst of an epidemic where 60% of the population is considered susceptible, 10% is infected, and 30% is recovered. The only test for the disease is accurate 95% of the time for susceptible individuals, 99% for infected individuals, but 65% for recovered individuals. (Note: In this case accurate means returning a negative result for susceptible and recovered individuals and a positive result for infected individuals).</a:t>
            </a:r>
          </a:p>
          <a:p>
            <a:pPr lvl="0" marL="0" indent="0">
              <a:buNone/>
            </a:pPr>
            <a:r>
              <a:rPr/>
              <a:t>Draw a probability tree to reflect the information given above. If the individual has tested positive, what is the probability that they are actually infected?</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Application</a:t>
            </a:r>
            <a:r>
              <a:rPr/>
              <a:t> </a:t>
            </a:r>
            <a:r>
              <a:rPr/>
              <a:t>activity:</a:t>
            </a:r>
            <a:r>
              <a:rPr/>
              <a:t> </a:t>
            </a:r>
            <a:r>
              <a:rPr/>
              <a:t>Inverting</a:t>
            </a:r>
            <a:r>
              <a:rPr/>
              <a:t> </a:t>
            </a:r>
            <a:r>
              <a:rPr/>
              <a:t>probabilities</a:t>
            </a:r>
            <a:r>
              <a:rPr/>
              <a:t> </a:t>
            </a:r>
            <a:r>
              <a:rPr/>
              <a:t>(cont.)</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ir_tree.png" id="0" name="Picture 1"/>
          <p:cNvPicPr>
            <a:picLocks noGrp="1" noChangeAspect="1"/>
          </p:cNvPicPr>
          <p:nvPr/>
        </p:nvPicPr>
        <p:blipFill>
          <a:blip r:embed="rId2"/>
          <a:stretch>
            <a:fillRect/>
          </a:stretch>
        </p:blipFill>
        <p:spPr bwMode="auto">
          <a:xfrm>
            <a:off x="609600" y="1600200"/>
            <a:ext cx="7912100" cy="4521200"/>
          </a:xfrm>
          <a:prstGeom prst="rect">
            <a:avLst/>
          </a:prstGeom>
          <a:noFill/>
          <a:ln w="9525">
            <a:noFill/>
            <a:headEnd/>
            <a:tailEnd/>
          </a:ln>
        </p:spPr>
      </p:pic>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14:m>
                  <m:oMathPara xmlns:m="http://schemas.openxmlformats.org/officeDocument/2006/math">
                    <m:oMathParaPr>
                      <m:jc m:val="center"/>
                    </m:oMathParaPr>
                    <m:oMath>
                      <m:r>
                        <m:t>P</m:t>
                      </m:r>
                      <m:r>
                        <m:t>(</m:t>
                      </m:r>
                      <m:r>
                        <m:rPr>
                          <m:sty m:val="p"/>
                        </m:rPr>
                        <m:t>inf </m:t>
                      </m:r>
                      <m:r>
                        <m:t>|</m:t>
                      </m:r>
                      <m:r>
                        <m:t> </m:t>
                      </m:r>
                      <m:r>
                        <m:t>+</m:t>
                      </m:r>
                      <m:r>
                        <m:t>)</m:t>
                      </m:r>
                      <m:r>
                        <m:t>=</m:t>
                      </m:r>
                      <m:f>
                        <m:fPr>
                          <m:type m:val="bar"/>
                        </m:fPr>
                        <m:num>
                          <m:r>
                            <m:t>P</m:t>
                          </m:r>
                          <m:r>
                            <m:t>(</m:t>
                          </m:r>
                          <m:r>
                            <m:rPr>
                              <m:sty m:val="p"/>
                            </m:rPr>
                            <m:t>inf and </m:t>
                          </m:r>
                          <m:r>
                            <m:t>+</m:t>
                          </m:r>
                          <m:r>
                            <m:t>)</m:t>
                          </m:r>
                        </m:num>
                        <m:den>
                          <m:r>
                            <m:t>P</m:t>
                          </m:r>
                          <m:r>
                            <m:t>(</m:t>
                          </m:r>
                          <m:r>
                            <m:t>+</m:t>
                          </m:r>
                          <m:r>
                            <m:t>)</m:t>
                          </m:r>
                        </m:den>
                      </m:f>
                      <m:r>
                        <m:t>=</m:t>
                      </m:r>
                      <m:f>
                        <m:fPr>
                          <m:type m:val="bar"/>
                        </m:fPr>
                        <m:num>
                          <m:r>
                            <m:t>0.099</m:t>
                          </m:r>
                        </m:num>
                        <m:den>
                          <m:r>
                            <m:t>0.03</m:t>
                          </m:r>
                          <m:r>
                            <m:t>+</m:t>
                          </m:r>
                          <m:r>
                            <m:t>0.099</m:t>
                          </m:r>
                          <m:r>
                            <m:t>+</m:t>
                          </m:r>
                          <m:r>
                            <m:t>0.105</m:t>
                          </m:r>
                        </m:den>
                      </m:f>
                      <m:r>
                        <m:t>≈</m:t>
                      </m:r>
                      <m:r>
                        <m:t>0.423</m:t>
                      </m:r>
                    </m:oMath>
                  </m:oMathPara>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b="1" /><a:t>Product rule for independent events</a:t></a:r><a:r><a:rPr /><a:t>: </a:t></a:r><a14:m><m:oMath xmlns:m="http://schemas.openxmlformats.org/officeDocument/2006/math"><m:r><m:t>P</m:t></m:r><m:r><m:t>(</m:t></m:r><m:r><m:t>A</m:t></m:r><m:r><m:t> </m:t></m:r><m:r><m:t>a</m:t></m:r><m:r><m:t>n</m:t></m:r><m:r><m:t>d</m:t></m:r><m:r><m:t> </m:t></m:r><m:r><m:t>B</m:t></m:r><m:r><m:t>)</m:t></m:r><m:r><m:t>=</m:t></m:r><m:r><m:t>P</m:t></m:r><m:r><m:t>(</m:t></m:r><m:r><m:t>A</m:t></m:r><m:r><m:t>)</m:t></m:r><m:r><m:t>×</m:t></m:r><m:r><m:t>P</m:t></m:r><m:r><m:t>(</m:t></m:r><m:r><m:t>B</m:t></m:r><m:r><m:t>)</m:t></m:r></m:oMath></a14:m></a:p><a:p><a:pPr lvl="0" marL="0" indent="0"><a:buNone /></a:pPr><a:r><a:rPr /><a:t> More generally, </a:t></a:r><a14:m><m:oMath xmlns:m="http://schemas.openxmlformats.org/officeDocument/2006/math"><m:r><m:t>P</m:t></m:r><m:r><m:t>(</m:t></m:r><m:sSub><m:e><m:r><m:t>A</m:t></m:r></m:e><m:sub><m:r><m:t>1</m:t></m:r></m:sub></m:sSub><m:r><m:t> </m:t></m:r><m:r><m:t>a</m:t></m:r><m:r><m:t>n</m:t></m:r><m:r><m:t>d</m:t></m:r><m:r><m:t> </m:t></m:r><m:r><m:t>⋯</m:t></m:r><m:r><m:t> </m:t></m:r><m:r><m:t>a</m:t></m:r><m:r><m:t>n</m:t></m:r><m:r><m:t>d</m:t></m:r><m:r><m:t> </m:t></m:r><m:sSub><m:e><m:r><m:t>A</m:t></m:r></m:e><m:sub><m:r><m:t>k</m:t></m:r></m:sub></m:sSub><m:r><m:t>)</m:t></m:r><m:r><m:t>=</m:t></m:r><m:r><m:t>P</m:t></m:r><m:r><m:t>(</m:t></m:r><m:sSub><m:e><m:r><m:t>A</m:t></m:r></m:e><m:sub><m:r><m:t>1</m:t></m:r></m:sub></m:sSub><m:r><m:t>)</m:t></m:r><m:r><m:t>×</m:t></m:r><m:r><m:t>⋯</m:t></m:r><m:r><m:t>×</m:t></m:r><m:r><m:t>P</m:t></m:r><m:r><m:t>(</m:t></m:r><m:sSub><m:e><m:r><m:t>A</m:t></m:r></m:e><m:sub><m:r><m:t>k</m:t></m:r></m:sub></m:sSub><m:r><m:t>)</m:t></m:r></m:oMath></a14:m></a:p></p:txBody></p:sp></mc:Choice></mc:AlternateContent></p:spTree></p:cSld></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You toss a coin twice, what is the probability of getting two tails in a row?</a:t>
                </a:r>
              </a:p>
              <a:p>
                <a:pPr lvl="0" marL="0" indent="0">
                  <a:buNone/>
                </a:pPr>
                <a:r>
                  <a:rPr/>
                  <a:t> </a:t>
                </a:r>
                <a14:m>
                  <m:oMath xmlns:m="http://schemas.openxmlformats.org/officeDocument/2006/math">
                    <m:r>
                      <m:t>P</m:t>
                    </m:r>
                    <m:r>
                      <m:t>(</m:t>
                    </m:r>
                    <m:r>
                      <m:rPr>
                        <m:sty m:val="p"/>
                      </m:rPr>
                      <m:t>T on the first toss</m:t>
                    </m:r>
                    <m:r>
                      <m:t>)</m:t>
                    </m:r>
                    <m:r>
                      <m:t>×</m:t>
                    </m:r>
                    <m:r>
                      <m:t>P</m:t>
                    </m:r>
                    <m:r>
                      <m:t>(</m:t>
                    </m:r>
                    <m:r>
                      <m:rPr>
                        <m:sty m:val="p"/>
                      </m:rPr>
                      <m:t>T on the second toss</m:t>
                    </m:r>
                    <m:r>
                      <m:t>)</m:t>
                    </m:r>
                    <m:r>
                      <m:t>=</m:t>
                    </m:r>
                    <m:f>
                      <m:fPr>
                        <m:type m:val="bar"/>
                      </m:fPr>
                      <m:num>
                        <m:r>
                          <m:t>1</m:t>
                        </m:r>
                      </m:num>
                      <m:den>
                        <m:r>
                          <m:t>2</m:t>
                        </m:r>
                      </m:den>
                    </m:f>
                    <m:r>
                      <m:t>×</m:t>
                    </m:r>
                    <m:f>
                      <m:fPr>
                        <m:type m:val="bar"/>
                      </m:fPr>
                      <m:num>
                        <m:r>
                          <m:t>1</m:t>
                        </m:r>
                      </m:num>
                      <m:den>
                        <m:r>
                          <m:t>2</m:t>
                        </m:r>
                      </m:den>
                    </m:f>
                    <m:r>
                      <m:t>=</m:t>
                    </m:r>
                    <m:f>
                      <m:fPr>
                        <m:type m:val="bar"/>
                      </m:fPr>
                      <m:num>
                        <m:r>
                          <m:t>1</m:t>
                        </m:r>
                      </m:num>
                      <m:den>
                        <m:r>
                          <m:t>4</m:t>
                        </m:r>
                      </m:den>
                    </m:f>
                  </m:oMath>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recent Gallup poll suggests that 25.5% of Texans do not have health insurance as of June 2012. Assuming that the uninsured rate stayed constant, what is the probability that two randomly selected Texans are both uninsured?</a:t>
                </a:r>
              </a:p>
              <a:p>
                <a:pPr lvl="0" marL="0" indent="0">
                  <a:buNone/>
                </a:pPr>
              </a:p>
              <a:p>
                <a:pPr lvl="1"/>
                <a14:m>
                  <m:oMath xmlns:m="http://schemas.openxmlformats.org/officeDocument/2006/math">
                    <m:sSup>
                      <m:e>
                        <m:r>
                          <m:t>25.5</m:t>
                        </m:r>
                      </m:e>
                      <m:sup>
                        <m:r>
                          <m:t>2</m:t>
                        </m:r>
                      </m:sup>
                    </m:sSup>
                  </m:oMath>
                </a14:m>
              </a:p>
              <a:p>
                <a:pPr lvl="1"/>
                <a14:m>
                  <m:oMath xmlns:m="http://schemas.openxmlformats.org/officeDocument/2006/math">
                    <m:sSup>
                      <m:e>
                        <m:r>
                          <m:t>0.255</m:t>
                        </m:r>
                      </m:e>
                      <m:sup>
                        <m:r>
                          <m:t>2</m:t>
                        </m:r>
                      </m:sup>
                    </m:sSup>
                  </m:oMath>
                </a14:m>
              </a:p>
              <a:p>
                <a:pPr lvl="1"/>
                <a14:m>
                  <m:oMath xmlns:m="http://schemas.openxmlformats.org/officeDocument/2006/math">
                    <m:r>
                      <m:t>0.255</m:t>
                    </m:r>
                    <m:r>
                      <m:t>×</m:t>
                    </m:r>
                    <m:r>
                      <m:t>2</m:t>
                    </m:r>
                  </m:oMath>
                </a14:m>
              </a:p>
              <a:p>
                <a:pPr lvl="1"/>
                <a14:m>
                  <m:oMath xmlns:m="http://schemas.openxmlformats.org/officeDocument/2006/math">
                    <m:r>
                      <m:t>(</m:t>
                    </m:r>
                    <m:r>
                      <m:t>1</m:t>
                    </m:r>
                    <m:r>
                      <m:t>−</m:t>
                    </m:r>
                    <m:r>
                      <m:t>0.255</m:t>
                    </m:r>
                    <m:sSup>
                      <m:e>
                        <m:r>
                          <m:t>)</m:t>
                        </m:r>
                      </m:e>
                      <m:sup>
                        <m:r>
                          <m:t>2</m:t>
                        </m:r>
                      </m:sup>
                    </m:sSup>
                  </m:oMath>
                </a14:m>
              </a:p>
              <a:p>
                <a:pPr lvl="0" marL="0" indent="0">
                  <a:buNone/>
                </a:pPr>
                <a:r>
                  <a:rPr>
                    <a:hlinkClick r:id="rId2"/>
                  </a:rPr>
                  <a:t>http://www.gallup.com/poll/156851/uninsured-rate-stable-across-states-far-2012.aspx</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Disjoint</a:t>
            </a:r>
            <a:r>
              <a:rPr/>
              <a:t> </a:t>
            </a:r>
            <a:r>
              <a:rPr/>
              <a:t>vs. complementary</a:t>
            </a:r>
          </a:p>
        </p:txBody>
      </p:sp>
      <p:sp>
        <p:nvSpPr>
          <p:cNvPr id="3" name="Content Placeholder 2"/>
          <p:cNvSpPr>
            <a:spLocks noGrp="1"/>
          </p:cNvSpPr>
          <p:nvPr>
            <p:ph idx="1"/>
          </p:nvPr>
        </p:nvSpPr>
        <p:spPr/>
        <p:txBody>
          <a:bodyPr/>
          <a:lstStyle/>
          <a:p>
            <a:pPr lvl="0" marL="0" indent="0">
              <a:buNone/>
            </a:pPr>
            <a:r>
              <a:rPr b="1"/>
              <a:t>Do the sum</a:t>
            </a:r>
            <a:r>
              <a:rPr/>
              <a:t> of probabilities of two disjoint events always add up to 1?</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1051H-A: Lecture #07</dc:title>
  <dc:creator/>
  <cp:keywords/>
  <dcterms:created xsi:type="dcterms:W3CDTF">2019-09-26T20:17:42Z</dcterms:created>
  <dcterms:modified xsi:type="dcterms:W3CDTF">2019-09-26T20:17:42Z</dcterms:modified>
</cp:coreProperties>
</file>