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6" Type="http://schemas.openxmlformats.org/officeDocument/2006/relationships/tableStyles" Target="tableStyles.xml" /><Relationship Id="rId45" Type="http://schemas.openxmlformats.org/officeDocument/2006/relationships/theme" Target="theme/theme1.xml" /><Relationship Id="rId1" Type="http://schemas.openxmlformats.org/officeDocument/2006/relationships/slideMaster" Target="slideMasters/slideMaster1.xml" /><Relationship Id="rId44" Type="http://schemas.openxmlformats.org/officeDocument/2006/relationships/viewProps" Target="viewProps.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24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Problems</a:t>
            </a:r>
          </a:p>
        </p:txBody>
      </p:sp>
      <p:sp>
        <p:nvSpPr>
          <p:cNvPr id="3" name="Content Placeholder 2"/>
          <p:cNvSpPr>
            <a:spLocks noGrp="1"/>
          </p:cNvSpPr>
          <p:nvPr>
            <p:ph idx="1"/>
          </p:nvPr>
        </p:nvSpPr>
        <p:spPr/>
        <p:txBody>
          <a:bodyPr/>
          <a:lstStyle/>
          <a:p>
            <a:pPr lvl="0" marL="0" indent="0">
              <a:buNone/>
            </a:pPr>
            <a:r>
              <a:rPr/>
              <a:t>The following summarizes all of the kinds of problems that are fair game for this exam.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Kinds</a:t>
            </a:r>
            <a:r>
              <a:rPr/>
              <a:t> </a:t>
            </a:r>
            <a:r>
              <a:rPr/>
              <a:t>of</a:t>
            </a:r>
            <a:r>
              <a:rPr/>
              <a:t> </a:t>
            </a:r>
            <a:r>
              <a:rPr/>
              <a:t>Problems:</a:t>
            </a:r>
            <a:r>
              <a:rPr/>
              <a:t> </a:t>
            </a:r>
            <a:r>
              <a:rPr/>
              <a:t>Experimental</a:t>
            </a:r>
            <a:r>
              <a:rPr/>
              <a:t> </a:t>
            </a:r>
            <a:r>
              <a:rPr/>
              <a:t>Design,</a:t>
            </a:r>
            <a:r>
              <a:rPr/>
              <a:t> </a:t>
            </a:r>
            <a:r>
              <a:rPr/>
              <a:t>Sampling</a:t>
            </a:r>
          </a:p>
        </p:txBody>
      </p:sp>
      <p:sp>
        <p:nvSpPr>
          <p:cNvPr id="3" name="Content Placeholder 2"/>
          <p:cNvSpPr>
            <a:spLocks noGrp="1"/>
          </p:cNvSpPr>
          <p:nvPr>
            <p:ph idx="1"/>
          </p:nvPr>
        </p:nvSpPr>
        <p:spPr/>
        <p:txBody>
          <a:bodyPr/>
          <a:lstStyle/>
          <a:p>
            <a:pPr lvl="1"/>
            <a:r>
              <a:rPr/>
              <a:t>Populations versus samples</a:t>
            </a:r>
          </a:p>
          <a:p>
            <a:pPr lvl="1"/>
            <a:r>
              <a:rPr/>
              <a:t>Generalization of experiments and surveys</a:t>
            </a:r>
          </a:p>
          <a:p>
            <a:pPr lvl="1"/>
            <a:r>
              <a:rPr/>
              <a:t>Blocking variables</a:t>
            </a:r>
          </a:p>
          <a:p>
            <a:pPr lvl="1"/>
            <a:r>
              <a:rPr/>
              <a:t>Bias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Problems</a:t>
            </a:r>
          </a:p>
        </p:txBody>
      </p:sp>
      <p:sp>
        <p:nvSpPr>
          <p:cNvPr id="3" name="Content Placeholder 2"/>
          <p:cNvSpPr>
            <a:spLocks noGrp="1"/>
          </p:cNvSpPr>
          <p:nvPr>
            <p:ph idx="1"/>
          </p:nvPr>
        </p:nvSpPr>
        <p:spPr/>
        <p:txBody>
          <a:bodyPr/>
          <a:lstStyle/>
          <a:p>
            <a:pPr lvl="1"/>
            <a:r>
              <a:rPr/>
              <a:t>Means</a:t>
            </a:r>
          </a:p>
          <a:p>
            <a:pPr lvl="1"/>
            <a:r>
              <a:rPr/>
              <a:t>Medians</a:t>
            </a:r>
          </a:p>
          <a:p>
            <a:pPr lvl="1"/>
            <a:r>
              <a:rPr/>
              <a:t>Skew</a:t>
            </a:r>
          </a:p>
          <a:p>
            <a:pPr lvl="1"/>
            <a:r>
              <a:rPr/>
              <a:t>Shapes</a:t>
            </a:r>
          </a:p>
          <a:p>
            <a:pPr lvl="1"/>
            <a:r>
              <a:rPr/>
              <a:t>Types of variables (numerical, discrete, 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Kinds</a:t>
            </a:r>
            <a:r>
              <a:rPr/>
              <a:t> </a:t>
            </a:r>
            <a:r>
              <a:rPr/>
              <a:t>of</a:t>
            </a:r>
            <a:r>
              <a:rPr/>
              <a:t> </a:t>
            </a:r>
            <a:r>
              <a:rPr/>
              <a:t>Problems:</a:t>
            </a:r>
            <a:r>
              <a:rPr/>
              <a:t> </a:t>
            </a:r>
            <a:r>
              <a:rPr/>
              <a:t>Probability</a:t>
            </a:r>
          </a:p>
        </p:txBody>
      </p:sp>
      <p:sp>
        <p:nvSpPr>
          <p:cNvPr id="3" name="Content Placeholder 2"/>
          <p:cNvSpPr>
            <a:spLocks noGrp="1"/>
          </p:cNvSpPr>
          <p:nvPr>
            <p:ph idx="1"/>
          </p:nvPr>
        </p:nvSpPr>
        <p:spPr/>
        <p:txBody>
          <a:bodyPr/>
          <a:lstStyle/>
          <a:p>
            <a:pPr lvl="1"/>
            <a:r>
              <a:rPr/>
              <a:t>Conditional probability (dogs and cats)</a:t>
            </a:r>
          </a:p>
          <a:p>
            <a:pPr lvl="1"/>
            <a:r>
              <a:rPr/>
              <a:t>Bayes Rule (drawing trees)</a:t>
            </a:r>
          </a:p>
          <a:p>
            <a:pPr lvl="1"/>
            <a:r>
              <a:rPr/>
              <a:t>Discrete Distributions (the ‘Amazon books’ problem)</a:t>
            </a:r>
          </a:p>
          <a:p>
            <a:pPr lvl="1"/>
            <a:r>
              <a:rPr/>
              <a:t>Binomial Distribution (pbinom, dbinom, qbinom)</a:t>
            </a:r>
          </a:p>
          <a:p>
            <a:pPr lvl="1"/>
            <a:r>
              <a:rPr/>
              <a:t>Continuous Distributions (normal: pnorm, qnorm)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Kinds</a:t>
            </a:r>
            <a:r>
              <a:rPr/>
              <a:t> </a:t>
            </a:r>
            <a:r>
              <a:rPr/>
              <a:t>of</a:t>
            </a:r>
            <a:r>
              <a:rPr/>
              <a:t> </a:t>
            </a:r>
            <a:r>
              <a:rPr/>
              <a:t>Problems:</a:t>
            </a:r>
            <a:r>
              <a:rPr/>
              <a:t> </a:t>
            </a:r>
            <a:r>
              <a:rPr/>
              <a:t>Confidence</a:t>
            </a:r>
            <a:r>
              <a:rPr/>
              <a:t> </a:t>
            </a:r>
            <a:r>
              <a:rPr/>
              <a:t>Intervals</a:t>
            </a:r>
            <a:r>
              <a:rPr/>
              <a:t> </a:t>
            </a:r>
            <a:r>
              <a:rPr/>
              <a:t>and</a:t>
            </a:r>
            <a:r>
              <a:rPr/>
              <a:t> </a:t>
            </a:r>
            <a:r>
              <a:rPr/>
              <a:t>Hypothesis</a:t>
            </a:r>
            <a:r>
              <a:rPr/>
              <a:t> </a:t>
            </a:r>
            <a:r>
              <a:rPr/>
              <a:t>Tests</a:t>
            </a:r>
          </a:p>
        </p:txBody>
      </p:sp>
      <p:sp>
        <p:nvSpPr>
          <p:cNvPr id="3" name="Content Placeholder 2"/>
          <p:cNvSpPr>
            <a:spLocks noGrp="1"/>
          </p:cNvSpPr>
          <p:nvPr>
            <p:ph idx="1"/>
          </p:nvPr>
        </p:nvSpPr>
        <p:spPr/>
        <p:txBody>
          <a:bodyPr/>
          <a:lstStyle/>
          <a:p>
            <a:pPr lvl="0" marL="0" indent="0">
              <a:buNone/>
            </a:pPr>
            <a:r>
              <a:rPr/>
              <a:t>There are three main kinds of problems we’ve learned about, each with one or two sub-types.</a:t>
            </a:r>
          </a:p>
          <a:p>
            <a:pPr lvl="1"/>
            <a:r>
              <a:rPr/>
              <a:t>Normal distribution, question about means: confidence intervals (Z) and hypothesis tests (Z)</a:t>
            </a:r>
          </a:p>
          <a:p>
            <a:pPr lvl="2"/>
            <a:r>
              <a:rPr/>
              <a:t>Requires </a:t>
            </a:r>
            <a:r>
              <a:rPr b="1"/>
              <a:t>either</a:t>
            </a:r>
            <a:r>
              <a:rPr/>
              <a:t> known sigma and normality </a:t>
            </a:r>
            <a:r>
              <a:rPr b="1"/>
              <a:t>or</a:t>
            </a:r>
            <a:r>
              <a:rPr/>
              <a:t> normality and 30+ samples</a:t>
            </a:r>
          </a:p>
          <a:p>
            <a:pPr lvl="1"/>
            <a:r>
              <a:rPr/>
              <a:t>t distribution, question about means: confidence intervals (t) and hypothesis tests (t)</a:t>
            </a:r>
          </a:p>
          <a:p>
            <a:pPr lvl="2"/>
            <a:r>
              <a:rPr/>
              <a:t>The rest of the cases: less than 30 samples </a:t>
            </a:r>
            <a:r>
              <a:rPr b="1"/>
              <a:t>and</a:t>
            </a:r>
            <a:r>
              <a:rPr/>
              <a:t> sigma not known</a:t>
            </a:r>
          </a:p>
          <a:p>
            <a:pPr lvl="2"/>
            <a:r>
              <a:rPr/>
              <a:t>Technically not all the cases: you’ll discuss this more if you take 1052H</a:t>
            </a:r>
          </a:p>
          <a:p>
            <a:pPr lvl="1"/>
            <a:r>
              <a:rPr/>
              <a:t>Normal distribution, question about proportions: confidence intervals (Z) and hypothesis tests (Z)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Kinds</a:t>
            </a:r>
            <a:r>
              <a:rPr/>
              <a:t> </a:t>
            </a:r>
            <a:r>
              <a:rPr/>
              <a:t>of</a:t>
            </a:r>
            <a:r>
              <a:rPr/>
              <a:t> </a:t>
            </a:r>
            <a:r>
              <a:rPr/>
              <a:t>Problems:</a:t>
            </a:r>
            <a:r>
              <a:rPr/>
              <a:t> </a:t>
            </a:r>
            <a:r>
              <a:rPr/>
              <a:t>Confidence</a:t>
            </a:r>
            <a:r>
              <a:rPr/>
              <a:t> </a:t>
            </a:r>
            <a:r>
              <a:rPr/>
              <a:t>Intervals</a:t>
            </a:r>
            <a:r>
              <a:rPr/>
              <a:t> </a:t>
            </a:r>
            <a:r>
              <a:rPr/>
              <a:t>and</a:t>
            </a:r>
            <a:r>
              <a:rPr/>
              <a:t> </a:t>
            </a:r>
            <a:r>
              <a:rPr/>
              <a:t>Hypothesis</a:t>
            </a:r>
            <a:r>
              <a:rPr/>
              <a:t> </a:t>
            </a:r>
            <a:r>
              <a:rPr/>
              <a:t>Tests</a:t>
            </a:r>
          </a:p>
        </p:txBody>
      </p:sp>
      <p:sp>
        <p:nvSpPr>
          <p:cNvPr id="3" name="Content Placeholder 2"/>
          <p:cNvSpPr>
            <a:spLocks noGrp="1"/>
          </p:cNvSpPr>
          <p:nvPr>
            <p:ph idx="1"/>
          </p:nvPr>
        </p:nvSpPr>
        <p:spPr/>
        <p:txBody>
          <a:bodyPr/>
          <a:lstStyle/>
          <a:p>
            <a:pPr lvl="0" marL="0" indent="0">
              <a:buNone/>
            </a:pPr>
            <a:r>
              <a:rPr/>
              <a:t>You will need to be able to:</a:t>
            </a:r>
          </a:p>
          <a:p>
            <a:pPr lvl="1"/>
            <a:r>
              <a:rPr/>
              <a:t>Find CIs</a:t>
            </a:r>
          </a:p>
          <a:p>
            <a:pPr lvl="1"/>
            <a:r>
              <a:rPr/>
              <a:t>State and interpret hypotheses</a:t>
            </a:r>
          </a:p>
          <a:p>
            <a:pPr lvl="1"/>
            <a:r>
              <a:rPr/>
              <a:t>Find test statistics from sample statistics</a:t>
            </a:r>
          </a:p>
          <a:p>
            <a:pPr lvl="1"/>
            <a:r>
              <a:rPr/>
              <a:t>Discuss assumptions of tests and CIs</a:t>
            </a:r>
          </a:p>
          <a:p>
            <a:pPr lvl="1"/>
            <a:r>
              <a:rPr/>
              <a:t>Find p-values</a:t>
            </a:r>
          </a:p>
          <a:p>
            <a:pPr lvl="1"/>
            <a:r>
              <a:rPr/>
              <a:t>Discuss Type 1 and Type 2 error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Taking</a:t>
            </a:r>
            <a:r>
              <a:rPr/>
              <a:t> </a:t>
            </a:r>
            <a:r>
              <a:rPr/>
              <a:t>Up</a:t>
            </a:r>
            <a:r>
              <a:rPr/>
              <a:t> </a:t>
            </a:r>
            <a:r>
              <a:rPr/>
              <a:t>Some</a:t>
            </a:r>
            <a:r>
              <a:rPr/>
              <a:t> </a:t>
            </a:r>
            <a:r>
              <a:rPr/>
              <a:t>Problems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1</a:t>
            </a:r>
          </a:p>
        </p:txBody>
      </p:sp>
      <p:sp>
        <p:nvSpPr>
          <p:cNvPr id="3" name="Content Placeholder 2"/>
          <p:cNvSpPr>
            <a:spLocks noGrp="1"/>
          </p:cNvSpPr>
          <p:nvPr>
            <p:ph idx="1"/>
          </p:nvPr>
        </p:nvSpPr>
        <p:spPr/>
        <p:txBody>
          <a:bodyPr/>
          <a:lstStyle/>
          <a:p>
            <a:pPr lvl="0" marL="0" indent="0">
              <a:buNone/>
            </a:pPr>
            <a:r>
              <a:rPr/>
              <a:t>A choral conductor has 1618 singers in her choir, some of them are professional singers. The conductor wants to estimate what percentage of singers are professional, but can’t ask all 1618, so she instead asks 650 singers in front and finds 25 who are professionals.</a:t>
            </a:r>
          </a:p>
          <a:p>
            <a:pPr lvl="1"/>
            <a:r>
              <a:rPr/>
              <a:t>Identify the sample</a:t>
            </a:r>
          </a:p>
          <a:p>
            <a:pPr lvl="1"/>
            <a:r>
              <a:rPr/>
              <a:t>What specific type of bias does this scenario demonstrate?</a:t>
            </a:r>
          </a:p>
          <a:p>
            <a:pPr lvl="1"/>
            <a:r>
              <a:rPr/>
              <a:t>Identify the statistic</a:t>
            </a:r>
          </a:p>
          <a:p>
            <a:pPr lvl="1"/>
            <a:r>
              <a:rPr/>
              <a:t>Identify the population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Course</a:t>
            </a:r>
            <a:r>
              <a:rPr/>
              <a:t> </a:t>
            </a:r>
            <a:r>
              <a:rPr/>
              <a:t>Evaluations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2</a:t>
            </a:r>
          </a:p>
        </p:txBody>
      </p:sp>
      <p:sp>
        <p:nvSpPr>
          <p:cNvPr id="3" name="Content Placeholder 2"/>
          <p:cNvSpPr>
            <a:spLocks noGrp="1"/>
          </p:cNvSpPr>
          <p:nvPr>
            <p:ph idx="1"/>
          </p:nvPr>
        </p:nvSpPr>
        <p:spPr/>
        <p:txBody>
          <a:bodyPr/>
          <a:lstStyle/>
          <a:p>
            <a:pPr lvl="0" marL="0" indent="0">
              <a:buNone/>
            </a:pPr>
          </a:p>
          <a:p>
            <a:pPr lvl="0" marL="0" indent="0">
              <a:buNone/>
            </a:pPr>
            <a:r>
              <a:rPr/>
              <a:t>Identify: min, Q1, median, Q3, max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3</a:t>
            </a:r>
          </a:p>
        </p:txBody>
      </p:sp>
      <p:sp>
        <p:nvSpPr>
          <p:cNvPr id="3" name="Content Placeholder 2"/>
          <p:cNvSpPr>
            <a:spLocks noGrp="1"/>
          </p:cNvSpPr>
          <p:nvPr>
            <p:ph idx="1"/>
          </p:nvPr>
        </p:nvSpPr>
        <p:spPr/>
        <p:txBody>
          <a:bodyPr/>
          <a:lstStyle/>
          <a:p>
            <a:pPr lvl="0" marL="0" indent="0">
              <a:buNone/>
            </a:pPr>
            <a:r>
              <a:rPr/>
              <a:t>A factory quality control manager decides to investigate the percentage of defective items produced each day. Within a given work week (Monday through Friday) the percentage of defective items produced was 2%, 1.4%, 4%, 3%, 2.2%.</a:t>
            </a:r>
          </a:p>
          <a:p>
            <a:pPr lvl="1"/>
            <a:r>
              <a:rPr/>
              <a:t>Find the mean</a:t>
            </a:r>
          </a:p>
          <a:p>
            <a:pPr lvl="1"/>
            <a:r>
              <a:rPr/>
              <a:t>Find the variance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4</a:t>
            </a:r>
          </a:p>
        </p:txBody>
      </p:sp>
      <p:sp>
        <p:nvSpPr>
          <p:cNvPr id="3" name="Content Placeholder 2"/>
          <p:cNvSpPr>
            <a:spLocks noGrp="1"/>
          </p:cNvSpPr>
          <p:nvPr>
            <p:ph idx="1"/>
          </p:nvPr>
        </p:nvSpPr>
        <p:spPr/>
        <p:txBody>
          <a:bodyPr/>
          <a:lstStyle/>
          <a:p>
            <a:pPr lvl="0" marL="0" indent="0">
              <a:buNone/>
            </a:pPr>
            <a:r>
              <a:rPr/>
              <a:t>Using historical records, the personnel manager of a plant has determined the probability of X, the number of employees absent per day. It 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0">
                <a:tc>
                  <a:txBody>
                    <a:bodyPr/>
                    <a:lstStyle/>
                    <a:p>
                      <a:pPr lvl="0" marL="0" indent="0" algn="ctr">
                        <a:buNone/>
                      </a:pPr>
                      <a:r>
                        <a:rPr/>
                        <a:t>X</a:t>
                      </a:r>
                    </a:p>
                  </a:txBody>
                  <a:tcPr/>
                </a:tc>
                <a:tc>
                  <a:txBody>
                    <a:bodyPr/>
                    <a:lstStyle/>
                    <a:p>
                      <a:pPr lvl="0" marL="0" indent="0" algn="ctr">
                        <a:buNone/>
                      </a:pPr>
                      <a:r>
                        <a:rPr/>
                        <a:t>0</a:t>
                      </a:r>
                    </a:p>
                  </a:txBody>
                  <a:tcPr/>
                </a:tc>
                <a:tc>
                  <a:txBody>
                    <a:bodyPr/>
                    <a:lstStyle/>
                    <a:p>
                      <a:pPr lvl="0" marL="0" indent="0" algn="ctr">
                        <a:buNone/>
                      </a:pPr>
                      <a:r>
                        <a:rPr/>
                        <a:t>1</a:t>
                      </a:r>
                    </a:p>
                  </a:txBody>
                  <a:tcPr/>
                </a:tc>
                <a:tc>
                  <a:txBody>
                    <a:bodyPr/>
                    <a:lstStyle/>
                    <a:p>
                      <a:pPr lvl="0" marL="0" indent="0" algn="ctr">
                        <a:buNone/>
                      </a:pPr>
                      <a:r>
                        <a:rPr/>
                        <a:t>2</a:t>
                      </a:r>
                    </a:p>
                  </a:txBody>
                  <a:tcPr/>
                </a:tc>
                <a:tc>
                  <a:txBody>
                    <a:bodyPr/>
                    <a:lstStyle/>
                    <a:p>
                      <a:pPr lvl="0" marL="0" indent="0" algn="ctr">
                        <a:buNone/>
                      </a:pPr>
                      <a:r>
                        <a:rPr/>
                        <a:t>3</a:t>
                      </a:r>
                    </a:p>
                  </a:txBody>
                  <a:tcPr/>
                </a:tc>
                <a:tc>
                  <a:txBody>
                    <a:bodyPr/>
                    <a:lstStyle/>
                    <a:p>
                      <a:pPr lvl="0" marL="0" indent="0" algn="ctr">
                        <a:buNone/>
                      </a:pPr>
                      <a:r>
                        <a:rPr/>
                        <a:t>4</a:t>
                      </a:r>
                    </a:p>
                  </a:txBody>
                  <a:tcPr/>
                </a:tc>
                <a:tc>
                  <a:txBody>
                    <a:bodyPr/>
                    <a:lstStyle/>
                    <a:p>
                      <a:pPr lvl="0" marL="0" indent="0" algn="ctr">
                        <a:buNone/>
                      </a:pPr>
                      <a:r>
                        <a:rPr/>
                        <a:t>5</a:t>
                      </a:r>
                    </a:p>
                  </a:txBody>
                  <a:tcPr/>
                </a:tc>
                <a:tc>
                  <a:txBody>
                    <a:bodyPr/>
                    <a:lstStyle/>
                    <a:p>
                      <a:pPr lvl="0" marL="0" indent="0" algn="ctr">
                        <a:buNone/>
                      </a:pPr>
                      <a:r>
                        <a:rPr/>
                        <a:t>6</a:t>
                      </a:r>
                    </a:p>
                  </a:txBody>
                  <a:tcPr/>
                </a:tc>
                <a:tc>
                  <a:txBody>
                    <a:bodyPr/>
                    <a:lstStyle/>
                    <a:p>
                      <a:pPr lvl="0" marL="0" indent="0" algn="ctr">
                        <a:buNone/>
                      </a:pPr>
                      <a:r>
                        <a:rPr/>
                        <a:t>7</a:t>
                      </a:r>
                    </a:p>
                  </a:txBody>
                  <a:tcPr/>
                </a:tc>
              </a:tr>
              <a:tr h="0">
                <a:tc>
                  <a:txBody>
                    <a:bodyPr/>
                    <a:lstStyle/>
                    <a:p>
                      <a:pPr lvl="0" marL="0" indent="0" algn="ctr">
                        <a:buNone/>
                      </a:pPr>
                      <a:r>
                        <a:rPr/>
                        <a:t>P(X)</a:t>
                      </a:r>
                    </a:p>
                  </a:txBody>
                </a:tc>
                <a:tc>
                  <a:txBody>
                    <a:bodyPr/>
                    <a:lstStyle/>
                    <a:p>
                      <a:pPr lvl="0" marL="0" indent="0" algn="ctr">
                        <a:buNone/>
                      </a:pPr>
                      <a:r>
                        <a:rPr/>
                        <a:t>0.0048</a:t>
                      </a:r>
                    </a:p>
                  </a:txBody>
                </a:tc>
                <a:tc>
                  <a:txBody>
                    <a:bodyPr/>
                    <a:lstStyle/>
                    <a:p>
                      <a:pPr lvl="0" marL="0" indent="0" algn="ctr">
                        <a:buNone/>
                      </a:pPr>
                      <a:r>
                        <a:rPr/>
                        <a:t>0.0249</a:t>
                      </a:r>
                    </a:p>
                  </a:txBody>
                </a:tc>
                <a:tc>
                  <a:txBody>
                    <a:bodyPr/>
                    <a:lstStyle/>
                    <a:p>
                      <a:pPr lvl="0" marL="0" indent="0" algn="ctr">
                        <a:buNone/>
                      </a:pPr>
                      <a:r>
                        <a:rPr/>
                        <a:t>0.3099</a:t>
                      </a:r>
                    </a:p>
                  </a:txBody>
                </a:tc>
                <a:tc>
                  <a:txBody>
                    <a:bodyPr/>
                    <a:lstStyle/>
                    <a:p>
                      <a:pPr lvl="0" marL="0" indent="0" algn="ctr">
                        <a:buNone/>
                      </a:pPr>
                      <a:r>
                        <a:rPr/>
                        <a:t>0.3399</a:t>
                      </a:r>
                    </a:p>
                  </a:txBody>
                </a:tc>
                <a:tc>
                  <a:txBody>
                    <a:bodyPr/>
                    <a:lstStyle/>
                    <a:p>
                      <a:pPr lvl="0" marL="0" indent="0" algn="ctr">
                        <a:buNone/>
                      </a:pPr>
                      <a:r>
                        <a:rPr/>
                        <a:t>0.2192</a:t>
                      </a:r>
                    </a:p>
                  </a:txBody>
                </a:tc>
                <a:tc>
                  <a:txBody>
                    <a:bodyPr/>
                    <a:lstStyle/>
                    <a:p>
                      <a:pPr lvl="0" marL="0" indent="0" algn="ctr">
                        <a:buNone/>
                      </a:pPr>
                      <a:r>
                        <a:rPr/>
                        <a:t>0.0794</a:t>
                      </a:r>
                    </a:p>
                  </a:txBody>
                </a:tc>
                <a:tc>
                  <a:txBody>
                    <a:bodyPr/>
                    <a:lstStyle/>
                    <a:p>
                      <a:pPr lvl="0" marL="0" indent="0" algn="ctr">
                        <a:buNone/>
                      </a:pPr>
                      <a:r>
                        <a:rPr/>
                        <a:t>0.0184</a:t>
                      </a:r>
                    </a:p>
                  </a:txBody>
                </a:tc>
                <a:tc>
                  <a:txBody>
                    <a:bodyPr/>
                    <a:lstStyle/>
                    <a:p>
                      <a:pPr lvl="0" marL="0" indent="0" algn="ctr">
                        <a:buNone/>
                      </a:pPr>
                      <a:r>
                        <a:rPr/>
                        <a:t>0.0035</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a:p>
                <a:pPr lvl="1"/>
                <a:r>
                  <a:rPr/>
                  <a:t>Find </a:t>
                </a:r>
                <a14:m>
                  <m:oMath xmlns:m="http://schemas.openxmlformats.org/officeDocument/2006/math">
                    <m:r>
                      <m:t>P</m:t>
                    </m:r>
                    <m:r>
                      <m:t>[</m:t>
                    </m:r>
                    <m:r>
                      <m:t>2</m:t>
                    </m:r>
                    <m:r>
                      <m:t>≤</m:t>
                    </m:r>
                    <m:r>
                      <m:t>X</m:t>
                    </m:r>
                    <m:r>
                      <m:t>≤</m:t>
                    </m:r>
                    <m:r>
                      <m:t>5</m:t>
                    </m:r>
                    <m:r>
                      <m:t>]</m:t>
                    </m:r>
                  </m:oMath>
                </a14:m>
              </a:p>
              <a:p>
                <a:pPr lvl="1"/>
                <a:r>
                  <a:rPr/>
                  <a:t>Find </a:t>
                </a:r>
                <a14:m>
                  <m:oMath xmlns:m="http://schemas.openxmlformats.org/officeDocument/2006/math">
                    <m:r>
                      <m:t>P</m:t>
                    </m:r>
                    <m:r>
                      <m:t>[</m:t>
                    </m:r>
                    <m:r>
                      <m:t>X</m:t>
                    </m:r>
                    <m:r>
                      <m:t>&gt;</m:t>
                    </m:r>
                    <m:r>
                      <m:t>4</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5</a:t>
            </a:r>
          </a:p>
        </p:txBody>
      </p:sp>
      <p:sp>
        <p:nvSpPr>
          <p:cNvPr id="3" name="Content Placeholder 2"/>
          <p:cNvSpPr>
            <a:spLocks noGrp="1"/>
          </p:cNvSpPr>
          <p:nvPr>
            <p:ph idx="1"/>
          </p:nvPr>
        </p:nvSpPr>
        <p:spPr/>
        <p:txBody>
          <a:bodyPr/>
          <a:lstStyle/>
          <a:p>
            <a:pPr lvl="0" marL="0" indent="0">
              <a:buNone/>
            </a:pPr>
            <a:r>
              <a:rPr/>
              <a:t>Trees planted by a landscaping firm have a 90% one-year survival rate, If they plant 15 trees in a park, what are the following probabilities:</a:t>
            </a:r>
          </a:p>
          <a:p>
            <a:pPr lvl="1"/>
            <a:r>
              <a:rPr/>
              <a:t>All the trees survive one year</a:t>
            </a:r>
          </a:p>
          <a:p>
            <a:pPr lvl="1"/>
            <a:r>
              <a:rPr/>
              <a:t>At least 13 trees survive one year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Reminder</a:t>
            </a:r>
          </a:p>
        </p:txBody>
      </p:sp>
      <p:sp>
        <p:nvSpPr>
          <p:cNvPr id="3" name="Content Placeholder 2"/>
          <p:cNvSpPr>
            <a:spLocks noGrp="1"/>
          </p:cNvSpPr>
          <p:nvPr>
            <p:ph idx="1"/>
          </p:nvPr>
        </p:nvSpPr>
        <p:spPr/>
        <p:txBody>
          <a:bodyPr/>
          <a:lstStyle/>
          <a:p>
            <a:pPr lvl="0" marL="0" indent="0">
              <a:buNone/>
            </a:pPr>
            <a:r>
              <a:rPr/>
              <a:t>The course evaluation for MATH 1051H is online on </a:t>
            </a:r>
            <a:r>
              <a:rPr b="1"/>
              <a:t>Blackboard</a:t>
            </a:r>
            <a:r>
              <a:rPr/>
              <a:t>. Please fill it in today sometime if you haven’t already. Your feedback is reviewed and valued.</a:t>
            </a:r>
          </a:p>
          <a:p>
            <a:pPr lvl="0" marL="0" indent="0">
              <a:buNone/>
            </a:pPr>
            <a:r>
              <a:rPr/>
              <a:t>Some things to keep in mind while responding:</a:t>
            </a:r>
          </a:p>
          <a:p>
            <a:pPr lvl="1"/>
            <a:r>
              <a:rPr/>
              <a:t>Workshops (TA:Student Ratio)</a:t>
            </a:r>
          </a:p>
          <a:p>
            <a:pPr lvl="1"/>
            <a:r>
              <a:rPr/>
              <a:t>Open Educational Resources</a:t>
            </a:r>
          </a:p>
          <a:p>
            <a:pPr lvl="1"/>
            <a:r>
              <a:rPr/>
              <a:t>Lots of turned in work (versus more tests)</a:t>
            </a:r>
          </a:p>
          <a:p>
            <a:pPr lvl="1"/>
            <a:r>
              <a:rPr/>
              <a:t>WeBWorK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6</a:t>
            </a:r>
          </a:p>
        </p:txBody>
      </p:sp>
      <p:sp>
        <p:nvSpPr>
          <p:cNvPr id="3" name="Content Placeholder 2"/>
          <p:cNvSpPr>
            <a:spLocks noGrp="1"/>
          </p:cNvSpPr>
          <p:nvPr>
            <p:ph idx="1"/>
          </p:nvPr>
        </p:nvSpPr>
        <p:spPr/>
        <p:txBody>
          <a:bodyPr/>
          <a:lstStyle/>
          <a:p>
            <a:pPr lvl="0" marL="0" indent="0">
              <a:buNone/>
            </a:pPr>
            <a:r>
              <a:rPr/>
              <a:t>In a certain community, 35% of the families own a dog, and 20% of the families that own a dog also own a cat. It is also known that 29% of all the families own a cat.</a:t>
            </a:r>
          </a:p>
          <a:p>
            <a:pPr lvl="1"/>
            <a:r>
              <a:rPr/>
              <a:t>What is the probability that a randomly selected family owns a dog?</a:t>
            </a:r>
          </a:p>
          <a:p>
            <a:pPr lvl="1"/>
            <a:r>
              <a:rPr/>
              <a:t>What is the conditional probability that a randomly selected family owns a dog given that it owns a cat?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7</a:t>
            </a:r>
          </a:p>
        </p:txBody>
      </p:sp>
      <p:sp>
        <p:nvSpPr>
          <p:cNvPr id="3" name="Content Placeholder 2"/>
          <p:cNvSpPr>
            <a:spLocks noGrp="1"/>
          </p:cNvSpPr>
          <p:nvPr>
            <p:ph idx="1"/>
          </p:nvPr>
        </p:nvSpPr>
        <p:spPr/>
        <p:txBody>
          <a:bodyPr/>
          <a:lstStyle/>
          <a:p>
            <a:pPr lvl="0" marL="0" indent="0">
              <a:buNone/>
            </a:pPr>
            <a:r>
              <a:rPr/>
              <a:t>You ask a neighbor to water a sickly plant while you are on vacation. Without water the plant will die with probability 0.75. With water it will die with probability 0.45. You are 90 % certain the neighbor will remember to water the plant.</a:t>
            </a:r>
          </a:p>
          <a:p>
            <a:pPr lvl="0" marL="0" indent="0">
              <a:buNone/>
            </a:pPr>
            <a:r>
              <a:rPr/>
              <a:t>You come back from the vacation and the plant is dead. What is the probability that the plant died because neighbor forgot to water it?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7</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r>
              <a:rPr/>
              <a:t> </a:t>
            </a:r>
            <a:r>
              <a:rPr/>
              <a:t>7</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 </m:t>
                    </m:r>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More</a:t>
            </a:r>
            <a:r>
              <a:rPr/>
              <a:t> </a:t>
            </a:r>
            <a:r>
              <a:rPr/>
              <a:t>Review</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(pnorm</a:t>
            </a:r>
            <a:r>
              <a:rPr/>
              <a:t> </a:t>
            </a:r>
            <a:r>
              <a:rPr/>
              <a:t>and</a:t>
            </a:r>
            <a:r>
              <a:rPr/>
              <a:t> </a:t>
            </a:r>
            <a:r>
              <a:rPr/>
              <a:t>qnorm)</a:t>
            </a:r>
          </a:p>
        </p:txBody>
      </p:sp>
      <p:sp>
        <p:nvSpPr>
          <p:cNvPr id="3" name="Content Placeholder 2"/>
          <p:cNvSpPr>
            <a:spLocks noGrp="1"/>
          </p:cNvSpPr>
          <p:nvPr>
            <p:ph idx="1"/>
          </p:nvPr>
        </p:nvSpPr>
        <p:spPr/>
        <p:txBody>
          <a:bodyPr/>
          <a:lstStyle/>
          <a:p>
            <a:pPr lvl="0" marL="0" indent="0">
              <a:buNone/>
            </a:pPr>
            <a:r>
              <a:rPr/>
              <a:t>We spent all of Lecture 15 on this topic: review the slides and video from November 1st to review this topic.</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and</a:t>
            </a:r>
            <a:r>
              <a:rPr/>
              <a:t> </a:t>
            </a:r>
            <a:r>
              <a:rPr/>
              <a:t>Confidence</a:t>
            </a:r>
            <a:r>
              <a:rPr/>
              <a:t> </a:t>
            </a:r>
            <a:r>
              <a:rPr/>
              <a:t>Intervals</a:t>
            </a:r>
          </a:p>
        </p:txBody>
      </p:sp>
      <p:sp>
        <p:nvSpPr>
          <p:cNvPr id="3" name="Content Placeholder 2"/>
          <p:cNvSpPr>
            <a:spLocks noGrp="1"/>
          </p:cNvSpPr>
          <p:nvPr>
            <p:ph idx="1"/>
          </p:nvPr>
        </p:nvSpPr>
        <p:spPr/>
        <p:txBody>
          <a:bodyPr/>
          <a:lstStyle/>
          <a:p>
            <a:pPr lvl="0" marL="0" indent="0">
              <a:buNone/>
            </a:pPr>
            <a:r>
              <a:rPr/>
              <a:t>We spent all of Lecture 22 on this topic: review the slides and video from November 27th to review this topic.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Final</a:t>
            </a:r>
            <a:r>
              <a:rPr/>
              <a:t> </a:t>
            </a:r>
            <a:r>
              <a:rPr/>
              <a:t>Exam</a:t>
            </a:r>
            <a:r>
              <a:rPr/>
              <a:t> </a:t>
            </a:r>
            <a:r>
              <a:rPr/>
              <a:t>Discussion,</a:t>
            </a:r>
            <a:r>
              <a:rPr/>
              <a:t> </a:t>
            </a:r>
            <a:r>
              <a:rPr/>
              <a:t>Review</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Thank</a:t>
            </a:r>
            <a:r>
              <a:rPr/>
              <a:t> </a:t>
            </a:r>
            <a:r>
              <a:rPr/>
              <a:t>You</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Thank</a:t>
            </a:r>
            <a:r>
              <a:rPr/>
              <a:t> </a:t>
            </a:r>
            <a:r>
              <a:rPr/>
              <a:t>You</a:t>
            </a:r>
          </a:p>
        </p:txBody>
      </p:sp>
      <p:sp>
        <p:nvSpPr>
          <p:cNvPr id="3" name="Content Placeholder 2"/>
          <p:cNvSpPr>
            <a:spLocks noGrp="1"/>
          </p:cNvSpPr>
          <p:nvPr>
            <p:ph idx="1"/>
          </p:nvPr>
        </p:nvSpPr>
        <p:spPr/>
        <p:txBody>
          <a:bodyPr/>
          <a:lstStyle/>
          <a:p>
            <a:pPr lvl="0" marL="0" indent="0">
              <a:buNone/>
            </a:pPr>
            <a:r>
              <a:rPr/>
              <a:t>It has been a pleasure teaching you all, and I wish you the best of luck on your examinations, and in your winter term. Don’t be strangers!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Exam</a:t>
            </a:r>
          </a:p>
        </p:txBody>
      </p:sp>
      <p:sp>
        <p:nvSpPr>
          <p:cNvPr id="3" name="Content Placeholder 2"/>
          <p:cNvSpPr>
            <a:spLocks noGrp="1"/>
          </p:cNvSpPr>
          <p:nvPr>
            <p:ph idx="1"/>
          </p:nvPr>
        </p:nvSpPr>
        <p:spPr/>
        <p:txBody>
          <a:bodyPr/>
          <a:lstStyle/>
          <a:p>
            <a:pPr lvl="0" marL="0" indent="0">
              <a:buNone/>
            </a:pPr>
            <a:r>
              <a:rPr/>
              <a:t>Our final exam will be held on December 17th at 7:00pm. Second last day. :(</a:t>
            </a:r>
          </a:p>
          <a:p>
            <a:pPr lvl="0" marL="0" indent="0">
              <a:buNone/>
            </a:pPr>
            <a:r>
              <a:rPr/>
              <a:t>There are three listed locations for the exam, but we will only be using two of them: GYM (the gym in the Athletics Centre) and SC137 (the classroom in the Science Complex).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Assignments</a:t>
            </a:r>
            <a:r>
              <a:rPr/>
              <a:t> </a:t>
            </a:r>
            <a:r>
              <a:rPr/>
              <a:t>to</a:t>
            </a:r>
            <a:r>
              <a:rPr/>
              <a:t> </a:t>
            </a:r>
            <a:r>
              <a:rPr/>
              <a:t>Rooms</a:t>
            </a:r>
          </a:p>
        </p:txBody>
      </p:sp>
      <p:sp>
        <p:nvSpPr>
          <p:cNvPr id="3" name="Content Placeholder 2"/>
          <p:cNvSpPr>
            <a:spLocks noGrp="1"/>
          </p:cNvSpPr>
          <p:nvPr>
            <p:ph idx="1"/>
          </p:nvPr>
        </p:nvSpPr>
        <p:spPr/>
        <p:txBody>
          <a:bodyPr/>
          <a:lstStyle/>
          <a:p>
            <a:pPr lvl="1"/>
            <a:r>
              <a:rPr/>
              <a:t>If your last name falls in A-D, you will be in SC 137</a:t>
            </a:r>
          </a:p>
          <a:p>
            <a:pPr lvl="1"/>
            <a:r>
              <a:rPr/>
              <a:t>If your last name falls in E-Z, you will be in GYM</a:t>
            </a:r>
          </a:p>
          <a:p>
            <a:pPr lvl="0" marL="0" indent="0">
              <a:buNone/>
            </a:pPr>
            <a:r>
              <a:rPr b="1"/>
              <a:t>You must attend your assigned room, there will be NO spare seating, and we will turn you away and make you walk across campus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a:t>
            </a:r>
            <a:r>
              <a:rPr/>
              <a:t> </a:t>
            </a:r>
            <a:r>
              <a:rPr/>
              <a:t>Format</a:t>
            </a:r>
          </a:p>
        </p:txBody>
      </p:sp>
      <p:sp>
        <p:nvSpPr>
          <p:cNvPr id="3" name="Content Placeholder 2"/>
          <p:cNvSpPr>
            <a:spLocks noGrp="1"/>
          </p:cNvSpPr>
          <p:nvPr>
            <p:ph idx="1"/>
          </p:nvPr>
        </p:nvSpPr>
        <p:spPr/>
        <p:txBody>
          <a:bodyPr/>
          <a:lstStyle/>
          <a:p>
            <a:pPr lvl="1"/>
            <a:r>
              <a:rPr/>
              <a:t>There are six long-answer problems that will be filled out - each one you will be provided 1/2 page for the work.</a:t>
            </a:r>
          </a:p>
          <a:p>
            <a:pPr lvl="1"/>
            <a:r>
              <a:rPr/>
              <a:t>There are an additional 28 multiple-choice problems</a:t>
            </a:r>
          </a:p>
          <a:p>
            <a:pPr lvl="1"/>
            <a:r>
              <a:rPr/>
              <a:t>The examination is out of 50 points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Coverage</a:t>
            </a:r>
          </a:p>
        </p:txBody>
      </p:sp>
      <p:sp>
        <p:nvSpPr>
          <p:cNvPr id="3" name="Content Placeholder 2"/>
          <p:cNvSpPr>
            <a:spLocks noGrp="1"/>
          </p:cNvSpPr>
          <p:nvPr>
            <p:ph idx="1"/>
          </p:nvPr>
        </p:nvSpPr>
        <p:spPr/>
        <p:txBody>
          <a:bodyPr/>
          <a:lstStyle/>
          <a:p>
            <a:pPr lvl="1"/>
            <a:r>
              <a:rPr/>
              <a:t>Coverage is the entire year</a:t>
            </a:r>
          </a:p>
          <a:p>
            <a:pPr lvl="1"/>
            <a:r>
              <a:rPr/>
              <a:t>About 70% after the midterm, 30% before</a:t>
            </a:r>
          </a:p>
          <a:p>
            <a:pPr lvl="1"/>
            <a:r>
              <a:rPr/>
              <a:t>Note that the material covered in Week 5 and 6 that wasn’t on the midterm counts as “after the midterm”</a:t>
            </a:r>
          </a:p>
          <a:p>
            <a:pPr lvl="1"/>
            <a:r>
              <a:rPr/>
              <a:t>Every question is taken from, or based on, the WeBWorK</a:t>
            </a:r>
          </a:p>
          <a:p>
            <a:pPr lvl="1"/>
            <a:r>
              <a:rPr/>
              <a:t>A review assignment (119 problems!) has been posted for you to practice with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Review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24</dc:title>
  <dc:creator/>
  <cp:keywords/>
  <dcterms:created xsi:type="dcterms:W3CDTF">2019-12-04T02:17:58Z</dcterms:created>
  <dcterms:modified xsi:type="dcterms:W3CDTF">2019-12-04T02:17:58Z</dcterms:modified>
</cp:coreProperties>
</file>