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71" Type="http://schemas.openxmlformats.org/officeDocument/2006/relationships/tableStyles" Target="tableStyles.xml" /><Relationship Id="rId70" Type="http://schemas.openxmlformats.org/officeDocument/2006/relationships/theme" Target="theme/theme1.xml" /><Relationship Id="rId1" Type="http://schemas.openxmlformats.org/officeDocument/2006/relationships/slideMaster" Target="slideMasters/slideMaster1.xml" /><Relationship Id="rId69" Type="http://schemas.openxmlformats.org/officeDocument/2006/relationships/viewProps" Target="viewProps.xml" /><Relationship Id="rId6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ell.blogs.nytimes.com/2012/08/29/finding-your-ideal-running-form"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pr.org/templates/story/story.php?storyId=125380052" TargetMode="Externa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xkcd.com/552/" TargetMode="Externa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#02</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matrix</a:t>
            </a:r>
          </a:p>
        </p:txBody>
      </p:sp>
      <p:sp>
        <p:nvSpPr>
          <p:cNvPr id="3" name="Content Placeholder 2"/>
          <p:cNvSpPr>
            <a:spLocks noGrp="1"/>
          </p:cNvSpPr>
          <p:nvPr>
            <p:ph idx="1"/>
          </p:nvPr>
        </p:nvSpPr>
        <p:spPr/>
        <p:txBody>
          <a:bodyPr/>
          <a:lstStyle/>
          <a:p>
            <a:pPr lvl="0" marL="0" indent="0">
              <a:buNone/>
            </a:pPr>
            <a:r>
              <a:rPr/>
              <a:t>Data collected on students in a statistics class on a variety of variables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2_data.png" id="0" name="Picture 1"/>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variables</a:t>
            </a:r>
          </a:p>
        </p:txBody>
      </p:sp>
      <p:pic>
        <p:nvPicPr>
          <p:cNvPr descr="fig/fig_1_2_classify.png" id="0" name="Picture 1"/>
          <p:cNvPicPr>
            <a:picLocks noGrp="1" noChangeAspect="1"/>
          </p:cNvPicPr>
          <p:nvPr/>
        </p:nvPicPr>
        <p:blipFill>
          <a:blip r:embed="rId2"/>
          <a:stretch>
            <a:fillRect/>
          </a:stretch>
        </p:blipFill>
        <p:spPr bwMode="auto">
          <a:xfrm>
            <a:off x="457200" y="2159000"/>
            <a:ext cx="82296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variables</a:t>
            </a:r>
            <a:r>
              <a:rPr/>
              <a:t> </a:t>
            </a:r>
            <a:r>
              <a:rPr/>
              <a:t>(cont.)</a:t>
            </a:r>
          </a:p>
        </p:txBody>
      </p:sp>
      <p:pic>
        <p:nvPicPr>
          <p:cNvPr descr="fig/fig_1_2_types.png" id="0" name="Picture 1"/>
          <p:cNvPicPr>
            <a:picLocks noGrp="1" noChangeAspect="1"/>
          </p:cNvPicPr>
          <p:nvPr/>
        </p:nvPicPr>
        <p:blipFill>
          <a:blip r:embed="rId2"/>
          <a:stretch>
            <a:fillRect/>
          </a:stretch>
        </p:blipFill>
        <p:spPr bwMode="auto">
          <a:xfrm>
            <a:off x="457200" y="2374900"/>
            <a:ext cx="8229600" cy="2971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b="1"/>
                  <a:t>gender</a:t>
                </a:r>
                <a:r>
                  <a:rPr/>
                  <a:t> </a:t>
                </a:r>
                <a14:m>
                  <m:oMath xmlns:m="http://schemas.openxmlformats.org/officeDocument/2006/math">
                    <m:r>
                      <m:t>−</m:t>
                    </m:r>
                  </m:oMath>
                </a14:m>
                <a:r>
                  <a:rPr/>
                  <a:t> categorical</a:t>
                </a:r>
              </a:p>
              <a:p>
                <a:pPr lvl="1"/>
                <a:r>
                  <a:rPr b="1"/>
                  <a:t>sleep</a:t>
                </a:r>
                <a:r>
                  <a:rPr/>
                  <a:t> </a:t>
                </a:r>
                <a14:m>
                  <m:oMath xmlns:m="http://schemas.openxmlformats.org/officeDocument/2006/math">
                    <m:r>
                      <m:t>−</m:t>
                    </m:r>
                  </m:oMath>
                </a14:m>
                <a:r>
                  <a:rPr/>
                  <a:t> numerical, continuous</a:t>
                </a:r>
              </a:p>
              <a:p>
                <a:pPr lvl="1"/>
                <a:r>
                  <a:rPr b="1"/>
                  <a:t>bedtime</a:t>
                </a:r>
                <a:r>
                  <a:rPr/>
                  <a:t> </a:t>
                </a:r>
                <a14:m>
                  <m:oMath xmlns:m="http://schemas.openxmlformats.org/officeDocument/2006/math">
                    <m:r>
                      <m:t>−</m:t>
                    </m:r>
                  </m:oMath>
                </a14:m>
                <a:r>
                  <a:rPr/>
                  <a:t> categorical, ordinal</a:t>
                </a:r>
              </a:p>
              <a:p>
                <a:pPr lvl="1"/>
                <a:r>
                  <a:rPr b="1"/>
                  <a:t>countries</a:t>
                </a:r>
                <a:r>
                  <a:rPr/>
                  <a:t> </a:t>
                </a:r>
                <a14:m>
                  <m:oMath xmlns:m="http://schemas.openxmlformats.org/officeDocument/2006/math">
                    <m:r>
                      <m:t>−</m:t>
                    </m:r>
                  </m:oMath>
                </a14:m>
                <a:r>
                  <a:rPr/>
                  <a:t> numerical, discrete</a:t>
                </a:r>
              </a:p>
              <a:p>
                <a:pPr lvl="1"/>
                <a:r>
                  <a:rPr b="1"/>
                  <a:t>dread</a:t>
                </a:r>
                <a:r>
                  <a:rPr/>
                  <a:t> </a:t>
                </a:r>
                <a14:m>
                  <m:oMath xmlns:m="http://schemas.openxmlformats.org/officeDocument/2006/math">
                    <m:r>
                      <m:t>−</m:t>
                    </m:r>
                  </m:oMath>
                </a14:m>
                <a:r>
                  <a:rPr/>
                  <a:t> categorical, ordinal (could also be used as numerical)</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Do</a:t>
            </a:r>
            <a:r>
              <a:rPr/>
              <a:t> </a:t>
            </a:r>
            <a:r>
              <a:rPr/>
              <a:t>We</a:t>
            </a:r>
            <a:r>
              <a:rPr/>
              <a:t> </a:t>
            </a:r>
            <a:r>
              <a:rPr/>
              <a:t>Need</a:t>
            </a:r>
            <a:r>
              <a:rPr/>
              <a:t> </a:t>
            </a:r>
            <a:r>
              <a:rPr/>
              <a:t>to</a:t>
            </a:r>
            <a:r>
              <a:rPr/>
              <a:t> </a:t>
            </a:r>
            <a:r>
              <a:rPr/>
              <a:t>Care?</a:t>
            </a:r>
          </a:p>
        </p:txBody>
      </p:sp>
      <p:sp>
        <p:nvSpPr>
          <p:cNvPr id="3" name="Content Placeholder 2"/>
          <p:cNvSpPr>
            <a:spLocks noGrp="1"/>
          </p:cNvSpPr>
          <p:nvPr>
            <p:ph idx="1"/>
          </p:nvPr>
        </p:nvSpPr>
        <p:spPr/>
        <p:txBody>
          <a:bodyPr/>
          <a:lstStyle/>
          <a:p>
            <a:pPr lvl="0" marL="0" indent="0">
              <a:buNone/>
            </a:pPr>
            <a:r>
              <a:rPr/>
              <a:t>The type of data determines the type of analysis that you can perform and the statistics that make sense. Example: Top hockey players in the NHL according to goals (regular season) in 2017-2018.</a:t>
            </a:r>
          </a:p>
          <a:p>
            <a:pPr lvl="0" marL="0" indent="0">
              <a:buNone/>
            </a:pPr>
          </a:p>
          <a:p>
            <a:pPr lvl="1"/>
            <a:r>
              <a:rPr/>
              <a:t>The mean number of goals is a value that makes sense. The variable </a:t>
            </a:r>
            <a:r>
              <a:rPr i="1"/>
              <a:t>Number of Goals</a:t>
            </a:r>
            <a:r>
              <a:rPr/>
              <a:t> is numerical.</a:t>
            </a:r>
          </a:p>
          <a:p>
            <a:pPr lvl="1"/>
            <a:r>
              <a:rPr/>
              <a:t>The mean jersey number is a value that does not make sense. The variable </a:t>
            </a:r>
            <a:r>
              <a:rPr i="1"/>
              <a:t>Jersey Number</a:t>
            </a:r>
            <a:r>
              <a:rPr/>
              <a:t> is not numerical.</a:t>
            </a:r>
          </a:p>
          <a:p>
            <a:pPr lvl="1"/>
            <a:r>
              <a:rPr/>
              <a:t>If considering jersey numbers, the proportion of players with even jersey numbers is a value that makes sense. The variable </a:t>
            </a:r>
            <a:r>
              <a:rPr i="1"/>
              <a:t>Odd or Even Jersey Number</a:t>
            </a:r>
            <a:r>
              <a:rPr/>
              <a:t> is categorical.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type of variable is a telephone area code?</a:t>
            </a:r>
          </a:p>
          <a:p>
            <a:pPr lvl="1">
              <a:buAutoNum type="arabicPeriod"/>
            </a:pPr>
            <a:r>
              <a:rPr/>
              <a:t>numerical, continuous</a:t>
            </a:r>
          </a:p>
          <a:p>
            <a:pPr lvl="1">
              <a:buAutoNum type="arabicPeriod"/>
            </a:pPr>
            <a:r>
              <a:rPr/>
              <a:t>numerical, discrete</a:t>
            </a:r>
          </a:p>
          <a:p>
            <a:pPr lvl="1">
              <a:buAutoNum type="arabicPeriod"/>
            </a:pPr>
            <a:r>
              <a:rPr/>
              <a:t>categorical</a:t>
            </a:r>
          </a:p>
          <a:p>
            <a:pPr lvl="1">
              <a:buAutoNum type="arabicPeriod"/>
            </a:pPr>
            <a:r>
              <a:rPr/>
              <a:t>categorical, ordinal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type of variable is a telephone area code?</a:t>
            </a:r>
          </a:p>
          <a:p>
            <a:pPr lvl="1">
              <a:buAutoNum type="arabicPeriod"/>
            </a:pPr>
            <a:r>
              <a:rPr/>
              <a:t>numerical, continuous</a:t>
            </a:r>
          </a:p>
          <a:p>
            <a:pPr lvl="1">
              <a:buAutoNum type="arabicPeriod"/>
            </a:pPr>
            <a:r>
              <a:rPr/>
              <a:t>numerical, discrete</a:t>
            </a:r>
          </a:p>
          <a:p>
            <a:pPr lvl="1">
              <a:buAutoNum type="arabicPeriod"/>
            </a:pPr>
            <a:r>
              <a:rPr/>
              <a:t>categorical</a:t>
            </a:r>
          </a:p>
          <a:p>
            <a:pPr lvl="1">
              <a:buAutoNum type="arabicPeriod"/>
            </a:pPr>
            <a:r>
              <a:rPr/>
              <a:t>categorical, ordinal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Numerical</a:t>
            </a:r>
            <a:r>
              <a:rPr/>
              <a:t> </a:t>
            </a:r>
            <a:r>
              <a:rPr/>
              <a:t>Data</a:t>
            </a:r>
          </a:p>
        </p:txBody>
      </p:sp>
      <p:sp>
        <p:nvSpPr>
          <p:cNvPr id="3" name="Content Placeholder 2"/>
          <p:cNvSpPr>
            <a:spLocks noGrp="1"/>
          </p:cNvSpPr>
          <p:nvPr>
            <p:ph idx="1"/>
          </p:nvPr>
        </p:nvSpPr>
        <p:spPr/>
        <p:txBody>
          <a:bodyPr/>
          <a:lstStyle/>
          <a:p>
            <a:pPr lvl="0" marL="0" indent="0">
              <a:buNone/>
            </a:pPr>
            <a:r>
              <a:rPr b="1"/>
              <a:t>Numerical (or quantitative) data</a:t>
            </a:r>
            <a:r>
              <a:rPr/>
              <a:t> are </a:t>
            </a:r>
            <a:r>
              <a:rPr i="1"/>
              <a:t>numbers</a:t>
            </a:r>
            <a:r>
              <a:rPr/>
              <a:t> representing counts or measurements.</a:t>
            </a:r>
          </a:p>
          <a:p>
            <a:pPr lvl="1"/>
            <a:r>
              <a:rPr/>
              <a:t>Weights of athletes</a:t>
            </a:r>
          </a:p>
          <a:p>
            <a:pPr lvl="1"/>
            <a:r>
              <a:rPr/>
              <a:t>Number of siblings</a:t>
            </a:r>
          </a:p>
          <a:p>
            <a:pPr lvl="1"/>
            <a:r>
              <a:rPr/>
              <a:t>GPA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Working</a:t>
            </a:r>
            <a:r>
              <a:rPr/>
              <a:t> </a:t>
            </a:r>
            <a:r>
              <a:rPr/>
              <a:t>with</a:t>
            </a:r>
            <a:r>
              <a:rPr/>
              <a:t> </a:t>
            </a:r>
            <a:r>
              <a:rPr/>
              <a:t>Numerical</a:t>
            </a:r>
            <a:r>
              <a:rPr/>
              <a:t> </a:t>
            </a:r>
            <a:r>
              <a:rPr/>
              <a:t>Data</a:t>
            </a:r>
          </a:p>
        </p:txBody>
      </p:sp>
      <p:sp>
        <p:nvSpPr>
          <p:cNvPr id="3" name="Content Placeholder 2"/>
          <p:cNvSpPr>
            <a:spLocks noGrp="1"/>
          </p:cNvSpPr>
          <p:nvPr>
            <p:ph idx="1"/>
          </p:nvPr>
        </p:nvSpPr>
        <p:spPr/>
        <p:txBody>
          <a:bodyPr/>
          <a:lstStyle/>
          <a:p>
            <a:pPr lvl="0" marL="0" indent="0">
              <a:buNone/>
            </a:pPr>
            <a:r>
              <a:rPr/>
              <a:t>We can further distinguish between numerical data by breaking them into two types:</a:t>
            </a:r>
          </a:p>
          <a:p>
            <a:pPr lvl="1"/>
            <a:r>
              <a:rPr b="1"/>
              <a:t>discrete</a:t>
            </a:r>
            <a:r>
              <a:rPr/>
              <a:t> numerical data (integers)</a:t>
            </a:r>
          </a:p>
          <a:p>
            <a:pPr lvl="1"/>
            <a:r>
              <a:rPr b="1"/>
              <a:t>continuous</a:t>
            </a:r>
            <a:r>
              <a:rPr/>
              <a:t> numerical data (real numbers)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‘Perhaps H.G. Wells was right when he said “Statistical thinking will one day be as necessary for efficient citizenship as the ability to read and write.”’</a:t></a:r></a:p><a:p><a:pPr lvl="1" /><a:r><a:rPr /><a:t>Samuel S. Wilks, President of the American Statistical Association, December 28, 1950</a:t></a:r></a:p><a:p><a:pPr lvl="0" marL="0" indent="0"><a:buNone /></a:pPr><a:r><a:rPr /><a:t>“I keep saying the sexy job in the next ten years will be statisticians. People think I’m joking, but who would’ve guessed that computer engineers would’ve been the sexy job of the 1990s?”</a:t></a:r></a:p><a:p><a:pPr lvl="1" /><a:r><a:rPr /><a:t>Hal Varian, The McKinsey Quarterly, January 2009</a:t></a:r></a:p></p:txBody></p:sp></p:spTree></p:cSld></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Categorical</a:t>
            </a:r>
            <a:r>
              <a:rPr/>
              <a:t> </a:t>
            </a:r>
            <a:r>
              <a:rPr/>
              <a:t>Data</a:t>
            </a:r>
          </a:p>
        </p:txBody>
      </p:sp>
      <p:sp>
        <p:nvSpPr>
          <p:cNvPr id="3" name="Content Placeholder 2"/>
          <p:cNvSpPr>
            <a:spLocks noGrp="1"/>
          </p:cNvSpPr>
          <p:nvPr>
            <p:ph idx="1"/>
          </p:nvPr>
        </p:nvSpPr>
        <p:spPr/>
        <p:txBody>
          <a:bodyPr/>
          <a:lstStyle/>
          <a:p>
            <a:pPr lvl="0" marL="0" indent="0">
              <a:buNone/>
            </a:pPr>
            <a:r>
              <a:rPr b="1"/>
              <a:t>Categorical (or qualitative) data</a:t>
            </a:r>
            <a:r>
              <a:rPr/>
              <a:t> are </a:t>
            </a:r>
            <a:r>
              <a:rPr i="1"/>
              <a:t>names or labels</a:t>
            </a:r>
            <a:r>
              <a:rPr/>
              <a:t> (categories!)</a:t>
            </a:r>
          </a:p>
          <a:p>
            <a:pPr lvl="1"/>
            <a:r>
              <a:rPr/>
              <a:t>country codes for telephones (e.g., USA and Canada are 1)</a:t>
            </a:r>
          </a:p>
          <a:p>
            <a:pPr lvl="1"/>
            <a:r>
              <a:rPr/>
              <a:t>Social Insurance Numbers (e.g., 516 248 917 - Canadian system)</a:t>
            </a:r>
          </a:p>
          <a:p>
            <a:pPr lvl="1"/>
            <a:r>
              <a:rPr/>
              <a:t>car colours (red, blue, green, … fuscia?)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Ordinal</a:t>
            </a:r>
            <a:r>
              <a:rPr/>
              <a:t> </a:t>
            </a:r>
            <a:r>
              <a:rPr/>
              <a:t>Data</a:t>
            </a:r>
          </a:p>
        </p:txBody>
      </p:sp>
      <p:sp>
        <p:nvSpPr>
          <p:cNvPr id="3" name="Content Placeholder 2"/>
          <p:cNvSpPr>
            <a:spLocks noGrp="1"/>
          </p:cNvSpPr>
          <p:nvPr>
            <p:ph idx="1"/>
          </p:nvPr>
        </p:nvSpPr>
        <p:spPr/>
        <p:txBody>
          <a:bodyPr/>
          <a:lstStyle/>
          <a:p>
            <a:pPr lvl="0" marL="0" indent="0">
              <a:buNone/>
            </a:pPr>
            <a:r>
              <a:rPr b="1"/>
              <a:t>Ordinal Data</a:t>
            </a:r>
            <a:r>
              <a:rPr/>
              <a:t> are categorical data which have a natural order structure</a:t>
            </a:r>
          </a:p>
          <a:p>
            <a:pPr lvl="1"/>
            <a:r>
              <a:rPr/>
              <a:t>days of the week (Sunday, Monday, …)</a:t>
            </a:r>
          </a:p>
          <a:p>
            <a:pPr lvl="1"/>
            <a:r>
              <a:rPr/>
              <a:t>months of the year (January, February, …)</a:t>
            </a:r>
          </a:p>
          <a:p>
            <a:pPr lvl="1"/>
            <a:r>
              <a:rPr/>
              <a:t>letter grades (A, B, C, D, F)</a:t>
            </a:r>
          </a:p>
          <a:p>
            <a:pPr lvl="1"/>
            <a:r>
              <a:rPr/>
              <a:t>ranking scheme (Excellent, Good, Fair, Poor)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Relationships</a:t>
            </a:r>
            <a:r>
              <a:rPr/>
              <a:t> </a:t>
            </a:r>
            <a:r>
              <a:rPr/>
              <a:t>between</a:t>
            </a:r>
            <a:r>
              <a:rPr/>
              <a:t> </a:t>
            </a:r>
            <a:r>
              <a:rPr/>
              <a:t>variables</a:t>
            </a:r>
          </a:p>
        </p:txBody>
      </p:sp>
      <p:sp>
        <p:nvSpPr>
          <p:cNvPr id="3" name="Content Placeholder 2"/>
          <p:cNvSpPr>
            <a:spLocks noGrp="1"/>
          </p:cNvSpPr>
          <p:nvPr>
            <p:ph idx="1"/>
          </p:nvPr>
        </p:nvSpPr>
        <p:spPr/>
        <p:txBody>
          <a:bodyPr/>
          <a:lstStyle/>
          <a:p>
            <a:pPr lvl="0" marL="0" indent="0">
              <a:buNone/>
            </a:pPr>
            <a:r>
              <a:rPr/>
              <a:t>Does there appear to be a relationship between the hours of study per week and the GPA of a student?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2_scatter.png" id="0" name="Picture 1"/>
          <p:cNvPicPr>
            <a:picLocks noGrp="1" noChangeAspect="1"/>
          </p:cNvPicPr>
          <p:nvPr/>
        </p:nvPicPr>
        <p:blipFill>
          <a:blip r:embed="rId2"/>
          <a:stretch>
            <a:fillRect/>
          </a:stretch>
        </p:blipFill>
        <p:spPr bwMode="auto">
          <a:xfrm>
            <a:off x="584200" y="1600200"/>
            <a:ext cx="79629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b="1"/>
              <a:t>Can you spot anything unusual about any of the data points?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Based on the scatterplot, which of the following statements is correct about the head and skull length of possums?</a:t>
            </a:r>
          </a:p>
          <a:p>
            <a:pPr lvl="0" marL="0" indent="0">
              <a:buNone/>
            </a:pPr>
          </a:p>
          <a:p>
            <a:pPr lvl="1">
              <a:buAutoNum type="arabicPeriod"/>
            </a:pPr>
            <a:r>
              <a:rPr/>
              <a:t>There is no relationship between head length and skull width, i.e. the variables are independent.</a:t>
            </a:r>
          </a:p>
          <a:p>
            <a:pPr lvl="1">
              <a:buAutoNum type="arabicPeriod"/>
            </a:pPr>
            <a:r>
              <a:rPr/>
              <a:t>Head length and skull width are positively associated.</a:t>
            </a:r>
          </a:p>
          <a:p>
            <a:pPr lvl="1">
              <a:buAutoNum type="arabicPeriod"/>
            </a:pPr>
            <a:r>
              <a:rPr/>
              <a:t>Skull width and head length are negatively associated.</a:t>
            </a:r>
          </a:p>
          <a:p>
            <a:pPr lvl="1">
              <a:buAutoNum type="arabicPeriod"/>
            </a:pPr>
            <a:r>
              <a:rPr/>
              <a:t>A longer head causes the skull to be wider.</a:t>
            </a:r>
          </a:p>
          <a:p>
            <a:pPr lvl="1">
              <a:buAutoNum type="arabicPeriod"/>
            </a:pPr>
            <a:r>
              <a:rPr/>
              <a:t>A wider skull causes the head to be longer.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Based on the scatterplot, which of the following statements is correct about the head and skull length of possums?</a:t>
            </a:r>
          </a:p>
          <a:p>
            <a:pPr lvl="0" marL="0" indent="0">
              <a:buNone/>
            </a:pPr>
          </a:p>
          <a:p>
            <a:pPr lvl="1">
              <a:buAutoNum type="arabicPeriod"/>
            </a:pPr>
            <a:r>
              <a:rPr/>
              <a:t>There is no relationship between head length and skull width, i.e. the variables are independent.</a:t>
            </a:r>
          </a:p>
          <a:p>
            <a:pPr lvl="1">
              <a:buAutoNum type="arabicPeriod"/>
            </a:pPr>
            <a:r>
              <a:rPr/>
              <a:t>Head length and skull width are positively associated.</a:t>
            </a:r>
          </a:p>
          <a:p>
            <a:pPr lvl="1">
              <a:buAutoNum type="arabicPeriod"/>
            </a:pPr>
            <a:r>
              <a:rPr/>
              <a:t>Skull width and head length are negatively associated.</a:t>
            </a:r>
          </a:p>
          <a:p>
            <a:pPr lvl="1">
              <a:buAutoNum type="arabicPeriod"/>
            </a:pPr>
            <a:r>
              <a:rPr/>
              <a:t>A longer head causes the skull to be wider.</a:t>
            </a:r>
          </a:p>
          <a:p>
            <a:pPr lvl="1">
              <a:buAutoNum type="arabicPeriod"/>
            </a:pPr>
            <a:r>
              <a:rPr/>
              <a:t>A wider skull causes the head to be longer.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Associated</a:t>
            </a:r>
            <a:r>
              <a:rPr/>
              <a:t> </a:t>
            </a:r>
            <a:r>
              <a:rPr/>
              <a:t>versus</a:t>
            </a:r>
            <a:r>
              <a:rPr/>
              <a:t> </a:t>
            </a:r>
            <a:r>
              <a:rPr/>
              <a:t>Independent</a:t>
            </a:r>
          </a:p>
        </p:txBody>
      </p:sp>
      <p:sp>
        <p:nvSpPr>
          <p:cNvPr id="3" name="Content Placeholder 2"/>
          <p:cNvSpPr>
            <a:spLocks noGrp="1"/>
          </p:cNvSpPr>
          <p:nvPr>
            <p:ph idx="1"/>
          </p:nvPr>
        </p:nvSpPr>
        <p:spPr/>
        <p:txBody>
          <a:bodyPr/>
          <a:lstStyle/>
          <a:p>
            <a:pPr lvl="1"/>
            <a:r>
              <a:rPr/>
              <a:t>When two variables show some connection with one another, they are called </a:t>
            </a:r>
            <a:r>
              <a:rPr b="1"/>
              <a:t>associated variables</a:t>
            </a:r>
            <a:r>
              <a:rPr/>
              <a:t>.</a:t>
            </a:r>
          </a:p>
          <a:p>
            <a:pPr lvl="2"/>
            <a:r>
              <a:rPr/>
              <a:t>Associated variables can also be called </a:t>
            </a:r>
            <a:r>
              <a:rPr b="1"/>
              <a:t>dependent variables</a:t>
            </a:r>
            <a:r>
              <a:rPr/>
              <a:t>, and vice-versa</a:t>
            </a:r>
          </a:p>
          <a:p>
            <a:pPr lvl="1"/>
            <a:r>
              <a:rPr/>
              <a:t>If two variables are not associated, i.e., there is no evident connection between the two, then they are said to be </a:t>
            </a:r>
            <a:r>
              <a:rPr b="1"/>
              <a:t>independent</a:t>
            </a:r>
            <a: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Overview</a:t>
            </a:r>
            <a:r>
              <a:rPr/>
              <a:t> </a:t>
            </a:r>
            <a:r>
              <a:rPr/>
              <a:t>of</a:t>
            </a:r>
            <a:r>
              <a:rPr/>
              <a:t> </a:t>
            </a:r>
            <a:r>
              <a:rPr/>
              <a:t>Data</a:t>
            </a:r>
            <a:r>
              <a:rPr/>
              <a:t> </a:t>
            </a:r>
            <a:r>
              <a:rPr/>
              <a:t>Collection</a:t>
            </a:r>
            <a:r>
              <a:rPr/>
              <a:t> </a:t>
            </a:r>
            <a:r>
              <a:rPr/>
              <a:t>Principles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Populations</a:t>
            </a:r>
            <a:r>
              <a:rPr/>
              <a:t> </a:t>
            </a:r>
            <a:r>
              <a:rPr/>
              <a:t>and</a:t>
            </a:r>
            <a:r>
              <a:rPr/>
              <a:t> </a:t>
            </a:r>
            <a:r>
              <a:rPr/>
              <a:t>Samples</a:t>
            </a:r>
          </a:p>
        </p:txBody>
      </p:sp>
      <p:sp>
        <p:nvSpPr>
          <p:cNvPr id="3" name="Content Placeholder 2"/>
          <p:cNvSpPr>
            <a:spLocks noGrp="1"/>
          </p:cNvSpPr>
          <p:nvPr>
            <p:ph idx="1"/>
          </p:nvPr>
        </p:nvSpPr>
        <p:spPr/>
        <p:txBody>
          <a:bodyPr/>
          <a:lstStyle/>
          <a:p>
            <a:pPr lvl="0" marL="0" indent="0">
              <a:buNone/>
            </a:pPr>
          </a:p>
          <a:p>
            <a:pPr lvl="0" marL="0" indent="0">
              <a:buNone/>
            </a:pPr>
            <a:r>
              <a:rPr b="1"/>
              <a:t>Research Question</a:t>
            </a:r>
            <a:r>
              <a:rPr/>
              <a:t> Can people become better, more efficient runners on their own, merely by running?</a:t>
            </a:r>
          </a:p>
          <a:p>
            <a:pPr lvl="0" marL="0" indent="0">
              <a:buNone/>
            </a:pPr>
            <a:r>
              <a:rPr b="1"/>
              <a:t>Population of Interest</a:t>
            </a:r>
            <a:r>
              <a:rPr/>
              <a:t> All people</a:t>
            </a:r>
          </a:p>
          <a:p>
            <a:pPr lvl="0" marL="0" indent="0">
              <a:buNone/>
            </a:pPr>
            <a:r>
              <a:rPr b="1"/>
              <a:t>Sample</a:t>
            </a:r>
            <a:r>
              <a:rPr/>
              <a:t> Group of adult women who recently joined a running group</a:t>
            </a:r>
          </a:p>
          <a:p>
            <a:pPr lvl="0" marL="0" indent="0">
              <a:buNone/>
            </a:pPr>
            <a:r>
              <a:rPr b="1"/>
              <a:t>Population to which results can be generalized</a:t>
            </a:r>
            <a:r>
              <a:rPr/>
              <a:t> Adult women, if the data are randomly sampled</a:t>
            </a:r>
          </a:p>
          <a:p>
            <a:pPr lvl="0" marL="0" indent="0">
              <a:buNone/>
            </a:pPr>
            <a:r>
              <a:rPr/>
              <a:t>Image source: </a:t>
            </a:r>
            <a:r>
              <a:rPr>
                <a:hlinkClick r:id="rId2"/>
              </a:rPr>
              <a:t>http://well.blogs.nytimes.com/2012/08/29/finding-your-ideal-running-form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Case</a:t>
            </a:r>
            <a:r>
              <a:rPr/>
              <a:t> </a:t>
            </a:r>
            <a:r>
              <a:rPr/>
              <a:t>Study:</a:t>
            </a:r>
            <a:r>
              <a:rPr/>
              <a:t> </a:t>
            </a:r>
            <a:r>
              <a:rPr/>
              <a:t>Treating</a:t>
            </a:r>
            <a:r>
              <a:rPr/>
              <a:t> </a:t>
            </a:r>
            <a:r>
              <a:rPr/>
              <a:t>Chronic</a:t>
            </a:r>
            <a:r>
              <a:rPr/>
              <a:t> </a:t>
            </a:r>
            <a:r>
              <a:rPr/>
              <a:t>Fatigue</a:t>
            </a:r>
            <a:r>
              <a:rPr/>
              <a:t> </a:t>
            </a:r>
            <a:r>
              <a:rPr/>
              <a:t>Syndrome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Anecdotal</a:t>
            </a:r>
            <a:r>
              <a:rPr/>
              <a:t> </a:t>
            </a:r>
            <a:r>
              <a:rPr/>
              <a:t>evidence</a:t>
            </a:r>
            <a:r>
              <a:rPr/>
              <a:t> </a:t>
            </a:r>
            <a:r>
              <a:rPr/>
              <a:t>and</a:t>
            </a:r>
            <a:r>
              <a:rPr/>
              <a:t> </a:t>
            </a:r>
            <a:r>
              <a:rPr/>
              <a:t>early</a:t>
            </a:r>
            <a:r>
              <a:rPr/>
              <a:t> </a:t>
            </a:r>
            <a:r>
              <a:rPr/>
              <a:t>smoking</a:t>
            </a:r>
            <a:r>
              <a:rPr/>
              <a:t> </a:t>
            </a:r>
            <a:r>
              <a:rPr/>
              <a:t>research</a:t>
            </a:r>
          </a:p>
        </p:txBody>
      </p:sp>
      <p:sp>
        <p:nvSpPr>
          <p:cNvPr id="3" name="Content Placeholder 2"/>
          <p:cNvSpPr>
            <a:spLocks noGrp="1"/>
          </p:cNvSpPr>
          <p:nvPr>
            <p:ph idx="1"/>
          </p:nvPr>
        </p:nvSpPr>
        <p:spPr/>
        <p:txBody>
          <a:bodyPr/>
          <a:lstStyle/>
          <a:p>
            <a:pPr lvl="1"/>
            <a:r>
              <a:rPr/>
              <a:t>Anti-smoking research started in the 1930s and 1940s when cigarette smoking became increasingly popular. While some smokers seemed to be sensitive to cigarette smoke, others were completely unaffected.</a:t>
            </a:r>
          </a:p>
          <a:p>
            <a:pPr lvl="1"/>
            <a:r>
              <a:rPr/>
              <a:t>Anti-smoking research was faced with resistance based on </a:t>
            </a:r>
            <a:r>
              <a:rPr b="1"/>
              <a:t>anecdotal evidence</a:t>
            </a:r>
            <a:r>
              <a:rPr/>
              <a:t> such as “My uncle smokes three packs a day and he’s in perfectly good health”, evidence based on a limited sample size that might not be representative of the population.</a:t>
            </a:r>
          </a:p>
          <a:p>
            <a:pPr lvl="1"/>
            <a:r>
              <a:rPr/>
              <a:t>It was concluded that “smoking is a complex human behavior, by its nature difficult to study, confounded by human variability.”</a:t>
            </a:r>
          </a:p>
          <a:p>
            <a:pPr lvl="1"/>
            <a:r>
              <a:rPr/>
              <a:t>In time researchers were able to examine larger samples of cases (smokers), and trends showing that smoking has negative health impacts became much clearer.</a:t>
            </a:r>
          </a:p>
          <a:p>
            <a:pPr lvl="0" marL="0" indent="0">
              <a:buNone/>
            </a:pPr>
            <a:r>
              <a:rPr/>
              <a:t>Brandt, The Cigarette Century (2009), Basic Books.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Census</a:t>
            </a:r>
          </a:p>
        </p:txBody>
      </p:sp>
      <p:sp>
        <p:nvSpPr>
          <p:cNvPr id="3" name="Content Placeholder 2"/>
          <p:cNvSpPr>
            <a:spLocks noGrp="1"/>
          </p:cNvSpPr>
          <p:nvPr>
            <p:ph idx="1"/>
          </p:nvPr>
        </p:nvSpPr>
        <p:spPr/>
        <p:txBody>
          <a:bodyPr/>
          <a:lstStyle/>
          <a:p>
            <a:pPr lvl="1"/>
            <a:r>
              <a:rPr/>
              <a:t>Wouldn’t it be better to just include everyone and “sample” the entire population?</a:t>
            </a:r>
          </a:p>
          <a:p>
            <a:pPr lvl="2"/>
            <a:r>
              <a:rPr/>
              <a:t>This is called a </a:t>
            </a:r>
            <a:r>
              <a:rPr b="1"/>
              <a:t>census</a:t>
            </a:r>
          </a:p>
          <a:p>
            <a:pPr lvl="1"/>
            <a:r>
              <a:rPr/>
              <a:t>There are problems with taking a census:</a:t>
            </a:r>
          </a:p>
          <a:p>
            <a:pPr lvl="2"/>
            <a:r>
              <a:rPr/>
              <a:t>It can be difficult to complete a census: there always seem to be some individuals who are hard to locate or hard to measure. And these difficult-to-find people may have certain characteristics that distinguish them from the rest of the population.</a:t>
            </a:r>
          </a:p>
          <a:p>
            <a:pPr lvl="2"/>
            <a:r>
              <a:rPr/>
              <a:t>Populations rarely stand still. Even if you could take a census, the population changes constantly, so it’s never possible to get a perfect measure.</a:t>
            </a:r>
          </a:p>
          <a:p>
            <a:pPr lvl="2"/>
            <a:r>
              <a:rPr/>
              <a:t>Taking a census may be more complex than sampling.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hlinkClick r:id="rId2"/>
              </a:rPr>
              <a:t>http://www.npr.org/templates/story/story.php?storyId=125380052</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Exploratory</a:t>
            </a:r>
            <a:r>
              <a:rPr/>
              <a:t> </a:t>
            </a:r>
            <a:r>
              <a:rPr/>
              <a:t>analysis</a:t>
            </a:r>
            <a:r>
              <a:rPr/>
              <a:t> </a:t>
            </a:r>
            <a:r>
              <a:rPr/>
              <a:t>to</a:t>
            </a:r>
            <a:r>
              <a:rPr/>
              <a:t> </a:t>
            </a:r>
            <a:r>
              <a:rPr/>
              <a:t>inference</a:t>
            </a:r>
          </a:p>
        </p:txBody>
      </p:sp>
      <p:sp>
        <p:nvSpPr>
          <p:cNvPr id="3" name="Content Placeholder 2"/>
          <p:cNvSpPr>
            <a:spLocks noGrp="1"/>
          </p:cNvSpPr>
          <p:nvPr>
            <p:ph idx="1"/>
          </p:nvPr>
        </p:nvSpPr>
        <p:spPr/>
        <p:txBody>
          <a:bodyPr/>
          <a:lstStyle/>
          <a:p>
            <a:pPr lvl="1"/>
            <a:r>
              <a:rPr/>
              <a:t>Sampling is natural.</a:t>
            </a:r>
          </a:p>
          <a:p>
            <a:pPr lvl="1"/>
            <a:r>
              <a:rPr/>
              <a:t>Think about sampling something you are cooking - you taste (examine) a small part of what you’re cooking to get an idea about the dish as a whole.</a:t>
            </a:r>
          </a:p>
          <a:p>
            <a:pPr lvl="1"/>
            <a:r>
              <a:rPr/>
              <a:t>When you taste a spoonful of soup and decide the spoonful you tasted isn’t salty enough, that’s </a:t>
            </a:r>
            <a:r>
              <a:rPr b="1"/>
              <a:t>exploratory analysis</a:t>
            </a:r>
            <a:r>
              <a:rPr/>
              <a:t>.</a:t>
            </a:r>
          </a:p>
          <a:p>
            <a:pPr lvl="1"/>
            <a:r>
              <a:rPr/>
              <a:t>If you generalize and conclude that your entire soup needs salt, that’s an inference.</a:t>
            </a:r>
          </a:p>
          <a:p>
            <a:pPr lvl="1"/>
            <a:r>
              <a:rPr/>
              <a:t>For your inference to be valid, the spoonful you tasted (the sample) needs to be representative of the entire pot (the population).</a:t>
            </a:r>
          </a:p>
          <a:p>
            <a:pPr lvl="1"/>
            <a:r>
              <a:rPr/>
              <a:t>If your spoonful comes only from the surface and the salt is collected at the bottom of the pot, what you tasted is probably not representative of the whole pot.</a:t>
            </a:r>
          </a:p>
          <a:p>
            <a:pPr lvl="1"/>
            <a:r>
              <a:rPr/>
              <a:t>If you first stir the soup thoroughly before you taste, your spoonful will more likely be representative of the whole pot.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bias</a:t>
            </a:r>
          </a:p>
        </p:txBody>
      </p:sp>
      <p:sp>
        <p:nvSpPr>
          <p:cNvPr id="3" name="Content Placeholder 2"/>
          <p:cNvSpPr>
            <a:spLocks noGrp="1"/>
          </p:cNvSpPr>
          <p:nvPr>
            <p:ph idx="1"/>
          </p:nvPr>
        </p:nvSpPr>
        <p:spPr/>
        <p:txBody>
          <a:bodyPr/>
          <a:lstStyle/>
          <a:p>
            <a:pPr lvl="0" marL="0" indent="0">
              <a:buNone/>
            </a:pPr>
            <a:r>
              <a:rPr b="1"/>
              <a:t>Non-response</a:t>
            </a:r>
            <a:r>
              <a:rPr/>
              <a:t>: If only a small fraction of the randomly sampled people choose to respond to a survey, the sample may no longer be representative of the population.</a:t>
            </a:r>
          </a:p>
          <a:p>
            <a:pPr lvl="0" marL="0" indent="0">
              <a:buNone/>
            </a:pPr>
            <a:r>
              <a:rPr b="1"/>
              <a:t>Voluntary response</a:t>
            </a:r>
            <a:r>
              <a:rPr/>
              <a:t>: Occurs when the sample consists of people who volunteer to respond because they have strong opinions on the issue. Such a sample will also not be representative of the population.</a:t>
            </a:r>
          </a:p>
          <a:p>
            <a:pPr lvl="0" marL="0" indent="0">
              <a:buNone/>
            </a:pPr>
            <a:r>
              <a:rPr b="1"/>
              <a:t>Convenience sample</a:t>
            </a:r>
            <a:r>
              <a:rPr/>
              <a:t>: Individuals who are easily accessible are more likely to be included in the sample.</a:t>
            </a:r>
          </a:p>
          <a:p>
            <a:pPr lvl="0" marL="0" indent="0">
              <a:buNone/>
            </a:pPr>
          </a:p>
          <a:p>
            <a:pPr lvl="0" marL="0" indent="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bias</a:t>
            </a:r>
            <a:r>
              <a:rPr/>
              <a:t> </a:t>
            </a:r>
            <a:r>
              <a:rPr/>
              <a:t>example:</a:t>
            </a:r>
            <a:r>
              <a:rPr/>
              <a:t> </a:t>
            </a:r>
            <a:r>
              <a:rPr/>
              <a:t>Landon</a:t>
            </a:r>
            <a:r>
              <a:rPr/>
              <a:t> </a:t>
            </a:r>
            <a:r>
              <a:rPr/>
              <a:t>versus</a:t>
            </a:r>
            <a:r>
              <a:rPr/>
              <a:t> </a:t>
            </a:r>
            <a:r>
              <a:rPr/>
              <a:t>FDR</a:t>
            </a:r>
          </a:p>
        </p:txBody>
      </p:sp>
      <p:sp>
        <p:nvSpPr>
          <p:cNvPr id="3" name="Content Placeholder 2"/>
          <p:cNvSpPr>
            <a:spLocks noGrp="1"/>
          </p:cNvSpPr>
          <p:nvPr>
            <p:ph idx="1"/>
          </p:nvPr>
        </p:nvSpPr>
        <p:spPr/>
        <p:txBody>
          <a:bodyPr/>
          <a:lstStyle/>
          <a:p>
            <a:pPr lvl="0" marL="0" indent="0">
              <a:buNone/>
            </a:pPr>
            <a:r>
              <a:rPr/>
              <a:t>A historical example of a biased sample yielding misleading results. In 1936, Alf Landon became the Republican presidential nominee, opposing the re-election of Franklin Delano Roosevelt, a Democrat.</a:t>
            </a:r>
          </a:p>
          <a:p>
            <a:pPr lvl="0" marL="0" indent="0">
              <a:buNone/>
            </a:pPr>
            <a:r>
              <a:rPr/>
              <a:t>Landon (GOP)</a:t>
            </a:r>
          </a:p>
          <a:p>
            <a:pPr lvl="0" marL="0" indent="0">
              <a:buNone/>
            </a:pPr>
            <a:r>
              <a:rPr/>
              <a:t>FDR (DEM)</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Literary</a:t>
            </a:r>
            <a:r>
              <a:rPr/>
              <a:t> </a:t>
            </a:r>
            <a:r>
              <a:rPr/>
              <a:t>Digest</a:t>
            </a:r>
            <a:r>
              <a:rPr/>
              <a:t> </a:t>
            </a:r>
            <a:r>
              <a:rPr/>
              <a:t>Poll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The Literary Digest polled about 10 million Americans, and got responses from about 2.4 million.</a:t>
                </a:r>
              </a:p>
              <a:p>
                <a:pPr lvl="1"/>
                <a:r>
                  <a:rPr/>
                  <a:t>The poll showed that Landon would likely be the overwhelming winner and FDR would get only 43% of the votes.</a:t>
                </a:r>
              </a:p>
              <a:p>
                <a:pPr lvl="1"/>
                <a:r>
                  <a:rPr/>
                  <a:t>Election result: FDR won, with 62% of the votes (and 98.5% of the electoral votes </a:t>
                </a:r>
                <a14:m>
                  <m:oMath xmlns:m="http://schemas.openxmlformats.org/officeDocument/2006/math">
                    <m:r>
                      <m:t>−</m:t>
                    </m:r>
                  </m:oMath>
                </a14:m>
                <a:r>
                  <a:rPr/>
                  <a:t> the most lop-sided electoral vote victory in US history).</a:t>
                </a:r>
              </a:p>
              <a:p>
                <a:pPr lvl="1"/>
                <a:r>
                  <a:rPr/>
                  <a:t>The magazine was completely discredited because of the poll, and was soon discontinued.</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r><a:rPr /><a:t>Literary</a:t></a:r><a:r><a:rPr /><a:t> </a:t></a:r><a:r><a:rPr /><a:t>Digest</a:t></a:r><a:r><a:rPr /><a:t> </a:t></a:r><a:r><a:rPr /><a:t>Poll</a:t></a:r><a:r><a:rPr /><a:t> </a:t></a:r><a14:m><m:oMath xmlns:m="http://schemas.openxmlformats.org/officeDocument/2006/math"><m:r><m:t>−</m:t></m:r></m:oMath></a14:m><a:r><a:rPr /><a:t> </a:t></a:r><a:r><a:rPr /><a:t>what</a:t></a:r><a:r><a:rPr /><a:t> </a:t></a:r><a:r><a:rPr /><a:t>went</a:t></a:r><a:r><a:rPr /><a:t> </a:t></a:r><a:r><a:rPr /><a:t>wrong?</a:t></a:r></a:p></p:txBody></p:sp><p:sp><p:nvSpPr><p:cNvPr id="3" name="Content Placeholder 2" /><p:cNvSpPr><a:spLocks noGrp="1" /></p:cNvSpPr><p:nvPr><p:ph idx="1" /></p:nvPr></p:nvSpPr><p:spPr /><p:txBody><a:bodyPr /><a:lstStyle /><a:p><a:pPr lvl="1" /><a:r><a:rPr /><a:t>The magazine had surveyed</a:t></a:r></a:p><a:p><a:pPr lvl="2" /><a:r><a:rPr /><a:t>its own readers,</a:t></a:r></a:p><a:p><a:pPr lvl="2" /><a:r><a:rPr /><a:t>registered automobile owners, and</a:t></a:r></a:p><a:p><a:pPr lvl="2" /><a:r><a:rPr /><a:t>registered telephone users.</a:t></a:r></a:p><a:p><a:pPr lvl="0" marL="0" indent="0"><a:buNone /></a:pPr><a:r><a:rPr /><a:t>These groups had incomes well above the national average of the day (remember, this is Great Depression era) which resulted in lists of voters far more likely to support Republicans than a truly typical voter of the time, i.e., the sample was not representative of the American population at the time.</a:t></a:r></a:p></p:txBody></p:sp></p:spTree></p:cSld></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Large</a:t>
            </a:r>
            <a:r>
              <a:rPr/>
              <a:t> </a:t>
            </a:r>
            <a:r>
              <a:rPr/>
              <a:t>samples</a:t>
            </a:r>
            <a:r>
              <a:rPr/>
              <a:t> </a:t>
            </a:r>
            <a:r>
              <a:rPr/>
              <a:t>are</a:t>
            </a:r>
            <a:r>
              <a:rPr/>
              <a:t> </a:t>
            </a:r>
            <a:r>
              <a:rPr/>
              <a:t>preferable,</a:t>
            </a:r>
            <a:r>
              <a:rPr/>
              <a:t> </a:t>
            </a:r>
            <a:r>
              <a:rPr/>
              <a:t>but</a:t>
            </a:r>
            <a:r>
              <a:rPr/>
              <a:t> </a:t>
            </a:r>
            <a:r>
              <a:rPr/>
              <a:t>…</a:t>
            </a:r>
          </a:p>
        </p:txBody>
      </p:sp>
      <p:sp>
        <p:nvSpPr>
          <p:cNvPr id="3" name="Content Placeholder 2"/>
          <p:cNvSpPr>
            <a:spLocks noGrp="1"/>
          </p:cNvSpPr>
          <p:nvPr>
            <p:ph idx="1"/>
          </p:nvPr>
        </p:nvSpPr>
        <p:spPr/>
        <p:txBody>
          <a:bodyPr/>
          <a:lstStyle/>
          <a:p>
            <a:pPr lvl="1"/>
            <a:r>
              <a:rPr/>
              <a:t>The Literary Digest election poll was based on a sample size of 2.4 million, which is huge, but since the sample was biased, the sample did not yield an accurate prediction.</a:t>
            </a:r>
          </a:p>
          <a:p>
            <a:pPr lvl="1"/>
            <a:r>
              <a:rPr/>
              <a:t>Back to the soup analogy: If the soup is not well stirred, it doesn’t matter how large a spoon you have, it will still not taste right. If the soup is well stirred, a small spoon will suffice to test the soup.</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p>
          <a:p>
            <a:pPr lvl="1">
              <a:buAutoNum type="arabicPeriod"/>
            </a:pPr>
            <a:r>
              <a:rPr/>
              <a:t>Some of the mailings may have never reached the parents.</a:t>
            </a:r>
          </a:p>
          <a:p>
            <a:pPr lvl="1">
              <a:buAutoNum type="arabicPeriod"/>
            </a:pPr>
            <a:r>
              <a:rPr/>
              <a:t>The school district has strong support from parents to move forward with the policy approval.</a:t>
            </a:r>
          </a:p>
          <a:p>
            <a:pPr lvl="1">
              <a:buAutoNum type="arabicPeriod"/>
            </a:pPr>
            <a:r>
              <a:rPr/>
              <a:t>It is possible that majority of the parents of high school students disagree with the policy change.</a:t>
            </a:r>
          </a:p>
          <a:p>
            <a:pPr lvl="1">
              <a:buAutoNum type="arabicPeriod"/>
            </a:pPr>
            <a:r>
              <a:rPr/>
              <a:t>The survey results are unlikely to be biased because all parents were mailed a survey.</a:t>
            </a:r>
          </a:p>
          <a:p>
            <a:pPr lvl="0" marL="0" indent="0">
              <a:buNone/>
            </a:pPr>
            <a:r>
              <a:rPr/>
              <a:t>  (a) Only 1   (b) 1 and 2   (c) 1 and 3   (d) 3 and 4   (e) Only 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Treating</a:t>
            </a:r>
            <a:r>
              <a:rPr/>
              <a:t> </a:t>
            </a:r>
            <a:r>
              <a:rPr/>
              <a:t>Chronic</a:t>
            </a:r>
            <a:r>
              <a:rPr/>
              <a:t> </a:t>
            </a:r>
            <a:r>
              <a:rPr/>
              <a:t>Fatigue</a:t>
            </a:r>
            <a:r>
              <a:rPr/>
              <a:t> </a:t>
            </a:r>
            <a:r>
              <a:rPr/>
              <a:t>Syndrome</a:t>
            </a:r>
          </a:p>
        </p:txBody>
      </p:sp>
      <p:sp>
        <p:nvSpPr>
          <p:cNvPr id="3" name="Content Placeholder 2"/>
          <p:cNvSpPr>
            <a:spLocks noGrp="1"/>
          </p:cNvSpPr>
          <p:nvPr>
            <p:ph idx="1"/>
          </p:nvPr>
        </p:nvSpPr>
        <p:spPr/>
        <p:txBody>
          <a:bodyPr/>
          <a:lstStyle/>
          <a:p>
            <a:pPr lvl="0" marL="0" indent="0">
              <a:buNone/>
            </a:pPr>
            <a:r>
              <a:rPr b="1"/>
              <a:t>Objective</a:t>
            </a:r>
            <a:r>
              <a:rPr/>
              <a:t>. Evaluate the effectiveness of cognitive-behavior therapy for chronic fatigue syndrome.</a:t>
            </a:r>
          </a:p>
          <a:p>
            <a:pPr lvl="0" marL="0" indent="0">
              <a:buNone/>
            </a:pPr>
            <a:r>
              <a:rPr b="1"/>
              <a:t>Participant pool</a:t>
            </a:r>
            <a:r>
              <a:rPr/>
              <a:t>. 142 patients who were recruited from referrals by primary care physicians and consultants to a hospital clinic specializing in chronic fatigue syndrome.</a:t>
            </a:r>
          </a:p>
          <a:p>
            <a:pPr lvl="0" marL="0" indent="0">
              <a:buNone/>
            </a:pPr>
            <a:r>
              <a:rPr b="1"/>
              <a:t>Actual participants</a:t>
            </a:r>
            <a:r>
              <a:rPr/>
              <a:t>. Only 60 of the 142 referred patients entered the study. Some were excluded because they didn’t meet the diagnostic criteria, some had other health issues, and some refused to be a part of the study.</a:t>
            </a:r>
          </a:p>
          <a:p>
            <a:pPr lvl="0" marL="0" indent="0">
              <a:buNone/>
            </a:pPr>
            <a:r>
              <a:rPr/>
              <a:t>Study from: Deale, et. al. 1997. </a:t>
            </a:r>
            <a:r>
              <a:rPr i="1"/>
              <a:t>Cognitive behavior therapy for chronic fatigue syndrome: A randomized controlled trial</a:t>
            </a:r>
            <a:r>
              <a:rPr/>
              <a:t>. The American Journal of Psychiatry 154:3.</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p>
          <a:p>
            <a:pPr lvl="1">
              <a:buAutoNum type="arabicPeriod"/>
            </a:pPr>
            <a:r>
              <a:rPr/>
              <a:t>Some of the mailings may have never reached the parents.</a:t>
            </a:r>
          </a:p>
          <a:p>
            <a:pPr lvl="1">
              <a:buAutoNum type="arabicPeriod"/>
            </a:pPr>
            <a:r>
              <a:rPr/>
              <a:t>The school district has strong support from parents to move forward with the policy approval.</a:t>
            </a:r>
          </a:p>
          <a:p>
            <a:pPr lvl="1">
              <a:buAutoNum type="arabicPeriod"/>
            </a:pPr>
            <a:r>
              <a:rPr/>
              <a:t>It is possible that majority of the parents of high school students disagree with the policy change.</a:t>
            </a:r>
          </a:p>
          <a:p>
            <a:pPr lvl="1">
              <a:buAutoNum type="arabicPeriod"/>
            </a:pPr>
            <a:r>
              <a:rPr/>
              <a:t>The survey results are unlikely to be biased because all parents were mailed a survey.</a:t>
            </a:r>
          </a:p>
          <a:p>
            <a:pPr lvl="0" marL="0" indent="0">
              <a:buNone/>
            </a:pPr>
            <a:r>
              <a:rPr/>
              <a:t>  (a) Only 1   (b) 1 and 2   (c)  1 and 3   (d) 3 and 4   (e) Only 4</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Errors</a:t>
            </a:r>
          </a:p>
        </p:txBody>
      </p:sp>
      <p:sp>
        <p:nvSpPr>
          <p:cNvPr id="3" name="Content Placeholder 2"/>
          <p:cNvSpPr>
            <a:spLocks noGrp="1"/>
          </p:cNvSpPr>
          <p:nvPr>
            <p:ph idx="1"/>
          </p:nvPr>
        </p:nvSpPr>
        <p:spPr/>
        <p:txBody>
          <a:bodyPr/>
          <a:lstStyle/>
          <a:p>
            <a:pPr lvl="0" marL="0" indent="0">
              <a:buNone/>
            </a:pPr>
            <a:r>
              <a:rPr/>
              <a:t>There are a number of ways things can go wrong. Some examples:</a:t>
            </a:r>
          </a:p>
          <a:p>
            <a:pPr lvl="1"/>
            <a:r>
              <a:rPr/>
              <a:t>non-response</a:t>
            </a:r>
          </a:p>
          <a:p>
            <a:pPr lvl="1"/>
            <a:r>
              <a:rPr/>
              <a:t>self-selection</a:t>
            </a:r>
          </a:p>
          <a:p>
            <a:pPr lvl="1"/>
            <a:r>
              <a:rPr/>
              <a:t>framing bias</a:t>
            </a:r>
          </a:p>
          <a:p>
            <a:pPr lvl="1"/>
            <a:r>
              <a:rPr/>
              <a:t>sensitive topics</a:t>
            </a:r>
          </a:p>
          <a:p>
            <a:pPr lvl="1"/>
            <a:r>
              <a:rPr/>
              <a:t>interviewer bias</a:t>
            </a:r>
          </a:p>
          <a:p>
            <a:pPr lvl="1"/>
            <a:r>
              <a:rPr/>
              <a:t>timing</a:t>
            </a:r>
          </a:p>
          <a:p>
            <a:pPr lvl="0" marL="0" indent="0">
              <a:buNone/>
            </a:pPr>
            <a:r>
              <a:rPr/>
              <a:t>More details in a </a:t>
            </a:r>
            <a:r>
              <a:rPr b="1"/>
              <a:t>handout</a:t>
            </a:r>
            <a:r>
              <a:rPr/>
              <a:t> that will be posted on Blackboard.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Explanatory</a:t>
            </a:r>
            <a:r>
              <a:rPr/>
              <a:t> </a:t>
            </a:r>
            <a:r>
              <a:rPr/>
              <a:t>and</a:t>
            </a:r>
            <a:r>
              <a:rPr/>
              <a:t> </a:t>
            </a:r>
            <a:r>
              <a:rPr/>
              <a:t>Response</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To identify the explanatory variable in a pair of variables, identify which of the two is suspected of affecting the other:</a:t>
                </a:r>
              </a:p>
              <a:p>
                <a:pPr lvl="1"/>
                <a14:m>
                  <m:oMathPara xmlns:m="http://schemas.openxmlformats.org/officeDocument/2006/math">
                    <m:oMathParaPr>
                      <m:jc m:val="center"/>
                    </m:oMathParaPr>
                    <m:oMath>
                      <m:r>
                        <m:rPr>
                          <m:sty m:val="p"/>
                        </m:rPr>
                        <m:t>explanatory variable</m:t>
                      </m:r>
                      <m:limUpp>
                        <m:e>
                          <m:r>
                            <m:t>→</m:t>
                          </m:r>
                        </m:e>
                        <m:lim>
                          <m:r>
                            <m:rPr>
                              <m:sty m:val="p"/>
                            </m:rPr>
                            <m:t>might affect</m:t>
                          </m:r>
                        </m:lim>
                      </m:limUpp>
                      <m:r>
                        <m:rPr>
                          <m:sty m:val="p"/>
                        </m:rPr>
                        <m:t>response variable</m:t>
                      </m:r>
                    </m:oMath>
                  </m:oMathPara>
                </a14:m>
              </a:p>
              <a:p>
                <a:pPr lvl="1"/>
                <a:r>
                  <a:rPr/>
                  <a:t>Labeling variables as explanatory and response does not guarantee the relationship between the two is actually causal, even if there is an association identified between the two variables. We use these labels only to keep track of which variable we suspect affects the other.</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of</a:t>
            </a:r>
            <a:r>
              <a:rPr/>
              <a:t> </a:t>
            </a:r>
            <a:r>
              <a:rPr/>
              <a:t>Collecting</a:t>
            </a:r>
            <a:r>
              <a:rPr/>
              <a:t> </a:t>
            </a:r>
            <a:r>
              <a:rPr/>
              <a:t>Data</a:t>
            </a:r>
          </a:p>
        </p:txBody>
      </p:sp>
      <p:sp>
        <p:nvSpPr>
          <p:cNvPr id="3" name="Content Placeholder 2"/>
          <p:cNvSpPr>
            <a:spLocks noGrp="1"/>
          </p:cNvSpPr>
          <p:nvPr>
            <p:ph idx="1"/>
          </p:nvPr>
        </p:nvSpPr>
        <p:spPr/>
        <p:txBody>
          <a:bodyPr/>
          <a:lstStyle/>
          <a:p>
            <a:pPr lvl="0" marL="0" indent="0">
              <a:buNone/>
            </a:pPr>
            <a:r>
              <a:rPr b="1"/>
              <a:t>Observational study</a:t>
            </a:r>
            <a:r>
              <a:rPr/>
              <a:t>: Researchers collect data in a way that does not directly interfere with how the data arise, i.e. they merely “observe”, and can only establish an association between the explanatory and response variables.</a:t>
            </a:r>
          </a:p>
          <a:p>
            <a:pPr lvl="0" marL="0" indent="0">
              <a:buNone/>
            </a:pPr>
            <a:r>
              <a:rPr b="1"/>
              <a:t>Experiment</a:t>
            </a:r>
            <a:r>
              <a:rPr/>
              <a:t>: Researchers randomly assign subjects to various treatments in order to establish causal connections between the explanatory and response variables.</a:t>
            </a:r>
          </a:p>
          <a:p>
            <a:pPr lvl="0" marL="0" indent="0">
              <a:buNone/>
            </a:pPr>
            <a:r>
              <a:rPr/>
              <a:t>If you’re going to walk away with one thing from this class, let it be “correlation does not imply causation”.</a:t>
            </a:r>
          </a:p>
          <a:p>
            <a:pPr lvl="0" marL="0" indent="0">
              <a:buNone/>
            </a:pPr>
          </a:p>
          <a:p>
            <a:pPr lvl="0" marL="0" indent="0">
              <a:buNone/>
            </a:pPr>
            <a:r>
              <a:rPr>
                <a:hlinkClick r:id="rId2"/>
              </a:rPr>
              <a:t>http://xkcd.com/552/</a:t>
            </a:r>
          </a:p>
          <a:p>
            <a:pPr lvl="0" marL="0" indent="0">
              <a:spcBef>
                <a:spcPts val="3000"/>
              </a:spcBef>
              <a:buNone/>
            </a:pPr>
            <a:r>
              <a:rPr b="1"/>
              <a:t>Observational studies and sampling strategies</a:t>
            </a:r>
          </a:p>
          <a:p>
            <a:pPr lvl="0" marL="0" indent="0">
              <a:buNone/>
            </a:pPr>
            <a:r>
              <a:rPr b="1"/>
              <a:t>New study sponsored by General Mills says that eating breakfast makes girls thinner</a:t>
            </a:r>
          </a:p>
          <a:p>
            <a:pPr lvl="0" marL="0" indent="0">
              <a:buNone/>
            </a:pPr>
            <a:r>
              <a:rPr/>
              <a:t>By ALEX DOMINGUEZ, Associated Press</a:t>
            </a:r>
          </a:p>
          <a:p>
            <a:pPr lvl="0" marL="0" indent="0">
              <a:buNone/>
            </a:pPr>
            <a:r>
              <a:rPr/>
              <a:t>Girls who regularly ate breakfast, particularly one that includes cereal, were slimmer than those who skipped the morning meal, according to a study that tracked nearly 2,400 girls for 10 years.</a:t>
            </a:r>
          </a:p>
          <a:p>
            <a:pPr lvl="0" marL="0" indent="0">
              <a:buNone/>
            </a:pPr>
            <a:r>
              <a:rPr/>
              <a:t>Girls who ate breakfast of any type had a lower average body mass index, a common obesity gauge, than those who said they didn’t. The index was even lower for girls who said they ate cereal for breakfast, according to findings of the study conducted by the Maryland Medical Research Institute. The study received funding from the National Institutes of Health and cereal-maker General Mills.</a:t>
            </a:r>
          </a:p>
          <a:p>
            <a:pPr lvl="0" marL="0" indent="0">
              <a:buNone/>
            </a:pPr>
            <a:r>
              <a:rPr/>
              <a:t>“Not eating breakfast is the worst thing you can do, that’s really the take-home message for teenage girls,” said study author Bruce Barton, the Maryland institute’s president and CEO.</a:t>
            </a:r>
          </a:p>
          <a:p>
            <a:pPr lvl="0" marL="0" indent="0">
              <a:buNone/>
            </a:pPr>
            <a:r>
              <a:rPr/>
              <a:t>The fiber in cereal and healthier foods that normally accompany cereal, such as milk and orange juice, may account for the lower body mass index among cereal eaters, Barton said.</a:t>
            </a:r>
          </a:p>
          <a:p>
            <a:pPr lvl="0" marL="0" indent="0">
              <a:buNone/>
            </a:pPr>
            <a:r>
              <a:rPr/>
              <a:t>The results were gleaned from a larger NIH survey of 2,379 girls in California, Ohio and Maryland who were tracked between ages 9 and 19. Results of the study appear in the September issue of the Journal of the American Dietetic Association.</a:t>
            </a:r>
          </a:p>
          <a:p>
            <a:pPr lvl="0" marL="0" indent="0">
              <a:buNone/>
            </a:pPr>
            <a:r>
              <a:rPr/>
              <a:t>Nearly one in three adolescent girls in the United States is overweight, according to the association. The problem is particularly troubling because research shows becoming overweight as a child can lead to a lifetime struggle with obesity.</a:t>
            </a:r>
          </a:p>
          <a:p>
            <a:pPr lvl="0" marL="0" indent="0">
              <a:buNone/>
            </a:pPr>
            <a:r>
              <a:rPr/>
              <a:t>As part of the survey, the girls were asked once a year what they had eaten during the previous three days. The data were adjusted to compensate for factors such as differences in physical activity among the girls and normal increases in body fat during adolescence.</a:t>
            </a:r>
          </a:p>
          <a:p>
            <a:pPr lvl="0" marL="0" indent="0">
              <a:spcBef>
                <a:spcPts val="3000"/>
              </a:spcBef>
              <a:buNone/>
            </a:pPr>
            <a:r>
              <a:rPr b="1"/>
              <a:t>What type of study is this: observational or experiment?</a:t>
            </a:r>
          </a:p>
          <a:p>
            <a:pPr lvl="0" marL="0" indent="0">
              <a:buNone/>
            </a:pPr>
            <a:r>
              <a:rPr/>
              <a:t>“Girls who regularly ate breakfast, particularly one that includes cereal, were slimmer than those who skipped the morning meal, according to a study that tracked nearly 2,400 girls for 10 years. […] As part of the survey, the girls were asked once a year what they had eaten during the previous three days.”</a:t>
            </a:r>
          </a:p>
          <a:p>
            <a:pPr lvl="0" marL="0" indent="0">
              <a:buNone/>
            </a:pPr>
            <a:r>
              <a:rPr/>
              <a:t>This is an </a:t>
            </a:r>
            <a:r>
              <a:rPr b="1"/>
              <a:t>observational study</a:t>
            </a:r>
            <a:r>
              <a:rPr/>
              <a:t> since the researchers merely observed the behavior of the girls (subjects) as opposed to imposing treatments on them.</a:t>
            </a:r>
          </a:p>
          <a:p>
            <a:pPr lvl="0" marL="0" indent="0">
              <a:spcBef>
                <a:spcPts val="3000"/>
              </a:spcBef>
              <a:buNone/>
            </a:pPr>
            <a:r>
              <a:rPr b="1"/>
              <a:t>What is the conclusion of the study?</a:t>
            </a:r>
          </a:p>
          <a:p>
            <a:pPr lvl="0" marL="0" indent="0">
              <a:buNone/>
            </a:pPr>
            <a:r>
              <a:rPr/>
              <a:t>There is an association between girls eating breakfast and being slimmer.</a:t>
            </a:r>
          </a:p>
          <a:p>
            <a:pPr lvl="0" marL="0" indent="0">
              <a:spcBef>
                <a:spcPts val="3000"/>
              </a:spcBef>
              <a:buNone/>
            </a:pPr>
            <a:r>
              <a:rPr b="1"/>
              <a:t>Who sponsored the study?</a:t>
            </a:r>
          </a:p>
          <a:p>
            <a:pPr lvl="0" marL="0" indent="0">
              <a:buNone/>
            </a:pPr>
            <a:r>
              <a:rPr/>
              <a:t>General Mills (cereal manufacturer)</a:t>
            </a:r>
          </a:p>
          <a:p>
            <a:pPr lvl="0" marL="0" indent="0">
              <a:spcBef>
                <a:spcPts val="3000"/>
              </a:spcBef>
              <a:buNone/>
            </a:pPr>
            <a:r>
              <a:rPr b="1"/>
              <a:t>3 Possible Explanations</a:t>
            </a:r>
          </a:p>
          <a:p>
            <a:pPr lvl="1">
              <a:buAutoNum type="arabicPeriod"/>
            </a:pPr>
            <a:r>
              <a:rPr/>
              <a:t>Eating breakfast causes girls to be thinner.</a:t>
            </a:r>
          </a:p>
          <a:p>
            <a:pPr lvl="1">
              <a:buNone/>
            </a:pPr>
          </a:p>
          <a:p>
            <a:pPr lvl="1">
              <a:buAutoNum type="arabicPeriod"/>
            </a:pPr>
            <a:r>
              <a:rPr/>
              <a:t>Being thin causes girls to eat breakfast.</a:t>
            </a:r>
          </a:p>
          <a:p>
            <a:pPr lvl="1">
              <a:buNone/>
            </a:pPr>
          </a:p>
          <a:p>
            <a:pPr lvl="1">
              <a:buAutoNum type="arabicPeriod"/>
            </a:pPr>
            <a:r>
              <a:rPr/>
              <a:t>A third variable is responsible for both. What could it be? An extraneous variable that affects both the explanatory and the response variable and that make it seem like there is a relationship between the two is called a </a:t>
            </a:r>
            <a:r>
              <a:rPr b="1"/>
              <a:t>confounding variable</a:t>
            </a:r>
            <a:r>
              <a:rPr/>
              <a:t>.</a:t>
            </a:r>
          </a:p>
          <a:p>
            <a:pPr lvl="1">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Prospective</a:t>
            </a:r>
            <a:r>
              <a:rPr/>
              <a:t> </a:t>
            </a:r>
            <a:r>
              <a:rPr/>
              <a:t>versus</a:t>
            </a:r>
            <a:r>
              <a:rPr/>
              <a:t> </a:t>
            </a:r>
            <a:r>
              <a:rPr/>
              <a:t>Retrospective</a:t>
            </a:r>
            <a:r>
              <a:rPr/>
              <a:t> </a:t>
            </a:r>
            <a:r>
              <a:rPr/>
              <a:t>Studies</a:t>
            </a:r>
          </a:p>
        </p:txBody>
      </p:sp>
      <p:sp>
        <p:nvSpPr>
          <p:cNvPr id="3" name="Content Placeholder 2"/>
          <p:cNvSpPr>
            <a:spLocks noGrp="1"/>
          </p:cNvSpPr>
          <p:nvPr>
            <p:ph idx="1"/>
          </p:nvPr>
        </p:nvSpPr>
        <p:spPr/>
        <p:txBody>
          <a:bodyPr/>
          <a:lstStyle/>
          <a:p>
            <a:pPr lvl="0" marL="0" indent="0">
              <a:buNone/>
            </a:pPr>
            <a:r>
              <a:rPr/>
              <a:t>A </a:t>
            </a:r>
            <a:r>
              <a:rPr b="1"/>
              <a:t>prospective study</a:t>
            </a:r>
            <a:r>
              <a:rPr/>
              <a:t> identifies individuals and collects information as events unfold.</a:t>
            </a:r>
          </a:p>
          <a:p>
            <a:pPr lvl="1"/>
            <a:r>
              <a:rPr b="1"/>
              <a:t>Example</a:t>
            </a:r>
            <a:r>
              <a:rPr/>
              <a:t>: The Nurses Health Study has been recruiting registered nurses and then collecting data from them using questionnaires since 1976.</a:t>
            </a:r>
          </a:p>
          <a:p>
            <a:pPr lvl="0" marL="0" indent="0">
              <a:buNone/>
            </a:pPr>
            <a:r>
              <a:rPr b="1"/>
              <a:t>Retrospective studies</a:t>
            </a:r>
            <a:r>
              <a:rPr/>
              <a:t> collect data after events have taken place.</a:t>
            </a:r>
          </a:p>
          <a:p>
            <a:pPr lvl="1"/>
            <a:r>
              <a:rPr b="1"/>
              <a:t>Example</a:t>
            </a:r>
            <a:r>
              <a:rPr/>
              <a:t>: Researchers reviewing past events in medical records.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Obtaining</a:t>
            </a:r>
            <a:r>
              <a:rPr/>
              <a:t> </a:t>
            </a:r>
            <a:r>
              <a:rPr/>
              <a:t>Good</a:t>
            </a:r>
            <a:r>
              <a:rPr/>
              <a:t> </a:t>
            </a:r>
            <a:r>
              <a:rPr/>
              <a:t>Samples</a:t>
            </a:r>
          </a:p>
        </p:txBody>
      </p:sp>
      <p:sp>
        <p:nvSpPr>
          <p:cNvPr id="3" name="Content Placeholder 2"/>
          <p:cNvSpPr>
            <a:spLocks noGrp="1"/>
          </p:cNvSpPr>
          <p:nvPr>
            <p:ph idx="1"/>
          </p:nvPr>
        </p:nvSpPr>
        <p:spPr/>
        <p:txBody>
          <a:bodyPr/>
          <a:lstStyle/>
          <a:p>
            <a:pPr lvl="0" marL="0" indent="0">
              <a:buNone/>
            </a:pPr>
            <a:r>
              <a:rPr/>
              <a:t>Almost all statistical methods are based on the notion of implied randomness.</a:t>
            </a:r>
          </a:p>
          <a:p>
            <a:pPr lvl="0" marL="0" indent="0">
              <a:buNone/>
            </a:pPr>
            <a:r>
              <a:rPr/>
              <a:t>If observational data are not collected in a random framework from a population, these statistical methods – the estimates and errors associated with the estimates – are not reliable.</a:t>
            </a:r>
          </a:p>
          <a:p>
            <a:pPr lvl="0" marL="0" indent="0">
              <a:buNone/>
            </a:pPr>
            <a:r>
              <a:rPr/>
              <a:t>Most commonly used random sampling techniques are </a:t>
            </a:r>
            <a:r>
              <a:rPr b="1"/>
              <a:t>simple</a:t>
            </a:r>
            <a:r>
              <a:rPr/>
              <a:t>, </a:t>
            </a:r>
            <a:r>
              <a:rPr b="1"/>
              <a:t>stratified</a:t>
            </a:r>
            <a:r>
              <a:rPr/>
              <a:t>, and </a:t>
            </a:r>
            <a:r>
              <a:rPr b="1"/>
              <a:t>cluster</a:t>
            </a:r>
            <a:r>
              <a:rPr/>
              <a:t> sampling.</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p>
        </p:txBody>
      </p:sp>
      <p:sp>
        <p:nvSpPr>
          <p:cNvPr id="3" name="Content Placeholder 2"/>
          <p:cNvSpPr>
            <a:spLocks noGrp="1"/>
          </p:cNvSpPr>
          <p:nvPr>
            <p:ph idx="1"/>
          </p:nvPr>
        </p:nvSpPr>
        <p:spPr/>
        <p:txBody>
          <a:bodyPr/>
          <a:lstStyle/>
          <a:p>
            <a:pPr lvl="0" marL="0" indent="0">
              <a:buNone/>
            </a:pPr>
            <a:r>
              <a:rPr/>
              <a:t>Randomly select cases from the population, where there is no implied connection between the points that are selected.</a:t>
            </a:r>
          </a:p>
          <a:p>
            <a:pPr lvl="0" marL="0" indent="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Sample</a:t>
            </a:r>
          </a:p>
        </p:txBody>
      </p:sp>
      <p:sp>
        <p:nvSpPr>
          <p:cNvPr id="3" name="Content Placeholder 2"/>
          <p:cNvSpPr>
            <a:spLocks noGrp="1"/>
          </p:cNvSpPr>
          <p:nvPr>
            <p:ph idx="1"/>
          </p:nvPr>
        </p:nvSpPr>
        <p:spPr/>
        <p:txBody>
          <a:bodyPr/>
          <a:lstStyle/>
          <a:p>
            <a:pPr lvl="0" marL="0" indent="0">
              <a:buNone/>
            </a:pPr>
            <a:r>
              <a:rPr/>
              <a:t>Strata are made up of similar observations. We take a simple random sample from each stratum.</a:t>
            </a:r>
          </a:p>
          <a:p>
            <a:pPr lvl="0" marL="0" indent="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Sample</a:t>
            </a:r>
          </a:p>
        </p:txBody>
      </p:sp>
      <p:sp>
        <p:nvSpPr>
          <p:cNvPr id="3" name="Content Placeholder 2"/>
          <p:cNvSpPr>
            <a:spLocks noGrp="1"/>
          </p:cNvSpPr>
          <p:nvPr>
            <p:ph idx="1"/>
          </p:nvPr>
        </p:nvSpPr>
        <p:spPr/>
        <p:txBody>
          <a:bodyPr/>
          <a:lstStyle/>
          <a:p>
            <a:pPr lvl="0" marL="0" indent="0">
              <a:buNone/>
            </a:pPr>
            <a:r>
              <a:rPr/>
              <a:t>Clusters are usually not made up of homogeneous observations, and we take a simple random sample from a random sample of clusters. Usually preferred for economical reasons.</a:t>
            </a:r>
          </a:p>
          <a:p>
            <a:pPr lvl="0" marL="0" indent="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city council has requested a household survey be conducted in a suburban area of their city. The area is broken into many distinct and unique neighborhoods, some including large homes, some with only apartments. Which approach would likely be the </a:t>
            </a:r>
            <a:r>
              <a:rPr i="1"/>
              <a:t>least</a:t>
            </a:r>
            <a:r>
              <a:rPr/>
              <a:t> effective?</a:t>
            </a:r>
          </a:p>
          <a:p>
            <a:pPr lvl="1">
              <a:buAutoNum type="alphaLcParenBoth"/>
            </a:pPr>
            <a:r>
              <a:rPr/>
              <a:t>Simple random sampling</a:t>
            </a:r>
          </a:p>
          <a:p>
            <a:pPr lvl="1">
              <a:buAutoNum type="alphaLcParenBoth"/>
            </a:pPr>
            <a:r>
              <a:rPr/>
              <a:t>Cluster sampling</a:t>
            </a:r>
          </a:p>
          <a:p>
            <a:pPr lvl="1">
              <a:buAutoNum type="alphaLcParenBoth"/>
            </a:pPr>
            <a:r>
              <a:rPr/>
              <a:t>Stratified sampling</a:t>
            </a:r>
          </a:p>
          <a:p>
            <a:pPr lvl="1">
              <a:buAutoNum type="alphaLcParenBoth"/>
            </a:pPr>
            <a:r>
              <a:rPr/>
              <a:t>Blocked sampling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Study</a:t>
            </a:r>
            <a:r>
              <a:rPr/>
              <a:t> </a:t>
            </a:r>
            <a:r>
              <a:rPr/>
              <a:t>Design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Patients randomly assigned to treatment and control groups, 30 patients in each group:</a:t>
                </a:r>
              </a:p>
              <a:p>
                <a:pPr lvl="0" marL="0" indent="0">
                  <a:buNone/>
                </a:pPr>
                <a:r>
                  <a:rPr b="1"/>
                  <a:t>Treatment</a:t>
                </a:r>
                <a:r>
                  <a:rPr/>
                  <a:t>: Cognitive behavior therapy </a:t>
                </a:r>
                <a14:m>
                  <m:oMath xmlns:m="http://schemas.openxmlformats.org/officeDocument/2006/math">
                    <m:r>
                      <m:t>−</m:t>
                    </m:r>
                  </m:oMath>
                </a14:m>
                <a:r>
                  <a:rPr/>
                  <a:t> collaborative, educative, and with a behavioral emphasis. Patients were shown on how activity could be increased steadily and safely without exacerbating symptoms.</a:t>
                </a:r>
              </a:p>
              <a:p>
                <a:pPr lvl="0" marL="0" indent="0">
                  <a:buNone/>
                </a:pPr>
                <a:r>
                  <a:rPr b="1"/>
                  <a:t>Control</a:t>
                </a:r>
                <a:r>
                  <a:rPr/>
                  <a:t>: Relaxation </a:t>
                </a:r>
                <a14:m>
                  <m:oMath xmlns:m="http://schemas.openxmlformats.org/officeDocument/2006/math">
                    <m:r>
                      <m:t>−</m:t>
                    </m:r>
                  </m:oMath>
                </a14:m>
                <a:r>
                  <a:rPr/>
                  <a:t> No advice was given about how activity could be increased. Instead progressive muscle relaxation, visualization, and rapid relaxation skills were taught.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city council has requested a household survey be conducted in a suburban area of their city. The area is broken into many distinct and unique neighborhoods, some including large homes, some with only apartments. Which approach would likely be the </a:t>
            </a:r>
            <a:r>
              <a:rPr i="1"/>
              <a:t>least</a:t>
            </a:r>
            <a:r>
              <a:rPr/>
              <a:t> effective?</a:t>
            </a:r>
          </a:p>
          <a:p>
            <a:pPr lvl="1">
              <a:buAutoNum type="alphaLcParenBoth"/>
            </a:pPr>
            <a:r>
              <a:rPr/>
              <a:t>Simple random sampling</a:t>
            </a:r>
          </a:p>
          <a:p>
            <a:pPr lvl="1">
              <a:buAutoNum type="alphaLcParenBoth"/>
            </a:pPr>
            <a:r>
              <a:rPr/>
              <a:t>Cluster sampling</a:t>
            </a:r>
          </a:p>
          <a:p>
            <a:pPr lvl="1">
              <a:buAutoNum type="alphaLcParenBoth"/>
            </a:pPr>
            <a:r>
              <a:rPr/>
              <a:t> Stratified sampling</a:t>
            </a:r>
          </a:p>
          <a:p>
            <a:pPr lvl="1">
              <a:buAutoNum type="alphaLcParenBoth"/>
            </a:pPr>
            <a:r>
              <a:rPr/>
              <a:t>Blocked sampling</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r>
              <a:rPr/>
              <a:t> </a:t>
            </a:r>
            <a:r>
              <a:rPr/>
              <a:t>and</a:t>
            </a:r>
            <a:r>
              <a:rPr/>
              <a:t> </a:t>
            </a:r>
            <a:r>
              <a:rPr/>
              <a:t>Note</a:t>
            </a:r>
          </a:p>
        </p:txBody>
      </p:sp>
      <p:sp>
        <p:nvSpPr>
          <p:cNvPr id="3" name="Content Placeholder 2"/>
          <p:cNvSpPr>
            <a:spLocks noGrp="1"/>
          </p:cNvSpPr>
          <p:nvPr>
            <p:ph idx="1"/>
          </p:nvPr>
        </p:nvSpPr>
        <p:spPr/>
        <p:txBody>
          <a:bodyPr/>
          <a:lstStyle/>
          <a:p>
            <a:pPr lvl="0" marL="0" indent="0">
              <a:buNone/>
            </a:pPr>
            <a:r>
              <a:rPr/>
              <a:t>The only way to avoid the potential bias of samples is to select the sample </a:t>
            </a:r>
            <a:r>
              <a:rPr b="1"/>
              <a:t>randomly</a:t>
            </a:r>
            <a:r>
              <a:rPr/>
              <a:t>. Aside from Simple Random Sampling, the other techniques mentioned can be used to assist in this.</a:t>
            </a:r>
          </a:p>
          <a:p>
            <a:pPr lvl="0" marL="0" indent="0">
              <a:buNone/>
            </a:pPr>
            <a:r>
              <a:rPr b="1"/>
              <a:t>Handout</a:t>
            </a:r>
            <a:r>
              <a:rPr/>
              <a:t> posted to Blackboard reviewing the topic, and you can read Chapter 1.4.2 in our text.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Experiments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Principles</a:t>
            </a:r>
            <a:r>
              <a:rPr/>
              <a:t> </a:t>
            </a:r>
            <a:r>
              <a:rPr/>
              <a:t>of</a:t>
            </a:r>
            <a:r>
              <a:rPr/>
              <a:t> </a:t>
            </a:r>
            <a:r>
              <a:rPr/>
              <a:t>Experimental</a:t>
            </a:r>
            <a:r>
              <a:rPr/>
              <a:t> </a:t>
            </a:r>
            <a:r>
              <a:rPr/>
              <a:t>Design</a:t>
            </a:r>
          </a:p>
        </p:txBody>
      </p:sp>
      <p:sp>
        <p:nvSpPr>
          <p:cNvPr id="3" name="Content Placeholder 2"/>
          <p:cNvSpPr>
            <a:spLocks noGrp="1"/>
          </p:cNvSpPr>
          <p:nvPr>
            <p:ph idx="1"/>
          </p:nvPr>
        </p:nvSpPr>
        <p:spPr/>
        <p:txBody>
          <a:bodyPr/>
          <a:lstStyle/>
          <a:p>
            <a:pPr lvl="0" marL="0" indent="0">
              <a:buNone/>
            </a:pPr>
            <a:r>
              <a:rPr/>
              <a:t>Studies where researchers assign treatments to cases are called </a:t>
            </a:r>
            <a:r>
              <a:rPr b="1"/>
              <a:t>experiments</a:t>
            </a:r>
            <a:r>
              <a:rPr/>
              <a:t>. If the assignment of treatments to cases (e.g., using a coin flip to determine which treatment a patient receives), the study is called a </a:t>
            </a:r>
            <a:r>
              <a:rPr b="1"/>
              <a:t>randomized experiment</a:t>
            </a:r>
            <a:r>
              <a:rPr/>
              <a:t>.</a:t>
            </a:r>
          </a:p>
          <a:p>
            <a:pPr lvl="0" marL="0" indent="0">
              <a:buNone/>
            </a:pPr>
            <a:r>
              <a:rPr/>
              <a:t>Randomized experiments have a series of four principles.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1:</a:t>
            </a:r>
            <a:r>
              <a:rPr/>
              <a:t> </a:t>
            </a:r>
            <a:r>
              <a:rPr/>
              <a:t>Controlling</a:t>
            </a:r>
          </a:p>
        </p:txBody>
      </p:sp>
      <p:sp>
        <p:nvSpPr>
          <p:cNvPr id="3" name="Content Placeholder 2"/>
          <p:cNvSpPr>
            <a:spLocks noGrp="1"/>
          </p:cNvSpPr>
          <p:nvPr>
            <p:ph idx="1"/>
          </p:nvPr>
        </p:nvSpPr>
        <p:spPr/>
        <p:txBody>
          <a:bodyPr/>
          <a:lstStyle/>
          <a:p>
            <a:pPr lvl="0" marL="0" indent="0">
              <a:buNone/>
            </a:pPr>
            <a:r>
              <a:rPr/>
              <a:t>Researchers assign treatments to cases, and do their best to </a:t>
            </a:r>
            <a:r>
              <a:rPr b="1"/>
              <a:t>control</a:t>
            </a:r>
            <a:r>
              <a:rPr/>
              <a:t> for other differences between groups.</a:t>
            </a:r>
          </a:p>
          <a:p>
            <a:pPr lvl="0" marL="0" indent="0">
              <a:buNone/>
            </a:pPr>
            <a:r>
              <a:rPr b="1"/>
              <a:t>Example</a:t>
            </a:r>
            <a:r>
              <a:rPr/>
              <a:t>: in a drug trial, patients may be asked to take a pill daily. Some may take the pill dry (ick!), some with just a sip of water, some with coffee, and others with juice. To </a:t>
            </a:r>
            <a:r>
              <a:rPr b="1"/>
              <a:t>control</a:t>
            </a:r>
            <a:r>
              <a:rPr/>
              <a:t> for the effect of accompanying liquid, a doctor may ask all patients to drink a 12 oz glass of water with the pill.</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2:</a:t>
            </a:r>
            <a:r>
              <a:rPr/>
              <a:t> </a:t>
            </a:r>
            <a:r>
              <a:rPr/>
              <a:t>Randomization</a:t>
            </a:r>
          </a:p>
        </p:txBody>
      </p:sp>
      <p:sp>
        <p:nvSpPr>
          <p:cNvPr id="3" name="Content Placeholder 2"/>
          <p:cNvSpPr>
            <a:spLocks noGrp="1"/>
          </p:cNvSpPr>
          <p:nvPr>
            <p:ph idx="1"/>
          </p:nvPr>
        </p:nvSpPr>
        <p:spPr/>
        <p:txBody>
          <a:bodyPr/>
          <a:lstStyle/>
          <a:p>
            <a:pPr lvl="0" marL="0" indent="0">
              <a:buNone/>
            </a:pPr>
            <a:r>
              <a:rPr/>
              <a:t>Researchers </a:t>
            </a:r>
            <a:r>
              <a:rPr b="1"/>
              <a:t>randomize patients</a:t>
            </a:r>
            <a:r>
              <a:rPr/>
              <a:t> into treatment groups to account for variables that cannot be controlled.</a:t>
            </a:r>
          </a:p>
          <a:p>
            <a:pPr lvl="0" marL="0" indent="0">
              <a:buNone/>
            </a:pPr>
            <a:r>
              <a:rPr b="1"/>
              <a:t>Example</a:t>
            </a:r>
            <a:r>
              <a:rPr/>
              <a:t>: some patients are more susceptible to disease than others due to dietary habits. </a:t>
            </a:r>
            <a:r>
              <a:rPr b="1"/>
              <a:t>Randomizing</a:t>
            </a:r>
            <a:r>
              <a:rPr/>
              <a:t> patients into treatment/control groups helps even out these differences, possibly preventing accidental bias.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3:</a:t>
            </a:r>
            <a:r>
              <a:rPr/>
              <a:t> </a:t>
            </a:r>
            <a:r>
              <a:rPr/>
              <a:t>Replication</a:t>
            </a:r>
          </a:p>
        </p:txBody>
      </p:sp>
      <p:sp>
        <p:nvSpPr>
          <p:cNvPr id="3" name="Content Placeholder 2"/>
          <p:cNvSpPr>
            <a:spLocks noGrp="1"/>
          </p:cNvSpPr>
          <p:nvPr>
            <p:ph idx="1"/>
          </p:nvPr>
        </p:nvSpPr>
        <p:spPr/>
        <p:txBody>
          <a:bodyPr/>
          <a:lstStyle/>
          <a:p>
            <a:pPr lvl="0" marL="0" indent="0">
              <a:buNone/>
            </a:pPr>
            <a:r>
              <a:rPr/>
              <a:t>The more cases researchers observe, the more accurately they can estimate the effects of explanatory variables on response variables. In a single study, we </a:t>
            </a:r>
            <a:r>
              <a:rPr b="1"/>
              <a:t>replicate</a:t>
            </a:r>
            <a:r>
              <a:rPr/>
              <a:t> by collecting a sufficiently large sample. Additionally, scientists often replicate an entire study over again to verify earlier findings.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4:</a:t>
            </a:r>
            <a:r>
              <a:rPr/>
              <a:t> </a:t>
            </a:r>
            <a:r>
              <a:rPr/>
              <a:t>Blocking</a:t>
            </a:r>
          </a:p>
        </p:txBody>
      </p:sp>
      <p:sp>
        <p:nvSpPr>
          <p:cNvPr id="3" name="Content Placeholder 2"/>
          <p:cNvSpPr>
            <a:spLocks noGrp="1"/>
          </p:cNvSpPr>
          <p:nvPr>
            <p:ph idx="1"/>
          </p:nvPr>
        </p:nvSpPr>
        <p:spPr/>
        <p:txBody>
          <a:bodyPr/>
          <a:lstStyle/>
          <a:p>
            <a:pPr lvl="0" marL="0" indent="0">
              <a:buNone/>
            </a:pPr>
            <a:r>
              <a:rPr/>
              <a:t>Researchers sometimes know (or suspect) that variables other than the treatment influence the response. Under this situation, they may first group individuals by this variable, and then randomize cases within each block. This is known as </a:t>
            </a:r>
            <a:r>
              <a:rPr b="1"/>
              <a:t>blocking</a:t>
            </a:r>
            <a:r>
              <a:rPr/>
              <a:t>.</a:t>
            </a:r>
          </a:p>
          <a:p>
            <a:pPr lvl="0" marL="0" indent="0">
              <a:buNone/>
            </a:pPr>
            <a:r>
              <a:rPr b="1"/>
              <a:t>Example</a:t>
            </a:r>
            <a:r>
              <a:rPr/>
              <a:t>: If we were researching the effect of a drug on heart attacks, we might first split patients into high-risk and low-risk </a:t>
            </a:r>
            <a:r>
              <a:rPr b="1"/>
              <a:t>blocks</a:t>
            </a:r>
            <a:r>
              <a:rPr/>
              <a:t> (based on diet, physique, genetic screening, or some other approach), and </a:t>
            </a:r>
            <a:r>
              <a:rPr i="1"/>
              <a:t>then</a:t>
            </a:r>
            <a:r>
              <a:rPr/>
              <a:t> randomly assign half of each block to the control group, and the other half to the drug (treatment) group.</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Blocking</a:t>
            </a:r>
          </a:p>
        </p:txBody>
      </p:sp>
      <p:sp>
        <p:nvSpPr>
          <p:cNvPr id="3" name="Content Placeholder 2"/>
          <p:cNvSpPr>
            <a:spLocks noGrp="1"/>
          </p:cNvSpPr>
          <p:nvPr>
            <p:ph idx="1"/>
          </p:nvPr>
        </p:nvSpPr>
        <p:spPr/>
        <p:txBody>
          <a:bodyPr/>
          <a:lstStyle/>
          <a:p>
            <a:pPr lvl="0" marL="0" indent="0">
              <a:buNone/>
            </a:pPr>
          </a:p>
          <a:p>
            <a:pPr lvl="0" marL="0" indent="0">
              <a:buNone/>
            </a:pPr>
            <a:r>
              <a:rPr/>
              <a:t>We would like to design an experiment to investigate if energy gels makes you run faster:</a:t>
            </a:r>
          </a:p>
          <a:p>
            <a:pPr lvl="1"/>
            <a:r>
              <a:rPr b="1"/>
              <a:t>Treatment</a:t>
            </a:r>
            <a:r>
              <a:rPr/>
              <a:t>: energy gel</a:t>
            </a:r>
          </a:p>
          <a:p>
            <a:pPr lvl="1"/>
            <a:r>
              <a:rPr b="1"/>
              <a:t>Control</a:t>
            </a:r>
            <a:r>
              <a:rPr/>
              <a:t>: no energy gel</a:t>
            </a:r>
          </a:p>
          <a:p>
            <a:pPr lvl="0" marL="0" indent="0">
              <a:buNone/>
            </a:pPr>
            <a:r>
              <a:rPr/>
              <a:t>It is suspected that energy gels might affect pro and amateur athletes differently, therefore we block for pro status:</a:t>
            </a:r>
          </a:p>
          <a:p>
            <a:pPr lvl="1"/>
            <a:r>
              <a:rPr/>
              <a:t>Divide the sample to pro and amateur</a:t>
            </a:r>
          </a:p>
          <a:p>
            <a:pPr lvl="1"/>
            <a:r>
              <a:rPr/>
              <a:t>Randomly assign pro athletes to treatment and control groups</a:t>
            </a:r>
          </a:p>
          <a:p>
            <a:pPr lvl="1"/>
            <a:r>
              <a:rPr/>
              <a:t>Randomly assign amateur athletes to treatment and control groups</a:t>
            </a:r>
          </a:p>
          <a:p>
            <a:pPr lvl="1"/>
            <a:r>
              <a:rPr/>
              <a:t>Pro/amateur status is equally represented in the resulting treatment and control groups</a:t>
            </a:r>
          </a:p>
          <a:p>
            <a:pPr lvl="0" marL="0" indent="0">
              <a:buNone/>
            </a:pPr>
            <a:r>
              <a:rPr b="1"/>
              <a:t>Why is this important? Can you think of other variables to block for?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1">
              <a:buAutoNum type="arabicPeriod"/>
            </a:pPr>
            <a:r>
              <a:rPr/>
              <a:t>There are 3 explanatory variables (light, noise, gender) and 1 response variable (exam performance)</a:t>
            </a:r>
          </a:p>
          <a:p>
            <a:pPr lvl="1">
              <a:buAutoNum type="arabicPeriod"/>
            </a:pPr>
            <a:r>
              <a:rPr/>
              <a:t>There are 2 explanatory variables (light and noise), 1 blocking variable (gender), and 1 response variable (exam performance)</a:t>
            </a:r>
          </a:p>
          <a:p>
            <a:pPr lvl="1">
              <a:buAutoNum type="arabicPeriod"/>
            </a:pPr>
            <a:r>
              <a:rPr/>
              <a:t>There is 1 explanatory variable (gender) and 3 response variables (light, noise, exam performance)</a:t>
            </a:r>
          </a:p>
          <a:p>
            <a:pPr lvl="1">
              <a:buAutoNum type="arabicPeriod"/>
            </a:pPr>
            <a:r>
              <a:rPr/>
              <a:t>There are 2 blocking variables (light and noise), 1 explanatory variable (gender), and 1 response variable (exam performance)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p>
        </p:txBody>
      </p:sp>
      <p:sp>
        <p:nvSpPr>
          <p:cNvPr id="3" name="Content Placeholder 2"/>
          <p:cNvSpPr>
            <a:spLocks noGrp="1"/>
          </p:cNvSpPr>
          <p:nvPr>
            <p:ph idx="1"/>
          </p:nvPr>
        </p:nvSpPr>
        <p:spPr/>
        <p:txBody>
          <a:bodyPr/>
          <a:lstStyle/>
          <a:p>
            <a:pPr lvl="0" marL="0" indent="0">
              <a:buNone/>
            </a:pPr>
            <a:r>
              <a:rPr/>
              <a:t>The table below shows the distribution of patients with good outcomes at 6-month follow-up. Note that 7 patients dropped out of the study: 3 from the treatment and 4 from the control group.</a:t>
            </a:r>
          </a:p>
          <a:p>
            <a:pPr lvl="0" marL="0" indent="0">
              <a:buNone/>
            </a:pPr>
            <a:r>
              <a:rPr b="1"/>
              <a:t>Proportion with good outcomes</a:t>
            </a:r>
          </a:p>
          <a:p>
            <a:pPr lvl="0" marL="0" indent="0">
              <a:buNone/>
            </a:pPr>
            <a:r>
              <a:rPr/>
              <a:t>Good outcome</a:t>
            </a:r>
          </a:p>
          <a:p>
            <a:pPr lvl="0" marL="0" indent="0">
              <a:buNone/>
            </a:pPr>
            <a:r>
              <a:rPr/>
              <a:t>Yes</a:t>
            </a:r>
          </a:p>
          <a:p>
            <a:pPr lvl="0" marL="0" indent="0">
              <a:buNone/>
            </a:pPr>
            <a:r>
              <a:rPr/>
              <a:t>No</a:t>
            </a:r>
          </a:p>
          <a:p>
            <a:pPr lvl="0" marL="0" indent="0">
              <a:buNone/>
            </a:pPr>
            <a:r>
              <a:rPr/>
              <a:t>Total</a:t>
            </a:r>
          </a:p>
          <a:p>
            <a:pPr lvl="0" marL="0" indent="0">
              <a:buNone/>
            </a:pPr>
            <a:r>
              <a:rPr/>
              <a:t>Groups</a:t>
            </a:r>
          </a:p>
          <a:p>
            <a:pPr lvl="0" marL="0" indent="0">
              <a:buNone/>
            </a:pPr>
            <a:r>
              <a:rPr/>
              <a:t>Treatment</a:t>
            </a:r>
          </a:p>
          <a:p>
            <a:pPr lvl="0" marL="0" indent="0">
              <a:buNone/>
            </a:pPr>
            <a:r>
              <a:rPr/>
              <a:t>19</a:t>
            </a:r>
          </a:p>
          <a:p>
            <a:pPr lvl="0" marL="0" indent="0">
              <a:buNone/>
            </a:pPr>
            <a:r>
              <a:rPr/>
              <a:t>8</a:t>
            </a:r>
          </a:p>
          <a:p>
            <a:pPr lvl="0" marL="0" indent="0">
              <a:buNone/>
            </a:pPr>
            <a:r>
              <a:rPr/>
              <a:t>27</a:t>
            </a:r>
          </a:p>
          <a:p>
            <a:pPr lvl="0" marL="0" indent="0">
              <a:buNone/>
            </a:pPr>
            <a:r>
              <a:rPr/>
              <a:t>Control</a:t>
            </a:r>
          </a:p>
          <a:p>
            <a:pPr lvl="0" marL="0" indent="0">
              <a:buNone/>
            </a:pPr>
            <a:r>
              <a:rPr/>
              <a:t>5</a:t>
            </a:r>
          </a:p>
          <a:p>
            <a:pPr lvl="0" marL="0" indent="0">
              <a:buNone/>
            </a:pPr>
            <a:r>
              <a:rPr/>
              <a:t>21</a:t>
            </a:r>
          </a:p>
          <a:p>
            <a:pPr lvl="0" marL="0" indent="0">
              <a:buNone/>
            </a:pPr>
            <a:r>
              <a:rPr/>
              <a:t>26</a:t>
            </a:r>
          </a:p>
          <a:p>
            <a:pPr lvl="0" marL="0" indent="0">
              <a:buNone/>
            </a:pPr>
            <a:r>
              <a:rPr/>
              <a:t>Total</a:t>
            </a:r>
          </a:p>
          <a:p>
            <a:pPr lvl="0" marL="0" indent="0">
              <a:buNone/>
            </a:pPr>
            <a:r>
              <a:rPr/>
              <a:t>24</a:t>
            </a:r>
          </a:p>
          <a:p>
            <a:pPr lvl="0" marL="0" indent="0">
              <a:buNone/>
            </a:pPr>
            <a:r>
              <a:rPr/>
              <a:t>29</a:t>
            </a:r>
          </a:p>
          <a:p>
            <a:pPr lvl="0" marL="0" indent="0">
              <a:buNone/>
            </a:pPr>
            <a:r>
              <a:rPr/>
              <a:t>53</a:t>
            </a:r>
          </a:p>
          <a:p>
            <a:pPr lvl="0" marL="0" indent="0">
              <a:buNone/>
            </a:pPr>
            <a:r>
              <a:rPr/>
              <a:t> Treatment Group: 19/27 = 0.70 = 70%</a:t>
            </a:r>
          </a:p>
          <a:p>
            <a:pPr lvl="0" marL="0" indent="0">
              <a:buNone/>
            </a:pPr>
            <a:r>
              <a:rPr/>
              <a:t>Control Group: 5/26 = 0.19 = 19%</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1">
              <a:buAutoNum type="arabicPeriod"/>
            </a:pPr>
            <a:r>
              <a:rPr/>
              <a:t>There are 3 explanatory variables (light, noise, gender) and 1 response variable (exam performance)</a:t>
            </a:r>
          </a:p>
          <a:p>
            <a:pPr lvl="1">
              <a:buAutoNum type="arabicPeriod"/>
            </a:pPr>
            <a:r>
              <a:rPr/>
              <a:t>There are 2 explanatory variables (light and noise), 1 blocking variable (gender), and 1 response variable (exam performance)</a:t>
            </a:r>
          </a:p>
          <a:p>
            <a:pPr lvl="1">
              <a:buAutoNum type="arabicPeriod"/>
            </a:pPr>
            <a:r>
              <a:rPr/>
              <a:t>There is 1 explanatory variable (gender) and 3 response variables (light, noise, exam performance)</a:t>
            </a:r>
          </a:p>
          <a:p>
            <a:pPr lvl="1">
              <a:buAutoNum type="arabicPeriod"/>
            </a:pPr>
            <a:r>
              <a:rPr/>
              <a:t>There are 2 blocking variables (light and noise), 1 explanatory variable (gender), and 1 response variable (exam performance)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Difference</a:t>
            </a:r>
            <a:r>
              <a:rPr/>
              <a:t> </a:t>
            </a:r>
            <a:r>
              <a:rPr/>
              <a:t>between</a:t>
            </a:r>
            <a:r>
              <a:rPr/>
              <a:t> </a:t>
            </a:r>
            <a:r>
              <a:rPr/>
              <a:t>Blocking</a:t>
            </a:r>
            <a:r>
              <a:rPr/>
              <a:t> </a:t>
            </a:r>
            <a:r>
              <a:rPr/>
              <a:t>and</a:t>
            </a:r>
            <a:r>
              <a:rPr/>
              <a:t> </a:t>
            </a:r>
            <a:r>
              <a:rPr/>
              <a:t>Explanatory</a:t>
            </a:r>
            <a:r>
              <a:rPr/>
              <a:t> </a:t>
            </a:r>
            <a:r>
              <a:rPr/>
              <a:t>Variables</a:t>
            </a:r>
          </a:p>
        </p:txBody>
      </p:sp>
      <p:sp>
        <p:nvSpPr>
          <p:cNvPr id="3" name="Content Placeholder 2"/>
          <p:cNvSpPr>
            <a:spLocks noGrp="1"/>
          </p:cNvSpPr>
          <p:nvPr>
            <p:ph idx="1"/>
          </p:nvPr>
        </p:nvSpPr>
        <p:spPr/>
        <p:txBody>
          <a:bodyPr/>
          <a:lstStyle/>
          <a:p>
            <a:pPr lvl="0" marL="0" indent="0">
              <a:buNone/>
            </a:pPr>
            <a:r>
              <a:rPr/>
              <a:t>Factors are conditions we can impose on the experimental units.</a:t>
            </a:r>
          </a:p>
          <a:p>
            <a:pPr lvl="0" marL="0" indent="0">
              <a:buNone/>
            </a:pPr>
            <a:r>
              <a:rPr/>
              <a:t>Blocking variables are characteristics that the experimental units come with, that we would like to control for.</a:t>
            </a:r>
          </a:p>
          <a:p>
            <a:pPr lvl="0" marL="0" indent="0">
              <a:buNone/>
            </a:pPr>
            <a:r>
              <a:rPr/>
              <a:t>Blocking is like stratifying, except used in experimental settings when randomly assigning, as opposed to when sampling.</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Experimental</a:t>
            </a:r>
            <a:r>
              <a:rPr/>
              <a:t> </a:t>
            </a:r>
            <a:r>
              <a:rPr/>
              <a:t>Design</a:t>
            </a:r>
            <a:r>
              <a:rPr/>
              <a:t> </a:t>
            </a:r>
            <a:r>
              <a:rPr/>
              <a:t>Terminology</a:t>
            </a:r>
          </a:p>
        </p:txBody>
      </p:sp>
      <p:sp>
        <p:nvSpPr>
          <p:cNvPr id="3" name="Content Placeholder 2"/>
          <p:cNvSpPr>
            <a:spLocks noGrp="1"/>
          </p:cNvSpPr>
          <p:nvPr>
            <p:ph idx="1"/>
          </p:nvPr>
        </p:nvSpPr>
        <p:spPr/>
        <p:txBody>
          <a:bodyPr/>
          <a:lstStyle/>
          <a:p>
            <a:pPr lvl="0" marL="0" indent="0">
              <a:buNone/>
            </a:pPr>
            <a:r>
              <a:rPr b="1"/>
              <a:t>Placebo</a:t>
            </a:r>
            <a:r>
              <a:rPr/>
              <a:t>: fake treatment, often used as the control group for medical studies</a:t>
            </a:r>
          </a:p>
          <a:p>
            <a:pPr lvl="0" marL="0" indent="0">
              <a:buNone/>
            </a:pPr>
            <a:r>
              <a:rPr b="1"/>
              <a:t>Placebo effect</a:t>
            </a:r>
            <a:r>
              <a:rPr/>
              <a:t>: experimental units showing improvement simply because they believe they are receiving a special treatment</a:t>
            </a:r>
          </a:p>
          <a:p>
            <a:pPr lvl="0" marL="0" indent="0">
              <a:buNone/>
            </a:pPr>
            <a:r>
              <a:rPr b="1"/>
              <a:t>Blinding</a:t>
            </a:r>
            <a:r>
              <a:rPr/>
              <a:t>: when experimental units do not know whether they are in the control or treatment group</a:t>
            </a:r>
          </a:p>
          <a:p>
            <a:pPr lvl="0" marL="0" indent="0">
              <a:buNone/>
            </a:pPr>
            <a:r>
              <a:rPr b="1"/>
              <a:t>Double-blind</a:t>
            </a:r>
            <a:r>
              <a:rPr/>
              <a:t>: when both the experimental units and the researchers who interact with the patients do not know who is in the control and who is in the treatment group</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main difference between observational studies and experiments?</a:t>
            </a:r>
          </a:p>
          <a:p>
            <a:pPr lvl="1">
              <a:buAutoNum type="arabicPeriod"/>
            </a:pPr>
            <a:r>
              <a:rPr/>
              <a:t>Experiments take place in a lab while observational studies do not need to.</a:t>
            </a:r>
          </a:p>
          <a:p>
            <a:pPr lvl="1">
              <a:buAutoNum type="arabicPeriod"/>
            </a:pPr>
            <a:r>
              <a:rPr/>
              <a:t>In an observational study we only look at what happened in the past.</a:t>
            </a:r>
          </a:p>
          <a:p>
            <a:pPr lvl="1">
              <a:buAutoNum type="arabicPeriod"/>
            </a:pPr>
            <a:r>
              <a:rPr/>
              <a:t>Most experiments use random assignment while observational studies do not.</a:t>
            </a:r>
          </a:p>
          <a:p>
            <a:pPr lvl="1">
              <a:buAutoNum type="arabicPeriod"/>
            </a:pPr>
            <a:r>
              <a:rPr/>
              <a:t>Observational studies are completely useless since no causal inference can be made based on their findings.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main difference between observational studies and experiments?</a:t>
            </a:r>
          </a:p>
          <a:p>
            <a:pPr lvl="1">
              <a:buAutoNum type="arabicPeriod"/>
            </a:pPr>
            <a:r>
              <a:rPr/>
              <a:t>Experiments take place in a lab while observational studies do not need to.</a:t>
            </a:r>
          </a:p>
          <a:p>
            <a:pPr lvl="1">
              <a:buAutoNum type="arabicPeriod"/>
            </a:pPr>
            <a:r>
              <a:rPr/>
              <a:t>In an observational study we only look at what happened in the past.</a:t>
            </a:r>
          </a:p>
          <a:p>
            <a:pPr lvl="1">
              <a:buAutoNum type="arabicPeriod"/>
            </a:pPr>
            <a:r>
              <a:rPr/>
              <a:t>Most experiments use random assignment while observational studies do not.</a:t>
            </a:r>
          </a:p>
          <a:p>
            <a:pPr lvl="1">
              <a:buAutoNum type="arabicPeriod"/>
            </a:pPr>
            <a:r>
              <a:rPr/>
              <a:t>Observational studies are completely useless since no causal inference can be made based on their findings.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Assignment</a:t>
            </a:r>
            <a:r>
              <a:rPr/>
              <a:t> </a:t>
            </a:r>
            <a:r>
              <a:rPr/>
              <a:t>versus</a:t>
            </a:r>
            <a:r>
              <a:rPr/>
              <a:t> </a:t>
            </a:r>
            <a:r>
              <a:rPr/>
              <a:t>Random</a:t>
            </a:r>
            <a:r>
              <a:rPr/>
              <a:t> </a:t>
            </a:r>
            <a:r>
              <a:rPr/>
              <a:t>Sampling</a:t>
            </a:r>
          </a:p>
        </p:txBody>
      </p:sp>
      <p:sp>
        <p:nvSpPr>
          <p:cNvPr id="3" name="Content Placeholder 2"/>
          <p:cNvSpPr>
            <a:spLocks noGrp="1"/>
          </p:cNvSpPr>
          <p:nvPr>
            <p:ph idx="1"/>
          </p:nvPr>
        </p:nvSpPr>
        <p:spPr/>
        <p:txBody>
          <a:bodyPr/>
          <a:lstStyle/>
          <a:p>
            <a:pPr lvl="0" marL="0" indent="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Time</a:t>
            </a:r>
          </a:p>
        </p:txBody>
      </p:sp>
      <p:sp>
        <p:nvSpPr>
          <p:cNvPr id="3" name="Content Placeholder 2"/>
          <p:cNvSpPr>
            <a:spLocks noGrp="1"/>
          </p:cNvSpPr>
          <p:nvPr>
            <p:ph idx="1"/>
          </p:nvPr>
        </p:nvSpPr>
        <p:spPr/>
        <p:txBody>
          <a:bodyPr/>
          <a:lstStyle/>
          <a:p>
            <a:pPr lvl="0" marL="0" indent="0">
              <a:buNone/>
            </a:pPr>
            <a:r>
              <a:rPr/>
              <a:t>We will explore Experimental Design further in the following lectures - it is one of the most overlooked areas in an introductory class, but has the most benefit for students later on.</a:t>
            </a:r>
          </a:p>
          <a:p>
            <a:pPr lvl="0" marL="0" indent="0">
              <a:buNone/>
            </a:pPr>
            <a:r>
              <a:rPr/>
              <a:t>Most of you are </a:t>
            </a:r>
            <a:r>
              <a:rPr b="1"/>
              <a:t>scientists</a:t>
            </a:r>
            <a:r>
              <a:rPr/>
              <a:t> - you’re going to do experiments! Designing them from the start to be more effective will improve your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Understanding</a:t>
            </a:r>
            <a:r>
              <a:rPr/>
              <a:t> </a:t>
            </a:r>
            <a:r>
              <a:rPr/>
              <a:t>the</a:t>
            </a:r>
            <a:r>
              <a:rPr/>
              <a:t> </a:t>
            </a:r>
            <a:r>
              <a:rPr/>
              <a:t>results</a:t>
            </a:r>
          </a:p>
        </p:txBody>
      </p:sp>
      <p:sp>
        <p:nvSpPr>
          <p:cNvPr id="3" name="Content Placeholder 2"/>
          <p:cNvSpPr>
            <a:spLocks noGrp="1"/>
          </p:cNvSpPr>
          <p:nvPr>
            <p:ph idx="1"/>
          </p:nvPr>
        </p:nvSpPr>
        <p:spPr/>
        <p:txBody>
          <a:bodyPr/>
          <a:lstStyle/>
          <a:p>
            <a:pPr lvl="0" marL="0" indent="0">
              <a:buNone/>
            </a:pPr>
            <a:r>
              <a:rPr b="1"/>
              <a:t>Do the data show a “real” difference between the groups?</a:t>
            </a:r>
          </a:p>
          <a:p>
            <a:pPr lvl="0" marL="0" indent="0">
              <a:buNone/>
            </a:pPr>
            <a:r>
              <a:rPr/>
              <a:t>Suppose you flip a coin 100 times. While the chance a coin lands heads in any given coin flip is 50%, we probably won’t observe exactly 50 heads. This type of fluctuation is part of almost any type of data generating process.</a:t>
            </a:r>
          </a:p>
          <a:p>
            <a:pPr lvl="0" marL="0" indent="0">
              <a:buNone/>
            </a:pPr>
            <a:r>
              <a:rPr/>
              <a:t>The observed difference between the two groups (70 - 19 = 51%) may be real, or may be due to natural variation.</a:t>
            </a:r>
          </a:p>
          <a:p>
            <a:pPr lvl="0" marL="0" indent="0">
              <a:buNone/>
            </a:pPr>
            <a:r>
              <a:rPr/>
              <a:t>Since the difference is quite large, it is more believable that the difference is real.</a:t>
            </a:r>
          </a:p>
          <a:p>
            <a:pPr lvl="0" marL="0" indent="0">
              <a:buNone/>
            </a:pPr>
            <a:r>
              <a:rPr/>
              <a:t>We use statistical tools to determine if the difference is so large that we should reject the notion that it was due to chance.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Generalizing</a:t>
            </a:r>
            <a:r>
              <a:rPr/>
              <a:t> </a:t>
            </a:r>
            <a:r>
              <a:rPr/>
              <a:t>the</a:t>
            </a:r>
            <a:r>
              <a:rPr/>
              <a:t> </a:t>
            </a:r>
            <a:r>
              <a:rPr/>
              <a:t>results</a:t>
            </a:r>
          </a:p>
        </p:txBody>
      </p:sp>
      <p:sp>
        <p:nvSpPr>
          <p:cNvPr id="3" name="Content Placeholder 2"/>
          <p:cNvSpPr>
            <a:spLocks noGrp="1"/>
          </p:cNvSpPr>
          <p:nvPr>
            <p:ph idx="1"/>
          </p:nvPr>
        </p:nvSpPr>
        <p:spPr/>
        <p:txBody>
          <a:bodyPr/>
          <a:lstStyle/>
          <a:p>
            <a:pPr lvl="0" marL="0" indent="0">
              <a:buNone/>
            </a:pPr>
            <a:r>
              <a:rPr b="1"/>
              <a:t>Are the results of this study generalizable to all patients with chronic fatigue syndrome?</a:t>
            </a:r>
          </a:p>
          <a:p>
            <a:pPr lvl="0" marL="0" indent="0">
              <a:buNone/>
            </a:pPr>
            <a:r>
              <a:rPr/>
              <a:t>No. These patients had specific characteristics and volunteered to be a part of this study, therefore they may not be representative of all patients with chronic fatigue syndrome.</a:t>
            </a:r>
          </a:p>
          <a:p>
            <a:pPr lvl="0" marL="0" indent="0">
              <a:buNone/>
            </a:pPr>
            <a:r>
              <a:rPr/>
              <a:t>While we cannot immediately generalize the results to all patients, this first study is encouraging. The method at least works for patients with some narrow set of characteristics, and that gives hope that it will work, at least to some degree, with other patients.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Data</a:t>
            </a:r>
            <a:r>
              <a:rPr/>
              <a:t> </a:t>
            </a:r>
            <a:r>
              <a:rPr/>
              <a:t>Basics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#02</dc:title>
  <dc:creator/>
  <cp:keywords/>
  <dcterms:created xsi:type="dcterms:W3CDTF">2019-09-18T03:05:09Z</dcterms:created>
  <dcterms:modified xsi:type="dcterms:W3CDTF">2019-09-18T03:05:09Z</dcterms:modified>
</cp:coreProperties>
</file>