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9" Type="http://schemas.openxmlformats.org/officeDocument/2006/relationships/tableStyles" Target="tableStyles.xml" /><Relationship Id="rId68" Type="http://schemas.openxmlformats.org/officeDocument/2006/relationships/theme" Target="theme/theme1.xml" /><Relationship Id="rId1" Type="http://schemas.openxmlformats.org/officeDocument/2006/relationships/slideMaster" Target="slideMasters/slideMaster1.xml" /><Relationship Id="rId67" Type="http://schemas.openxmlformats.org/officeDocument/2006/relationships/viewProps" Target="viewProps.xml" /><Relationship Id="rId6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Examining</a:t>
            </a:r>
            <a:r>
              <a:rPr/>
              <a:t> </a:t>
            </a:r>
            <a:r>
              <a:rPr/>
              <a:t>Numerical</a:t>
            </a:r>
            <a:r>
              <a:rPr/>
              <a:t> </a:t>
            </a:r>
            <a:r>
              <a:rPr/>
              <a:t>Data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Scatterplots</a:t>
            </a:r>
          </a:p>
        </p:txBody>
      </p:sp>
      <p:sp>
        <p:nvSpPr>
          <p:cNvPr id="3" name="Content Placeholder 2"/>
          <p:cNvSpPr>
            <a:spLocks noGrp="1"/>
          </p:cNvSpPr>
          <p:nvPr>
            <p:ph idx="1"/>
          </p:nvPr>
        </p:nvSpPr>
        <p:spPr/>
        <p:txBody>
          <a:bodyPr/>
          <a:lstStyle/>
          <a:p>
            <a:pPr lvl="0" marL="0" indent="0">
              <a:buNone/>
            </a:pPr>
            <a:r>
              <a:rPr b="1"/>
              <a:t>Scatterplots</a:t>
            </a:r>
            <a:r>
              <a:rPr/>
              <a:t> are useful for visualizing the relationship between two numerical variables.</a:t>
            </a:r>
          </a:p>
          <a:p>
            <a:pPr lvl="0" marL="0" indent="0">
              <a:buNone/>
            </a:pPr>
          </a:p>
          <a:p>
            <a:pPr lvl="0" marL="0" indent="0">
              <a:buNone/>
            </a:pPr>
            <a:r>
              <a:rPr/>
              <a:t>Do life expectancy and total fertility appear to be associated or independent?</a:t>
            </a:r>
          </a:p>
          <a:p>
            <a:pPr lvl="0" marL="0" indent="0">
              <a:buNone/>
            </a:pPr>
            <a:r>
              <a:rPr/>
              <a:t>They appear to be linearly and negatively associated: as fertility increases, life expectancy decreases.</a:t>
            </a:r>
          </a:p>
          <a:p>
            <a:pPr lvl="0" marL="0" indent="0">
              <a:buNone/>
            </a:pPr>
            <a:r>
              <a:rPr/>
              <a:t>Was the relationship the same throughout the years, or did it change?</a:t>
            </a:r>
          </a:p>
          <a:p>
            <a:pPr lvl="0" marL="0" indent="0">
              <a:buNone/>
            </a:pPr>
            <a:r>
              <a:rPr/>
              <a:t>The relationship changed over the years.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Dot</a:t>
            </a:r>
            <a:r>
              <a:rPr/>
              <a:t> </a:t>
            </a:r>
            <a:r>
              <a:rPr/>
              <a:t>Plots</a:t>
            </a:r>
          </a:p>
        </p:txBody>
      </p:sp>
      <p:sp>
        <p:nvSpPr>
          <p:cNvPr id="3" name="Content Placeholder 2"/>
          <p:cNvSpPr>
            <a:spLocks noGrp="1"/>
          </p:cNvSpPr>
          <p:nvPr>
            <p:ph idx="1"/>
          </p:nvPr>
        </p:nvSpPr>
        <p:spPr/>
        <p:txBody>
          <a:bodyPr/>
          <a:lstStyle/>
          <a:p>
            <a:pPr lvl="0" marL="0" indent="0">
              <a:buNone/>
            </a:pPr>
            <a:r>
              <a:rPr/>
              <a:t>Useful for visualizing one numerical variable. Darker colors represent areas where there are more observations.</a:t>
            </a:r>
          </a:p>
          <a:p>
            <a:pPr lvl="0" marL="0" indent="0">
              <a:buNone/>
            </a:pPr>
          </a:p>
          <a:p>
            <a:pPr lvl="0" marL="0" indent="0">
              <a:buNone/>
            </a:pPr>
            <a:r>
              <a:rPr/>
              <a:t> </a:t>
            </a:r>
            <a:r>
              <a:rPr b="1"/>
              <a:t>How would you describe the distribution of GPAs in this data set?</a:t>
            </a:r>
          </a:p>
          <a:p>
            <a:pPr lvl="0" marL="0" indent="0">
              <a:buNone/>
            </a:pPr>
            <a:r>
              <a:rPr/>
              <a:t>Make sure to say something about the center, shape, and spread of the distribution.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Dot</a:t>
            </a:r>
            <a:r>
              <a:rPr/>
              <a:t> </a:t>
            </a:r>
            <a:r>
              <a:rPr/>
              <a:t>Plots</a:t>
            </a:r>
            <a:r>
              <a:rPr/>
              <a:t> </a:t>
            </a:r>
            <a:r>
              <a:rPr/>
              <a:t>and</a:t>
            </a:r>
            <a:r>
              <a:rPr/>
              <a:t> </a:t>
            </a:r>
            <a:r>
              <a:rPr/>
              <a:t>Mean</a:t>
            </a:r>
          </a:p>
        </p:txBody>
      </p:sp>
      <p:sp>
        <p:nvSpPr>
          <p:cNvPr id="3" name="Content Placeholder 2"/>
          <p:cNvSpPr>
            <a:spLocks noGrp="1"/>
          </p:cNvSpPr>
          <p:nvPr>
            <p:ph idx="1"/>
          </p:nvPr>
        </p:nvSpPr>
        <p:spPr/>
        <p:txBody>
          <a:bodyPr/>
          <a:lstStyle/>
          <a:p>
            <a:pPr lvl="0" marL="0" indent="0">
              <a:buNone/>
            </a:pPr>
          </a:p>
          <a:p>
            <a:pPr lvl="0" marL="0" indent="0">
              <a:buNone/>
            </a:pPr>
            <a:r>
              <a:rPr/>
              <a:t> The </a:t>
            </a:r>
            <a:r>
              <a:rPr b="1"/>
              <a:t>mean</a:t>
            </a:r>
            <a:r>
              <a:rPr/>
              <a:t>, also called the average (marked with a triangle in the plot), is one way to measure the center of a </a:t>
            </a:r>
            <a:r>
              <a:rPr b="1"/>
              <a:t>distribution</a:t>
            </a:r>
            <a:r>
              <a:rPr/>
              <a:t> of data.</a:t>
            </a:r>
          </a:p>
          <a:p>
            <a:pPr lvl="0" marL="0" indent="0">
              <a:buNone/>
            </a:pPr>
            <a:r>
              <a:rPr/>
              <a:t>The mean GPA is 3.59.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sample mean</a:t>
                </a:r>
                <a:r>
                  <a:rPr/>
                  <a:t>, denoted as </a:t>
                </a:r>
                <a14:m>
                  <m:oMath xmlns:m="http://schemas.openxmlformats.org/officeDocument/2006/math">
                    <m:bar>
                      <m:barPr>
                        <m:pos m:val="top"/>
                      </m:barPr>
                      <m:e>
                        <m:r>
                          <m:t>x</m:t>
                        </m:r>
                      </m:e>
                    </m:bar>
                  </m:oMath>
                </a14:m>
                <a:r>
                  <a:rPr/>
                  <a:t>, can be calculated as</a:t>
                </a:r>
              </a:p>
              <a:p>
                <a:pPr lvl="0" marL="0" indent="0">
                  <a:buNone/>
                </a:pPr>
                <a14:m>
                  <m:oMathPara xmlns:m="http://schemas.openxmlformats.org/officeDocument/2006/math">
                    <m:oMathParaPr>
                      <m:jc m:val="center"/>
                    </m:oMathParaPr>
                    <m:oMath>
                      <m:bar>
                        <m:barPr>
                          <m:pos m:val="top"/>
                        </m:barPr>
                        <m:e>
                          <m:r>
                            <m:t>x</m:t>
                          </m:r>
                        </m:e>
                      </m:bar>
                      <m:r>
                        <m:t>=</m:t>
                      </m:r>
                      <m:f>
                        <m:fPr>
                          <m:type m:val="bar"/>
                        </m:fPr>
                        <m:num>
                          <m:sSub>
                            <m:e>
                              <m:r>
                                <m:t>x</m:t>
                              </m:r>
                            </m:e>
                            <m:sub>
                              <m:r>
                                <m:t>1</m:t>
                              </m:r>
                            </m:sub>
                          </m:sSub>
                          <m:r>
                            <m:t>+</m:t>
                          </m:r>
                          <m:sSub>
                            <m:e>
                              <m:r>
                                <m:t>x</m:t>
                              </m:r>
                            </m:e>
                            <m:sub>
                              <m:r>
                                <m:t>2</m:t>
                              </m:r>
                            </m:sub>
                          </m:sSub>
                          <m:r>
                            <m:t>+</m:t>
                          </m:r>
                          <m:r>
                            <m:t>⋯</m:t>
                          </m:r>
                          <m:r>
                            <m:t>+</m:t>
                          </m:r>
                          <m:sSub>
                            <m:e>
                              <m:r>
                                <m:t>x</m:t>
                              </m:r>
                            </m:e>
                            <m:sub>
                              <m:r>
                                <m:t>n</m:t>
                              </m:r>
                            </m:sub>
                          </m:sSub>
                        </m:num>
                        <m:den>
                          <m:r>
                            <m:t>n</m:t>
                          </m:r>
                        </m:den>
                      </m:f>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oMath>
                  </m:oMathPara>
                </a14:m>
              </a:p>
              <a:p>
                <a:pPr lvl="0" marL="0" indent="0">
                  <a:buNone/>
                </a:pPr>
                <a:r>
                  <a:rPr/>
                  <a:t>where </a:t>
                </a:r>
                <a14:m>
                  <m:oMath xmlns:m="http://schemas.openxmlformats.org/officeDocument/2006/math">
                    <m:sSub>
                      <m:e>
                        <m:r>
                          <m:t>x</m:t>
                        </m:r>
                      </m:e>
                      <m:sub>
                        <m:r>
                          <m:t>1</m:t>
                        </m:r>
                      </m:sub>
                    </m:sSub>
                    <m:r>
                      <m:t>,</m:t>
                    </m:r>
                    <m:sSub>
                      <m:e>
                        <m:r>
                          <m:t>x</m:t>
                        </m:r>
                      </m:e>
                      <m:sub>
                        <m:r>
                          <m:t>2</m:t>
                        </m:r>
                      </m:sub>
                    </m:sSub>
                    <m:r>
                      <m:t>,</m:t>
                    </m:r>
                    <m:r>
                      <m:t>⋯</m:t>
                    </m:r>
                    <m:r>
                      <m:t>,</m:t>
                    </m:r>
                    <m:sSub>
                      <m:e>
                        <m:r>
                          <m:t>x</m:t>
                        </m:r>
                      </m:e>
                      <m:sub>
                        <m:r>
                          <m:t>n</m:t>
                        </m:r>
                      </m:sub>
                    </m:sSub>
                  </m:oMath>
                </a14:m>
                <a:r>
                  <a:rPr/>
                  <a:t> represent the </a:t>
                </a:r>
                <a14:m>
                  <m:oMath xmlns:m="http://schemas.openxmlformats.org/officeDocument/2006/math">
                    <m:r>
                      <m:t>n</m:t>
                    </m:r>
                  </m:oMath>
                </a14:m>
                <a:r>
                  <a:rPr/>
                  <a:t> observed values.</a:t>
                </a:r>
              </a:p>
              <a:p>
                <a:pPr lvl="0" marL="0" indent="0">
                  <a:buNone/>
                </a:pPr>
                <a:r>
                  <a:rPr/>
                  <a:t>The </a:t>
                </a:r>
                <a:r>
                  <a:rPr b="1"/>
                  <a:t>population mean</a:t>
                </a:r>
                <a:r>
                  <a:rPr/>
                  <a:t> is also computed the same way but is denoted as </a:t>
                </a:r>
                <a14:m>
                  <m:oMath xmlns:m="http://schemas.openxmlformats.org/officeDocument/2006/math">
                    <m:r>
                      <m:t>μ</m:t>
                    </m:r>
                  </m:oMath>
                </a14:m>
                <a:r>
                  <a:rPr/>
                  <a:t>. It is often not possible to calculate </a:t>
                </a:r>
                <a14:m>
                  <m:oMath xmlns:m="http://schemas.openxmlformats.org/officeDocument/2006/math">
                    <m:r>
                      <m:t>μ</m:t>
                    </m:r>
                  </m:oMath>
                </a14:m>
                <a:r>
                  <a:rPr/>
                  <a:t> since population data are rarely available.</a:t>
                </a:r>
              </a:p>
              <a:p>
                <a:pPr lvl="0" marL="0" indent="0">
                  <a:buNone/>
                </a:pPr>
                <a:r>
                  <a:rPr/>
                  <a:t>The sample mean is a </a:t>
                </a:r>
                <a:r>
                  <a:rPr b="1"/>
                  <a:t>sample statistic</a:t>
                </a:r>
                <a:r>
                  <a:rPr/>
                  <a:t>, and serves as a </a:t>
                </a:r>
                <a:r>
                  <a:rPr b="1"/>
                  <a:t>point estimate</a:t>
                </a:r>
                <a:r>
                  <a:rPr/>
                  <a:t> of the population mean. This estimate may not be perfect, but if the sample is good (representative of the population), it is usually a pretty good estimate.</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Stacked</a:t>
            </a:r>
            <a:r>
              <a:rPr/>
              <a:t> </a:t>
            </a:r>
            <a:r>
              <a:rPr/>
              <a:t>Dot</a:t>
            </a:r>
            <a:r>
              <a:rPr/>
              <a:t> </a:t>
            </a:r>
            <a:r>
              <a:rPr/>
              <a:t>Plot</a:t>
            </a:r>
          </a:p>
        </p:txBody>
      </p:sp>
      <p:sp>
        <p:nvSpPr>
          <p:cNvPr id="3" name="Content Placeholder 2"/>
          <p:cNvSpPr>
            <a:spLocks noGrp="1"/>
          </p:cNvSpPr>
          <p:nvPr>
            <p:ph idx="1"/>
          </p:nvPr>
        </p:nvSpPr>
        <p:spPr/>
        <p:txBody>
          <a:bodyPr/>
          <a:lstStyle/>
          <a:p>
            <a:pPr lvl="0" marL="0" indent="0">
              <a:buNone/>
            </a:pPr>
            <a:r>
              <a:rPr/>
              <a:t>Higher bars represent areas where there are more observations, makes it a little easier to judge the center and the shape of the distribution.</a:t>
            </a:r>
          </a:p>
          <a:p>
            <a:pPr lvl="0" marL="0" indent="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Histograms</a:t></a:r><a:r><a:rPr /><a:t> </a:t></a:r><a14:m><m:oMath xmlns:m="http://schemas.openxmlformats.org/officeDocument/2006/math"><m:r><m:t>−</m:t></m:r></m:oMath></a14:m><a:r><a:rPr /><a:t> </a:t></a:r><a:r><a:rPr /><a:t>Extracurricular</a:t></a:r><a:r><a:rPr /><a:t> </a:t></a:r><a:r><a:rPr /><a:t>Hours</a:t></a:r></a:p></p:txBody></p:sp><p:sp><p:nvSpPr><p:cNvPr id="3" name="Content Placeholder 2" /><p:cNvSpPr><a:spLocks noGrp="1" /></p:cNvSpPr><p:nvPr><p:ph idx="1" /></p:nvPr></p:nvSpPr><p:spPr /><p:txBody><a:bodyPr /><a:lstStyle /><a:p><a:pPr lvl="1" /><a:r><a:rPr /><a:t>Histograms provide a view of the </a:t></a:r><a:r><a:rPr b="1" /><a:t>data density</a:t></a:r><a:r><a:rPr /><a:t>. Higher bars represent where the data are relatively more common.</a:t></a:r></a:p><a:p><a:pPr lvl="1" /><a:r><a:rPr /><a:t>Histograms are especially convenient for describing the </a:t></a:r><a:r><a:rPr b="1" /><a:t>shape</a:t></a:r><a:r><a:rPr /><a:t> of the data distribution.</a:t></a:r></a:p><a:p><a:pPr lvl="1" /><a:r><a:rPr /><a:t>The chosen </a:t></a:r><a:r><a:rPr b="1" /><a:t>bin width</a:t></a:r><a:r><a:rPr /><a:t> can alter the story the histogram is telling.</a:t></a:r></a:p><a:p><a:pPr lvl="0" marL="0" indent="0"><a:buNone /></a:pPr></a:p></p:txBody></p:sp></p:spTree></p:cSld></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a:t>
            </a:r>
            <a:r>
              <a:rPr/>
              <a:t> </a:t>
            </a:r>
            <a:r>
              <a:rPr/>
              <a:t>Width</a:t>
            </a:r>
          </a:p>
        </p:txBody>
      </p:sp>
      <p:sp>
        <p:nvSpPr>
          <p:cNvPr id="3" name="Content Placeholder 2"/>
          <p:cNvSpPr>
            <a:spLocks noGrp="1"/>
          </p:cNvSpPr>
          <p:nvPr>
            <p:ph idx="1"/>
          </p:nvPr>
        </p:nvSpPr>
        <p:spPr/>
        <p:txBody>
          <a:bodyPr/>
          <a:lstStyle/>
          <a:p>
            <a:pPr lvl="0" marL="0" indent="0">
              <a:buNone/>
            </a:pPr>
            <a:r>
              <a:rPr/>
              <a:t>Which one(s) of these histograms are useful? Which reveal too much about the data? Which hide too much?</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hist_four.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of</a:t>
            </a:r>
            <a:r>
              <a:rPr/>
              <a:t> </a:t>
            </a:r>
            <a:r>
              <a:rPr/>
              <a:t>a</a:t>
            </a:r>
            <a:r>
              <a:rPr/>
              <a:t> </a:t>
            </a:r>
            <a:r>
              <a:rPr/>
              <a:t>Distribution:</a:t>
            </a:r>
            <a:r>
              <a:rPr/>
              <a:t> </a:t>
            </a:r>
            <a:r>
              <a:rPr/>
              <a:t>Modality</a:t>
            </a:r>
          </a:p>
        </p:txBody>
      </p:sp>
      <p:sp>
        <p:nvSpPr>
          <p:cNvPr id="3" name="Content Placeholder 2"/>
          <p:cNvSpPr>
            <a:spLocks noGrp="1"/>
          </p:cNvSpPr>
          <p:nvPr>
            <p:ph idx="1"/>
          </p:nvPr>
        </p:nvSpPr>
        <p:spPr/>
        <p:txBody>
          <a:bodyPr/>
          <a:lstStyle/>
          <a:p>
            <a:pPr lvl="0" marL="0" indent="0">
              <a:buNone/>
            </a:pPr>
            <a:r>
              <a:rPr/>
              <a:t>Does the histogram have a single prominent peak (</a:t>
            </a:r>
            <a:r>
              <a:rPr b="1"/>
              <a:t>unimodal</a:t>
            </a:r>
            <a:r>
              <a:rPr/>
              <a:t>), several prominent peaks (</a:t>
            </a:r>
            <a:r>
              <a:rPr b="1"/>
              <a:t>bimodal/multimodal</a:t>
            </a:r>
            <a:r>
              <a:rPr/>
              <a:t>), or no apparent peaks (</a:t>
            </a:r>
            <a:r>
              <a:rPr b="1"/>
              <a:t>uniform</a:t>
            </a:r>
            <a:r>
              <a:rPr/>
              <a:t>)?</a:t>
            </a:r>
          </a:p>
          <a:p>
            <a:pPr lvl="0" marL="0" indent="0">
              <a:buNone/>
            </a:pPr>
          </a:p>
          <a:p>
            <a:pPr lvl="0" marL="0" indent="0">
              <a:buNone/>
            </a:pPr>
            <a:r>
              <a:rPr/>
              <a:t>Note: In order to determine modality, step back and imagine a smooth curve over the histogram – imagine that the bars are wooden blocks and you drop a limp spaghetti over them, the shape the spaghetti would take could be viewed as a smooth curve.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Blocking</a:t>
            </a:r>
          </a:p>
        </p:txBody>
      </p:sp>
      <p:sp>
        <p:nvSpPr>
          <p:cNvPr id="3" name="Content Placeholder 2"/>
          <p:cNvSpPr>
            <a:spLocks noGrp="1"/>
          </p:cNvSpPr>
          <p:nvPr>
            <p:ph idx="1"/>
          </p:nvPr>
        </p:nvSpPr>
        <p:spPr/>
        <p:txBody>
          <a:bodyPr/>
          <a:lstStyle/>
          <a:p>
            <a:pPr lvl="0" marL="0" indent="0">
              <a:buNone/>
            </a:pPr>
          </a:p>
          <a:p>
            <a:pPr lvl="0" marL="0" indent="0">
              <a:buNone/>
            </a:pPr>
            <a:r>
              <a:rPr/>
              <a:t>We would like to design an experiment to investigate if energy gels makes you run faster:</a:t>
            </a:r>
          </a:p>
          <a:p>
            <a:pPr lvl="1"/>
            <a:r>
              <a:rPr b="1"/>
              <a:t>Treatment</a:t>
            </a:r>
            <a:r>
              <a:rPr/>
              <a:t>: energy gel</a:t>
            </a:r>
          </a:p>
          <a:p>
            <a:pPr lvl="1"/>
            <a:r>
              <a:rPr b="1"/>
              <a:t>Control</a:t>
            </a:r>
            <a:r>
              <a:rPr/>
              <a:t>: no energy gel</a:t>
            </a:r>
          </a:p>
          <a:p>
            <a:pPr lvl="0" marL="0" indent="0">
              <a:buNone/>
            </a:pPr>
            <a:r>
              <a:rPr/>
              <a:t>It is suspected that energy gels might affect pro and amateur athletes differently, therefore we block for pro status:</a:t>
            </a:r>
          </a:p>
          <a:p>
            <a:pPr lvl="1"/>
            <a:r>
              <a:rPr/>
              <a:t>Divide the sample to pro and amateur</a:t>
            </a:r>
          </a:p>
          <a:p>
            <a:pPr lvl="1"/>
            <a:r>
              <a:rPr/>
              <a:t>Randomly assign pro athletes to treatment and control groups</a:t>
            </a:r>
          </a:p>
          <a:p>
            <a:pPr lvl="1"/>
            <a:r>
              <a:rPr/>
              <a:t>Randomly assign amateur athletes to treatment and control groups</a:t>
            </a:r>
          </a:p>
          <a:p>
            <a:pPr lvl="1"/>
            <a:r>
              <a:rPr/>
              <a:t>Pro/amateur status is equally represented in the resulting treatment and control groups</a:t>
            </a:r>
          </a:p>
          <a:p>
            <a:pPr lvl="0" marL="0" indent="0">
              <a:buNone/>
            </a:pPr>
            <a:r>
              <a:rPr b="1"/>
              <a:t>Why is this important? Can you think of other variables to block for?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of</a:t>
            </a:r>
            <a:r>
              <a:rPr/>
              <a:t> </a:t>
            </a:r>
            <a:r>
              <a:rPr/>
              <a:t>a</a:t>
            </a:r>
            <a:r>
              <a:rPr/>
              <a:t> </a:t>
            </a:r>
            <a:r>
              <a:rPr/>
              <a:t>Distribution:</a:t>
            </a:r>
            <a:r>
              <a:rPr/>
              <a:t> </a:t>
            </a:r>
            <a:r>
              <a:rPr/>
              <a:t>Skewness</a:t>
            </a:r>
          </a:p>
        </p:txBody>
      </p:sp>
      <p:sp>
        <p:nvSpPr>
          <p:cNvPr id="3" name="Content Placeholder 2"/>
          <p:cNvSpPr>
            <a:spLocks noGrp="1"/>
          </p:cNvSpPr>
          <p:nvPr>
            <p:ph idx="1"/>
          </p:nvPr>
        </p:nvSpPr>
        <p:spPr/>
        <p:txBody>
          <a:bodyPr/>
          <a:lstStyle/>
          <a:p>
            <a:pPr lvl="0" marL="0" indent="0">
              <a:buNone/>
            </a:pPr>
            <a:r>
              <a:rPr/>
              <a:t>Is the histogram </a:t>
            </a:r>
            <a:r>
              <a:rPr b="1"/>
              <a:t>right skewed</a:t>
            </a:r>
            <a:r>
              <a:rPr/>
              <a:t>, </a:t>
            </a:r>
            <a:r>
              <a:rPr b="1"/>
              <a:t>left skewed</a:t>
            </a:r>
            <a:r>
              <a:rPr/>
              <a:t> or </a:t>
            </a:r>
            <a:r>
              <a:rPr b="1"/>
              <a:t>symmetric</a:t>
            </a:r>
            <a:r>
              <a:rPr/>
              <a:t>?</a:t>
            </a:r>
          </a:p>
          <a:p>
            <a:pPr lvl="0" marL="0" indent="0">
              <a:buNone/>
            </a:pPr>
          </a:p>
          <a:p>
            <a:pPr lvl="0" marL="0" indent="0">
              <a:buNone/>
            </a:pPr>
            <a:r>
              <a:rPr/>
              <a:t>Histograms are said to be skewed to the side of the </a:t>
            </a:r>
            <a:r>
              <a:rPr b="1"/>
              <a:t>long tail</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of</a:t>
            </a:r>
            <a:r>
              <a:rPr/>
              <a:t> </a:t>
            </a:r>
            <a:r>
              <a:rPr/>
              <a:t>a</a:t>
            </a:r>
            <a:r>
              <a:rPr/>
              <a:t> </a:t>
            </a:r>
            <a:r>
              <a:rPr/>
              <a:t>Distribution:</a:t>
            </a:r>
            <a:r>
              <a:rPr/>
              <a:t> </a:t>
            </a:r>
            <a:r>
              <a:rPr/>
              <a:t>Unusual</a:t>
            </a:r>
            <a:r>
              <a:rPr/>
              <a:t> </a:t>
            </a:r>
            <a:r>
              <a:rPr/>
              <a:t>Observations</a:t>
            </a:r>
          </a:p>
        </p:txBody>
      </p:sp>
      <p:sp>
        <p:nvSpPr>
          <p:cNvPr id="3" name="Content Placeholder 2"/>
          <p:cNvSpPr>
            <a:spLocks noGrp="1"/>
          </p:cNvSpPr>
          <p:nvPr>
            <p:ph idx="1"/>
          </p:nvPr>
        </p:nvSpPr>
        <p:spPr/>
        <p:txBody>
          <a:bodyPr/>
          <a:lstStyle/>
          <a:p>
            <a:pPr lvl="0" marL="0" indent="0">
              <a:buNone/>
            </a:pPr>
            <a:r>
              <a:rPr/>
              <a:t>Are there any unusual observations or potential </a:t>
            </a:r>
            <a:r>
              <a:rPr b="1"/>
              <a:t>outliers</a:t>
            </a:r>
            <a:r>
              <a:rPr/>
              <a:t>?</a:t>
            </a:r>
          </a:p>
          <a:p>
            <a:pPr lvl="0" marL="0" indent="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Commonly</a:t>
            </a:r>
            <a:r>
              <a:rPr/>
              <a:t> </a:t>
            </a:r>
            <a:r>
              <a:rPr/>
              <a:t>observed</a:t>
            </a:r>
            <a:r>
              <a:rPr/>
              <a:t> </a:t>
            </a:r>
            <a:r>
              <a:rPr/>
              <a:t>shapes</a:t>
            </a:r>
            <a:r>
              <a:rPr/>
              <a:t> </a:t>
            </a:r>
            <a:r>
              <a:rPr/>
              <a:t>of</a:t>
            </a:r>
            <a:r>
              <a:rPr/>
              <a:t> </a:t>
            </a:r>
            <a:r>
              <a:rPr/>
              <a:t>distributions</a:t>
            </a:r>
          </a:p>
        </p:txBody>
      </p:sp>
      <p:sp>
        <p:nvSpPr>
          <p:cNvPr id="3" name="Content Placeholder 2"/>
          <p:cNvSpPr>
            <a:spLocks noGrp="1"/>
          </p:cNvSpPr>
          <p:nvPr>
            <p:ph idx="1"/>
          </p:nvPr>
        </p:nvSpPr>
        <p:spPr/>
        <p:txBody>
          <a:bodyPr/>
          <a:lstStyle/>
          <a:p>
            <a:pPr lvl="0" marL="0" indent="0">
              <a:buNone/>
            </a:pPr>
            <a:r>
              <a:rPr b="1"/>
              <a:t>Modality</a:t>
            </a:r>
          </a:p>
          <a:p>
            <a:pPr lvl="0" marL="0" indent="0">
              <a:buNone/>
            </a:pPr>
          </a:p>
          <a:p>
            <a:pPr lvl="0" marL="0" indent="0">
              <a:buNone/>
            </a:pPr>
            <a:r>
              <a:rPr/>
              <a:t> </a:t>
            </a:r>
            <a:r>
              <a:rPr b="1"/>
              <a:t>Skewness</a:t>
            </a:r>
          </a:p>
          <a:p>
            <a:pPr lvl="0" marL="0" indent="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these variables do you expect to be uniformly distributed?</a:t>
            </a:r>
          </a:p>
          <a:p>
            <a:pPr lvl="1">
              <a:buAutoNum type="arabicPeriod"/>
            </a:pPr>
            <a:r>
              <a:rPr/>
              <a:t>weights of adult females</a:t>
            </a:r>
          </a:p>
          <a:p>
            <a:pPr lvl="1">
              <a:buAutoNum type="arabicPeriod"/>
            </a:pPr>
            <a:r>
              <a:rPr/>
              <a:t>salaries of a random sample of people from North Carolina</a:t>
            </a:r>
          </a:p>
          <a:p>
            <a:pPr lvl="1">
              <a:buAutoNum type="arabicPeriod"/>
            </a:pPr>
            <a:r>
              <a:rPr/>
              <a:t>house prices</a:t>
            </a:r>
          </a:p>
          <a:p>
            <a:pPr lvl="1">
              <a:buAutoNum type="arabicPeriod"/>
            </a:pPr>
            <a:r>
              <a:rPr/>
              <a:t>birthdays of classmates (day of the month)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these variables do you expect to be uniformly distributed?</a:t>
            </a:r>
          </a:p>
          <a:p>
            <a:pPr lvl="1">
              <a:buAutoNum type="arabicPeriod"/>
            </a:pPr>
            <a:r>
              <a:rPr/>
              <a:t>weights of adult females</a:t>
            </a:r>
          </a:p>
          <a:p>
            <a:pPr lvl="1">
              <a:buAutoNum type="arabicPeriod"/>
            </a:pPr>
            <a:r>
              <a:rPr/>
              <a:t>salaries of a random sample of people from North Carolina</a:t>
            </a:r>
          </a:p>
          <a:p>
            <a:pPr lvl="1">
              <a:buAutoNum type="arabicPeriod"/>
            </a:pPr>
            <a:r>
              <a:rPr/>
              <a:t>house prices</a:t>
            </a:r>
          </a:p>
          <a:p>
            <a:pPr lvl="1">
              <a:buAutoNum type="arabicPeriod"/>
            </a:pPr>
            <a:r>
              <a:rPr/>
              <a:t>birthdays of classmates (day of the month)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Shapes</a:t>
            </a:r>
            <a:r>
              <a:rPr/>
              <a:t> </a:t>
            </a:r>
            <a:r>
              <a:rPr/>
              <a:t>of</a:t>
            </a:r>
            <a:r>
              <a:rPr/>
              <a:t> </a:t>
            </a:r>
            <a:r>
              <a:rPr/>
              <a:t>Distributions</a:t>
            </a:r>
          </a:p>
        </p:txBody>
      </p:sp>
      <p:sp>
        <p:nvSpPr>
          <p:cNvPr id="3" name="Content Placeholder 2"/>
          <p:cNvSpPr>
            <a:spLocks noGrp="1"/>
          </p:cNvSpPr>
          <p:nvPr>
            <p:ph idx="1"/>
          </p:nvPr>
        </p:nvSpPr>
        <p:spPr/>
        <p:txBody>
          <a:bodyPr/>
          <a:lstStyle/>
          <a:p>
            <a:pPr lvl="0" marL="0" indent="0">
              <a:buNone/>
            </a:pPr>
            <a:r>
              <a:rPr/>
              <a:t>Sketch the expected distributions of the following variables:</a:t>
            </a:r>
          </a:p>
          <a:p>
            <a:pPr lvl="1"/>
            <a:r>
              <a:rPr/>
              <a:t>number of piercings</a:t>
            </a:r>
          </a:p>
          <a:p>
            <a:pPr lvl="1"/>
            <a:r>
              <a:rPr/>
              <a:t>scores on an exam</a:t>
            </a:r>
          </a:p>
          <a:p>
            <a:pPr lvl="1"/>
            <a:r>
              <a:rPr/>
              <a:t>IQ scores</a:t>
            </a:r>
          </a:p>
          <a:p>
            <a:pPr lvl="0" marL="0" indent="0">
              <a:buNone/>
            </a:pPr>
            <a:r>
              <a:rPr/>
              <a:t>Come up with a concise way (1-2 sentences) to teach someone how to determine the expected distribution of any variable.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t>
            </a:r>
            <a:r>
              <a:rPr/>
              <a:t> </a:t>
            </a:r>
            <a:r>
              <a:rPr/>
              <a:t>you</a:t>
            </a:r>
            <a:r>
              <a:rPr/>
              <a:t> </a:t>
            </a:r>
            <a:r>
              <a:rPr/>
              <a:t>typical?</a:t>
            </a:r>
          </a:p>
        </p:txBody>
      </p:sp>
      <p:sp>
        <p:nvSpPr>
          <p:cNvPr id="3" name="Content Placeholder 2"/>
          <p:cNvSpPr>
            <a:spLocks noGrp="1"/>
          </p:cNvSpPr>
          <p:nvPr>
            <p:ph idx="1"/>
          </p:nvPr>
        </p:nvSpPr>
        <p:spPr/>
        <p:txBody>
          <a:bodyPr/>
          <a:lstStyle/>
          <a:p>
            <a:pPr lvl="0" marL="0" indent="0">
              <a:buNone/>
            </a:pPr>
          </a:p>
          <a:p>
            <a:pPr lvl="0" marL="0" indent="0">
              <a:buNone/>
            </a:pPr>
            <a:r>
              <a:rPr/>
              <a:t>How useful are centers alone for conveying the true characteristics of a distribution?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Variance</a:t>
                </a:r>
                <a:r>
                  <a:rPr/>
                  <a:t> is roughly the average squared deviation from the mean.</a:t>
                </a:r>
              </a:p>
              <a:p>
                <a:pPr lvl="0" marL="0" indent="0">
                  <a:buNone/>
                </a:pPr>
              </a:p>
              <a:p>
                <a:pPr lvl="0" marL="0" indent="0">
                  <a:buNone/>
                </a:pPr>
                <a14:m>
                  <m:oMathPara xmlns:m="http://schemas.openxmlformats.org/officeDocument/2006/math">
                    <m:oMathParaPr>
                      <m:jc m:val="center"/>
                    </m:oMathParaPr>
                    <m:o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m:oMathPara>
                </a14:m>
              </a:p>
              <a:p>
                <a:pPr lvl="1"/>
                <a:r>
                  <a:rPr/>
                  <a:t>The sample mean is </a:t>
                </a:r>
                <a14:m>
                  <m:oMath xmlns:m="http://schemas.openxmlformats.org/officeDocument/2006/math">
                    <m:bar>
                      <m:barPr>
                        <m:pos m:val="top"/>
                      </m:barPr>
                      <m:e>
                        <m:r>
                          <m:t>x</m:t>
                        </m:r>
                      </m:e>
                    </m:bar>
                    <m:r>
                      <m:t>=</m:t>
                    </m:r>
                    <m:r>
                      <m:t>6.71</m:t>
                    </m:r>
                  </m:oMath>
                </a14:m>
                <a:r>
                  <a:rPr/>
                  <a:t>, and the sample size is </a:t>
                </a:r>
                <a14:m>
                  <m:oMath xmlns:m="http://schemas.openxmlformats.org/officeDocument/2006/math">
                    <m:r>
                      <m:t>n</m:t>
                    </m:r>
                    <m:r>
                      <m:t>=</m:t>
                    </m:r>
                    <m:r>
                      <m:t>217</m:t>
                    </m:r>
                  </m:oMath>
                </a14:m>
                <a:r>
                  <a:rPr/>
                  <a:t>.</a:t>
                </a:r>
              </a:p>
              <a:p>
                <a:pPr lvl="1"/>
                <a:r>
                  <a:rPr/>
                  <a:t>The variance of the amount of sleep students get per night can be calculated as: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p>
                              <m:e>
                                <m:r>
                                  <m:t>s</m:t>
                                </m:r>
                              </m:e>
                              <m:sup>
                                <m:r>
                                  <m:t>2</m:t>
                                </m:r>
                              </m:sup>
                            </m:sSup>
                          </m:e>
                          <m:e>
                            <m:r>
                              <m:t>=</m:t>
                            </m:r>
                            <m:f>
                              <m:fPr>
                                <m:type m:val="bar"/>
                              </m:fPr>
                              <m:num>
                                <m:r>
                                  <m:t>1</m:t>
                                </m:r>
                              </m:num>
                              <m:den>
                                <m:r>
                                  <m:t>217</m:t>
                                </m:r>
                                <m:r>
                                  <m:t>−</m:t>
                                </m:r>
                                <m:r>
                                  <m:t>1</m:t>
                                </m:r>
                              </m:den>
                            </m:f>
                            <m:d>
                              <m:dPr>
                                <m:begChr m:val="["/>
                                <m:endChr m:val="]"/>
                                <m:grow/>
                              </m:dPr>
                              <m:e>
                                <m:r>
                                  <m:t>(</m:t>
                                </m:r>
                                <m:r>
                                  <m:t>5</m:t>
                                </m:r>
                                <m:r>
                                  <m:t>−</m:t>
                                </m:r>
                                <m:r>
                                  <m:t>6.71</m:t>
                                </m:r>
                                <m:sSup>
                                  <m:e>
                                    <m:r>
                                      <m:t>)</m:t>
                                    </m:r>
                                  </m:e>
                                  <m:sup>
                                    <m:r>
                                      <m:t>2</m:t>
                                    </m:r>
                                  </m:sup>
                                </m:sSup>
                                <m:r>
                                  <m:t>+</m:t>
                                </m:r>
                                <m:r>
                                  <m:t>(</m:t>
                                </m:r>
                                <m:r>
                                  <m:t>9</m:t>
                                </m:r>
                                <m:r>
                                  <m:t>−</m:t>
                                </m:r>
                                <m:r>
                                  <m:t>6.71</m:t>
                                </m:r>
                                <m:sSup>
                                  <m:e>
                                    <m:r>
                                      <m:t>)</m:t>
                                    </m:r>
                                  </m:e>
                                  <m:sup>
                                    <m:r>
                                      <m:t>2</m:t>
                                    </m:r>
                                  </m:sup>
                                </m:sSup>
                                <m:r>
                                  <m:t>+</m:t>
                                </m:r>
                                <m:r>
                                  <m:t>⋯</m:t>
                                </m:r>
                                <m:r>
                                  <m:t>+</m:t>
                                </m:r>
                                <m:r>
                                  <m:t>(</m:t>
                                </m:r>
                                <m:r>
                                  <m:t>7</m:t>
                                </m:r>
                                <m:r>
                                  <m:t>−</m:t>
                                </m:r>
                                <m:r>
                                  <m:t>6.71</m:t>
                                </m:r>
                                <m:sSup>
                                  <m:e>
                                    <m:r>
                                      <m:t>)</m:t>
                                    </m:r>
                                  </m:e>
                                  <m:sup>
                                    <m:r>
                                      <m:t>2</m:t>
                                    </m:r>
                                  </m:sup>
                                </m:sSup>
                              </m:e>
                            </m:d>
                          </m:e>
                        </m:mr>
                        <m:mr>
                          <m:e/>
                          <m:e>
                            <m:r>
                              <m:t>=</m:t>
                            </m:r>
                            <m:r>
                              <m:t>4.11</m:t>
                            </m:r>
                            <m:sSup>
                              <m:e>
                                <m:r>
                                  <m:rPr>
                                    <m:sty m:val="p"/>
                                  </m:rPr>
                                  <m:t> hours</m:t>
                                </m:r>
                              </m:e>
                              <m:sup>
                                <m:r>
                                  <m:t>2</m:t>
                                </m:r>
                              </m:sup>
                            </m:sSup>
                          </m:e>
                        </m:mr>
                      </m:m>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Variance</a:t>
            </a:r>
            <a:r>
              <a:rPr/>
              <a:t> </a:t>
            </a:r>
            <a:r>
              <a:rPr/>
              <a:t>(continued)</a:t>
            </a:r>
          </a:p>
        </p:txBody>
      </p:sp>
      <p:sp>
        <p:nvSpPr>
          <p:cNvPr id="3" name="Content Placeholder 2"/>
          <p:cNvSpPr>
            <a:spLocks noGrp="1"/>
          </p:cNvSpPr>
          <p:nvPr>
            <p:ph idx="1"/>
          </p:nvPr>
        </p:nvSpPr>
        <p:spPr/>
        <p:txBody>
          <a:bodyPr/>
          <a:lstStyle/>
          <a:p>
            <a:pPr lvl="0" marL="0" indent="0">
              <a:buNone/>
            </a:pPr>
            <a:r>
              <a:rPr/>
              <a:t>Why do we use the squared deviation in the calculation of variance?</a:t>
            </a:r>
          </a:p>
          <a:p>
            <a:pPr lvl="1"/>
            <a:r>
              <a:rPr/>
              <a:t>To get rid of negatives so that observations equally distant from the mean are weighed equally.</a:t>
            </a:r>
          </a:p>
          <a:p>
            <a:pPr lvl="1"/>
            <a:r>
              <a:rPr/>
              <a:t>To weigh larger deviations more heavily.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a:t>
            </a:r>
            <a:r>
              <a:rPr/>
              <a:t> </a:t>
            </a:r>
            <a:r>
              <a:rPr/>
              <a:t>Deviation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standard deviation</a:t>
                </a:r>
                <a:r>
                  <a:rPr/>
                  <a:t> is the square root of the variance, and has the same units as the data.</a:t>
                </a:r>
              </a:p>
              <a:p>
                <a:pPr lvl="0" marL="0" indent="0">
                  <a:buNone/>
                </a:pPr>
                <a14:m>
                  <m:oMathPara xmlns:m="http://schemas.openxmlformats.org/officeDocument/2006/math">
                    <m:oMathParaPr>
                      <m:jc m:val="center"/>
                    </m:oMathParaPr>
                    <m:oMath>
                      <m:r>
                        <m:t>s</m:t>
                      </m:r>
                      <m:r>
                        <m:t>=</m:t>
                      </m:r>
                      <m:rad>
                        <m:radPr>
                          <m:degHide m:val="1"/>
                        </m:radPr>
                        <m:deg/>
                        <m:e>
                          <m:sSup>
                            <m:e>
                              <m:r>
                                <m:t>s</m:t>
                              </m:r>
                            </m:e>
                            <m:sup>
                              <m:r>
                                <m:t>2</m:t>
                              </m:r>
                            </m:sup>
                          </m:sSup>
                        </m:e>
                      </m:rad>
                    </m:oMath>
                  </m:oMathPara>
                </a14:m>
              </a:p>
              <a:p>
                <a:pPr lvl="0" marL="0" indent="0">
                  <a:buNone/>
                </a:pPr>
              </a:p>
              <a:p>
                <a:pPr lvl="0" marL="0" indent="0">
                  <a:buNone/>
                </a:pPr>
                <a:r>
                  <a:rPr/>
                  <a:t>The standard deviation of the amount of sleep students get per night can be calculated as:</a:t>
                </a:r>
              </a:p>
              <a:p>
                <a:pPr lvl="0" marL="0" indent="0">
                  <a:buNone/>
                </a:pPr>
                <a14:m>
                  <m:oMathPara xmlns:m="http://schemas.openxmlformats.org/officeDocument/2006/math">
                    <m:oMathParaPr>
                      <m:jc m:val="center"/>
                    </m:oMathParaPr>
                    <m:oMath>
                      <m:r>
                        <m:t>s</m:t>
                      </m:r>
                      <m:r>
                        <m:t>=</m:t>
                      </m:r>
                      <m:rad>
                        <m:radPr>
                          <m:degHide m:val="1"/>
                        </m:radPr>
                        <m:deg/>
                        <m:e>
                          <m:r>
                            <m:t>4.11</m:t>
                          </m:r>
                        </m:e>
                      </m:rad>
                      <m:r>
                        <m:t>=</m:t>
                      </m:r>
                      <m:r>
                        <m:t>2.03</m:t>
                      </m:r>
                      <m:r>
                        <m:rPr>
                          <m:sty m:val="p"/>
                        </m:rPr>
                        <m:t> hours</m:t>
                      </m:r>
                    </m:oMath>
                  </m:oMathPara>
                </a14:m>
              </a:p>
              <a:p>
                <a:pPr lvl="0" marL="0" indent="0">
                  <a:buNone/>
                </a:pPr>
                <a:r>
                  <a:rPr/>
                  <a:t>We can see that all of the data are within 3 standard deviations of the mean of </a:t>
                </a:r>
                <a14:m>
                  <m:oMath xmlns:m="http://schemas.openxmlformats.org/officeDocument/2006/math">
                    <m:bar>
                      <m:barPr>
                        <m:pos m:val="top"/>
                      </m:barPr>
                      <m:e>
                        <m:r>
                          <m:t>x</m:t>
                        </m:r>
                      </m:e>
                    </m:bar>
                    <m:r>
                      <m:t>=</m:t>
                    </m:r>
                    <m:r>
                      <m:t>6.17</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Median</a:t>
            </a:r>
          </a:p>
        </p:txBody>
      </p:sp>
      <p:sp>
        <p:nvSpPr>
          <p:cNvPr id="3" name="Content Placeholder 2"/>
          <p:cNvSpPr>
            <a:spLocks noGrp="1"/>
          </p:cNvSpPr>
          <p:nvPr>
            <p:ph idx="1"/>
          </p:nvPr>
        </p:nvSpPr>
        <p:spPr/>
        <p:txBody>
          <a:bodyPr/>
          <a:lstStyle/>
          <a:p>
            <a:pPr lvl="0" marL="0" indent="0">
              <a:buNone/>
            </a:pPr>
            <a:r>
              <a:rPr/>
              <a:t>The median is the value that splits the data in half when ordered in ascending order.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median1.png" id="0" name="Picture 1"/>
          <p:cNvPicPr>
            <a:picLocks noGrp="1" noChangeAspect="1"/>
          </p:cNvPicPr>
          <p:nvPr/>
        </p:nvPicPr>
        <p:blipFill>
          <a:blip r:embed="rId2"/>
          <a:stretch>
            <a:fillRect/>
          </a:stretch>
        </p:blipFill>
        <p:spPr bwMode="auto">
          <a:xfrm>
            <a:off x="457200" y="2565400"/>
            <a:ext cx="8229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If there are an even number of observations, then the median is the average of the two values in the middle.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median2.png" id="0" name="Picture 1"/>
          <p:cNvPicPr>
            <a:picLocks noGrp="1" noChangeAspect="1"/>
          </p:cNvPicPr>
          <p:nvPr/>
        </p:nvPicPr>
        <p:blipFill>
          <a:blip r:embed="rId2"/>
          <a:stretch>
            <a:fillRect/>
          </a:stretch>
        </p:blipFill>
        <p:spPr bwMode="auto">
          <a:xfrm>
            <a:off x="457200" y="2844800"/>
            <a:ext cx="8229600" cy="20193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Since the median is the midpoint of the data, 50% of the values are below it. Hence, it is also the 50th </a:t>
            </a:r>
            <a:r>
              <a:rPr b="1"/>
              <a:t>percentile</a:t>
            </a:r>
            <a: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Percentile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a:t>
                </a:r>
                <a:r>
                  <a:rPr b="1"/>
                  <a:t>percentile</a:t>
                </a:r>
                <a:r>
                  <a:rPr/>
                  <a:t> is the the smallest value from an ordered list of numbers which is greater than or equal to that percentage of list elements.</a:t>
                </a:r>
              </a:p>
              <a:p>
                <a:pPr lvl="0" marL="0" indent="0">
                  <a:buNone/>
                </a:pPr>
                <a:r>
                  <a:rPr b="1"/>
                  <a:t>Example</a:t>
                </a:r>
                <a:r>
                  <a:rPr/>
                  <a:t>: The </a:t>
                </a:r>
                <a14:m>
                  <m:oMath xmlns:m="http://schemas.openxmlformats.org/officeDocument/2006/math">
                    <m:sSup>
                      <m:e>
                        <m:r>
                          <m:t>42</m:t>
                        </m:r>
                      </m:e>
                      <m:sup>
                        <m:r>
                          <m:rPr>
                            <m:sty m:val="p"/>
                          </m:rPr>
                          <m:t>nd</m:t>
                        </m:r>
                      </m:sup>
                    </m:sSup>
                  </m:oMath>
                </a14:m>
                <a:r>
                  <a:rPr/>
                  <a:t> percentile of the numbers </a:t>
                </a:r>
                <a14:m>
                  <m:oMath xmlns:m="http://schemas.openxmlformats.org/officeDocument/2006/math">
                    <m:r>
                      <m:t>{</m:t>
                    </m:r>
                    <m:r>
                      <m:t>1</m:t>
                    </m:r>
                    <m:r>
                      <m:t>,</m:t>
                    </m:r>
                    <m:r>
                      <m:t>2</m:t>
                    </m:r>
                    <m:r>
                      <m:t>,</m:t>
                    </m:r>
                    <m:r>
                      <m:t>3</m:t>
                    </m:r>
                    <m:r>
                      <m:t>,</m:t>
                    </m:r>
                    <m:r>
                      <m:t>⋯</m:t>
                    </m:r>
                    <m:r>
                      <m:t>,</m:t>
                    </m:r>
                    <m:r>
                      <m:t>99</m:t>
                    </m:r>
                    <m:r>
                      <m:t>,</m:t>
                    </m:r>
                    <m:r>
                      <m:t>100</m:t>
                    </m:r>
                    <m:r>
                      <m:t>}</m:t>
                    </m:r>
                  </m:oMath>
                </a14:m>
                <a:r>
                  <a:rPr/>
                  <a:t> is 42.</a:t>
                </a:r>
              </a:p>
              <a:p>
                <a:pPr lvl="0" marL="0" indent="0">
                  <a:buNone/>
                </a:pPr>
                <a:r>
                  <a:rPr/>
                  <a:t>It can become quite complicated when there aren’t an even multiple of 100 items!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Q1,</a:t>
            </a:r>
            <a:r>
              <a:rPr/>
              <a:t> </a:t>
            </a:r>
            <a:r>
              <a:rPr/>
              <a:t>Q3</a:t>
            </a:r>
            <a:r>
              <a:rPr/>
              <a:t> </a:t>
            </a:r>
            <a:r>
              <a:rPr/>
              <a:t>and</a:t>
            </a:r>
            <a:r>
              <a:rPr/>
              <a:t> </a:t>
            </a:r>
            <a:r>
              <a:rPr/>
              <a:t>IQR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25th percentile is also called the first quartile, </a:t>
                </a:r>
                <a:r>
                  <a:rPr b="1"/>
                  <a:t>Q1</a:t>
                </a:r>
                <a:r>
                  <a:rPr/>
                  <a:t>.</a:t>
                </a:r>
              </a:p>
              <a:p>
                <a:pPr lvl="1"/>
                <a:r>
                  <a:rPr/>
                  <a:t>The 50th percentile is also called the median.</a:t>
                </a:r>
              </a:p>
              <a:p>
                <a:pPr lvl="1"/>
                <a:r>
                  <a:rPr/>
                  <a:t>The 75th percentile is also called the third quartile, </a:t>
                </a:r>
                <a:r>
                  <a:rPr b="1"/>
                  <a:t>Q3</a:t>
                </a:r>
                <a:r>
                  <a:rPr/>
                  <a:t>.</a:t>
                </a:r>
              </a:p>
              <a:p>
                <a:pPr lvl="0" marL="0" indent="0">
                  <a:buNone/>
                </a:pPr>
                <a:r>
                  <a:rPr/>
                  <a:t>Between Q1 and Q3 is the middle 50% of the data. The range these data span is called the </a:t>
                </a:r>
                <a:r>
                  <a:rPr b="1"/>
                  <a:t>interquartile range</a:t>
                </a:r>
                <a:r>
                  <a:rPr/>
                  <a:t>, or the IQR.</a:t>
                </a:r>
              </a:p>
              <a:p>
                <a:pPr lvl="0" marL="0" indent="0">
                  <a:buNone/>
                </a:pPr>
                <a14:m>
                  <m:oMathPara xmlns:m="http://schemas.openxmlformats.org/officeDocument/2006/math">
                    <m:oMathParaPr>
                      <m:jc m:val="center"/>
                    </m:oMathParaPr>
                    <m:oMath>
                      <m:r>
                        <m:rPr>
                          <m:sty m:val="p"/>
                        </m:rPr>
                        <m:t>IQR</m:t>
                      </m:r>
                      <m:r>
                        <m:t>=</m:t>
                      </m:r>
                      <m:r>
                        <m:rPr>
                          <m:sty m:val="p"/>
                        </m:rPr>
                        <m:t>Q3</m:t>
                      </m:r>
                      <m:r>
                        <m:t>−</m:t>
                      </m:r>
                      <m:r>
                        <m:rPr>
                          <m:sty m:val="p"/>
                        </m:rPr>
                        <m:t>Q1</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p:sp>
        <p:nvSpPr>
          <p:cNvPr id="3" name="Content Placeholder 2"/>
          <p:cNvSpPr>
            <a:spLocks noGrp="1"/>
          </p:cNvSpPr>
          <p:nvPr>
            <p:ph idx="1"/>
          </p:nvPr>
        </p:nvSpPr>
        <p:spPr/>
        <p:txBody>
          <a:bodyPr/>
          <a:lstStyle/>
          <a:p>
            <a:pPr lvl="0" marL="0" indent="0">
              <a:buNone/>
            </a:pPr>
            <a:r>
              <a:rPr/>
              <a:t>Now I’d like to switch over to RStudio for a bit, and show you how to </a:t>
            </a:r>
            <a:r>
              <a:rPr b="1"/>
              <a:t>do</a:t>
            </a:r>
            <a:r>
              <a:rPr/>
              <a:t> some of this!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Plotting</a:t>
            </a:r>
            <a:r>
              <a:rPr/>
              <a:t> </a:t>
            </a:r>
            <a:r>
              <a:rPr/>
              <a:t>as</a:t>
            </a:r>
            <a:r>
              <a:rPr/>
              <a:t> </a:t>
            </a:r>
            <a:r>
              <a:rPr/>
              <a:t>Numerical</a:t>
            </a:r>
            <a:r>
              <a:rPr/>
              <a:t> </a:t>
            </a:r>
            <a:r>
              <a:rPr/>
              <a:t>Summary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a:t>
            </a:r>
            <a:r>
              <a:rPr/>
              <a:t> </a:t>
            </a:r>
            <a:r>
              <a:rPr/>
              <a:t>Plot</a:t>
            </a:r>
          </a:p>
        </p:txBody>
      </p:sp>
      <p:sp>
        <p:nvSpPr>
          <p:cNvPr id="3" name="Content Placeholder 2"/>
          <p:cNvSpPr>
            <a:spLocks noGrp="1"/>
          </p:cNvSpPr>
          <p:nvPr>
            <p:ph idx="1"/>
          </p:nvPr>
        </p:nvSpPr>
        <p:spPr/>
        <p:txBody>
          <a:bodyPr/>
          <a:lstStyle/>
          <a:p>
            <a:pPr lvl="0" marL="0" indent="0">
              <a:buNone/>
            </a:pPr>
            <a:r>
              <a:rPr/>
              <a:t>The box in a </a:t>
            </a:r>
            <a:r>
              <a:rPr b="1"/>
              <a:t>box plot</a:t>
            </a:r>
            <a:r>
              <a:rPr/>
              <a:t> represents the middle 50% of the data, and the thick line in the box is the median.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boxplot.png" id="0" name="Picture 1"/>
          <p:cNvPicPr>
            <a:picLocks noGrp="1" noChangeAspect="1"/>
          </p:cNvPicPr>
          <p:nvPr/>
        </p:nvPicPr>
        <p:blipFill>
          <a:blip r:embed="rId2"/>
          <a:stretch>
            <a:fillRect/>
          </a:stretch>
        </p:blipFill>
        <p:spPr bwMode="auto">
          <a:xfrm>
            <a:off x="1968500" y="1600200"/>
            <a:ext cx="52070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Box</a:t>
            </a:r>
            <a:r>
              <a:rPr/>
              <a:t> </a:t>
            </a:r>
            <a:r>
              <a:rPr/>
              <a:t>Plot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boxplot_anatomy.png" id="0" name="Picture 1"/>
          <p:cNvPicPr>
            <a:picLocks noGrp="1" noChangeAspect="1"/>
          </p:cNvPicPr>
          <p:nvPr/>
        </p:nvPicPr>
        <p:blipFill>
          <a:blip r:embed="rId2"/>
          <a:stretch>
            <a:fillRect/>
          </a:stretch>
        </p:blipFill>
        <p:spPr bwMode="auto">
          <a:xfrm>
            <a:off x="1651000" y="1600200"/>
            <a:ext cx="58420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Whiskers</a:t>
            </a:r>
            <a:r>
              <a:rPr/>
              <a:t> </a:t>
            </a:r>
            <a:r>
              <a:rPr/>
              <a:t>and</a:t>
            </a:r>
            <a:r>
              <a:rPr/>
              <a:t> </a:t>
            </a:r>
            <a:r>
              <a:rPr/>
              <a:t>Outliers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whiskers</a:t>
                </a:r>
                <a:r>
                  <a:rPr/>
                  <a:t> of a box plot can extend up to </a:t>
                </a:r>
                <a14:m>
                  <m:oMath xmlns:m="http://schemas.openxmlformats.org/officeDocument/2006/math">
                    <m:r>
                      <m:t>1.5</m:t>
                    </m:r>
                    <m:r>
                      <m:t>×</m:t>
                    </m:r>
                    <m:r>
                      <m:rPr>
                        <m:sty m:val="p"/>
                      </m:rPr>
                      <m:t>IQR</m:t>
                    </m:r>
                  </m:oMath>
                </a14:m>
                <a:r>
                  <a:rPr/>
                  <a:t> away from the quartiles.</a:t>
                </a:r>
              </a:p>
              <a:p>
                <a:pPr lvl="1"/>
                <a:r>
                  <a:rPr/>
                  <a:t>max upper whisker reach = </a:t>
                </a:r>
                <a14:m>
                  <m:oMath xmlns:m="http://schemas.openxmlformats.org/officeDocument/2006/math">
                    <m:r>
                      <m:rPr>
                        <m:sty m:val="p"/>
                      </m:rPr>
                      <m:t>Q3</m:t>
                    </m:r>
                    <m:r>
                      <m:t>+</m:t>
                    </m:r>
                    <m:r>
                      <m:t>1.5</m:t>
                    </m:r>
                    <m:r>
                      <m:t>×</m:t>
                    </m:r>
                    <m:r>
                      <m:rPr>
                        <m:sty m:val="p"/>
                      </m:rPr>
                      <m:t>IQR</m:t>
                    </m:r>
                  </m:oMath>
                </a14:m>
              </a:p>
              <a:p>
                <a:pPr lvl="1"/>
                <a:r>
                  <a:rPr/>
                  <a:t>max lower whisker reach = </a:t>
                </a:r>
                <a14:m>
                  <m:oMath xmlns:m="http://schemas.openxmlformats.org/officeDocument/2006/math">
                    <m:r>
                      <m:rPr>
                        <m:sty m:val="p"/>
                      </m:rPr>
                      <m:t>Q1</m:t>
                    </m:r>
                    <m:r>
                      <m:t>−</m:t>
                    </m:r>
                    <m:r>
                      <m:t>1.5</m:t>
                    </m:r>
                    <m:r>
                      <m:t>×</m:t>
                    </m:r>
                    <m:r>
                      <m:rPr>
                        <m:sty m:val="p"/>
                      </m:rPr>
                      <m:t>IQR</m:t>
                    </m:r>
                  </m:oMath>
                </a14:m>
              </a:p>
              <a:p>
                <a:pPr lvl="0" marL="0" indent="0">
                  <a:buNone/>
                </a:pPr>
                <a:r>
                  <a:rPr b="1"/>
                  <a:t>Example</a:t>
                </a:r>
                <a:r>
                  <a:rPr/>
                  <a:t>: IQR: 20 - 10 = 10</a:t>
                </a:r>
              </a:p>
              <a:p>
                <a:pPr lvl="1"/>
                <a:r>
                  <a:rPr/>
                  <a:t>max upper whisker reach = </a:t>
                </a:r>
                <a14:m>
                  <m:oMath xmlns:m="http://schemas.openxmlformats.org/officeDocument/2006/math">
                    <m:r>
                      <m:t>20</m:t>
                    </m:r>
                    <m:r>
                      <m:t>+</m:t>
                    </m:r>
                    <m:r>
                      <m:t>1.5</m:t>
                    </m:r>
                    <m:r>
                      <m:t>×</m:t>
                    </m:r>
                    <m:r>
                      <m:t>10</m:t>
                    </m:r>
                    <m:r>
                      <m:t>=</m:t>
                    </m:r>
                    <m:r>
                      <m:t>35</m:t>
                    </m:r>
                  </m:oMath>
                </a14:m>
              </a:p>
              <a:p>
                <a:pPr lvl="1"/>
                <a:r>
                  <a:rPr/>
                  <a:t>max lower whisker reach = </a:t>
                </a:r>
                <a14:m>
                  <m:oMath xmlns:m="http://schemas.openxmlformats.org/officeDocument/2006/math">
                    <m:r>
                      <m:t>10</m:t>
                    </m:r>
                    <m:r>
                      <m:t>−</m:t>
                    </m:r>
                    <m:r>
                      <m:t>1.5</m:t>
                    </m:r>
                    <m:r>
                      <m:t>×</m:t>
                    </m:r>
                    <m:r>
                      <m:t>10</m:t>
                    </m:r>
                    <m:r>
                      <m:t>=</m:t>
                    </m:r>
                    <m:r>
                      <m:t>−</m:t>
                    </m:r>
                    <m:r>
                      <m:t>5</m:t>
                    </m:r>
                  </m:oMath>
                </a14:m>
              </a:p>
              <a:p>
                <a:pPr lvl="0" marL="0" indent="0">
                  <a:buNone/>
                </a:pPr>
                <a:r>
                  <a:rPr/>
                  <a:t>A potential outlier is defined as an observation beyond the maximum reach of the whiskers. It is an observation that appears extreme relative to the rest of the data.</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Outliers</a:t>
            </a:r>
            <a:r>
              <a:rPr/>
              <a:t> </a:t>
            </a:r>
            <a:r>
              <a:rPr/>
              <a:t>(continued)</a:t>
            </a:r>
          </a:p>
        </p:txBody>
      </p:sp>
      <p:sp>
        <p:nvSpPr>
          <p:cNvPr id="3" name="Content Placeholder 2"/>
          <p:cNvSpPr>
            <a:spLocks noGrp="1"/>
          </p:cNvSpPr>
          <p:nvPr>
            <p:ph idx="1"/>
          </p:nvPr>
        </p:nvSpPr>
        <p:spPr/>
        <p:txBody>
          <a:bodyPr/>
          <a:lstStyle/>
          <a:p>
            <a:pPr lvl="0" marL="0" indent="0">
              <a:buNone/>
            </a:pPr>
            <a:r>
              <a:rPr/>
              <a:t>Why is it important to look for outliers?</a:t>
            </a:r>
          </a:p>
          <a:p>
            <a:pPr lvl="1"/>
            <a:r>
              <a:rPr/>
              <a:t>Identify extreme skew in the distribution.</a:t>
            </a:r>
          </a:p>
          <a:p>
            <a:pPr lvl="1"/>
            <a:r>
              <a:rPr/>
              <a:t>Identify data collection and entry errors.</a:t>
            </a:r>
          </a:p>
          <a:p>
            <a:pPr lvl="1"/>
            <a:r>
              <a:rPr/>
              <a:t>Provide insight into interesting features of the data.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Observations</a:t>
            </a:r>
          </a:p>
        </p:txBody>
      </p:sp>
      <p:sp>
        <p:nvSpPr>
          <p:cNvPr id="3" name="Content Placeholder 2"/>
          <p:cNvSpPr>
            <a:spLocks noGrp="1"/>
          </p:cNvSpPr>
          <p:nvPr>
            <p:ph idx="1"/>
          </p:nvPr>
        </p:nvSpPr>
        <p:spPr/>
        <p:txBody>
          <a:bodyPr/>
          <a:lstStyle/>
          <a:p>
            <a:pPr lvl="0" marL="0" indent="0">
              <a:buNone/>
            </a:pPr>
            <a:r>
              <a:rPr/>
              <a:t>How would sample statistics such as mean, median, SD, and IQR of household income be affected if the largest value was replaced with $10 million? What if the smallest value was replaced with $10 million?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extreme1.png" id="0" name="Picture 1"/>
          <p:cNvPicPr>
            <a:picLocks noGrp="1" noChangeAspect="1"/>
          </p:cNvPicPr>
          <p:nvPr/>
        </p:nvPicPr>
        <p:blipFill>
          <a:blip r:embed="rId2"/>
          <a:stretch>
            <a:fillRect/>
          </a:stretch>
        </p:blipFill>
        <p:spPr bwMode="auto">
          <a:xfrm>
            <a:off x="457200" y="2019300"/>
            <a:ext cx="8229600" cy="36830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Robust</a:t>
            </a:r>
            <a:r>
              <a:rPr/>
              <a:t> </a:t>
            </a:r>
            <a:r>
              <a:rPr/>
              <a:t>Statistics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extreme2.png" id="0" name="Picture 1"/>
          <p:cNvPicPr>
            <a:picLocks noGrp="1" noChangeAspect="1"/>
          </p:cNvPicPr>
          <p:nvPr/>
        </p:nvPicPr>
        <p:blipFill>
          <a:blip r:embed="rId2"/>
          <a:stretch>
            <a:fillRect/>
          </a:stretch>
        </p:blipFill>
        <p:spPr bwMode="auto">
          <a:xfrm>
            <a:off x="1143000" y="1600200"/>
            <a:ext cx="68580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Robust</a:t>
            </a:r>
            <a:r>
              <a:rPr/>
              <a:t> </a:t>
            </a:r>
            <a:r>
              <a:rPr/>
              <a:t>Statistics</a:t>
            </a:r>
          </a:p>
        </p:txBody>
      </p:sp>
      <p:sp>
        <p:nvSpPr>
          <p:cNvPr id="3" name="Content Placeholder 2"/>
          <p:cNvSpPr>
            <a:spLocks noGrp="1"/>
          </p:cNvSpPr>
          <p:nvPr>
            <p:ph idx="1"/>
          </p:nvPr>
        </p:nvSpPr>
        <p:spPr/>
        <p:txBody>
          <a:bodyPr/>
          <a:lstStyle/>
          <a:p>
            <a:pPr lvl="0" marL="0" indent="0">
              <a:buNone/>
            </a:pPr>
            <a:r>
              <a:rPr/>
              <a:t>Median and IQR are more robust to skewness and outliers than mean and SD. Therefore,</a:t>
            </a:r>
          </a:p>
          <a:p>
            <a:pPr lvl="1"/>
            <a:r>
              <a:rPr/>
              <a:t>for skewed distributions it is often more helpful to use median and IQR to describe the center and spread</a:t>
            </a:r>
          </a:p>
          <a:p>
            <a:pPr lvl="1"/>
            <a:r>
              <a:rPr/>
              <a:t>for symmetric distributions it is often more helpful to use the mean and SD to describe the center and spread</a:t>
            </a:r>
          </a:p>
          <a:p>
            <a:pPr lvl="0" marL="0" indent="0">
              <a:buNone/>
            </a:pPr>
            <a:r>
              <a:rPr/>
              <a:t>If you would like to estimate the typical household income for a student, would you be more interested in the mean or median income?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Difference</a:t>
            </a:r>
            <a:r>
              <a:rPr/>
              <a:t> </a:t>
            </a:r>
            <a:r>
              <a:rPr/>
              <a:t>between</a:t>
            </a:r>
            <a:r>
              <a:rPr/>
              <a:t> </a:t>
            </a:r>
            <a:r>
              <a:rPr/>
              <a:t>Blocking</a:t>
            </a:r>
            <a:r>
              <a:rPr/>
              <a:t> </a:t>
            </a:r>
            <a:r>
              <a:rPr/>
              <a:t>and</a:t>
            </a:r>
            <a:r>
              <a:rPr/>
              <a:t> </a:t>
            </a:r>
            <a:r>
              <a:rPr/>
              <a:t>Explanatory</a:t>
            </a:r>
            <a:r>
              <a:rPr/>
              <a:t> </a:t>
            </a:r>
            <a:r>
              <a:rPr/>
              <a:t>Variables</a:t>
            </a:r>
          </a:p>
        </p:txBody>
      </p:sp>
      <p:sp>
        <p:nvSpPr>
          <p:cNvPr id="3" name="Content Placeholder 2"/>
          <p:cNvSpPr>
            <a:spLocks noGrp="1"/>
          </p:cNvSpPr>
          <p:nvPr>
            <p:ph idx="1"/>
          </p:nvPr>
        </p:nvSpPr>
        <p:spPr/>
        <p:txBody>
          <a:bodyPr/>
          <a:lstStyle/>
          <a:p>
            <a:pPr lvl="0" marL="0" indent="0">
              <a:buNone/>
            </a:pPr>
            <a:r>
              <a:rPr/>
              <a:t>Factors are conditions we can impose on the experimental units.</a:t>
            </a:r>
          </a:p>
          <a:p>
            <a:pPr lvl="0" marL="0" indent="0">
              <a:buNone/>
            </a:pPr>
            <a:r>
              <a:rPr/>
              <a:t>Blocking variables are characteristics that the experimental units come with, that we would like to control for.</a:t>
            </a:r>
          </a:p>
          <a:p>
            <a:pPr lvl="0" marL="0" indent="0">
              <a:buNone/>
            </a:pPr>
            <a:r>
              <a:rPr/>
              <a:t>Blocking is like stratifying, except used in experimental settings when randomly assigning, as opposed to when sampling.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Robust</a:t>
            </a:r>
            <a:r>
              <a:rPr/>
              <a:t> </a:t>
            </a:r>
            <a:r>
              <a:rPr/>
              <a:t>Statistics</a:t>
            </a:r>
          </a:p>
        </p:txBody>
      </p:sp>
      <p:sp>
        <p:nvSpPr>
          <p:cNvPr id="3" name="Content Placeholder 2"/>
          <p:cNvSpPr>
            <a:spLocks noGrp="1"/>
          </p:cNvSpPr>
          <p:nvPr>
            <p:ph idx="1"/>
          </p:nvPr>
        </p:nvSpPr>
        <p:spPr/>
        <p:txBody>
          <a:bodyPr/>
          <a:lstStyle/>
          <a:p>
            <a:pPr lvl="0" marL="0" indent="0">
              <a:buNone/>
            </a:pPr>
            <a:r>
              <a:rPr/>
              <a:t>Median and IQR are more robust to skewness and outliers than mean and SD. Therefore,</a:t>
            </a:r>
          </a:p>
          <a:p>
            <a:pPr lvl="1"/>
            <a:r>
              <a:rPr/>
              <a:t>for skewed distributions it is often more helpful to use median and IQR to describe the center and spread</a:t>
            </a:r>
          </a:p>
          <a:p>
            <a:pPr lvl="1"/>
            <a:r>
              <a:rPr/>
              <a:t>for symmetric distributions it is often more helpful to use the mean and SD to describe the center and spread</a:t>
            </a:r>
          </a:p>
          <a:p>
            <a:pPr lvl="0" marL="0" indent="0">
              <a:buNone/>
            </a:pPr>
            <a:r>
              <a:rPr/>
              <a:t>If you would like to estimate the typical household income for a student, would you be more interested in the mean or median income?</a:t>
            </a:r>
          </a:p>
          <a:p>
            <a:pPr lvl="0" marL="0" indent="0">
              <a:buNone/>
            </a:pPr>
            <a:r>
              <a:rPr/>
              <a:t>Median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a:t>
            </a:r>
            <a:r>
              <a:rPr/>
              <a:t> </a:t>
            </a:r>
            <a:r>
              <a:rPr/>
              <a:t>versus</a:t>
            </a:r>
            <a:r>
              <a:rPr/>
              <a:t> </a:t>
            </a:r>
            <a:r>
              <a:rPr/>
              <a:t>Median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the distribution is symmetric, center is often defined as the mean:</a:t>
                </a:r>
              </a:p>
              <a:p>
                <a:pPr lvl="1"/>
                <a:r>
                  <a:rPr/>
                  <a:t>mean </a:t>
                </a:r>
                <a14:m>
                  <m:oMath xmlns:m="http://schemas.openxmlformats.org/officeDocument/2006/math">
                    <m:r>
                      <m:t>≈</m:t>
                    </m:r>
                  </m:oMath>
                </a14:m>
                <a:r>
                  <a:rPr/>
                  <a:t> median</a:t>
                </a:r>
              </a:p>
              <a:p>
                <a:pPr lvl="0" marL="0" indent="0">
                  <a:buNone/>
                </a:pPr>
              </a:p>
              <a:p>
                <a:pPr lvl="0" marL="0" indent="0">
                  <a:buNone/>
                </a:pPr>
                <a:r>
                  <a:rPr/>
                  <a:t>If the distribution is skewed or has extreme outliers, center is often defined as the median</a:t>
                </a:r>
              </a:p>
              <a:p>
                <a:pPr lvl="1"/>
                <a:r>
                  <a:rPr/>
                  <a:t>Right-skewed: mean &gt; median</a:t>
                </a:r>
              </a:p>
              <a:p>
                <a:pPr lvl="1"/>
                <a:r>
                  <a:rPr/>
                  <a:t>Left-skewed: mean &lt; median</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skews.png" id="0" name="Picture 1"/>
          <p:cNvPicPr>
            <a:picLocks noGrp="1" noChangeAspect="1"/>
          </p:cNvPicPr>
          <p:nvPr/>
        </p:nvPicPr>
        <p:blipFill>
          <a:blip r:embed="rId2"/>
          <a:stretch>
            <a:fillRect/>
          </a:stretch>
        </p:blipFill>
        <p:spPr bwMode="auto">
          <a:xfrm>
            <a:off x="457200" y="2616200"/>
            <a:ext cx="8229600" cy="24765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is most likely true for the distribution of percentage of time actually spent taking notes in class versus on Facebook, Twitter, etc.?</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practice1.png" id="0" name="Picture 1"/>
          <p:cNvPicPr>
            <a:picLocks noGrp="1" noChangeAspect="1"/>
          </p:cNvPicPr>
          <p:nvPr/>
        </p:nvPicPr>
        <p:blipFill>
          <a:blip r:embed="rId2"/>
          <a:stretch>
            <a:fillRect/>
          </a:stretch>
        </p:blipFill>
        <p:spPr bwMode="auto">
          <a:xfrm>
            <a:off x="660400" y="1600200"/>
            <a:ext cx="78232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buAutoNum type="arabicPeriod"/>
                </a:pPr>
                <a:r>
                  <a:rPr/>
                  <a:t>mean &gt; median    3. mean </a:t>
                </a:r>
                <a14:m>
                  <m:oMath xmlns:m="http://schemas.openxmlformats.org/officeDocument/2006/math">
                    <m:r>
                      <m:t>≈</m:t>
                    </m:r>
                  </m:oMath>
                </a14:m>
                <a:r>
                  <a:rPr/>
                  <a:t> median</a:t>
                </a:r>
              </a:p>
              <a:p>
                <a:pPr lvl="1">
                  <a:buAutoNum type="arabicPeriod"/>
                </a:pPr>
                <a:r>
                  <a:rPr/>
                  <a:t>mean &lt; median    4. impossible to tell</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is most likely true for the distribution of percentage of time actually spent taking notes in class versus on Facebook, Twitter, etc.?</a:t>
                </a:r>
              </a:p>
              <a:p>
                <a:pPr lvl="0" marL="0" indent="0">
                  <a:buNone/>
                </a:pPr>
                <a:r>
                  <a:rPr/>
                  <a:t>If we compute, the mean = 80% and the median = 76%. So …</a:t>
                </a:r>
              </a:p>
              <a:p>
                <a:pPr lvl="0" marL="0" indent="0">
                  <a:buNone/>
                </a:pPr>
              </a:p>
              <a:p>
                <a:pPr lvl="1">
                  <a:buAutoNum type="arabicPeriod"/>
                </a:pPr>
                <a:r>
                  <a:rPr/>
                  <a:t>mean &gt; median    3. mean </a:t>
                </a:r>
                <a14:m>
                  <m:oMath xmlns:m="http://schemas.openxmlformats.org/officeDocument/2006/math">
                    <m:r>
                      <m:t>≈</m:t>
                    </m:r>
                  </m:oMath>
                </a14:m>
                <a:r>
                  <a:rPr/>
                  <a:t> median</a:t>
                </a:r>
              </a:p>
              <a:p>
                <a:pPr lvl="1">
                  <a:buAutoNum type="arabicPeriod"/>
                </a:pPr>
                <a:r>
                  <a:rPr/>
                  <a:t>mean &lt; median    4. impossible to tell</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Extremely</a:t>
            </a:r>
            <a:r>
              <a:rPr/>
              <a:t> </a:t>
            </a:r>
            <a:r>
              <a:rPr/>
              <a:t>Skewed</a:t>
            </a:r>
            <a:r>
              <a:rPr/>
              <a:t> </a:t>
            </a:r>
            <a:r>
              <a:rPr/>
              <a:t>Data</a:t>
            </a:r>
          </a:p>
        </p:txBody>
      </p:sp>
      <p:sp>
        <p:nvSpPr>
          <p:cNvPr id="3" name="Content Placeholder 2"/>
          <p:cNvSpPr>
            <a:spLocks noGrp="1"/>
          </p:cNvSpPr>
          <p:nvPr>
            <p:ph idx="1"/>
          </p:nvPr>
        </p:nvSpPr>
        <p:spPr/>
        <p:txBody>
          <a:bodyPr/>
          <a:lstStyle/>
          <a:p>
            <a:pPr lvl="0" marL="0" indent="0">
              <a:buNone/>
            </a:pPr>
            <a:r>
              <a:rPr/>
              <a:t>When data are extremely skewed, transforming them might make modeling easier. A common transformation is the </a:t>
            </a:r>
            <a:r>
              <a:rPr b="1"/>
              <a:t>log transformation</a:t>
            </a:r>
            <a:r>
              <a:rPr/>
              <a:t>.</a:t>
            </a:r>
          </a:p>
          <a:p>
            <a:pPr lvl="0" marL="0" indent="0">
              <a:buNone/>
            </a:pPr>
            <a:r>
              <a:rPr/>
              <a:t>The histograms on the left shows the distribution of number of basketball games attended by students. The histogram on the right shows the distribution of log of number of games attended.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practice2.png" id="0" name="Picture 1"/>
          <p:cNvPicPr>
            <a:picLocks noGrp="1" noChangeAspect="1"/>
          </p:cNvPicPr>
          <p:nvPr/>
        </p:nvPicPr>
        <p:blipFill>
          <a:blip r:embed="rId2"/>
          <a:stretch>
            <a:fillRect/>
          </a:stretch>
        </p:blipFill>
        <p:spPr bwMode="auto">
          <a:xfrm>
            <a:off x="457200" y="2679700"/>
            <a:ext cx="8229600" cy="2362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a:t>
            </a:r>
            <a:r>
              <a:rPr/>
              <a:t> </a:t>
            </a:r>
            <a:r>
              <a:rPr/>
              <a:t>and</a:t>
            </a:r>
            <a:r>
              <a:rPr/>
              <a:t> </a:t>
            </a:r>
            <a:r>
              <a:rPr/>
              <a:t>Cons</a:t>
            </a:r>
            <a:r>
              <a:rPr/>
              <a:t> </a:t>
            </a:r>
            <a:r>
              <a:rPr/>
              <a:t>of</a:t>
            </a:r>
            <a:r>
              <a:rPr/>
              <a:t> </a:t>
            </a:r>
            <a:r>
              <a:rPr/>
              <a:t>Transformations</a:t>
            </a:r>
          </a:p>
        </p:txBody>
      </p:sp>
      <p:sp>
        <p:nvSpPr>
          <p:cNvPr id="3" name="Content Placeholder 2"/>
          <p:cNvSpPr>
            <a:spLocks noGrp="1"/>
          </p:cNvSpPr>
          <p:nvPr>
            <p:ph idx="1"/>
          </p:nvPr>
        </p:nvSpPr>
        <p:spPr/>
        <p:txBody>
          <a:bodyPr/>
          <a:lstStyle/>
          <a:p>
            <a:pPr lvl="0" marL="0" indent="0">
              <a:buNone/>
            </a:pPr>
            <a:r>
              <a:rPr/>
              <a:t>Skewed data are easier to model with when they are transformed because outliers tend to become far less prominent after an appropriate transformation.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Experimental</a:t>
            </a:r>
            <a:r>
              <a:rPr/>
              <a:t> </a:t>
            </a:r>
            <a:r>
              <a:rPr/>
              <a:t>Design</a:t>
            </a:r>
            <a:r>
              <a:rPr/>
              <a:t> </a:t>
            </a:r>
            <a:r>
              <a:rPr/>
              <a:t>Terminology</a:t>
            </a:r>
          </a:p>
        </p:txBody>
      </p:sp>
      <p:sp>
        <p:nvSpPr>
          <p:cNvPr id="3" name="Content Placeholder 2"/>
          <p:cNvSpPr>
            <a:spLocks noGrp="1"/>
          </p:cNvSpPr>
          <p:nvPr>
            <p:ph idx="1"/>
          </p:nvPr>
        </p:nvSpPr>
        <p:spPr/>
        <p:txBody>
          <a:bodyPr/>
          <a:lstStyle/>
          <a:p>
            <a:pPr lvl="0" marL="0" indent="0">
              <a:buNone/>
            </a:pPr>
            <a:r>
              <a:rPr b="1"/>
              <a:t>Placebo</a:t>
            </a:r>
            <a:r>
              <a:rPr/>
              <a:t>: fake treatment, often used as the control group for medical studies</a:t>
            </a:r>
          </a:p>
          <a:p>
            <a:pPr lvl="0" marL="0" indent="0">
              <a:buNone/>
            </a:pPr>
            <a:r>
              <a:rPr b="1"/>
              <a:t>Placebo effect</a:t>
            </a:r>
            <a:r>
              <a:rPr/>
              <a:t>: experimental units showing improvement simply because they believe they are receiving a special treatment</a:t>
            </a:r>
          </a:p>
          <a:p>
            <a:pPr lvl="0" marL="0" indent="0">
              <a:buNone/>
            </a:pPr>
            <a:r>
              <a:rPr b="1"/>
              <a:t>Blinding</a:t>
            </a:r>
            <a:r>
              <a:rPr/>
              <a:t>: when experimental units do not know whether they are in the control or treatment group</a:t>
            </a:r>
          </a:p>
          <a:p>
            <a:pPr lvl="0" marL="0" indent="0">
              <a:buNone/>
            </a:pPr>
            <a:r>
              <a:rPr b="1"/>
              <a:t>Double-blind</a:t>
            </a:r>
            <a:r>
              <a:rPr/>
              <a:t>: when both the experimental units and the researchers who interact with the patients do not know who is in the control and who is in the treatment group</a:t>
            </a:r>
          </a:p>
        </p:txBody>
      </p:sp>
    </p:spTree>
  </p:cSld>
</p:sld>
</file>

<file path=ppt/slides/slide6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a:buNone /></a:pPr><a:r><a:rPr /><a:t>#</a:t></a:r><a:r><a:rPr /><a:t> </a:t></a:r><a:r><a:rPr /><a:t>of</a:t></a:r><a:r><a:rPr /><a:t> </a:t></a:r><a:r><a:rPr /><a:t>games</a:t></a:r></a:p></a:txBody><a:tcPr /></a:tc><a:tc><a:txBody><a:bodyPr /><a:lstStyle /><a:p><a:pPr lvl="0" marL="0" indent="0" algn="l"><a:buNone /></a:pPr><a:r><a:rPr /><a:t>70</a:t></a:r></a:p></a:txBody><a:tcPr /></a:tc><a:tc><a:txBody><a:bodyPr /><a:lstStyle /><a:p><a:pPr lvl="0" marL="0" indent="0" algn="l"><a:buNone /></a:pPr><a:r><a:rPr /><a:t>50</a:t></a:r></a:p></a:txBody><a:tcPr /></a:tc><a:tc><a:txBody><a:bodyPr /><a:lstStyle /><a:p><a:pPr lvl="0" marL="0" indent="0" algn="l"><a:buNone /></a:pPr><a:r><a:rPr /><a:t>25</a:t></a:r></a:p></a:txBody><a:tcPr /></a:tc><a:tc><a:txBody><a:bodyPr /><a:lstStyle /><a:p><a:pPr lvl="0" marL="0" indent="0"><a:buNone /></a:pPr><a14:m><m:oMath xmlns:m="http://schemas.openxmlformats.org/officeDocument/2006/math"><m:r><m:t>⋯</m:t></m:r></m:oMath></a14:m></a:p></a:txBody><a:tcPr /></a:tc></a:tr><a:tr h="0"><a:tc><a:txBody><a:bodyPr /><a:lstStyle /><a:p><a:pPr lvl="0" marL="0" indent="0"><a:buNone /></a:pPr><a:r><a:rPr /><a:t>#</a:t></a:r><a:r><a:rPr /><a:t> </a:t></a:r><a:r><a:rPr /><a:t>of</a:t></a:r><a:r><a:rPr /><a:t> </a:t></a:r><a:r><a:rPr /><a:t>games</a:t></a:r></a:p></a:txBody></a:tc><a:tc><a:txBody><a:bodyPr /><a:lstStyle /><a:p><a:pPr lvl="0" marL="0" indent="0" algn="l"><a:buNone /></a:pPr><a:r><a:rPr /><a:t>4.25</a:t></a:r></a:p></a:txBody></a:tc><a:tc><a:txBody><a:bodyPr /><a:lstStyle /><a:p><a:pPr lvl="0" marL="0" indent="0" algn="l"><a:buNone /></a:pPr><a:r><a:rPr /><a:t>3.91</a:t></a:r></a:p></a:txBody></a:tc><a:tc><a:txBody><a:bodyPr /><a:lstStyle /><a:p><a:pPr lvl="0" marL="0" indent="0" algn="l"><a:buNone /></a:pPr><a:r><a:rPr /><a:t>3.22</a:t></a:r></a:p></a:txBody></a:tc><a:tc><a:txBody><a:bodyPr /><a:lstStyle /><a:p><a:pPr lvl="0" marL="0" indent="0"><a:buNone /></a:pPr><a14:m><m:oMath xmlns:m="http://schemas.openxmlformats.org/officeDocument/2006/math"><m:r><m:t>⋯</m:t></m:r></m:oMath></a14:m></a:p></a:txBody></a:tc></a:tr></a:tbl></a:graphicData></a:graphic></p:graphicFrame></p:spTree></p:cSld></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However, results of an analysis might be difficult to interpret because the log of a measured variable is usually meaningless.</a:t>
            </a:r>
          </a:p>
          <a:p>
            <a:pPr lvl="0" marL="0" indent="0">
              <a:buNone/>
            </a:pPr>
            <a:r>
              <a:rPr/>
              <a:t>What other variables would you expect to be extremely skewed?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a:t>
            </a:r>
            <a:r>
              <a:rPr/>
              <a:t> </a:t>
            </a:r>
            <a:r>
              <a:rPr/>
              <a:t>and</a:t>
            </a:r>
            <a:r>
              <a:rPr/>
              <a:t> </a:t>
            </a:r>
            <a:r>
              <a:rPr/>
              <a:t>Cons</a:t>
            </a:r>
            <a:r>
              <a:rPr/>
              <a:t> </a:t>
            </a:r>
            <a:r>
              <a:rPr/>
              <a:t>of</a:t>
            </a:r>
            <a:r>
              <a:rPr/>
              <a:t> </a:t>
            </a:r>
            <a:r>
              <a:rPr/>
              <a:t>Transformations</a:t>
            </a:r>
          </a:p>
        </p:txBody>
      </p:sp>
      <p:sp>
        <p:nvSpPr>
          <p:cNvPr id="3" name="Content Placeholder 2"/>
          <p:cNvSpPr>
            <a:spLocks noGrp="1"/>
          </p:cNvSpPr>
          <p:nvPr>
            <p:ph idx="1"/>
          </p:nvPr>
        </p:nvSpPr>
        <p:spPr/>
        <p:txBody>
          <a:bodyPr/>
          <a:lstStyle/>
          <a:p>
            <a:pPr lvl="0" marL="0" indent="0">
              <a:buNone/>
            </a:pPr>
            <a:r>
              <a:rPr/>
              <a:t>Skewed data are easier to model with when they are transformed because outliers tend to become far less prominent after an appropriate transformation.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a:buNone /></a:pPr><a:r><a:rPr /><a:t>#</a:t></a:r><a:r><a:rPr /><a:t> </a:t></a:r><a:r><a:rPr /><a:t>of</a:t></a:r><a:r><a:rPr /><a:t> </a:t></a:r><a:r><a:rPr /><a:t>games</a:t></a:r></a:p></a:txBody><a:tcPr /></a:tc><a:tc><a:txBody><a:bodyPr /><a:lstStyle /><a:p><a:pPr lvl="0" marL="0" indent="0" algn="l"><a:buNone /></a:pPr><a:r><a:rPr /><a:t>70</a:t></a:r></a:p></a:txBody><a:tcPr /></a:tc><a:tc><a:txBody><a:bodyPr /><a:lstStyle /><a:p><a:pPr lvl="0" marL="0" indent="0" algn="l"><a:buNone /></a:pPr><a:r><a:rPr /><a:t>50</a:t></a:r></a:p></a:txBody><a:tcPr /></a:tc><a:tc><a:txBody><a:bodyPr /><a:lstStyle /><a:p><a:pPr lvl="0" marL="0" indent="0" algn="l"><a:buNone /></a:pPr><a:r><a:rPr /><a:t>25</a:t></a:r></a:p></a:txBody><a:tcPr /></a:tc><a:tc><a:txBody><a:bodyPr /><a:lstStyle /><a:p><a:pPr lvl="0" marL="0" indent="0"><a:buNone /></a:pPr><a14:m><m:oMath xmlns:m="http://schemas.openxmlformats.org/officeDocument/2006/math"><m:r><m:t>⋯</m:t></m:r></m:oMath></a14:m></a:p></a:txBody><a:tcPr /></a:tc></a:tr><a:tr h="0"><a:tc><a:txBody><a:bodyPr /><a:lstStyle /><a:p><a:pPr lvl="0" marL="0" indent="0"><a:buNone /></a:pPr><a:r><a:rPr /><a:t>#</a:t></a:r><a:r><a:rPr /><a:t> </a:t></a:r><a:r><a:rPr /><a:t>of</a:t></a:r><a:r><a:rPr /><a:t> </a:t></a:r><a:r><a:rPr /><a:t>games</a:t></a:r></a:p></a:txBody></a:tc><a:tc><a:txBody><a:bodyPr /><a:lstStyle /><a:p><a:pPr lvl="0" marL="0" indent="0" algn="l"><a:buNone /></a:pPr><a:r><a:rPr /><a:t>4.25</a:t></a:r></a:p></a:txBody></a:tc><a:tc><a:txBody><a:bodyPr /><a:lstStyle /><a:p><a:pPr lvl="0" marL="0" indent="0" algn="l"><a:buNone /></a:pPr><a:r><a:rPr /><a:t>3.91</a:t></a:r></a:p></a:txBody></a:tc><a:tc><a:txBody><a:bodyPr /><a:lstStyle /><a:p><a:pPr lvl="0" marL="0" indent="0" algn="l"><a:buNone /></a:pPr><a:r><a:rPr /><a:t>3.22</a:t></a:r></a:p></a:txBody></a:tc><a:tc><a:txBody><a:bodyPr /><a:lstStyle /><a:p><a:pPr lvl="0" marL="0" indent="0"><a:buNone /></a:pPr><a14:m><m:oMath xmlns:m="http://schemas.openxmlformats.org/officeDocument/2006/math"><m:r><m:t>⋯</m:t></m:r></m:oMath></a14:m></a:p></a:txBody></a:tc></a:tr></a:tbl></a:graphicData></a:graphic></p:graphicFrame></p:spTree></p:cSld></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However, results of an analysis might be difficult to interpret because the log of a measured variable is usually meaningless.</a:t>
            </a:r>
          </a:p>
          <a:p>
            <a:pPr lvl="0" marL="0" indent="0">
              <a:buNone/>
            </a:pPr>
            <a:r>
              <a:rPr/>
              <a:t>What other variables would you expect to be extremely skewed?</a:t>
            </a:r>
          </a:p>
          <a:p>
            <a:pPr lvl="0" marL="0" indent="0">
              <a:buNone/>
            </a:pPr>
            <a:r>
              <a:rPr/>
              <a:t>Salary, housing prices, ability to throw a football,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Assignment</a:t>
            </a:r>
            <a:r>
              <a:rPr/>
              <a:t> </a:t>
            </a:r>
            <a:r>
              <a:rPr/>
              <a:t>versus</a:t>
            </a:r>
            <a:r>
              <a:rPr/>
              <a:t> </a:t>
            </a:r>
            <a:r>
              <a:rPr/>
              <a:t>Random</a:t>
            </a:r>
            <a:r>
              <a:rPr/>
              <a:t> </a:t>
            </a:r>
            <a:r>
              <a:rPr/>
              <a:t>Sampling</a:t>
            </a:r>
          </a:p>
        </p:txBody>
      </p:sp>
      <p:sp>
        <p:nvSpPr>
          <p:cNvPr id="3" name="Content Placeholder 2"/>
          <p:cNvSpPr>
            <a:spLocks noGrp="1"/>
          </p:cNvSpPr>
          <p:nvPr>
            <p:ph idx="1"/>
          </p:nvPr>
        </p:nvSpPr>
        <p:spPr/>
        <p:txBody>
          <a:bodyPr/>
          <a:lstStyle/>
          <a:p>
            <a:pPr lvl="0" marL="0" indent="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#04</dc:title>
  <dc:creator/>
  <cp:keywords/>
  <dcterms:created xsi:type="dcterms:W3CDTF">2019-09-18T03:02:32Z</dcterms:created>
  <dcterms:modified xsi:type="dcterms:W3CDTF">2019-09-18T03:02:32Z</dcterms:modified>
</cp:coreProperties>
</file>