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Lecture</a:t>
            </a:r>
            <a:r>
              <a:rPr/>
              <a:t> </a:t>
            </a:r>
            <a:r>
              <a:rPr/>
              <a:t>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Recap: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Confidence interval, a general formula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point estimate</m:t>
                      </m:r>
                      <m:r>
                        <m:t>±</m:t>
                      </m:r>
                      <m:sSup>
                        <m:e>
                          <m:r>
                            <m:t>z</m:t>
                          </m:r>
                        </m:e>
                        <m:sup>
                          <m:r>
                            <m:t>⋆</m:t>
                          </m:r>
                        </m:sup>
                      </m:sSup>
                      <m:r>
                        <m:t>⋅</m:t>
                      </m:r>
                      <m:r>
                        <m:t>S</m:t>
                      </m:r>
                      <m:r>
                        <m:t>E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Conditions when the point estimate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x</m:t>
                        </m:r>
                      </m:e>
                    </m:bar>
                  </m:oMath>
                </a14:m>
                <a:r>
                  <a:rPr/>
                  <a:t>:</a:t>
                </a:r>
              </a:p>
              <a:p>
                <a:pPr lvl="1"/>
                <a:r>
                  <a:rPr b="1"/>
                  <a:t>Independence:</a:t>
                </a:r>
                <a:r>
                  <a:rPr/>
                  <a:t> Observations in the sample must be independent</a:t>
                </a:r>
              </a:p>
              <a:p>
                <a:pPr lvl="2"/>
                <a:r>
                  <a:rPr/>
                  <a:t>random sample/assignment</a:t>
                </a:r>
              </a:p>
              <a:p>
                <a:pPr lvl="2"/>
                <a:r>
                  <a:rPr/>
                  <a:t>if sampling without replacement,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&lt;</m:t>
                    </m:r>
                  </m:oMath>
                </a14:m>
                <a:r>
                  <a:rPr/>
                  <a:t> 10% of population</a:t>
                </a:r>
              </a:p>
              <a:p>
                <a:pPr lvl="1"/>
                <a:r>
                  <a:rPr b="1"/>
                  <a:t>Sample size / skew: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≥</m:t>
                    </m:r>
                    <m:r>
                      <m:t>30</m:t>
                    </m:r>
                  </m:oMath>
                </a14:m>
                <a:r>
                  <a:rPr/>
                  <a:t> and population distribution should not be extremely skewed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Inputs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Point Estimates: computed from data, typically sample statistics (e.g.,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X</m:t>
                        </m:r>
                      </m:e>
                    </m:bar>
                  </m:oMath>
                </a14:m>
                <a:r>
                  <a:rPr/>
                  <a:t>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e>
                        <m:r>
                          <m:t>z</m:t>
                        </m:r>
                      </m:e>
                      <m:sup>
                        <m:r>
                          <m:t>⋆</m:t>
                        </m:r>
                      </m:sup>
                    </m:sSup>
                  </m:oMath>
                </a14:m>
                <a:r>
                  <a:rPr/>
                  <a:t>: the critical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value, found using qnorm() and the choice of significance</a:t>
                </a:r>
              </a:p>
              <a:p>
                <a:pPr lvl="1"/>
                <a:r>
                  <a:rPr/>
                  <a:t>SE: the standard error, specific to each point estimate; if using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X</m:t>
                        </m:r>
                      </m:e>
                    </m:bar>
                  </m:oMath>
                </a14:m>
                <a:r>
                  <a:rPr/>
                  <a:t> then this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SE</m:t>
                    </m:r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σ</m:t>
                        </m:r>
                      </m:num>
                      <m:den>
                        <m:rad>
                          <m:radPr>
                            <m:degHide m:val="1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Recap: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Set the hypotheses.</a:t>
            </a:r>
          </a:p>
          <a:p>
            <a:pPr lvl="1"/>
            <a:r>
              <a:rPr/>
              <a:t>Check assumptions and conditions.</a:t>
            </a:r>
          </a:p>
          <a:p>
            <a:pPr lvl="1"/>
            <a:r>
              <a:rPr/>
              <a:t>Calculate a </a:t>
            </a:r>
            <a:r>
              <a:rPr b="1"/>
              <a:t>test statistic</a:t>
            </a:r>
            <a:r>
              <a:rPr/>
              <a:t> and a p-value.</a:t>
            </a:r>
          </a:p>
          <a:p>
            <a:pPr lvl="1"/>
            <a:r>
              <a:rPr/>
              <a:t>Make a decision, and interpret it in context of the research question.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Recap: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Set the hypotheses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:</m:t>
                    </m:r>
                    <m:r>
                      <m:t>μ</m:t>
                    </m:r>
                    <m:r>
                      <m:t>=</m:t>
                    </m:r>
                    <m:r>
                      <m:rPr>
                        <m:sty m:val="p"/>
                      </m:rPr>
                      <m:t>null value</m:t>
                    </m:r>
                  </m:oMath>
                </a14:m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A</m:t>
                        </m:r>
                      </m:sub>
                    </m:sSub>
                    <m:r>
                      <m:t>:</m:t>
                    </m:r>
                    <m:r>
                      <m:t>μ</m:t>
                    </m:r>
                    <m:r>
                      <m:t>&lt;</m:t>
                    </m:r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r>
                      <m:t>&gt;</m:t>
                    </m:r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r>
                      <m:t>≠</m:t>
                    </m:r>
                  </m:oMath>
                </a14:m>
                <a:r>
                  <a:rPr/>
                  <a:t> null value</a:t>
                </a:r>
              </a:p>
              <a:p>
                <a:pPr lvl="1"/>
                <a:r>
                  <a:rPr/>
                  <a:t>Calculate the point estimate</a:t>
                </a:r>
              </a:p>
              <a:p>
                <a:pPr lvl="1"/>
                <a:r>
                  <a:rPr/>
                  <a:t>Check assumptions and conditions</a:t>
                </a:r>
              </a:p>
              <a:p>
                <a:pPr lvl="2"/>
                <a:r>
                  <a:rPr/>
                  <a:t>Independence: random sample/assignment, 10% condition when sampling without replacement</a:t>
                </a:r>
              </a:p>
              <a:p>
                <a:pPr lvl="2"/>
                <a:r>
                  <a:rPr/>
                  <a:t>Normality: nearly normal population 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≥</m:t>
                    </m:r>
                    <m:r>
                      <m:t>30</m:t>
                    </m:r>
                  </m:oMath>
                </a14:m>
                <a:r>
                  <a:rPr/>
                  <a:t>, no extreme skew – </a:t>
                </a:r>
                <a:r>
                  <a:rPr b="1"/>
                  <a:t>or use the t distribution</a:t>
                </a:r>
                <a:r>
                  <a:rPr/>
                  <a:t> (next chapter)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Recap: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Calculate a </a:t>
                </a:r>
                <a:r>
                  <a:rPr b="1"/>
                  <a:t>test statistic</a:t>
                </a:r>
                <a:r>
                  <a:rPr/>
                  <a:t> and a p-value (draw a picture!)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Z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bar>
                            <m:barPr>
                              <m:pos m:val="top"/>
                            </m:barPr>
                            <m:e>
                              <m:r>
                                <m:t>x</m:t>
                              </m:r>
                            </m:e>
                          </m:bar>
                          <m:r>
                            <m:t>−</m:t>
                          </m:r>
                          <m:r>
                            <m:t>μ</m:t>
                          </m:r>
                        </m:num>
                        <m:den>
                          <m:r>
                            <m:t>S</m:t>
                          </m:r>
                          <m:r>
                            <m:t>E</m:t>
                          </m:r>
                        </m:den>
                      </m:f>
                      <m:r>
                        <m:t>,</m:t>
                      </m:r>
                      <m:r>
                        <m:rPr>
                          <m:sty m:val="p"/>
                        </m:rPr>
                        <m:t> where </m:t>
                      </m:r>
                      <m:r>
                        <m:t>S</m:t>
                      </m:r>
                      <m:r>
                        <m:t>E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</m:num>
                        <m:den>
                          <m:rad>
                            <m:radPr>
                              <m:degHide m:val="1"/>
                            </m:radPr>
                            <m:deg/>
                            <m:e>
                              <m:r>
                                <m:t>n</m:t>
                              </m:r>
                            </m:e>
                          </m:rad>
                        </m:den>
                      </m:f>
                    </m:oMath>
                  </m:oMathPara>
                </a14:m>
              </a:p>
              <a:p>
                <a:pPr lvl="1"/>
                <a:r>
                  <a:rPr/>
                  <a:t>Make a decision, and interpret it in context</a:t>
                </a:r>
              </a:p>
              <a:p>
                <a:pPr lvl="2"/>
                <a:r>
                  <a:rPr/>
                  <a:t>If p-value </a:t>
                </a:r>
                <a14:m>
                  <m:oMath xmlns:m="http://schemas.openxmlformats.org/officeDocument/2006/math">
                    <m:r>
                      <m:t>&lt;</m:t>
                    </m:r>
                    <m:r>
                      <m:t>α</m:t>
                    </m:r>
                  </m:oMath>
                </a14:m>
                <a:r>
                  <a:rPr/>
                  <a:t>, reject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, data provide evidence for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A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If p-value </a:t>
                </a:r>
                <a14:m>
                  <m:oMath xmlns:m="http://schemas.openxmlformats.org/officeDocument/2006/math">
                    <m:r>
                      <m:t>&gt;</m:t>
                    </m:r>
                    <m:r>
                      <m:t>α</m:t>
                    </m:r>
                  </m:oMath>
                </a14:m>
                <a:r>
                  <a:rPr/>
                  <a:t>, do not reject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, data do not provide evidence for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A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Solve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We’re going to now solve some problems from the WW Practice.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19</dc:title>
  <dc:creator/>
  <cp:keywords/>
  <dcterms:created xsi:type="dcterms:W3CDTF">2019-11-15T16:10:02Z</dcterms:created>
  <dcterms:modified xsi:type="dcterms:W3CDTF">2019-11-15T16:10:02Z</dcterms:modified>
</cp:coreProperties>
</file>