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8" Type="http://schemas.openxmlformats.org/officeDocument/2006/relationships/tableStyles" Target="tableStyles.xml" /><Relationship Id="rId57" Type="http://schemas.openxmlformats.org/officeDocument/2006/relationships/theme" Target="theme/theme1.xml" /><Relationship Id="rId1" Type="http://schemas.openxmlformats.org/officeDocument/2006/relationships/slideMaster" Target="slideMasters/slideMaster1.xml" /><Relationship Id="rId56" Type="http://schemas.openxmlformats.org/officeDocument/2006/relationships/viewProps" Target="viewProps.xml" /><Relationship Id="rId5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Lecture</a:t>
            </a:r>
            <a:r>
              <a:rPr/>
              <a:t> </a:t>
            </a:r>
            <a:r>
              <a:rPr/>
              <a:t>10</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Variability</a:t>
            </a:r>
            <a:r>
              <a:rPr/>
              <a:t> </a:t>
            </a:r>
            <a:r>
              <a:rPr/>
              <a:t>of</a:t>
            </a:r>
            <a:r>
              <a:rPr/>
              <a:t> </a:t>
            </a:r>
            <a:r>
              <a:rPr/>
              <a:t>a</a:t>
            </a:r>
            <a:r>
              <a:rPr/>
              <a:t> </a:t>
            </a:r>
            <a:r>
              <a:rPr/>
              <a:t>discrete</a:t>
            </a:r>
            <a:r>
              <a:rPr/>
              <a:t> </a:t>
            </a:r>
            <a:r>
              <a:rPr/>
              <a:t>random</a:t>
            </a:r>
            <a:r>
              <a:rPr/>
              <a:t> </a:t>
            </a:r>
            <a:r>
              <a:rPr/>
              <a:t>variable</a:t>
            </a:r>
          </a:p>
        </p:txBody>
      </p:sp>
      <p:sp>
        <p:nvSpPr>
          <p:cNvPr id="3" name="Content Placeholder 2"/>
          <p:cNvSpPr>
            <a:spLocks noGrp="1"/>
          </p:cNvSpPr>
          <p:nvPr>
            <p:ph idx="1"/>
          </p:nvPr>
        </p:nvSpPr>
        <p:spPr/>
        <p:txBody>
          <a:bodyPr/>
          <a:lstStyle/>
          <a:p>
            <a:pPr lvl="0" marL="0" indent="0">
              <a:buNone/>
            </a:pPr>
            <a:r>
              <a:rPr b="1"/>
              <a:t>For the previous card game example, how much would you expect the winnings to vary from game to game?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 algn="l"><a:buNone /></a:pPr><a14:m><m:oMath xmlns:m="http://schemas.openxmlformats.org/officeDocument/2006/math"><m:r><m:t>X</m:t></m:r></m:oMath></a14:m></a:p></a:txBody><a:tcPr /></a:tc><a:tc><a:txBody><a:bodyPr /><a:lstStyle /><a:p><a:pPr lvl="0" marL="0" indent="0" algn="l"><a:buNone /></a:pPr><a14:m><m:oMath xmlns:m="http://schemas.openxmlformats.org/officeDocument/2006/math"><m:r><m:t>P</m:t></m:r><m:r><m:t>(</m:t></m:r><m:r><m:t>X</m:t></m:r><m:r><m:t>)</m:t></m:r></m:oMath></a14:m></a:p></a:txBody><a:tcPr /></a:tc><a:tc><a:txBody><a:bodyPr /><a:lstStyle /><a:p><a:pPr lvl="0" marL="0" indent="0" algn="l"><a:buNone /></a:pPr><a14:m><m:oMath xmlns:m="http://schemas.openxmlformats.org/officeDocument/2006/math"><m:r><m:t>X</m:t></m:r><m:r><m:t> </m:t></m:r><m:r><m:t>P</m:t></m:r><m:r><m:t>(</m:t></m:r><m:r><m:t>X</m:t></m:r><m:r><m:t>)</m:t></m:r></m:oMath></a14:m></a:p></a:txBody><a:tcPr /></a:tc><a:tc><a:txBody><a:bodyPr /><a:lstStyle /><a:p><a:pPr lvl="0" marL="0" indent="0" algn="l"><a:buNone /></a:pPr><a14:m><m:oMath xmlns:m="http://schemas.openxmlformats.org/officeDocument/2006/math"><m:r><m:t>(</m:t></m:r><m:r><m:t>X</m:t></m:r><m:r><m:t>−</m:t></m:r><m:r><m:t>E</m:t></m:r><m:r><m:t>[</m:t></m:r><m:r><m:t>X</m:t></m:r><m:r><m:t>]</m:t></m:r><m:sSup><m:e><m:r><m:t>)</m:t></m:r></m:e><m:sup><m:r><m:t>2</m:t></m:r></m:sup></m:sSup></m:oMath></a14:m></a:p></a:txBody><a:tcPr /></a:tc><a:tc><a:txBody><a:bodyPr /><a:lstStyle /><a:p><a:pPr lvl="0" marL="0" indent="0" algn="l"><a:buNone /></a:pPr><a14:m><m:oMath xmlns:m="http://schemas.openxmlformats.org/officeDocument/2006/math"><m:r><m:t>P</m:t></m:r><m:r><m:t>(</m:t></m:r><m:r><m:t>X</m:t></m:r><m:r><m:t>)</m:t></m:r><m:r><m:t>⋅</m:t></m:r><m:r><m:t>(</m:t></m:r><m:r><m:t>X</m:t></m:r><m:r><m:t>−</m:t></m:r><m:r><m:t>E</m:t></m:r><m:r><m:t>[</m:t></m:r><m:r><m:t>X</m:t></m:r><m:r><m:t>]</m:t></m:r><m:sSup><m:e><m:r><m:t>)</m:t></m:r></m:e><m:sup><m:r><m:t>2</m:t></m:r></m:sup></m:sSup></m:oMath></a14:m></a:p></a:txBody><a:tcPr /></a:tc></a:tr><a:tr h="0"><a:tc><a:txBody><a:bodyPr /><a:lstStyle /><a:p><a:pPr lvl="0" marL="0" indent="0" algn="l"><a:buNone /></a:pPr><a:r><a:rPr /><a:t>1</a:t></a:r></a:p></a:txBody></a:tc><a:tc><a:txBody><a:bodyPr /><a:lstStyle /><a:p><a:pPr lvl="0" marL="0" indent="0" algn="l"><a:buNone /></a:pPr><a:r><a:rPr /><a:t>12/52</a:t></a:r></a:p></a:txBody></a:tc><a:tc><a:txBody><a:bodyPr /><a:lstStyle /><a:p><a:pPr lvl="0" marL="0" indent="0" algn="l"><a:buNone /></a:pPr><a:r><a:rPr /><a:t>1</a:t></a:r><a:r><a:rPr /><a:t> </a:t></a:r><a:r><a:rPr /><a:t>x</a:t></a:r><a:r><a:rPr /><a:t> </a:t></a:r><a:r><a:rPr /><a:t>12/52</a:t></a:r><a:r><a:rPr /><a:t> </a:t></a:r><a:r><a:rPr /><a:t>=</a:t></a:r><a:r><a:rPr /><a:t> </a:t></a:r><a:r><a:rPr /><a:t>12/52</a:t></a:r></a:p></a:txBody></a:tc><a:tc><a:txBody><a:bodyPr /><a:lstStyle /><a:p><a:pPr lvl="0" marL="0" indent="0" algn="l"><a:buNone /></a:pPr><a:r><a:rPr /><a:t>$(1-0.81)^2</a:t></a:r><a:r><a:rPr /><a:t> </a:t></a:r><a:r><a:rPr /><a:t>=</a:t></a:r><a:r><a:rPr /><a:t> </a:t></a:r><a:r><a:rPr /><a:t>0.0361</a:t></a:r></a:p></a:txBody></a:tc><a:tc><a:txBody><a:bodyPr /><a:lstStyle /><a:p><a:pPr lvl="0" marL="0" indent="0" algn="l"><a:buNone /></a:pPr><a:r><a:rPr /><a:t>12/52</a:t></a:r><a:r><a:rPr /><a:t> </a:t></a:r><a:r><a:rPr /><a:t>x</a:t></a:r><a:r><a:rPr /><a:t> </a:t></a:r><a:r><a:rPr /><a:t>0.0361</a:t></a:r><a:r><a:rPr /><a:t> </a:t></a:r><a:r><a:rPr /><a:t>=</a:t></a:r><a:r><a:rPr /><a:t> </a:t></a:r><a:r><a:rPr /><a:t>0.0083</a:t></a:r></a:p></a:txBody></a:tc></a:tr><a:tr h="0"><a:tc><a:txBody><a:bodyPr /><a:lstStyle /><a:p><a:pPr lvl="0" marL="0" indent="0" algn="l"><a:buNone /></a:pPr><a:r><a:rPr /><a:t>5</a:t></a:r></a:p></a:txBody></a:tc><a:tc><a:txBody><a:bodyPr /><a:lstStyle /><a:p><a:pPr lvl="0" marL="0" indent="0" algn="l"><a:buNone /></a:pPr><a:r><a:rPr /><a:t>4/52</a:t></a:r></a:p></a:txBody></a:tc><a:tc><a:txBody><a:bodyPr /><a:lstStyle /><a:p><a:pPr lvl="0" marL="0" indent="0" algn="l"><a:buNone /></a:pPr><a:r><a:rPr /><a:t>5</a:t></a:r><a:r><a:rPr /><a:t> </a:t></a:r><a:r><a:rPr /><a:t>x</a:t></a:r><a:r><a:rPr /><a:t> </a:t></a:r><a:r><a:rPr /><a:t>4/52</a:t></a:r><a:r><a:rPr /><a:t> </a:t></a:r><a:r><a:rPr /><a:t>=</a:t></a:r><a:r><a:rPr /><a:t> </a:t></a:r><a:r><a:rPr /><a:t>20/52</a:t></a:r></a:p></a:txBody></a:tc><a:tc><a:txBody><a:bodyPr /><a:lstStyle /><a:p><a:pPr lvl="0" marL="0" indent="0" algn="l"><a:buNone /></a:pPr><a:r><a:rPr /><a:t>$(5-0.81)^2</a:t></a:r><a:r><a:rPr /><a:t> </a:t></a:r><a:r><a:rPr /><a:t>=</a:t></a:r><a:r><a:rPr /><a:t> </a:t></a:r><a:r><a:rPr /><a:t>17.5561</a:t></a:r></a:p></a:txBody></a:tc><a:tc><a:txBody><a:bodyPr /><a:lstStyle /><a:p><a:pPr lvl="0" marL="0" indent="0" algn="l"><a:buNone /></a:pPr><a:r><a:rPr /><a:t>4/52</a:t></a:r><a:r><a:rPr /><a:t> </a:t></a:r><a:r><a:rPr /><a:t>x</a:t></a:r><a:r><a:rPr /><a:t> </a:t></a:r><a:r><a:rPr /><a:t>17.5561</a:t></a:r><a:r><a:rPr /><a:t> </a:t></a:r><a:r><a:rPr /><a:t>=</a:t></a:r><a:r><a:rPr /><a:t> </a:t></a:r><a:r><a:rPr /><a:t>1.3505</a:t></a:r></a:p></a:txBody></a:tc></a:tr><a:tr h="0"><a:tc><a:txBody><a:bodyPr /><a:lstStyle /><a:p><a:pPr lvl="0" marL="0" indent="0" algn="l"><a:buNone /></a:pPr><a:r><a:rPr /><a:t>10</a:t></a:r></a:p></a:txBody></a:tc><a:tc><a:txBody><a:bodyPr /><a:lstStyle /><a:p><a:pPr lvl="0" marL="0" indent="0" algn="l"><a:buNone /></a:pPr><a:r><a:rPr /><a:t>1/52</a:t></a:r></a:p></a:txBody></a:tc><a:tc><a:txBody><a:bodyPr /><a:lstStyle /><a:p><a:pPr lvl="0" marL="0" indent="0" algn="l"><a:buNone /></a:pPr><a:r><a:rPr /><a:t>10</a:t></a:r><a:r><a:rPr /><a:t> </a:t></a:r><a:r><a:rPr /><a:t>x</a:t></a:r><a:r><a:rPr /><a:t> </a:t></a:r><a:r><a:rPr /><a:t>1/52</a:t></a:r><a:r><a:rPr /><a:t> </a:t></a:r><a:r><a:rPr /><a:t>=</a:t></a:r><a:r><a:rPr /><a:t> </a:t></a:r><a:r><a:rPr /><a:t>10/52</a:t></a:r></a:p></a:txBody></a:tc><a:tc><a:txBody><a:bodyPr /><a:lstStyle /><a:p><a:pPr lvl="0" marL="0" indent="0" algn="l"><a:buNone /></a:pPr><a:r><a:rPr /><a:t>$(10-0.81)^2</a:t></a:r><a:r><a:rPr /><a:t> </a:t></a:r><a:r><a:rPr /><a:t>=</a:t></a:r><a:r><a:rPr /><a:t> </a:t></a:r><a:r><a:rPr /><a:t>84.4561</a:t></a:r></a:p></a:txBody></a:tc><a:tc><a:txBody><a:bodyPr /><a:lstStyle /><a:p><a:pPr lvl="0" marL="0" indent="0" algn="l"><a:buNone /></a:pPr><a:r><a:rPr /><a:t>1/52</a:t></a:r><a:r><a:rPr /><a:t> </a:t></a:r><a:r><a:rPr /><a:t>x</a:t></a:r><a:r><a:rPr /><a:t> </a:t></a:r><a:r><a:rPr /><a:t>84.0889</a:t></a:r><a:r><a:rPr /><a:t> </a:t></a:r><a:r><a:rPr /><a:t>=</a:t></a:r><a:r><a:rPr /><a:t> </a:t></a:r><a:r><a:rPr /><a:t>1.6242</a:t></a:r></a:p></a:txBody></a:tc></a:tr><a:tr h="0"><a:tc><a:txBody><a:bodyPr /><a:lstStyle /><a:p><a:pPr lvl="0" marL="0" indent="0" algn="l"><a:buNone /></a:pPr><a:r><a:rPr /><a:t>0</a:t></a:r></a:p></a:txBody></a:tc><a:tc><a:txBody><a:bodyPr /><a:lstStyle /><a:p><a:pPr lvl="0" marL="0" indent="0" algn="l"><a:buNone /></a:pPr><a:r><a:rPr /><a:t>35/52</a:t></a:r></a:p></a:txBody></a:tc><a:tc><a:txBody><a:bodyPr /><a:lstStyle /><a:p><a:pPr lvl="0" marL="0" indent="0" algn="l"><a:buNone /></a:pPr><a:r><a:rPr /><a:t>0</a:t></a:r><a:r><a:rPr /><a:t> </a:t></a:r><a:r><a:rPr /><a:t>x</a:t></a:r><a:r><a:rPr /><a:t> </a:t></a:r><a:r><a:rPr /><a:t>35/52</a:t></a:r><a:r><a:rPr /><a:t> </a:t></a:r><a:r><a:rPr /><a:t>=</a:t></a:r><a:r><a:rPr /><a:t> </a:t></a:r><a:r><a:rPr /><a:t>0</a:t></a:r></a:p></a:txBody></a:tc><a:tc><a:txBody><a:bodyPr /><a:lstStyle /><a:p><a:pPr lvl="0" marL="0" indent="0" algn="l"><a:buNone /></a:pPr><a:r><a:rPr /><a:t>$(0-0.81)^2</a:t></a:r><a:r><a:rPr /><a:t> </a:t></a:r><a:r><a:rPr /><a:t>=</a:t></a:r><a:r><a:rPr /><a:t> </a:t></a:r><a:r><a:rPr /><a:t>0.6561</a:t></a:r></a:p></a:txBody></a:tc><a:tc><a:txBody><a:bodyPr /><a:lstStyle /><a:p><a:pPr lvl="0" marL="0" indent="0" algn="l"><a:buNone /></a:pPr><a:r><a:rPr /><a:t>35/52</a:t></a:r><a:r><a:rPr /><a:t> </a:t></a:r><a:r><a:rPr /><a:t>x</a:t></a:r><a:r><a:rPr /><a:t> </a:t></a:r><a:r><a:rPr /><a:t>0.6561</a:t></a:r><a:r><a:rPr /><a:t> </a:t></a:r><a:r><a:rPr /><a:t>=</a:t></a:r><a:r><a:rPr /><a:t> </a:t></a:r><a:r><a:rPr /><a:t>0.4416</a:t></a:r></a:p></a:txBody></a:tc></a:tr><a:tr h="0"><a:tc><a:txBody><a:bodyPr /><a:lstStyle /><a:p><a:endParaRPr /></a:p></a:txBody></a:tc><a:tc><a:txBody><a:bodyPr /><a:lstStyle /><a:p><a:endParaRPr /></a:p></a:txBody></a:tc><a:tc><a:txBody><a:bodyPr /><a:lstStyle /><a:p><a:pPr lvl="0" marL="0" indent="0" algn="l"><a:buNone /></a:pPr><a14:m><m:oMath xmlns:m="http://schemas.openxmlformats.org/officeDocument/2006/math"><m:r><m:t>E</m:t></m:r><m:r><m:t>[</m:t></m:r><m:r><m:t>X</m:t></m:r><m:r><m:t>]</m:t></m:r><m:r><m:t>=</m:t></m:r><m:r><m:t>0.81</m:t></m:r></m:oMath></a14:m></a:p></a:txBody></a:tc><a:tc><a:txBody><a:bodyPr /><a:lstStyle /><a:p><a:endParaRPr /></a:p></a:txBody></a:tc><a:tc><a:txBody><a:bodyPr /><a:lstStyle /><a:p><a:endParaRPr /></a:p></a:txBody></a:tc></a:tr></a:tbl></a:graphicData></a:graphic></p:graphicFrame></p:spTree></p:cSld></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Variability</a:t>
            </a:r>
            <a:r>
              <a:rPr/>
              <a:t> </a:t>
            </a:r>
            <a:r>
              <a:rPr/>
              <a:t>of</a:t>
            </a:r>
            <a:r>
              <a:rPr/>
              <a:t> </a:t>
            </a:r>
            <a:r>
              <a:rPr/>
              <a:t>a</a:t>
            </a:r>
            <a:r>
              <a:rPr/>
              <a:t> </a:t>
            </a:r>
            <a:r>
              <a:rPr/>
              <a:t>discrete</a:t>
            </a:r>
            <a:r>
              <a:rPr/>
              <a:t> </a:t>
            </a:r>
            <a:r>
              <a:rPr/>
              <a:t>random</a:t>
            </a:r>
            <a:r>
              <a:rPr/>
              <a:t> </a:t>
            </a:r>
            <a:r>
              <a:rPr/>
              <a:t>variable</a:t>
            </a:r>
          </a:p>
        </p:txBody>
      </p:sp>
      <p:sp>
        <p:nvSpPr>
          <p:cNvPr id="3" name="Content Placeholder 2"/>
          <p:cNvSpPr>
            <a:spLocks noGrp="1"/>
          </p:cNvSpPr>
          <p:nvPr>
            <p:ph idx="1"/>
          </p:nvPr>
        </p:nvSpPr>
        <p:spPr/>
        <p:txBody>
          <a:bodyPr/>
          <a:lstStyle/>
          <a:p>
            <a:pPr lvl="0" marL="0" indent="0">
              <a:buNone/>
            </a:pPr>
            <a:r>
              <a:rPr b="1"/>
              <a:t>For the previous card game example, how much would you expect the winnings to vary from game to game?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 algn="l"><a:buNone /></a:pPr><a14:m><m:oMath xmlns:m="http://schemas.openxmlformats.org/officeDocument/2006/math"><m:r><m:t>X</m:t></m:r></m:oMath></a14:m></a:p></a:txBody><a:tcPr /></a:tc><a:tc><a:txBody><a:bodyPr /><a:lstStyle /><a:p><a:pPr lvl="0" marL="0" indent="0" algn="l"><a:buNone /></a:pPr><a14:m><m:oMath xmlns:m="http://schemas.openxmlformats.org/officeDocument/2006/math"><m:r><m:t>P</m:t></m:r><m:r><m:t>(</m:t></m:r><m:r><m:t>X</m:t></m:r><m:r><m:t>)</m:t></m:r></m:oMath></a14:m></a:p></a:txBody><a:tcPr /></a:tc><a:tc><a:txBody><a:bodyPr /><a:lstStyle /><a:p><a:pPr lvl="0" marL="0" indent="0" algn="l"><a:buNone /></a:pPr><a14:m><m:oMath xmlns:m="http://schemas.openxmlformats.org/officeDocument/2006/math"><m:r><m:t>X</m:t></m:r><m:r><m:t> </m:t></m:r><m:r><m:t>P</m:t></m:r><m:r><m:t>(</m:t></m:r><m:r><m:t>X</m:t></m:r><m:r><m:t>)</m:t></m:r></m:oMath></a14:m></a:p></a:txBody><a:tcPr /></a:tc><a:tc><a:txBody><a:bodyPr /><a:lstStyle /><a:p><a:pPr lvl="0" marL="0" indent="0" algn="l"><a:buNone /></a:pPr><a14:m><m:oMath xmlns:m="http://schemas.openxmlformats.org/officeDocument/2006/math"><m:r><m:t>(</m:t></m:r><m:r><m:t>X</m:t></m:r><m:r><m:t>−</m:t></m:r><m:r><m:t>E</m:t></m:r><m:r><m:t>[</m:t></m:r><m:r><m:t>X</m:t></m:r><m:r><m:t>]</m:t></m:r><m:sSup><m:e><m:r><m:t>)</m:t></m:r></m:e><m:sup><m:r><m:t>2</m:t></m:r></m:sup></m:sSup></m:oMath></a14:m></a:p></a:txBody><a:tcPr /></a:tc><a:tc><a:txBody><a:bodyPr /><a:lstStyle /><a:p><a:pPr lvl="0" marL="0" indent="0" algn="l"><a:buNone /></a:pPr><a14:m><m:oMath xmlns:m="http://schemas.openxmlformats.org/officeDocument/2006/math"><m:r><m:t>P</m:t></m:r><m:r><m:t>(</m:t></m:r><m:r><m:t>X</m:t></m:r><m:r><m:t>)</m:t></m:r><m:r><m:t>⋅</m:t></m:r><m:r><m:t>(</m:t></m:r><m:r><m:t>X</m:t></m:r><m:r><m:t>−</m:t></m:r><m:r><m:t>E</m:t></m:r><m:r><m:t>[</m:t></m:r><m:r><m:t>X</m:t></m:r><m:r><m:t>]</m:t></m:r><m:sSup><m:e><m:r><m:t>)</m:t></m:r></m:e><m:sup><m:r><m:t>2</m:t></m:r></m:sup></m:sSup></m:oMath></a14:m></a:p></a:txBody><a:tcPr /></a:tc></a:tr><a:tr h="0"><a:tc><a:txBody><a:bodyPr /><a:lstStyle /><a:p><a:pPr lvl="0" marL="0" indent="0" algn="l"><a:buNone /></a:pPr><a:r><a:rPr /><a:t>1</a:t></a:r></a:p></a:txBody></a:tc><a:tc><a:txBody><a:bodyPr /><a:lstStyle /><a:p><a:pPr lvl="0" marL="0" indent="0" algn="l"><a:buNone /></a:pPr><a:r><a:rPr /><a:t>12/52</a:t></a:r></a:p></a:txBody></a:tc><a:tc><a:txBody><a:bodyPr /><a:lstStyle /><a:p><a:pPr lvl="0" marL="0" indent="0" algn="l"><a:buNone /></a:pPr><a:r><a:rPr /><a:t>1</a:t></a:r><a:r><a:rPr /><a:t> </a:t></a:r><a:r><a:rPr /><a:t>x</a:t></a:r><a:r><a:rPr /><a:t> </a:t></a:r><a:r><a:rPr /><a:t>12/52</a:t></a:r><a:r><a:rPr /><a:t> </a:t></a:r><a:r><a:rPr /><a:t>=</a:t></a:r><a:r><a:rPr /><a:t> </a:t></a:r><a:r><a:rPr /><a:t>12/52</a:t></a:r></a:p></a:txBody></a:tc><a:tc><a:txBody><a:bodyPr /><a:lstStyle /><a:p><a:pPr lvl="0" marL="0" indent="0" algn="l"><a:buNone /></a:pPr><a:r><a:rPr /><a:t>$(1-0.81)^2</a:t></a:r><a:r><a:rPr /><a:t> </a:t></a:r><a:r><a:rPr /><a:t>=</a:t></a:r><a:r><a:rPr /><a:t> </a:t></a:r><a:r><a:rPr /><a:t>0.0361</a:t></a:r></a:p></a:txBody></a:tc><a:tc><a:txBody><a:bodyPr /><a:lstStyle /><a:p><a:pPr lvl="0" marL="0" indent="0" algn="l"><a:buNone /></a:pPr><a:r><a:rPr /><a:t>12/52</a:t></a:r><a:r><a:rPr /><a:t> </a:t></a:r><a:r><a:rPr /><a:t>x</a:t></a:r><a:r><a:rPr /><a:t> </a:t></a:r><a:r><a:rPr /><a:t>0.0361</a:t></a:r><a:r><a:rPr /><a:t> </a:t></a:r><a:r><a:rPr /><a:t>=</a:t></a:r><a:r><a:rPr /><a:t> </a:t></a:r><a:r><a:rPr /><a:t>0.0083</a:t></a:r></a:p></a:txBody></a:tc></a:tr><a:tr h="0"><a:tc><a:txBody><a:bodyPr /><a:lstStyle /><a:p><a:pPr lvl="0" marL="0" indent="0" algn="l"><a:buNone /></a:pPr><a:r><a:rPr /><a:t>5</a:t></a:r></a:p></a:txBody></a:tc><a:tc><a:txBody><a:bodyPr /><a:lstStyle /><a:p><a:pPr lvl="0" marL="0" indent="0" algn="l"><a:buNone /></a:pPr><a:r><a:rPr /><a:t>4/52</a:t></a:r></a:p></a:txBody></a:tc><a:tc><a:txBody><a:bodyPr /><a:lstStyle /><a:p><a:pPr lvl="0" marL="0" indent="0" algn="l"><a:buNone /></a:pPr><a:r><a:rPr /><a:t>5</a:t></a:r><a:r><a:rPr /><a:t> </a:t></a:r><a:r><a:rPr /><a:t>x</a:t></a:r><a:r><a:rPr /><a:t> </a:t></a:r><a:r><a:rPr /><a:t>4/52</a:t></a:r><a:r><a:rPr /><a:t> </a:t></a:r><a:r><a:rPr /><a:t>=</a:t></a:r><a:r><a:rPr /><a:t> </a:t></a:r><a:r><a:rPr /><a:t>20/52</a:t></a:r></a:p></a:txBody></a:tc><a:tc><a:txBody><a:bodyPr /><a:lstStyle /><a:p><a:pPr lvl="0" marL="0" indent="0" algn="l"><a:buNone /></a:pPr><a:r><a:rPr /><a:t>$(5-0.81)^2</a:t></a:r><a:r><a:rPr /><a:t> </a:t></a:r><a:r><a:rPr /><a:t>=</a:t></a:r><a:r><a:rPr /><a:t> </a:t></a:r><a:r><a:rPr /><a:t>17.5561</a:t></a:r></a:p></a:txBody></a:tc><a:tc><a:txBody><a:bodyPr /><a:lstStyle /><a:p><a:pPr lvl="0" marL="0" indent="0" algn="l"><a:buNone /></a:pPr><a:r><a:rPr /><a:t>4/52</a:t></a:r><a:r><a:rPr /><a:t> </a:t></a:r><a:r><a:rPr /><a:t>x</a:t></a:r><a:r><a:rPr /><a:t> </a:t></a:r><a:r><a:rPr /><a:t>17.5561</a:t></a:r><a:r><a:rPr /><a:t> </a:t></a:r><a:r><a:rPr /><a:t>=</a:t></a:r><a:r><a:rPr /><a:t> </a:t></a:r><a:r><a:rPr /><a:t>1.3505</a:t></a:r></a:p></a:txBody></a:tc></a:tr><a:tr h="0"><a:tc><a:txBody><a:bodyPr /><a:lstStyle /><a:p><a:pPr lvl="0" marL="0" indent="0" algn="l"><a:buNone /></a:pPr><a:r><a:rPr /><a:t>10</a:t></a:r></a:p></a:txBody></a:tc><a:tc><a:txBody><a:bodyPr /><a:lstStyle /><a:p><a:pPr lvl="0" marL="0" indent="0" algn="l"><a:buNone /></a:pPr><a:r><a:rPr /><a:t>1/52</a:t></a:r></a:p></a:txBody></a:tc><a:tc><a:txBody><a:bodyPr /><a:lstStyle /><a:p><a:pPr lvl="0" marL="0" indent="0" algn="l"><a:buNone /></a:pPr><a:r><a:rPr /><a:t>10</a:t></a:r><a:r><a:rPr /><a:t> </a:t></a:r><a:r><a:rPr /><a:t>x</a:t></a:r><a:r><a:rPr /><a:t> </a:t></a:r><a:r><a:rPr /><a:t>1/52</a:t></a:r><a:r><a:rPr /><a:t> </a:t></a:r><a:r><a:rPr /><a:t>=</a:t></a:r><a:r><a:rPr /><a:t> </a:t></a:r><a:r><a:rPr /><a:t>10/52</a:t></a:r></a:p></a:txBody></a:tc><a:tc><a:txBody><a:bodyPr /><a:lstStyle /><a:p><a:pPr lvl="0" marL="0" indent="0" algn="l"><a:buNone /></a:pPr><a:r><a:rPr /><a:t>$(10-0.81)^2</a:t></a:r><a:r><a:rPr /><a:t> </a:t></a:r><a:r><a:rPr /><a:t>=</a:t></a:r><a:r><a:rPr /><a:t> </a:t></a:r><a:r><a:rPr /><a:t>84.4561</a:t></a:r></a:p></a:txBody></a:tc><a:tc><a:txBody><a:bodyPr /><a:lstStyle /><a:p><a:pPr lvl="0" marL="0" indent="0" algn="l"><a:buNone /></a:pPr><a:r><a:rPr /><a:t>1/52</a:t></a:r><a:r><a:rPr /><a:t> </a:t></a:r><a:r><a:rPr /><a:t>x</a:t></a:r><a:r><a:rPr /><a:t> </a:t></a:r><a:r><a:rPr /><a:t>84.0889</a:t></a:r><a:r><a:rPr /><a:t> </a:t></a:r><a:r><a:rPr /><a:t>=</a:t></a:r><a:r><a:rPr /><a:t> </a:t></a:r><a:r><a:rPr /><a:t>1.6242</a:t></a:r></a:p></a:txBody></a:tc></a:tr><a:tr h="0"><a:tc><a:txBody><a:bodyPr /><a:lstStyle /><a:p><a:pPr lvl="0" marL="0" indent="0" algn="l"><a:buNone /></a:pPr><a:r><a:rPr /><a:t>0</a:t></a:r></a:p></a:txBody></a:tc><a:tc><a:txBody><a:bodyPr /><a:lstStyle /><a:p><a:pPr lvl="0" marL="0" indent="0" algn="l"><a:buNone /></a:pPr><a:r><a:rPr /><a:t>35/52</a:t></a:r></a:p></a:txBody></a:tc><a:tc><a:txBody><a:bodyPr /><a:lstStyle /><a:p><a:pPr lvl="0" marL="0" indent="0" algn="l"><a:buNone /></a:pPr><a:r><a:rPr /><a:t>0</a:t></a:r><a:r><a:rPr /><a:t> </a:t></a:r><a:r><a:rPr /><a:t>x</a:t></a:r><a:r><a:rPr /><a:t> </a:t></a:r><a:r><a:rPr /><a:t>35/52</a:t></a:r><a:r><a:rPr /><a:t> </a:t></a:r><a:r><a:rPr /><a:t>=</a:t></a:r><a:r><a:rPr /><a:t> </a:t></a:r><a:r><a:rPr /><a:t>0</a:t></a:r></a:p></a:txBody></a:tc><a:tc><a:txBody><a:bodyPr /><a:lstStyle /><a:p><a:pPr lvl="0" marL="0" indent="0" algn="l"><a:buNone /></a:pPr><a:r><a:rPr /><a:t>$(0-0.81)^2</a:t></a:r><a:r><a:rPr /><a:t> </a:t></a:r><a:r><a:rPr /><a:t>=</a:t></a:r><a:r><a:rPr /><a:t> </a:t></a:r><a:r><a:rPr /><a:t>0.6561</a:t></a:r></a:p></a:txBody></a:tc><a:tc><a:txBody><a:bodyPr /><a:lstStyle /><a:p><a:pPr lvl="0" marL="0" indent="0" algn="l"><a:buNone /></a:pPr><a:r><a:rPr /><a:t>35/52</a:t></a:r><a:r><a:rPr /><a:t> </a:t></a:r><a:r><a:rPr /><a:t>x</a:t></a:r><a:r><a:rPr /><a:t> </a:t></a:r><a:r><a:rPr /><a:t>0.6561</a:t></a:r><a:r><a:rPr /><a:t> </a:t></a:r><a:r><a:rPr /><a:t>=</a:t></a:r><a:r><a:rPr /><a:t> </a:t></a:r><a:r><a:rPr /><a:t>0.4416</a:t></a:r></a:p></a:txBody></a:tc></a:tr><a:tr h="0"><a:tc><a:txBody><a:bodyPr /><a:lstStyle /><a:p><a:endParaRPr /></a:p></a:txBody></a:tc><a:tc><a:txBody><a:bodyPr /><a:lstStyle /><a:p><a:endParaRPr /></a:p></a:txBody></a:tc><a:tc><a:txBody><a:bodyPr /><a:lstStyle /><a:p><a:pPr lvl="0" marL="0" indent="0" algn="l"><a:buNone /></a:pPr><a14:m><m:oMath xmlns:m="http://schemas.openxmlformats.org/officeDocument/2006/math"><m:r><m:t>E</m:t></m:r><m:r><m:t>[</m:t></m:r><m:r><m:t>X</m:t></m:r><m:r><m:t>]</m:t></m:r><m:r><m:t>=</m:t></m:r><m:r><m:t>0.81</m:t></m:r></m:oMath></a14:m></a:p></a:txBody></a:tc><a:tc><a:txBody><a:bodyPr /><a:lstStyle /><a:p><a:endParaRPr /></a:p></a:txBody></a:tc><a:tc><a:txBody><a:bodyPr /><a:lstStyle /><a:p><a:pPr lvl="0" marL="0" indent="0" algn="l"><a:buNone /></a:pPr><a14:m><m:oMath xmlns:m="http://schemas.openxmlformats.org/officeDocument/2006/math"><m:r><m:t>V</m:t></m:r><m:r><m:t>[</m:t></m:r><m:r><m:t>X</m:t></m:r><m:r><m:t>]</m:t></m:r><m:r><m:t>=</m:t></m:r><m:r><m:t>3.4246</m:t></m:r></m:oMath></a14:m></a:p></a:txBody></a:tc></a:tr><a:tr h="0"><a:tc><a:txBody><a:bodyPr /><a:lstStyle /><a:p><a:endParaRPr /></a:p></a:txBody></a:tc><a:tc><a:txBody><a:bodyPr /><a:lstStyle /><a:p><a:endParaRPr /></a:p></a:txBody></a:tc><a:tc><a:txBody><a:bodyPr /><a:lstStyle /><a:p><a:endParaRPr /></a:p></a:txBody></a:tc><a:tc><a:txBody><a:bodyPr /><a:lstStyle /><a:p><a:endParaRPr /></a:p></a:txBody></a:tc><a:tc><a:txBody><a:bodyPr /><a:lstStyle /><a:p><a:pPr lvl="0" marL="0" indent="0" algn="l"><a:buNone /></a:pPr><a14:m><m:oMath xmlns:m="http://schemas.openxmlformats.org/officeDocument/2006/math"><m:r><m:t>S</m:t></m:r><m:r><m:t>D</m:t></m:r><m:r><m:t>(</m:t></m:r><m:r><m:t>X</m:t></m:r><m:r><m:t>)</m:t></m:r><m:r><m:t>=</m:t></m:r><m:rad><m:radPr><m:degHide m:val="1" /></m:radPr><m:deg /><m:e><m:r><m:t>3.4246</m:t></m:r></m:e></m:rad><m:r><m:t>=</m:t></m:r><m:r><m:t>1.85</m:t></m:r></m:oMath></a14:m></a:p></a:txBody></a:tc></a:tr></a:tbl></a:graphicData></a:graphic></p:graphicFrame></p:spTree></p:cSld></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Variability:</a:t>
            </a:r>
            <a:r>
              <a:rPr/>
              <a:t> </a:t>
            </a:r>
            <a:r>
              <a:rPr/>
              <a:t>the</a:t>
            </a:r>
            <a:r>
              <a:rPr/>
              <a:t> </a:t>
            </a:r>
            <a:r>
              <a:rPr/>
              <a:t>R</a:t>
            </a:r>
            <a:r>
              <a:rPr/>
              <a:t> </a:t>
            </a:r>
            <a:r>
              <a:rPr/>
              <a:t>way</a:t>
            </a:r>
          </a:p>
        </p:txBody>
      </p:sp>
      <p:sp>
        <p:nvSpPr>
          <p:cNvPr id="3" name="Content Placeholder 2"/>
          <p:cNvSpPr>
            <a:spLocks noGrp="1"/>
          </p:cNvSpPr>
          <p:nvPr>
            <p:ph idx="1"/>
          </p:nvPr>
        </p:nvSpPr>
        <p:spPr/>
        <p:txBody>
          <a:bodyPr/>
          <a:lstStyle/>
          <a:p>
            <a:pPr lvl="0" marL="0" indent="0">
              <a:buNone/>
            </a:pPr>
            <a:r>
              <a:rPr/>
              <a:t>We could also do all of this in R, and it’s easier: no tracking decimals, no computations!</a:t>
            </a:r>
          </a:p>
          <a:p>
            <a:pPr lvl="0" marL="1270000" indent="0">
              <a:buNone/>
            </a:pPr>
            <a:r>
              <a:rPr sz="1800">
                <a:latin typeface="Courier"/>
              </a:rPr>
              <a:t>x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 </a:t>
            </a:r>
            <a:r>
              <a:rPr sz="1800">
                <a:solidFill>
                  <a:srgbClr val="40A070"/>
                </a:solidFill>
                <a:latin typeface="Courier"/>
              </a:rPr>
              <a:t>5</a:t>
            </a:r>
            <a:r>
              <a:rPr sz="1800">
                <a:latin typeface="Courier"/>
              </a:rPr>
              <a:t>, </a:t>
            </a:r>
            <a:r>
              <a:rPr sz="1800">
                <a:solidFill>
                  <a:srgbClr val="40A070"/>
                </a:solidFill>
                <a:latin typeface="Courier"/>
              </a:rPr>
              <a:t>10</a:t>
            </a:r>
            <a:r>
              <a:rPr sz="1800">
                <a:latin typeface="Courier"/>
              </a:rPr>
              <a:t>, </a:t>
            </a:r>
            <a:r>
              <a:rPr sz="1800">
                <a:solidFill>
                  <a:srgbClr val="40A070"/>
                </a:solidFill>
                <a:latin typeface="Courier"/>
              </a:rPr>
              <a:t>0</a:t>
            </a:r>
            <a:r>
              <a:rPr sz="1800">
                <a:latin typeface="Courier"/>
              </a:rPr>
              <a:t>)</a:t>
            </a:r>
            <a:br/>
            <a:r>
              <a:rPr sz="1800">
                <a:latin typeface="Courier"/>
              </a:rPr>
              <a:t>pX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A070"/>
                </a:solidFill>
                <a:latin typeface="Courier"/>
              </a:rPr>
              <a:t>12</a:t>
            </a:r>
            <a:r>
              <a:rPr sz="1800">
                <a:solidFill>
                  <a:srgbClr val="666666"/>
                </a:solidFill>
                <a:latin typeface="Courier"/>
              </a:rPr>
              <a:t>/</a:t>
            </a:r>
            <a:r>
              <a:rPr sz="1800">
                <a:solidFill>
                  <a:srgbClr val="40A070"/>
                </a:solidFill>
                <a:latin typeface="Courier"/>
              </a:rPr>
              <a:t>52</a:t>
            </a:r>
            <a:r>
              <a:rPr sz="1800">
                <a:latin typeface="Courier"/>
              </a:rPr>
              <a:t>, </a:t>
            </a:r>
            <a:r>
              <a:rPr sz="1800">
                <a:solidFill>
                  <a:srgbClr val="40A070"/>
                </a:solidFill>
                <a:latin typeface="Courier"/>
              </a:rPr>
              <a:t>4</a:t>
            </a:r>
            <a:r>
              <a:rPr sz="1800">
                <a:solidFill>
                  <a:srgbClr val="666666"/>
                </a:solidFill>
                <a:latin typeface="Courier"/>
              </a:rPr>
              <a:t>/</a:t>
            </a:r>
            <a:r>
              <a:rPr sz="1800">
                <a:solidFill>
                  <a:srgbClr val="40A070"/>
                </a:solidFill>
                <a:latin typeface="Courier"/>
              </a:rPr>
              <a:t>52</a:t>
            </a:r>
            <a:r>
              <a:rPr sz="1800">
                <a:latin typeface="Courier"/>
              </a:rPr>
              <a:t>, </a:t>
            </a:r>
            <a:r>
              <a:rPr sz="1800">
                <a:solidFill>
                  <a:srgbClr val="40A070"/>
                </a:solidFill>
                <a:latin typeface="Courier"/>
              </a:rPr>
              <a:t>1</a:t>
            </a:r>
            <a:r>
              <a:rPr sz="1800">
                <a:solidFill>
                  <a:srgbClr val="666666"/>
                </a:solidFill>
                <a:latin typeface="Courier"/>
              </a:rPr>
              <a:t>/</a:t>
            </a:r>
            <a:r>
              <a:rPr sz="1800">
                <a:solidFill>
                  <a:srgbClr val="40A070"/>
                </a:solidFill>
                <a:latin typeface="Courier"/>
              </a:rPr>
              <a:t>52</a:t>
            </a:r>
            <a:r>
              <a:rPr sz="1800">
                <a:latin typeface="Courier"/>
              </a:rPr>
              <a:t>, </a:t>
            </a:r>
            <a:r>
              <a:rPr sz="1800">
                <a:solidFill>
                  <a:srgbClr val="40A070"/>
                </a:solidFill>
                <a:latin typeface="Courier"/>
              </a:rPr>
              <a:t>35</a:t>
            </a:r>
            <a:r>
              <a:rPr sz="1800">
                <a:solidFill>
                  <a:srgbClr val="666666"/>
                </a:solidFill>
                <a:latin typeface="Courier"/>
              </a:rPr>
              <a:t>/</a:t>
            </a:r>
            <a:r>
              <a:rPr sz="1800">
                <a:solidFill>
                  <a:srgbClr val="40A070"/>
                </a:solidFill>
                <a:latin typeface="Courier"/>
              </a:rPr>
              <a:t>52</a:t>
            </a:r>
            <a:r>
              <a:rPr sz="1800">
                <a:latin typeface="Courier"/>
              </a:rPr>
              <a:t>)</a:t>
            </a:r>
            <a:br/>
            <a:r>
              <a:rPr sz="1800">
                <a:latin typeface="Courier"/>
              </a:rPr>
              <a:t>var &lt;-</a:t>
            </a:r>
            <a:r>
              <a:rPr sz="1800">
                <a:solidFill>
                  <a:srgbClr val="4070A0"/>
                </a:solidFill>
                <a:latin typeface="Courier"/>
              </a:rPr>
              <a:t> </a:t>
            </a:r>
            <a:r>
              <a:rPr sz="1800">
                <a:latin typeface="Courier"/>
              </a:rPr>
              <a:t>pX </a:t>
            </a:r>
            <a:r>
              <a:rPr sz="1800">
                <a:solidFill>
                  <a:srgbClr val="666666"/>
                </a:solidFill>
                <a:latin typeface="Courier"/>
              </a:rPr>
              <a:t>*</a:t>
            </a:r>
            <a:r>
              <a:rPr sz="1800">
                <a:solidFill>
                  <a:srgbClr val="4070A0"/>
                </a:solidFill>
                <a:latin typeface="Courier"/>
              </a:rPr>
              <a:t> </a:t>
            </a:r>
            <a:r>
              <a:rPr sz="1800">
                <a:latin typeface="Courier"/>
              </a:rPr>
              <a:t>(x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sum</a:t>
            </a:r>
            <a:r>
              <a:rPr sz="1800">
                <a:latin typeface="Courier"/>
              </a:rPr>
              <a:t>(x </a:t>
            </a:r>
            <a:r>
              <a:rPr sz="1800">
                <a:solidFill>
                  <a:srgbClr val="666666"/>
                </a:solidFill>
                <a:latin typeface="Courier"/>
              </a:rPr>
              <a:t>*</a:t>
            </a:r>
            <a:r>
              <a:rPr sz="1800">
                <a:solidFill>
                  <a:srgbClr val="4070A0"/>
                </a:solidFill>
                <a:latin typeface="Courier"/>
              </a:rPr>
              <a:t> </a:t>
            </a:r>
            <a:r>
              <a:rPr sz="1800">
                <a:latin typeface="Courier"/>
              </a:rPr>
              <a:t>pX))</a:t>
            </a:r>
            <a:r>
              <a:rPr sz="1800">
                <a:solidFill>
                  <a:srgbClr val="666666"/>
                </a:solidFill>
                <a:latin typeface="Courier"/>
              </a:rPr>
              <a:t>^</a:t>
            </a:r>
            <a:r>
              <a:rPr sz="1800">
                <a:solidFill>
                  <a:srgbClr val="40A070"/>
                </a:solidFill>
                <a:latin typeface="Courier"/>
              </a:rPr>
              <a:t>2</a:t>
            </a:r>
            <a:br/>
            <a:r>
              <a:rPr sz="1800">
                <a:latin typeface="Courier"/>
              </a:rPr>
              <a:t>var</a:t>
            </a:r>
          </a:p>
          <a:p>
            <a:pPr lvl="0" marL="1270000" indent="0">
              <a:buNone/>
            </a:pPr>
            <a:r>
              <a:rPr sz="1800">
                <a:latin typeface="Courier"/>
              </a:rPr>
              <a:t>## [1] 0.008534365 1.351957214 1.624971552 0.439093081</a:t>
            </a:r>
          </a:p>
          <a:p>
            <a:pPr lvl="0" marL="1270000" indent="0">
              <a:buNone/>
            </a:pPr>
            <a:r>
              <a:rPr sz="1800" b="1">
                <a:solidFill>
                  <a:srgbClr val="007020"/>
                </a:solidFill>
                <a:latin typeface="Courier"/>
              </a:rPr>
              <a:t>sum</a:t>
            </a:r>
            <a:r>
              <a:rPr sz="1800">
                <a:latin typeface="Courier"/>
              </a:rPr>
              <a:t>(var)</a:t>
            </a:r>
          </a:p>
          <a:p>
            <a:pPr lvl="0" marL="1270000" indent="0">
              <a:buNone/>
            </a:pPr>
            <a:r>
              <a:rPr sz="1800">
                <a:latin typeface="Courier"/>
              </a:rPr>
              <a:t>## [1] 3.424556</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Linear</a:t>
            </a:r>
            <a:r>
              <a:rPr/>
              <a:t> </a:t>
            </a:r>
            <a:r>
              <a:rPr/>
              <a:t>combinations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a:t>
                </a:r>
                <a:r>
                  <a:rPr b="1"/>
                  <a:t>linear combination</a:t>
                </a:r>
                <a:r>
                  <a:rPr/>
                  <a:t> of random variables </a:t>
                </a:r>
                <a14:m>
                  <m:oMath xmlns:m="http://schemas.openxmlformats.org/officeDocument/2006/math">
                    <m:r>
                      <m:t>X</m:t>
                    </m:r>
                  </m:oMath>
                </a14:m>
                <a:r>
                  <a:rPr/>
                  <a:t> and </a:t>
                </a:r>
                <a14:m>
                  <m:oMath xmlns:m="http://schemas.openxmlformats.org/officeDocument/2006/math">
                    <m:r>
                      <m:t>Y</m:t>
                    </m:r>
                  </m:oMath>
                </a14:m>
                <a:r>
                  <a:rPr/>
                  <a:t> is given by</a:t>
                </a:r>
              </a:p>
              <a:p>
                <a:pPr lvl="1"/>
                <a14:m>
                  <m:oMathPara xmlns:m="http://schemas.openxmlformats.org/officeDocument/2006/math">
                    <m:oMathParaPr>
                      <m:jc m:val="center"/>
                    </m:oMathParaPr>
                    <m:oMath>
                      <m:r>
                        <m:t>a</m:t>
                      </m:r>
                      <m:r>
                        <m:t>X</m:t>
                      </m:r>
                      <m:r>
                        <m:t>+</m:t>
                      </m:r>
                      <m:r>
                        <m:t>b</m:t>
                      </m:r>
                      <m:r>
                        <m:t>Y</m:t>
                      </m:r>
                    </m:oMath>
                  </m:oMathPara>
                </a14:m>
              </a:p>
              <a:p>
                <a:pPr lvl="1"/>
                <a:r>
                  <a:rPr/>
                  <a:t>where </a:t>
                </a:r>
                <a14:m>
                  <m:oMath xmlns:m="http://schemas.openxmlformats.org/officeDocument/2006/math">
                    <m:r>
                      <m:t>a</m:t>
                    </m:r>
                  </m:oMath>
                </a14:m>
                <a:r>
                  <a:rPr/>
                  <a:t> and </a:t>
                </a:r>
                <a14:m>
                  <m:oMath xmlns:m="http://schemas.openxmlformats.org/officeDocument/2006/math">
                    <m:r>
                      <m:t>b</m:t>
                    </m:r>
                  </m:oMath>
                </a14:m>
                <a:r>
                  <a:rPr/>
                  <a:t> are some fixed numbers.</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Linear</a:t>
            </a:r>
            <a:r>
              <a:rPr/>
              <a:t> </a:t>
            </a:r>
            <a:r>
              <a:rPr/>
              <a:t>combinations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a:t>
                </a:r>
                <a:r>
                  <a:rPr b="1"/>
                  <a:t>linear combination</a:t>
                </a:r>
                <a:r>
                  <a:rPr/>
                  <a:t> of random variables </a:t>
                </a:r>
                <a14:m>
                  <m:oMath xmlns:m="http://schemas.openxmlformats.org/officeDocument/2006/math">
                    <m:r>
                      <m:t>X</m:t>
                    </m:r>
                  </m:oMath>
                </a14:m>
                <a:r>
                  <a:rPr/>
                  <a:t> and </a:t>
                </a:r>
                <a14:m>
                  <m:oMath xmlns:m="http://schemas.openxmlformats.org/officeDocument/2006/math">
                    <m:r>
                      <m:t>Y</m:t>
                    </m:r>
                  </m:oMath>
                </a14:m>
                <a:r>
                  <a:rPr/>
                  <a:t> is given by</a:t>
                </a:r>
              </a:p>
              <a:p>
                <a:pPr lvl="1"/>
                <a14:m>
                  <m:oMathPara xmlns:m="http://schemas.openxmlformats.org/officeDocument/2006/math">
                    <m:oMathParaPr>
                      <m:jc m:val="center"/>
                    </m:oMathParaPr>
                    <m:oMath>
                      <m:r>
                        <m:t>a</m:t>
                      </m:r>
                      <m:r>
                        <m:t>X</m:t>
                      </m:r>
                      <m:r>
                        <m:t>+</m:t>
                      </m:r>
                      <m:r>
                        <m:t>b</m:t>
                      </m:r>
                      <m:r>
                        <m:t>Y</m:t>
                      </m:r>
                    </m:oMath>
                  </m:oMathPara>
                </a14:m>
              </a:p>
              <a:p>
                <a:pPr lvl="1"/>
                <a:r>
                  <a:rPr/>
                  <a:t>where </a:t>
                </a:r>
                <a14:m>
                  <m:oMath xmlns:m="http://schemas.openxmlformats.org/officeDocument/2006/math">
                    <m:r>
                      <m:t>a</m:t>
                    </m:r>
                  </m:oMath>
                </a14:m>
                <a:r>
                  <a:rPr/>
                  <a:t> and </a:t>
                </a:r>
                <a14:m>
                  <m:oMath xmlns:m="http://schemas.openxmlformats.org/officeDocument/2006/math">
                    <m:r>
                      <m:t>b</m:t>
                    </m:r>
                  </m:oMath>
                </a14:m>
                <a:r>
                  <a:rPr/>
                  <a:t> are some fixed numbers.</a:t>
                </a:r>
              </a:p>
              <a:p>
                <a:pPr lvl="1"/>
                <a:r>
                  <a:rPr/>
                  <a:t>The average value of a linear combination of random variables is given by</a:t>
                </a:r>
              </a:p>
              <a:p>
                <a:pPr lvl="1"/>
                <a14:m>
                  <m:oMathPara xmlns:m="http://schemas.openxmlformats.org/officeDocument/2006/math">
                    <m:oMathParaPr>
                      <m:jc m:val="center"/>
                    </m:oMathParaPr>
                    <m:oMath>
                      <m:r>
                        <m:t>E</m:t>
                      </m:r>
                      <m:r>
                        <m:t>(</m:t>
                      </m:r>
                      <m:r>
                        <m:t>a</m:t>
                      </m:r>
                      <m:r>
                        <m:t>X</m:t>
                      </m:r>
                      <m:r>
                        <m:t>+</m:t>
                      </m:r>
                      <m:r>
                        <m:t>b</m:t>
                      </m:r>
                      <m:r>
                        <m:t>Y</m:t>
                      </m:r>
                      <m:r>
                        <m:t>)</m:t>
                      </m:r>
                      <m:r>
                        <m:t>=</m:t>
                      </m:r>
                      <m:r>
                        <m:t>a</m:t>
                      </m:r>
                      <m:r>
                        <m:t>×</m:t>
                      </m:r>
                      <m:r>
                        <m:t>E</m:t>
                      </m:r>
                      <m:r>
                        <m:t>(</m:t>
                      </m:r>
                      <m:r>
                        <m:t>X</m:t>
                      </m:r>
                      <m:r>
                        <m:t>)</m:t>
                      </m:r>
                      <m:r>
                        <m:t>+</m:t>
                      </m:r>
                      <m:r>
                        <m:t>b</m:t>
                      </m:r>
                      <m:r>
                        <m:t>×</m:t>
                      </m:r>
                      <m:r>
                        <m:t>E</m:t>
                      </m:r>
                      <m:r>
                        <m:t>(</m:t>
                      </m:r>
                      <m:r>
                        <m:t>Y</m:t>
                      </m:r>
                      <m:r>
                        <m:t>)</m:t>
                      </m:r>
                    </m:oMath>
                  </m:oMathPara>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expectation</a:t>
            </a:r>
            <a:r>
              <a:rPr/>
              <a:t> </a:t>
            </a:r>
            <a:r>
              <a:rPr/>
              <a:t>of</a:t>
            </a:r>
            <a:r>
              <a:rPr/>
              <a:t> </a:t>
            </a:r>
            <a:r>
              <a:rPr/>
              <a:t>a</a:t>
            </a:r>
            <a:r>
              <a:rPr/>
              <a:t> </a:t>
            </a:r>
            <a:r>
              <a:rPr/>
              <a:t>linear</a:t>
            </a:r>
            <a:r>
              <a:rPr/>
              <a:t> </a:t>
            </a:r>
            <a:r>
              <a:rPr/>
              <a:t>combination</a:t>
            </a:r>
          </a:p>
        </p:txBody>
      </p:sp>
      <p:sp>
        <p:nvSpPr>
          <p:cNvPr id="3" name="Content Placeholder 2"/>
          <p:cNvSpPr>
            <a:spLocks noGrp="1"/>
          </p:cNvSpPr>
          <p:nvPr>
            <p:ph idx="1"/>
          </p:nvPr>
        </p:nvSpPr>
        <p:spPr/>
        <p:txBody>
          <a:bodyPr/>
          <a:lstStyle/>
          <a:p>
            <a:pPr lvl="0" marL="0" indent="0">
              <a:buNone/>
            </a:pPr>
            <a:r>
              <a:rPr/>
              <a:t>On average you take 10 minutes for each statistics homework problem and 15 minutes for each chemistry homework problem. This week you have 5 statistics and 4 chemistry homework problems assigned. What is the total time you expect to spend on statistics and physics homework for the week?</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expectation</a:t>
            </a:r>
            <a:r>
              <a:rPr/>
              <a:t> </a:t>
            </a:r>
            <a:r>
              <a:rPr/>
              <a:t>of</a:t>
            </a:r>
            <a:r>
              <a:rPr/>
              <a:t> </a:t>
            </a:r>
            <a:r>
              <a:rPr/>
              <a:t>a</a:t>
            </a:r>
            <a:r>
              <a:rPr/>
              <a:t> </a:t>
            </a:r>
            <a:r>
              <a:rPr/>
              <a:t>linear</a:t>
            </a:r>
            <a:r>
              <a:rPr/>
              <a:t> </a:t>
            </a:r>
            <a:r>
              <a:rPr/>
              <a:t>combination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On average you take 10 minutes for each statistics homework problem and 15 minutes for each chemistry homework problem. This week you have 5 statistics and 4 chemistry homework problems assigned. What is the total time you expect to spend on statistics and physics homework for the week?</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E</m:t>
                            </m:r>
                            <m:r>
                              <m:t>(</m:t>
                            </m:r>
                            <m:r>
                              <m:t>S</m:t>
                            </m:r>
                            <m:r>
                              <m:t>+</m:t>
                            </m:r>
                            <m:r>
                              <m:t>S</m:t>
                            </m:r>
                            <m:r>
                              <m:t>+</m:t>
                            </m:r>
                            <m:r>
                              <m:t>S</m:t>
                            </m:r>
                            <m:r>
                              <m:t>+</m:t>
                            </m:r>
                            <m:r>
                              <m:t>S</m:t>
                            </m:r>
                            <m:r>
                              <m:t>+</m:t>
                            </m:r>
                            <m:r>
                              <m:t>S</m:t>
                            </m:r>
                            <m:r>
                              <m:t>+</m:t>
                            </m:r>
                            <m:r>
                              <m:t>C</m:t>
                            </m:r>
                            <m:r>
                              <m:t>+</m:t>
                            </m:r>
                            <m:r>
                              <m:t>C</m:t>
                            </m:r>
                            <m:r>
                              <m:t>+</m:t>
                            </m:r>
                            <m:r>
                              <m:t>C</m:t>
                            </m:r>
                            <m:r>
                              <m:t>+</m:t>
                            </m:r>
                            <m:r>
                              <m:t>C</m:t>
                            </m:r>
                            <m:r>
                              <m:t>)</m:t>
                            </m:r>
                          </m:e>
                          <m:e>
                            <m:r>
                              <m:t>=</m:t>
                            </m:r>
                            <m:r>
                              <m:t>5</m:t>
                            </m:r>
                            <m:r>
                              <m:t>×</m:t>
                            </m:r>
                            <m:r>
                              <m:t>E</m:t>
                            </m:r>
                            <m:r>
                              <m:t>(</m:t>
                            </m:r>
                            <m:r>
                              <m:t>S</m:t>
                            </m:r>
                            <m:r>
                              <m:t>)</m:t>
                            </m:r>
                            <m:r>
                              <m:t>+</m:t>
                            </m:r>
                            <m:r>
                              <m:t>4</m:t>
                            </m:r>
                            <m:r>
                              <m:t>×</m:t>
                            </m:r>
                            <m:r>
                              <m:t>E</m:t>
                            </m:r>
                            <m:r>
                              <m:t>(</m:t>
                            </m:r>
                            <m:r>
                              <m:t>C</m:t>
                            </m:r>
                            <m:r>
                              <m:t>)</m:t>
                            </m:r>
                          </m:e>
                        </m:mr>
                        <m:mr>
                          <m:e/>
                          <m:e>
                            <m:r>
                              <m:t>=</m:t>
                            </m:r>
                            <m:r>
                              <m:t>5</m:t>
                            </m:r>
                            <m:r>
                              <m:t>×</m:t>
                            </m:r>
                            <m:r>
                              <m:t>10</m:t>
                            </m:r>
                            <m:r>
                              <m:t>+</m:t>
                            </m:r>
                            <m:r>
                              <m:t>4</m:t>
                            </m:r>
                            <m:r>
                              <m:t>×</m:t>
                            </m:r>
                            <m:r>
                              <m:t>15</m:t>
                            </m:r>
                          </m:e>
                        </m:mr>
                        <m:mr>
                          <m:e/>
                          <m:e>
                            <m:r>
                              <m:t>=</m:t>
                            </m:r>
                            <m:r>
                              <m:t>50</m:t>
                            </m:r>
                            <m:r>
                              <m:t>+</m:t>
                            </m:r>
                            <m:r>
                              <m:t>60</m:t>
                            </m:r>
                          </m:e>
                        </m:mr>
                        <m:mr>
                          <m:e/>
                          <m:e>
                            <m:r>
                              <m:t>=</m:t>
                            </m:r>
                            <m:r>
                              <m:t>110</m:t>
                            </m:r>
                            <m:r>
                              <m:t> </m:t>
                            </m:r>
                            <m:r>
                              <m:rPr>
                                <m:sty m:val="p"/>
                              </m:rPr>
                              <m:t>min </m:t>
                            </m:r>
                          </m:e>
                        </m:mr>
                      </m:m>
                    </m:oMath>
                  </m:oMathPara>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Variability</a:t>
            </a:r>
            <a:r>
              <a:rPr/>
              <a:t> </a:t>
            </a:r>
            <a:r>
              <a:rPr/>
              <a:t>in</a:t>
            </a:r>
            <a:r>
              <a:rPr/>
              <a:t> </a:t>
            </a:r>
            <a:r>
              <a:rPr/>
              <a:t>linear</a:t>
            </a:r>
            <a:r>
              <a:rPr/>
              <a:t> </a:t>
            </a:r>
            <a:r>
              <a:rPr/>
              <a:t>combinations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variability of a linear combination of two independent random variables is calculated as</a:t>
                </a:r>
              </a:p>
              <a:p>
                <a:pPr lvl="1"/>
                <a14:m>
                  <m:oMathPara xmlns:m="http://schemas.openxmlformats.org/officeDocument/2006/math">
                    <m:oMathParaPr>
                      <m:jc m:val="center"/>
                    </m:oMathParaPr>
                    <m:oMath>
                      <m:r>
                        <m:t>V</m:t>
                      </m:r>
                      <m:r>
                        <m:t>(</m:t>
                      </m:r>
                      <m:r>
                        <m:t>a</m:t>
                      </m:r>
                      <m:r>
                        <m:t>X</m:t>
                      </m:r>
                      <m:r>
                        <m:t>+</m:t>
                      </m:r>
                      <m:r>
                        <m:t>b</m:t>
                      </m:r>
                      <m:r>
                        <m:t>Y</m:t>
                      </m:r>
                      <m:r>
                        <m:t>)</m:t>
                      </m:r>
                      <m:r>
                        <m:t>=</m:t>
                      </m:r>
                      <m:sSup>
                        <m:e>
                          <m:r>
                            <m:t>a</m:t>
                          </m:r>
                        </m:e>
                        <m:sup>
                          <m:r>
                            <m:t>2</m:t>
                          </m:r>
                        </m:sup>
                      </m:sSup>
                      <m:r>
                        <m:t>×</m:t>
                      </m:r>
                      <m:r>
                        <m:t>V</m:t>
                      </m:r>
                      <m:r>
                        <m:t>(</m:t>
                      </m:r>
                      <m:r>
                        <m:t>X</m:t>
                      </m:r>
                      <m:r>
                        <m:t>)</m:t>
                      </m:r>
                      <m:r>
                        <m:t>+</m:t>
                      </m:r>
                      <m:sSup>
                        <m:e>
                          <m:r>
                            <m:t>b</m:t>
                          </m:r>
                        </m:e>
                        <m:sup>
                          <m:r>
                            <m:t>2</m:t>
                          </m:r>
                        </m:sup>
                      </m:sSup>
                      <m:r>
                        <m:t>×</m:t>
                      </m:r>
                      <m:r>
                        <m:t>V</m:t>
                      </m:r>
                      <m:r>
                        <m:t>(</m:t>
                      </m:r>
                      <m:r>
                        <m:t>Y</m:t>
                      </m:r>
                      <m:r>
                        <m:t>)</m:t>
                      </m:r>
                    </m:oMath>
                  </m:oMathPara>
                </a14:m>
              </a:p>
              <a:p>
                <a:pPr lvl="1"/>
                <a:r>
                  <a:rPr/>
                  <a:t>The standard deviation of the linear combination is the square root of the variance.</a:t>
                </a:r>
              </a:p>
              <a:p>
                <a:pPr lvl="0" marL="0" indent="0">
                  <a:buNone/>
                </a:pPr>
                <a:r>
                  <a:rPr b="1"/>
                  <a:t>If the random variables are not independent, the variance calculation gets a little more complicated and is beyond the scope of this course.</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–&gt;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variance</a:t>
            </a:r>
            <a:r>
              <a:rPr/>
              <a:t> </a:t>
            </a:r>
            <a:r>
              <a:rPr/>
              <a:t>of</a:t>
            </a:r>
            <a:r>
              <a:rPr/>
              <a:t> </a:t>
            </a:r>
            <a:r>
              <a:rPr/>
              <a:t>a</a:t>
            </a:r>
            <a:r>
              <a:rPr/>
              <a:t> </a:t>
            </a:r>
            <a:r>
              <a:rPr/>
              <a:t>linear</a:t>
            </a:r>
            <a:r>
              <a:rPr/>
              <a:t> </a:t>
            </a:r>
            <a:r>
              <a:rPr/>
              <a:t>combination</a:t>
            </a:r>
          </a:p>
        </p:txBody>
      </p:sp>
      <p:sp>
        <p:nvSpPr>
          <p:cNvPr id="3" name="Content Placeholder 2"/>
          <p:cNvSpPr>
            <a:spLocks noGrp="1"/>
          </p:cNvSpPr>
          <p:nvPr>
            <p:ph idx="1"/>
          </p:nvPr>
        </p:nvSpPr>
        <p:spPr/>
        <p:txBody>
          <a:bodyPr/>
          <a:lstStyle/>
          <a:p>
            <a:pPr lvl="0" marL="0" indent="0">
              <a:buNone/>
            </a:pPr>
            <a:r>
              <a:rPr/>
              <a:t>The standard deviation of the time you take for each statistics homework problem is 1.5 minutes, and it is 2 minutes for each chemistry problem. What is the standard deviation of the time you expect to spend on statistics and physics homework for the week if you have 5 statistics and 4 chemistry homework problems assigned? Suppose that the time it takes to complete each problem is independent of another.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variance</a:t>
            </a:r>
            <a:r>
              <a:rPr/>
              <a:t> </a:t>
            </a:r>
            <a:r>
              <a:rPr/>
              <a:t>of</a:t>
            </a:r>
            <a:r>
              <a:rPr/>
              <a:t> </a:t>
            </a:r>
            <a:r>
              <a:rPr/>
              <a:t>a</a:t>
            </a:r>
            <a:r>
              <a:rPr/>
              <a:t> </a:t>
            </a:r>
            <a:r>
              <a:rPr/>
              <a:t>linear</a:t>
            </a:r>
            <a:r>
              <a:rPr/>
              <a:t> </a:t>
            </a:r>
            <a:r>
              <a:rPr/>
              <a:t>combination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standard deviation of the time you take for each statistics homework problem is 1.5 minutes, and it is 2 minutes for each chemistry problem. What is the standard deviation of the time you expect to spend on statistics and physics homework for the week if you have 5 statistics and 4 chemistry homework problems assigned? Suppose that the time it takes to complete each problem is independent of another.</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V</m:t>
                            </m:r>
                            <m:r>
                              <m:t>(</m:t>
                            </m:r>
                            <m:r>
                              <m:t>S</m:t>
                            </m:r>
                            <m:r>
                              <m:t>+</m:t>
                            </m:r>
                            <m:r>
                              <m:t>S</m:t>
                            </m:r>
                            <m:r>
                              <m:t>+</m:t>
                            </m:r>
                            <m:r>
                              <m:t>S</m:t>
                            </m:r>
                            <m:r>
                              <m:t>+</m:t>
                            </m:r>
                            <m:r>
                              <m:t>S</m:t>
                            </m:r>
                            <m:r>
                              <m:t>+</m:t>
                            </m:r>
                            <m:r>
                              <m:t>S</m:t>
                            </m:r>
                            <m:r>
                              <m:t>+</m:t>
                            </m:r>
                            <m:r>
                              <m:t>C</m:t>
                            </m:r>
                            <m:r>
                              <m:t>+</m:t>
                            </m:r>
                            <m:r>
                              <m:t>C</m:t>
                            </m:r>
                            <m:r>
                              <m:t>+</m:t>
                            </m:r>
                            <m:r>
                              <m:t>C</m:t>
                            </m:r>
                            <m:r>
                              <m:t>)</m:t>
                            </m:r>
                          </m:e>
                          <m:e>
                            <m:r>
                              <m:t>=</m:t>
                            </m:r>
                            <m:r>
                              <m:t>V</m:t>
                            </m:r>
                            <m:r>
                              <m:t>(</m:t>
                            </m:r>
                            <m:r>
                              <m:t>S</m:t>
                            </m:r>
                            <m:r>
                              <m:t>)</m:t>
                            </m:r>
                            <m:r>
                              <m:t>+</m:t>
                            </m:r>
                            <m:r>
                              <m:t>V</m:t>
                            </m:r>
                            <m:r>
                              <m:t>(</m:t>
                            </m:r>
                            <m:r>
                              <m:t>S</m:t>
                            </m:r>
                            <m:r>
                              <m:t>)</m:t>
                            </m:r>
                            <m:r>
                              <m:t>+</m:t>
                            </m:r>
                            <m:r>
                              <m:t>V</m:t>
                            </m:r>
                            <m:r>
                              <m:t>(</m:t>
                            </m:r>
                            <m:r>
                              <m:t>S</m:t>
                            </m:r>
                            <m:r>
                              <m:t>)</m:t>
                            </m:r>
                            <m:r>
                              <m:t>+</m:t>
                            </m:r>
                            <m:r>
                              <m:t>V</m:t>
                            </m:r>
                            <m:r>
                              <m:t>(</m:t>
                            </m:r>
                            <m:r>
                              <m:t>S</m:t>
                            </m:r>
                            <m:r>
                              <m:t>)</m:t>
                            </m:r>
                            <m:r>
                              <m:t>+</m:t>
                            </m:r>
                          </m:e>
                        </m:mr>
                        <m:mr>
                          <m:e/>
                          <m:e>
                            <m:phant>
                              <m:phantPr>
                                <m:show m:val="0"/>
                              </m:phantPr>
                              <m:e>
                                <m:r>
                                  <m:t>=</m:t>
                                </m:r>
                                <m:r>
                                  <m:t>=</m:t>
                                </m:r>
                              </m:e>
                            </m:phant>
                            <m:r>
                              <m:t>V</m:t>
                            </m:r>
                            <m:r>
                              <m:t>(</m:t>
                            </m:r>
                            <m:r>
                              <m:t>S</m:t>
                            </m:r>
                            <m:r>
                              <m:t>)</m:t>
                            </m:r>
                            <m:r>
                              <m:t>+</m:t>
                            </m:r>
                            <m:r>
                              <m:t>V</m:t>
                            </m:r>
                            <m:r>
                              <m:t>(</m:t>
                            </m:r>
                            <m:r>
                              <m:t>C</m:t>
                            </m:r>
                            <m:r>
                              <m:t>)</m:t>
                            </m:r>
                            <m:r>
                              <m:t>+</m:t>
                            </m:r>
                            <m:r>
                              <m:t>V</m:t>
                            </m:r>
                            <m:r>
                              <m:t>(</m:t>
                            </m:r>
                            <m:r>
                              <m:t>C</m:t>
                            </m:r>
                            <m:r>
                              <m:t>)</m:t>
                            </m:r>
                            <m:r>
                              <m:t>+</m:t>
                            </m:r>
                            <m:r>
                              <m:t>V</m:t>
                            </m:r>
                            <m:r>
                              <m:t>(</m:t>
                            </m:r>
                            <m:r>
                              <m:t>C</m:t>
                            </m:r>
                            <m:r>
                              <m:t>)</m:t>
                            </m:r>
                            <m:r>
                              <m:t>+</m:t>
                            </m:r>
                            <m:r>
                              <m:t>V</m:t>
                            </m:r>
                            <m:r>
                              <m:t>(</m:t>
                            </m:r>
                            <m:r>
                              <m:t>C</m:t>
                            </m:r>
                            <m:r>
                              <m:t>)</m:t>
                            </m:r>
                          </m:e>
                        </m:mr>
                        <m:mr>
                          <m:e/>
                          <m:e>
                            <m:r>
                              <m:t>=</m:t>
                            </m:r>
                            <m:r>
                              <m:t>5</m:t>
                            </m:r>
                            <m:r>
                              <m:t>×</m:t>
                            </m:r>
                            <m:r>
                              <m:t>V</m:t>
                            </m:r>
                            <m:r>
                              <m:t>(</m:t>
                            </m:r>
                            <m:r>
                              <m:t>S</m:t>
                            </m:r>
                            <m:r>
                              <m:t>)</m:t>
                            </m:r>
                            <m:r>
                              <m:t>+</m:t>
                            </m:r>
                            <m:r>
                              <m:t>4</m:t>
                            </m:r>
                            <m:r>
                              <m:t>×</m:t>
                            </m:r>
                            <m:r>
                              <m:t>V</m:t>
                            </m:r>
                            <m:r>
                              <m:t>(</m:t>
                            </m:r>
                            <m:r>
                              <m:t>C</m:t>
                            </m:r>
                            <m:r>
                              <m:t>)</m:t>
                            </m:r>
                          </m:e>
                        </m:mr>
                        <m:mr>
                          <m:e/>
                          <m:e>
                            <m:r>
                              <m:t>=</m:t>
                            </m:r>
                            <m:r>
                              <m:t>5</m:t>
                            </m:r>
                            <m:r>
                              <m:t>×</m:t>
                            </m:r>
                            <m:sSup>
                              <m:e>
                                <m:r>
                                  <m:t>1.5</m:t>
                                </m:r>
                              </m:e>
                              <m:sup>
                                <m:r>
                                  <m:t>2</m:t>
                                </m:r>
                              </m:sup>
                            </m:sSup>
                            <m:r>
                              <m:t>+</m:t>
                            </m:r>
                            <m:r>
                              <m:t>4</m:t>
                            </m:r>
                            <m:r>
                              <m:t>×</m:t>
                            </m:r>
                            <m:sSup>
                              <m:e>
                                <m:r>
                                  <m:t>2</m:t>
                                </m:r>
                              </m:e>
                              <m:sup>
                                <m:r>
                                  <m:t>2</m:t>
                                </m:r>
                              </m:sup>
                            </m:sSup>
                          </m:e>
                        </m:mr>
                        <m:mr>
                          <m:e/>
                          <m:e>
                            <m:r>
                              <m:t>=</m:t>
                            </m:r>
                            <m:r>
                              <m:t>27.25</m:t>
                            </m:r>
                          </m:e>
                        </m:mr>
                      </m:m>
                    </m:oMath>
                  </m:oMathPara>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Variance:</a:t>
            </a:r>
            <a:r>
              <a:rPr/>
              <a:t> </a:t>
            </a:r>
            <a:r>
              <a:rPr/>
              <a:t>the</a:t>
            </a:r>
            <a:r>
              <a:rPr/>
              <a:t> </a:t>
            </a:r>
            <a:r>
              <a:rPr/>
              <a:t>R</a:t>
            </a:r>
            <a:r>
              <a:rPr/>
              <a:t> </a:t>
            </a:r>
            <a:r>
              <a:rPr/>
              <a:t>way</a:t>
            </a:r>
          </a:p>
        </p:txBody>
      </p:sp>
      <p:sp>
        <p:nvSpPr>
          <p:cNvPr id="3" name="Content Placeholder 2"/>
          <p:cNvSpPr>
            <a:spLocks noGrp="1"/>
          </p:cNvSpPr>
          <p:nvPr>
            <p:ph idx="1"/>
          </p:nvPr>
        </p:nvSpPr>
        <p:spPr/>
        <p:txBody>
          <a:bodyPr/>
          <a:lstStyle/>
          <a:p>
            <a:pPr lvl="0" marL="1270000" indent="0">
              <a:buNone/>
            </a:pPr>
            <a:r>
              <a:rPr sz="1800">
                <a:solidFill>
                  <a:srgbClr val="40A070"/>
                </a:solidFill>
                <a:latin typeface="Courier"/>
              </a:rPr>
              <a:t>5</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1.5</a:t>
            </a:r>
            <a:r>
              <a:rPr sz="1800">
                <a:solidFill>
                  <a:srgbClr val="666666"/>
                </a:solidFill>
                <a:latin typeface="Courier"/>
              </a:rPr>
              <a:t>^</a:t>
            </a:r>
            <a:r>
              <a:rPr sz="1800">
                <a:solidFill>
                  <a:srgbClr val="40A070"/>
                </a:solidFill>
                <a:latin typeface="Courier"/>
              </a:rPr>
              <a:t>2</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4</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2</a:t>
            </a:r>
            <a:r>
              <a:rPr sz="1800">
                <a:solidFill>
                  <a:srgbClr val="666666"/>
                </a:solidFill>
                <a:latin typeface="Courier"/>
              </a:rPr>
              <a:t>^</a:t>
            </a:r>
            <a:r>
              <a:rPr sz="1800">
                <a:solidFill>
                  <a:srgbClr val="40A070"/>
                </a:solidFill>
                <a:latin typeface="Courier"/>
              </a:rPr>
              <a:t>2</a:t>
            </a:r>
          </a:p>
          <a:p>
            <a:pPr lvl="0" marL="1270000" indent="0">
              <a:buNone/>
            </a:pPr>
            <a:r>
              <a:rPr sz="1800">
                <a:latin typeface="Courier"/>
              </a:rPr>
              <a:t>## [1] 27.25</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casino game costs $5 to play. If the first card you draw is red, then you get to draw a second card (without replacement). If the second card is the ace of clubs, you win $500. If not, you don’t win anything, i.e. lose your $5. What is your expected profits/losses from playing this game? </a:t>
            </a:r>
            <a:r>
              <a:rPr b="1"/>
              <a:t>Remember: profit/loss = winnings - cost.</a:t>
            </a:r>
          </a:p>
          <a:p>
            <a:pPr lvl="1"/>
            <a:r>
              <a:rPr/>
              <a:t>A profit of 5 cents</a:t>
            </a:r>
          </a:p>
          <a:p>
            <a:pPr lvl="1"/>
            <a:r>
              <a:rPr/>
              <a:t>A loss of 10 cents</a:t>
            </a:r>
          </a:p>
          <a:p>
            <a:pPr lvl="1"/>
            <a:r>
              <a:rPr/>
              <a:t>A loss of 25 cents</a:t>
            </a:r>
          </a:p>
          <a:p>
            <a:pPr lvl="1"/>
            <a:r>
              <a:rPr/>
              <a:t>A loss of 30 cents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casino game costs $5 to play. If the first card you draw is red, then you get to draw a second card (without replacement). If the second card is the ace of clubs, you win $500. If not, you don’t win anything, i.e. lose your $5. What is your expected profits/losses from playing this game? </a:t>
            </a:r>
            <a:r>
              <a:rPr b="1"/>
              <a:t>Remember: profit/loss = winnings - cost.</a:t>
            </a:r>
          </a:p>
          <a:p>
            <a:pPr lvl="0" marL="0" indent="0">
              <a:buNone/>
            </a:pPr>
            <a:r>
              <a:rPr/>
              <a:t>$$
\text{A profit of 5 cents}\qquad \text{A loss of 25 cents}\\
\text{A loss of 10 cents} \qquad \text{A loss of 30 cents}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 algn="l"><a:buNone /></a:pPr><a:r><a:rPr /><a:t>Event</a:t></a:r></a:p></a:txBody><a:tcPr /></a:tc><a:tc><a:txBody><a:bodyPr /><a:lstStyle /><a:p><a:pPr lvl="0" marL="0" indent="0" algn="l"><a:buNone /></a:pPr><a:r><a:rPr /><a:t>Win</a:t></a:r></a:p></a:txBody><a:tcPr /></a:tc><a:tc><a:txBody><a:bodyPr /><a:lstStyle /><a:p><a:pPr lvl="0" marL="0" indent="0" algn="l"><a:buNone /></a:pPr><a:r><a:rPr /><a:t>Profit:</a:t></a:r><a14:m><m:oMath xmlns:m="http://schemas.openxmlformats.org/officeDocument/2006/math"><m:r><m:t> </m:t></m:r><m:r><m:t>X</m:t></m:r></m:oMath></a14:m></a:p></a:txBody><a:tcPr /></a:tc><a:tc><a:txBody><a:bodyPr /><a:lstStyle /><a:p><a:pPr lvl="0" marL="0" indent="0" algn="l"><a:buNone /></a:pPr><a14:m><m:oMath xmlns:m="http://schemas.openxmlformats.org/officeDocument/2006/math"><m:r><m:t>P</m:t></m:r><m:r><m:t>(</m:t></m:r><m:r><m:t>X</m:t></m:r><m:r><m:t>)</m:t></m:r></m:oMath></a14:m></a:p></a:txBody><a:tcPr /></a:tc><a:tc><a:txBody><a:bodyPr /><a:lstStyle /><a:p><a:pPr lvl="0" marL="0" indent="0" algn="l"><a:buNone /></a:pPr><a14:m><m:oMath xmlns:m="http://schemas.openxmlformats.org/officeDocument/2006/math"><m:r><m:t>X</m:t></m:r><m:r><m:t>⋅</m:t></m:r><m:r><m:t>P</m:t></m:r><m:r><m:t>(</m:t></m:r><m:r><m:t>X</m:t></m:r><m:r><m:t>)</m:t></m:r></m:oMath></a14:m></a:p></a:txBody><a:tcPr /></a:tc></a:tr><a:tr h="0"><a:tc><a:txBody><a:bodyPr /><a:lstStyle /><a:p><a:pPr lvl="0" marL="0" indent="0" algn="l"><a:buNone /></a:pPr><a:r><a:rPr b="1" /><a:t>Red</a:t></a:r><a:r><a:rPr /><a:t>,</a:t></a:r><a:r><a:rPr /><a:t> </a:t></a:r><a:r><a:rPr /><a:t>A{</a:t></a:r><a14:m><m:oMath xmlns:m="http://schemas.openxmlformats.org/officeDocument/2006/math"><m:r><m:t>♣</m:t></m:r></m:oMath></a14:m><a:r><a:rPr /><a:t>}</a:t></a:r></a:p></a:txBody></a:tc><a:tc><a:txBody><a:bodyPr /><a:lstStyle /><a:p><a:pPr lvl="0" marL="0" indent="0" algn="l"><a:buNone /></a:pPr><a:r><a:rPr /><a:t>500</a:t></a:r></a:p></a:txBody></a:tc><a:tc><a:txBody><a:bodyPr /><a:lstStyle /><a:p><a:pPr lvl="0" marL="0" indent="0" algn="l"><a:buNone /></a:pPr><a14:m><m:oMath xmlns:m="http://schemas.openxmlformats.org/officeDocument/2006/math"><m:r><m:t>500</m:t></m:r><m:r><m:t>−</m:t></m:r><m:r><m:t>5</m:t></m:r><m:r><m:t>=</m:t></m:r><m:r><m:t>495</m:t></m:r></m:oMath></a14:m></a:p></a:txBody></a:tc><a:tc><a:txBody><a:bodyPr /><a:lstStyle /><a:p><a:pPr lvl="0" marL="0" indent="0" algn="l"><a:buNone /></a:pPr><a14:m><m:oMath xmlns:m="http://schemas.openxmlformats.org/officeDocument/2006/math"><m:f><m:fPr><m:type m:val="bar" /></m:fPr><m:num><m:r><m:t>26</m:t></m:r></m:num><m:den><m:r><m:t>52</m:t></m:r></m:den></m:f><m:r><m:t>⋅</m:t></m:r><m:f><m:fPr><m:type m:val="bar" /></m:fPr><m:num><m:r><m:t>1</m:t></m:r></m:num><m:den><m:r><m:t>51</m:t></m:r></m:den></m:f><m:r><m:t>=</m:t></m:r><m:r><m:t>0.0098</m:t></m:r></m:oMath></a14:m></a:p></a:txBody></a:tc><a:tc><a:txBody><a:bodyPr /><a:lstStyle /><a:p><a:pPr lvl="0" marL="0" indent="0" algn="l"><a:buNone /></a:pPr><a14:m><m:oMath xmlns:m="http://schemas.openxmlformats.org/officeDocument/2006/math"><m:r><m:t>495</m:t></m:r><m:r><m:t>×</m:t></m:r><m:r><m:t>0.0098</m:t></m:r><m:r><m:t>=</m:t></m:r><m:r><m:t>4.851</m:t></m:r></m:oMath></a14:m></a:p></a:txBody></a:tc></a:tr><a:tr h="0"><a:tc><a:txBody><a:bodyPr /><a:lstStyle /><a:p><a:pPr lvl="0" marL="0" indent="0" algn="l"><a:buNone /></a:pPr><a:r><a:rPr /><a:t>Other</a:t></a:r></a:p></a:txBody></a:tc><a:tc><a:txBody><a:bodyPr /><a:lstStyle /><a:p><a:pPr lvl="0" marL="0" indent="0" algn="l"><a:buNone /></a:pPr><a:r><a:rPr /><a:t>0</a:t></a:r></a:p></a:txBody></a:tc><a:tc><a:txBody><a:bodyPr /><a:lstStyle /><a:p><a:pPr lvl="0" marL="0" indent="0" algn="l"><a:buNone /></a:pPr><a14:m><m:oMath xmlns:m="http://schemas.openxmlformats.org/officeDocument/2006/math"><m:r><m:t>0</m:t></m:r><m:r><m:t>−</m:t></m:r><m:r><m:t>5</m:t></m:r><m:r><m:t>=</m:t></m:r><m:r><m:t>−</m:t></m:r><m:r><m:t>5</m:t></m:r></m:oMath></a14:m></a:p></a:txBody></a:tc><a:tc><a:txBody><a:bodyPr /><a:lstStyle /><a:p><a:pPr lvl="0" marL="0" indent="0" algn="l"><a:buNone /></a:pPr><a14:m><m:oMath xmlns:m="http://schemas.openxmlformats.org/officeDocument/2006/math"><m:r><m:t>1</m:t></m:r><m:r><m:t>−</m:t></m:r><m:r><m:t>0.0098</m:t></m:r><m:r><m:t>=</m:t></m:r><m:r><m:t>0.9902</m:t></m:r></m:oMath></a14:m></a:p></a:txBody></a:tc><a:tc><a:txBody><a:bodyPr /><a:lstStyle /><a:p><a:pPr lvl="0" marL="0" indent="0" algn="l"><a:buNone /></a:pPr><a14:m><m:oMath xmlns:m="http://schemas.openxmlformats.org/officeDocument/2006/math"><m:r><m:t>−</m:t></m:r><m:r><m:t>5</m:t></m:r><m:r><m:t>×</m:t></m:r><m:r><m:t>0.9902</m:t></m:r><m:r><m:t>=</m:t></m:r><m:r><m:t>−</m:t></m:r><m:r><m:t>4.951</m:t></m:r></m:oMath></a14:m></a:p></a:txBody></a:tc></a:tr><a:tr h="0"><a:tc><a:txBody><a:bodyPr /><a:lstStyle /><a:p><a:endParaRPr /></a:p></a:txBody></a:tc><a:tc><a:txBody><a:bodyPr /><a:lstStyle /><a:p><a:endParaRPr /></a:p></a:txBody></a:tc><a:tc><a:txBody><a:bodyPr /><a:lstStyle /><a:p><a:endParaRPr /></a:p></a:txBody></a:tc><a:tc><a:txBody><a:bodyPr /><a:lstStyle /><a:p><a:endParaRPr /></a:p></a:txBody></a:tc><a:tc><a:txBody><a:bodyPr /><a:lstStyle /><a:p><a:pPr lvl="0" marL="0" indent="0" algn="l"><a:buNone /></a:pPr><a14:m><m:oMath xmlns:m="http://schemas.openxmlformats.org/officeDocument/2006/math"><m:r><m:t>E</m:t></m:r><m:r><m:t>(</m:t></m:r><m:r><m:t>X</m:t></m:r><m:r><m:t>)</m:t></m:r><m:r><m:t>=</m:t></m:r><m:r><m:t>−</m:t></m:r><m:r><m:t>0.1</m:t></m:r></m:oMath></a14:m></a:p></a:txBody></a:tc></a:tr></a:tbl></a:graphicData></a:graphic></p:graphicFrame></p:spTree></p:cSld></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Fair</a:t>
            </a:r>
            <a:r>
              <a:rPr/>
              <a:t> </a:t>
            </a:r>
            <a:r>
              <a:rPr/>
              <a:t>game</a:t>
            </a:r>
          </a:p>
        </p:txBody>
      </p:sp>
      <p:sp>
        <p:nvSpPr>
          <p:cNvPr id="3" name="Content Placeholder 2"/>
          <p:cNvSpPr>
            <a:spLocks noGrp="1"/>
          </p:cNvSpPr>
          <p:nvPr>
            <p:ph idx="1"/>
          </p:nvPr>
        </p:nvSpPr>
        <p:spPr/>
        <p:txBody>
          <a:bodyPr/>
          <a:lstStyle/>
          <a:p>
            <a:pPr lvl="0" marL="0" indent="0">
              <a:buNone/>
            </a:pPr>
            <a:r>
              <a:rPr/>
              <a:t>A </a:t>
            </a:r>
            <a:r>
              <a:rPr b="1"/>
              <a:t>fair</a:t>
            </a:r>
            <a:r>
              <a:rPr/>
              <a:t> game is defined as a game that costs as much as its expected payout, i.e. expected profit is 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Fair</a:t>
            </a:r>
            <a:r>
              <a:rPr/>
              <a:t> </a:t>
            </a:r>
            <a:r>
              <a:rPr/>
              <a:t>game</a:t>
            </a:r>
          </a:p>
        </p:txBody>
      </p:sp>
      <p:sp>
        <p:nvSpPr>
          <p:cNvPr id="3" name="Content Placeholder 2"/>
          <p:cNvSpPr>
            <a:spLocks noGrp="1"/>
          </p:cNvSpPr>
          <p:nvPr>
            <p:ph idx="1"/>
          </p:nvPr>
        </p:nvSpPr>
        <p:spPr/>
        <p:txBody>
          <a:bodyPr/>
          <a:lstStyle/>
          <a:p>
            <a:pPr lvl="0" marL="0" indent="0">
              <a:buNone/>
            </a:pPr>
            <a:r>
              <a:rPr/>
              <a:t>A </a:t>
            </a:r>
            <a:r>
              <a:rPr b="1"/>
              <a:t>fair</a:t>
            </a:r>
            <a:r>
              <a:rPr/>
              <a:t> game is defined as a game that costs as much as its expected payout, i.e. expected profit is 0.</a:t>
            </a:r>
          </a:p>
          <a:p>
            <a:pPr lvl="0" marL="0" indent="0">
              <a:buNone/>
            </a:pPr>
            <a:r>
              <a:rPr b="1"/>
              <a:t>Do you think casino games in Vegas cost more or less than their expected payouts?</a:t>
            </a:r>
          </a:p>
          <a:p>
            <a:pPr lvl="0" marL="0" indent="0">
              <a:buNone/>
            </a:pPr>
          </a:p>
          <a:p>
            <a:pPr lvl="0" marL="0" indent="0">
              <a:buNone/>
            </a:pPr>
            <a:r>
              <a:rPr/>
              <a:t>If those games cost less than their expected payouts, it would mean that the casinos would be losing money on average, and hence they wouldn’t be able to pay for all this: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Simplifying</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Random variables do not work like normal algebraic variables:</a:t>
                </a:r>
              </a:p>
              <a:p>
                <a:pPr lvl="0" marL="0" indent="0">
                  <a:buNone/>
                </a:pPr>
                <a14:m>
                  <m:oMathPara xmlns:m="http://schemas.openxmlformats.org/officeDocument/2006/math">
                    <m:oMathParaPr>
                      <m:jc m:val="center"/>
                    </m:oMathParaPr>
                    <m:oMath>
                      <m:r>
                        <m:t>X</m:t>
                      </m:r>
                      <m:r>
                        <m:t>+</m:t>
                      </m:r>
                      <m:r>
                        <m:t>X</m:t>
                      </m:r>
                      <m:r>
                        <m:t>≠</m:t>
                      </m:r>
                      <m:r>
                        <m:t>2</m:t>
                      </m:r>
                      <m:r>
                        <m:t>X</m:t>
                      </m:r>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Simplifying</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Random variables do not work like normal algebraic variables:</a:t>
                </a:r>
              </a:p>
              <a:p>
                <a:pPr lvl="0" marL="0" indent="0">
                  <a:buNone/>
                </a:pPr>
                <a14:m>
                  <m:oMathPara xmlns:m="http://schemas.openxmlformats.org/officeDocument/2006/math">
                    <m:oMathParaPr>
                      <m:jc m:val="center"/>
                    </m:oMathParaPr>
                    <m:oMath>
                      <m:r>
                        <m:t>X</m:t>
                      </m:r>
                      <m:r>
                        <m:t>+</m:t>
                      </m:r>
                      <m:r>
                        <m:t>X</m:t>
                      </m:r>
                      <m:r>
                        <m:t>≠</m:t>
                      </m:r>
                      <m:r>
                        <m:t>2</m:t>
                      </m:r>
                      <m:r>
                        <m:t>X</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E</m:t>
                            </m:r>
                            <m:r>
                              <m:t>(</m:t>
                            </m:r>
                            <m:r>
                              <m:t>X</m:t>
                            </m:r>
                            <m:r>
                              <m:t>+</m:t>
                            </m:r>
                            <m:r>
                              <m:t>X</m:t>
                            </m:r>
                            <m:r>
                              <m:t>)</m:t>
                            </m:r>
                          </m:e>
                          <m:e>
                            <m:r>
                              <m:t>=</m:t>
                            </m:r>
                            <m:r>
                              <m:t>E</m:t>
                            </m:r>
                            <m:r>
                              <m:t>(</m:t>
                            </m:r>
                            <m:r>
                              <m:t>X</m:t>
                            </m:r>
                            <m:r>
                              <m:t>)</m:t>
                            </m:r>
                            <m:r>
                              <m:t>+</m:t>
                            </m:r>
                            <m:r>
                              <m:t>E</m:t>
                            </m:r>
                            <m:r>
                              <m:t>(</m:t>
                            </m:r>
                            <m:r>
                              <m:t>X</m:t>
                            </m:r>
                            <m:r>
                              <m:t>)</m:t>
                            </m:r>
                          </m:e>
                        </m:mr>
                        <m:mr>
                          <m:e/>
                          <m:e>
                            <m:r>
                              <m:t>=</m:t>
                            </m:r>
                            <m:r>
                              <m:t>2</m:t>
                            </m:r>
                            <m:r>
                              <m:t>E</m:t>
                            </m:r>
                            <m:r>
                              <m:t>(</m:t>
                            </m:r>
                            <m:r>
                              <m:t>X</m:t>
                            </m:r>
                            <m:r>
                              <m:t>)</m:t>
                            </m:r>
                          </m:e>
                        </m:mr>
                        <m:mr>
                          <m:e/>
                          <m:e>
                            <m:r>
                              <m:t> </m:t>
                            </m:r>
                          </m:e>
                        </m:mr>
                        <m:mr>
                          <m:e>
                            <m:r>
                              <m:t>E</m:t>
                            </m:r>
                            <m:r>
                              <m:t>(</m:t>
                            </m:r>
                            <m:r>
                              <m:t>2</m:t>
                            </m:r>
                            <m:r>
                              <m:t>X</m:t>
                            </m:r>
                            <m:r>
                              <m:t>)</m:t>
                            </m:r>
                          </m:e>
                          <m:e>
                            <m:r>
                              <m:t>=</m:t>
                            </m:r>
                            <m:r>
                              <m:t>2</m:t>
                            </m:r>
                            <m:r>
                              <m:t>E</m:t>
                            </m:r>
                            <m:r>
                              <m:t>(</m:t>
                            </m:r>
                            <m:r>
                              <m:t>X</m:t>
                            </m:r>
                            <m:r>
                              <m:t>)</m:t>
                            </m:r>
                          </m:e>
                        </m:mr>
                        <m:mr>
                          <m:e/>
                          <m:e>
                            <m:r>
                              <m:t> </m:t>
                            </m:r>
                          </m:e>
                        </m:mr>
                      </m:m>
                    </m:oMath>
                  </m:oMathPara>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are often interested in the average outcome of a random variable.</a:t>
                </a:r>
              </a:p>
              <a:p>
                <a:pPr lvl="1"/>
                <a:r>
                  <a:rPr/>
                  <a:t>We call this the </a:t>
                </a:r>
                <a:r>
                  <a:rPr b="1"/>
                  <a:t>expected value</a:t>
                </a:r>
                <a:r>
                  <a:rPr/>
                  <a:t>, or </a:t>
                </a:r>
                <a:r>
                  <a:rPr b="1"/>
                  <a:t>mean</a:t>
                </a:r>
                <a:r>
                  <a:rPr/>
                  <a:t>, and it is a weighted average of the possible outcomes</a:t>
                </a:r>
              </a:p>
              <a:p>
                <a:pPr lvl="1"/>
                <a14:m>
                  <m:oMathPara xmlns:m="http://schemas.openxmlformats.org/officeDocument/2006/math">
                    <m:oMathParaPr>
                      <m:jc m:val="center"/>
                    </m:oMathParaPr>
                    <m:oMath>
                      <m:r>
                        <m:t>μ</m:t>
                      </m:r>
                      <m:r>
                        <m:t>=</m:t>
                      </m:r>
                      <m:r>
                        <m:t>E</m:t>
                      </m:r>
                      <m:r>
                        <m:t>(</m:t>
                      </m:r>
                      <m:r>
                        <m:t>X</m:t>
                      </m:r>
                      <m:r>
                        <m:t>)</m:t>
                      </m:r>
                      <m:r>
                        <m:t>=</m:t>
                      </m:r>
                      <m:nary>
                        <m:naryPr>
                          <m:chr m:val="∑"/>
                          <m:limLoc m:val="undOvr"/>
                          <m:subHide m:val="0"/>
                          <m:supHide m:val="0"/>
                        </m:naryPr>
                        <m:sub>
                          <m:r>
                            <m:t>i</m:t>
                          </m:r>
                          <m:r>
                            <m:t>=</m:t>
                          </m:r>
                          <m:r>
                            <m:t>1</m:t>
                          </m:r>
                        </m:sub>
                        <m:sup>
                          <m:r>
                            <m:t>k</m:t>
                          </m:r>
                        </m:sup>
                        <m:e>
                          <m:sSub>
                            <m:e>
                              <m:r>
                                <m:t>x</m:t>
                              </m:r>
                            </m:e>
                            <m:sub>
                              <m:r>
                                <m:t>i</m:t>
                              </m:r>
                            </m:sub>
                          </m:sSub>
                        </m:e>
                      </m:nary>
                      <m:r>
                        <m:t> </m:t>
                      </m:r>
                      <m:r>
                        <m:t>P</m:t>
                      </m:r>
                      <m:r>
                        <m:t>(</m:t>
                      </m:r>
                      <m:r>
                        <m:t>X</m:t>
                      </m:r>
                      <m:r>
                        <m:t>=</m:t>
                      </m:r>
                      <m:sSub>
                        <m:e>
                          <m:r>
                            <m:t>x</m:t>
                          </m:r>
                        </m:e>
                        <m:sub>
                          <m:r>
                            <m:t>i</m:t>
                          </m:r>
                        </m:sub>
                      </m:sSub>
                      <m:r>
                        <m:t>)</m:t>
                      </m:r>
                    </m:oMath>
                  </m:oMathPara>
                </a14:m>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Simplifying</a:t>
            </a:r>
            <a:r>
              <a:rPr/>
              <a:t> </a:t>
            </a:r>
            <a:r>
              <a:rPr/>
              <a:t>random</a:t>
            </a:r>
            <a:r>
              <a:rPr/>
              <a:t> </a:t>
            </a:r>
            <a:r>
              <a:rPr/>
              <a:t>variables</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
\begin{align*}
Var(X + X) &amp;= Var(X) + Var(X)~{\scriptsize \text{(assuming independence)}} \\
&amp;= 2~Var(X) \\
&amp;~  \\
Var(2X) &amp;= 2^2~Var(X) \\
&amp;= 4~Var(X)
\end{align*}
$$</a:t>
                </a:r>
              </a:p>
              <a:p>
                <a:pPr lvl="0" marL="0" indent="0">
                  <a:buNone/>
                </a:pPr>
                <a:r>
                  <a:rPr b="1"/>
                  <a:t>So</a:t>
                </a:r>
                <a:r>
                  <a:rPr/>
                  <a:t>:</a:t>
                </a:r>
              </a:p>
              <a:p>
                <a:pPr lvl="0" marL="0" indent="0">
                  <a:buNone/>
                </a:pPr>
                <a14:m>
                  <m:oMathPara xmlns:m="http://schemas.openxmlformats.org/officeDocument/2006/math">
                    <m:oMathParaPr>
                      <m:jc m:val="center"/>
                    </m:oMathParaPr>
                    <m:oMath>
                      <m:r>
                        <m:t>E</m:t>
                      </m:r>
                      <m:r>
                        <m:t>(</m:t>
                      </m:r>
                      <m:r>
                        <m:t>X</m:t>
                      </m:r>
                      <m:r>
                        <m:t>+</m:t>
                      </m:r>
                      <m:r>
                        <m:t>X</m:t>
                      </m:r>
                      <m:r>
                        <m:t>)</m:t>
                      </m:r>
                      <m:r>
                        <m:t>=</m:t>
                      </m:r>
                      <m:r>
                        <m:t>E</m:t>
                      </m:r>
                      <m:r>
                        <m:t>(</m:t>
                      </m:r>
                      <m:r>
                        <m:t>2</m:t>
                      </m:r>
                      <m:r>
                        <m:t>X</m:t>
                      </m:r>
                      <m:r>
                        <m:t>)</m:t>
                      </m:r>
                      <m:r>
                        <m:t>,</m:t>
                      </m:r>
                      <m:r>
                        <m:rPr>
                          <m:sty m:val="p"/>
                        </m:rPr>
                        <m:t> but </m:t>
                      </m:r>
                      <m:r>
                        <m:t>V</m:t>
                      </m:r>
                      <m:r>
                        <m:t>a</m:t>
                      </m:r>
                      <m:r>
                        <m:t>r</m:t>
                      </m:r>
                      <m:r>
                        <m:t>(</m:t>
                      </m:r>
                      <m:r>
                        <m:t>X</m:t>
                      </m:r>
                      <m:r>
                        <m:t>+</m:t>
                      </m:r>
                      <m:r>
                        <m:t>X</m:t>
                      </m:r>
                      <m:r>
                        <m:t>)</m:t>
                      </m:r>
                      <m:r>
                        <m:t>≠</m:t>
                      </m:r>
                      <m:r>
                        <m:t>V</m:t>
                      </m:r>
                      <m:r>
                        <m:t>a</m:t>
                      </m:r>
                      <m:r>
                        <m:t>r</m:t>
                      </m:r>
                      <m:r>
                        <m:t>(</m:t>
                      </m:r>
                      <m:r>
                        <m:t>2</m:t>
                      </m:r>
                      <m:r>
                        <m:t>X</m:t>
                      </m:r>
                      <m:r>
                        <m:t>)</m:t>
                      </m:r>
                    </m:oMath>
                  </m:oMathPara>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or</a:t>
            </a:r>
            <a:r>
              <a:rPr/>
              <a:t> </a:t>
            </a:r>
            <a:r>
              <a:rPr/>
              <a:t>multiplying?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company has 5 Lincoln Town Cars in its fleet. Historical data show that annual maintenance cost for each car is on average $2,154 with a standard deviation of $132. What is the mean and the standard deviation of the total annual maintenance cost for this fleet?</a:t>
                </a:r>
              </a:p>
              <a:p>
                <a:pPr lvl="0" marL="0" indent="0">
                  <a:buNone/>
                </a:pPr>
                <a:r>
                  <a:rPr/>
                  <a:t>Note that we have 5 cars each with the given annual maintenance cost </a:t>
                </a:r>
                <a14:m>
                  <m:oMath xmlns:m="http://schemas.openxmlformats.org/officeDocument/2006/math">
                    <m:r>
                      <m:t>(</m:t>
                    </m:r>
                    <m:sSub>
                      <m:e>
                        <m:r>
                          <m:t>X</m:t>
                        </m:r>
                      </m:e>
                      <m:sub>
                        <m:r>
                          <m:t>1</m:t>
                        </m:r>
                      </m:sub>
                    </m:sSub>
                    <m:r>
                      <m:t>+</m:t>
                    </m:r>
                    <m:sSub>
                      <m:e>
                        <m:r>
                          <m:t>X</m:t>
                        </m:r>
                      </m:e>
                      <m:sub>
                        <m:r>
                          <m:t>2</m:t>
                        </m:r>
                      </m:sub>
                    </m:sSub>
                    <m:r>
                      <m:t>+</m:t>
                    </m:r>
                    <m:sSub>
                      <m:e>
                        <m:r>
                          <m:t>X</m:t>
                        </m:r>
                      </m:e>
                      <m:sub>
                        <m:r>
                          <m:t>3</m:t>
                        </m:r>
                      </m:sub>
                    </m:sSub>
                    <m:r>
                      <m:t>+</m:t>
                    </m:r>
                    <m:sSub>
                      <m:e>
                        <m:r>
                          <m:t>X</m:t>
                        </m:r>
                      </m:e>
                      <m:sub>
                        <m:r>
                          <m:t>4</m:t>
                        </m:r>
                      </m:sub>
                    </m:sSub>
                    <m:r>
                      <m:t>+</m:t>
                    </m:r>
                    <m:sSub>
                      <m:e>
                        <m:r>
                          <m:t>X</m:t>
                        </m:r>
                      </m:e>
                      <m:sub>
                        <m:r>
                          <m:t>5</m:t>
                        </m:r>
                      </m:sub>
                    </m:sSub>
                    <m:r>
                      <m:t>)</m:t>
                    </m:r>
                  </m:oMath>
                </a14:m>
                <a:r>
                  <a:rPr/>
                  <a:t>, not one car that had 5 times the given annual maintenance cost </a:t>
                </a:r>
                <a14:m>
                  <m:oMath xmlns:m="http://schemas.openxmlformats.org/officeDocument/2006/math">
                    <m:r>
                      <m:t>(</m:t>
                    </m:r>
                    <m:r>
                      <m:t>5</m:t>
                    </m:r>
                    <m:r>
                      <m:t>X</m:t>
                    </m:r>
                    <m:r>
                      <m:t>)</m:t>
                    </m:r>
                  </m:oMath>
                </a14:m>
                <a:r>
                  <a:rPr/>
                  <a:t>.</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or</a:t>
            </a:r>
            <a:r>
              <a:rPr/>
              <a:t> </a:t>
            </a:r>
            <a:r>
              <a:rPr/>
              <a:t>multiplying?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E</m:t>
                            </m:r>
                            <m:r>
                              <m:t>(</m:t>
                            </m:r>
                            <m:sSub>
                              <m:e>
                                <m:r>
                                  <m:t>X</m:t>
                                </m:r>
                              </m:e>
                              <m:sub>
                                <m:r>
                                  <m:t>1</m:t>
                                </m:r>
                              </m:sub>
                            </m:sSub>
                            <m:r>
                              <m:t>+</m:t>
                            </m:r>
                            <m:sSub>
                              <m:e>
                                <m:r>
                                  <m:t>X</m:t>
                                </m:r>
                              </m:e>
                              <m:sub>
                                <m:r>
                                  <m:t>2</m:t>
                                </m:r>
                              </m:sub>
                            </m:sSub>
                            <m:r>
                              <m:t>+</m:t>
                            </m:r>
                            <m:sSub>
                              <m:e>
                                <m:r>
                                  <m:t>X</m:t>
                                </m:r>
                              </m:e>
                              <m:sub>
                                <m:r>
                                  <m:t>3</m:t>
                                </m:r>
                              </m:sub>
                            </m:sSub>
                            <m:r>
                              <m:t>+</m:t>
                            </m:r>
                            <m:sSub>
                              <m:e>
                                <m:r>
                                  <m:t>X</m:t>
                                </m:r>
                              </m:e>
                              <m:sub>
                                <m:r>
                                  <m:t>4</m:t>
                                </m:r>
                              </m:sub>
                            </m:sSub>
                            <m:r>
                              <m:t>+</m:t>
                            </m:r>
                            <m:sSub>
                              <m:e>
                                <m:r>
                                  <m:t>X</m:t>
                                </m:r>
                              </m:e>
                              <m:sub>
                                <m:r>
                                  <m:t>5</m:t>
                                </m:r>
                              </m:sub>
                            </m:sSub>
                            <m:r>
                              <m:t>)</m:t>
                            </m:r>
                          </m:e>
                          <m:e>
                            <m:r>
                              <m:t>=</m:t>
                            </m:r>
                          </m:e>
                          <m:e>
                            <m:r>
                              <m:t>E</m:t>
                            </m:r>
                            <m:r>
                              <m:t>(</m:t>
                            </m:r>
                            <m:sSub>
                              <m:e>
                                <m:r>
                                  <m:t>X</m:t>
                                </m:r>
                              </m:e>
                              <m:sub>
                                <m:r>
                                  <m:t>1</m:t>
                                </m:r>
                              </m:sub>
                            </m:sSub>
                            <m:r>
                              <m:t>)</m:t>
                            </m:r>
                            <m:r>
                              <m:t>+</m:t>
                            </m:r>
                            <m:r>
                              <m:t>E</m:t>
                            </m:r>
                            <m:r>
                              <m:t>(</m:t>
                            </m:r>
                            <m:sSub>
                              <m:e>
                                <m:r>
                                  <m:t>X</m:t>
                                </m:r>
                              </m:e>
                              <m:sub>
                                <m:r>
                                  <m:t>2</m:t>
                                </m:r>
                              </m:sub>
                            </m:sSub>
                            <m:r>
                              <m:t>)</m:t>
                            </m:r>
                            <m:r>
                              <m:t>+</m:t>
                            </m:r>
                            <m:r>
                              <m:t>⋯</m:t>
                            </m:r>
                            <m:r>
                              <m:t>+</m:t>
                            </m:r>
                            <m:r>
                              <m:t>E</m:t>
                            </m:r>
                            <m:r>
                              <m:t>(</m:t>
                            </m:r>
                            <m:sSub>
                              <m:e>
                                <m:r>
                                  <m:t>X</m:t>
                                </m:r>
                              </m:e>
                              <m:sub>
                                <m:r>
                                  <m:t>5</m:t>
                                </m:r>
                              </m:sub>
                            </m:sSub>
                            <m:r>
                              <m:t>)</m:t>
                            </m:r>
                          </m:e>
                        </m:mr>
                        <m:mr>
                          <m:e/>
                          <m:e>
                            <m:r>
                              <m:t>=</m:t>
                            </m:r>
                          </m:e>
                          <m:e>
                            <m:r>
                              <m:t>5</m:t>
                            </m:r>
                            <m:r>
                              <m:t>×</m:t>
                            </m:r>
                            <m:r>
                              <m:t>E</m:t>
                            </m:r>
                            <m:r>
                              <m:t>(</m:t>
                            </m:r>
                            <m:r>
                              <m:t>X</m:t>
                            </m:r>
                            <m:r>
                              <m:t>)</m:t>
                            </m:r>
                            <m:r>
                              <m:t>=</m:t>
                            </m:r>
                            <m:r>
                              <m:t>5</m:t>
                            </m:r>
                            <m:r>
                              <m:t>×</m:t>
                            </m:r>
                            <m:r>
                              <m:t>2</m:t>
                            </m:r>
                            <m:r>
                              <m:t>,</m:t>
                            </m:r>
                            <m:r>
                              <m:t>154</m:t>
                            </m:r>
                            <m:r>
                              <m:t>=</m:t>
                            </m:r>
                            <m:r>
                              <m:t>$</m:t>
                            </m:r>
                            <m:r>
                              <m:t>10</m:t>
                            </m:r>
                            <m:r>
                              <m:t>,</m:t>
                            </m:r>
                            <m:r>
                              <m:t>770</m:t>
                            </m:r>
                          </m:e>
                        </m:mr>
                        <m:mr>
                          <m:e>
                            <m:r>
                              <m:t>V</m:t>
                            </m:r>
                            <m:r>
                              <m:t>a</m:t>
                            </m:r>
                            <m:r>
                              <m:t>r</m:t>
                            </m:r>
                            <m:r>
                              <m:t>(</m:t>
                            </m:r>
                            <m:sSub>
                              <m:e>
                                <m:r>
                                  <m:t>X</m:t>
                                </m:r>
                              </m:e>
                              <m:sub>
                                <m:r>
                                  <m:t>1</m:t>
                                </m:r>
                              </m:sub>
                            </m:sSub>
                            <m:r>
                              <m:t>+</m:t>
                            </m:r>
                            <m:sSub>
                              <m:e>
                                <m:r>
                                  <m:t>X</m:t>
                                </m:r>
                              </m:e>
                              <m:sub>
                                <m:r>
                                  <m:t>2</m:t>
                                </m:r>
                              </m:sub>
                            </m:sSub>
                            <m:r>
                              <m:t>+</m:t>
                            </m:r>
                            <m:sSub>
                              <m:e>
                                <m:r>
                                  <m:t>X</m:t>
                                </m:r>
                              </m:e>
                              <m:sub>
                                <m:r>
                                  <m:t>3</m:t>
                                </m:r>
                              </m:sub>
                            </m:sSub>
                            <m:r>
                              <m:t>+</m:t>
                            </m:r>
                            <m:sSub>
                              <m:e>
                                <m:r>
                                  <m:t>X</m:t>
                                </m:r>
                              </m:e>
                              <m:sub>
                                <m:r>
                                  <m:t>4</m:t>
                                </m:r>
                              </m:sub>
                            </m:sSub>
                            <m:r>
                              <m:t>+</m:t>
                            </m:r>
                            <m:sSub>
                              <m:e>
                                <m:r>
                                  <m:t>X</m:t>
                                </m:r>
                              </m:e>
                              <m:sub>
                                <m:r>
                                  <m:t>5</m:t>
                                </m:r>
                              </m:sub>
                            </m:sSub>
                            <m:r>
                              <m:t>)</m:t>
                            </m:r>
                          </m:e>
                          <m:e>
                            <m:r>
                              <m:t>=</m:t>
                            </m:r>
                          </m:e>
                          <m:e>
                            <m:r>
                              <m:t>V</m:t>
                            </m:r>
                            <m:r>
                              <m:t>a</m:t>
                            </m:r>
                            <m:r>
                              <m:t>r</m:t>
                            </m:r>
                            <m:r>
                              <m:t>(</m:t>
                            </m:r>
                            <m:sSub>
                              <m:e>
                                <m:r>
                                  <m:t>X</m:t>
                                </m:r>
                              </m:e>
                              <m:sub>
                                <m:r>
                                  <m:t>1</m:t>
                                </m:r>
                              </m:sub>
                            </m:sSub>
                            <m:r>
                              <m:t>)</m:t>
                            </m:r>
                            <m:r>
                              <m:t>+</m:t>
                            </m:r>
                            <m:r>
                              <m:t>V</m:t>
                            </m:r>
                            <m:r>
                              <m:t>a</m:t>
                            </m:r>
                            <m:r>
                              <m:t>r</m:t>
                            </m:r>
                            <m:r>
                              <m:t>(</m:t>
                            </m:r>
                            <m:sSub>
                              <m:e>
                                <m:r>
                                  <m:t>X</m:t>
                                </m:r>
                              </m:e>
                              <m:sub>
                                <m:r>
                                  <m:t>2</m:t>
                                </m:r>
                              </m:sub>
                            </m:sSub>
                            <m:r>
                              <m:t>)</m:t>
                            </m:r>
                            <m:r>
                              <m:t>+</m:t>
                            </m:r>
                            <m:r>
                              <m:t>⋯</m:t>
                            </m:r>
                            <m:r>
                              <m:t>+</m:t>
                            </m:r>
                            <m:r>
                              <m:t>V</m:t>
                            </m:r>
                            <m:r>
                              <m:t>a</m:t>
                            </m:r>
                            <m:r>
                              <m:t>r</m:t>
                            </m:r>
                            <m:r>
                              <m:t>(</m:t>
                            </m:r>
                            <m:sSub>
                              <m:e>
                                <m:r>
                                  <m:t>X</m:t>
                                </m:r>
                              </m:e>
                              <m:sub>
                                <m:r>
                                  <m:t>5</m:t>
                                </m:r>
                              </m:sub>
                            </m:sSub>
                            <m:r>
                              <m:t>)</m:t>
                            </m:r>
                          </m:e>
                        </m:mr>
                        <m:mr>
                          <m:e/>
                          <m:e>
                            <m:r>
                              <m:t>=</m:t>
                            </m:r>
                          </m:e>
                          <m:e>
                            <m:r>
                              <m:t>5</m:t>
                            </m:r>
                            <m:r>
                              <m:t>×</m:t>
                            </m:r>
                            <m:r>
                              <m:t>V</m:t>
                            </m:r>
                            <m:r>
                              <m:t>(</m:t>
                            </m:r>
                            <m:r>
                              <m:t>X</m:t>
                            </m:r>
                            <m:r>
                              <m:t>)</m:t>
                            </m:r>
                            <m:r>
                              <m:t>=</m:t>
                            </m:r>
                            <m:r>
                              <m:t>5</m:t>
                            </m:r>
                            <m:r>
                              <m:t>×</m:t>
                            </m:r>
                            <m:sSup>
                              <m:e>
                                <m:r>
                                  <m:t>132</m:t>
                                </m:r>
                              </m:e>
                              <m:sup>
                                <m:r>
                                  <m:t>2</m:t>
                                </m:r>
                              </m:sup>
                            </m:sSup>
                            <m:r>
                              <m:t>=</m:t>
                            </m:r>
                            <m:r>
                              <m:t>$</m:t>
                            </m:r>
                            <m:r>
                              <m:t>87</m:t>
                            </m:r>
                            <m:r>
                              <m:t>,</m:t>
                            </m:r>
                            <m:r>
                              <m:t>120</m:t>
                            </m:r>
                          </m:e>
                        </m:mr>
                        <m:mr>
                          <m:e>
                            <m:r>
                              <m:t>S</m:t>
                            </m:r>
                            <m:r>
                              <m:t>D</m:t>
                            </m:r>
                            <m:r>
                              <m:t>(</m:t>
                            </m:r>
                            <m:sSub>
                              <m:e>
                                <m:r>
                                  <m:t>X</m:t>
                                </m:r>
                              </m:e>
                              <m:sub>
                                <m:r>
                                  <m:t>1</m:t>
                                </m:r>
                              </m:sub>
                            </m:sSub>
                            <m:r>
                              <m:t>+</m:t>
                            </m:r>
                            <m:sSub>
                              <m:e>
                                <m:r>
                                  <m:t>X</m:t>
                                </m:r>
                              </m:e>
                              <m:sub>
                                <m:r>
                                  <m:t>2</m:t>
                                </m:r>
                              </m:sub>
                            </m:sSub>
                            <m:r>
                              <m:t>+</m:t>
                            </m:r>
                            <m:sSub>
                              <m:e>
                                <m:r>
                                  <m:t>X</m:t>
                                </m:r>
                              </m:e>
                              <m:sub>
                                <m:r>
                                  <m:t>3</m:t>
                                </m:r>
                              </m:sub>
                            </m:sSub>
                            <m:r>
                              <m:t>+</m:t>
                            </m:r>
                            <m:sSub>
                              <m:e>
                                <m:r>
                                  <m:t>X</m:t>
                                </m:r>
                              </m:e>
                              <m:sub>
                                <m:r>
                                  <m:t>4</m:t>
                                </m:r>
                              </m:sub>
                            </m:sSub>
                            <m:r>
                              <m:t>+</m:t>
                            </m:r>
                            <m:sSub>
                              <m:e>
                                <m:r>
                                  <m:t>X</m:t>
                                </m:r>
                              </m:e>
                              <m:sub>
                                <m:r>
                                  <m:t>5</m:t>
                                </m:r>
                              </m:sub>
                            </m:sSub>
                            <m:r>
                              <m:t>)</m:t>
                            </m:r>
                          </m:e>
                          <m:e>
                            <m:r>
                              <m:t>=</m:t>
                            </m:r>
                          </m:e>
                          <m:e>
                            <m:rad>
                              <m:radPr>
                                <m:degHide m:val="1"/>
                              </m:radPr>
                              <m:deg/>
                              <m:e>
                                <m:r>
                                  <m:t>87</m:t>
                                </m:r>
                                <m:r>
                                  <m:t>,</m:t>
                                </m:r>
                                <m:r>
                                  <m:t>120</m:t>
                                </m:r>
                              </m:e>
                            </m:rad>
                            <m:r>
                              <m:t>=</m:t>
                            </m:r>
                            <m:r>
                              <m:t>295.16</m:t>
                            </m:r>
                          </m:e>
                        </m:mr>
                      </m:m>
                    </m:oMath>
                  </m:oMathPara>
                </a14:m>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a:t>Binomial</a:t>
            </a:r>
            <a:r>
              <a:rPr/>
              <a:t> </a:t>
            </a:r>
            <a:r>
              <a:rPr/>
              <a:t>Distribution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Binomial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a:t>
                </a:r>
                <a:r>
                  <a:rPr b="1"/>
                  <a:t>very</a:t>
                </a:r>
                <a:r>
                  <a:rPr/>
                  <a:t> important discrete distribution is the </a:t>
                </a:r>
                <a:r>
                  <a:rPr b="1"/>
                  <a:t>binomial distribution</a:t>
                </a:r>
                <a:r>
                  <a:rPr/>
                  <a:t>, which results when we have:</a:t>
                </a:r>
              </a:p>
              <a:p>
                <a:pPr lvl="1"/>
                <a:r>
                  <a:rPr/>
                  <a:t>a </a:t>
                </a:r>
                <a:r>
                  <a:rPr b="1"/>
                  <a:t>fixed</a:t>
                </a:r>
                <a:r>
                  <a:rPr/>
                  <a:t> number of trials </a:t>
                </a:r>
                <a14:m>
                  <m:oMath xmlns:m="http://schemas.openxmlformats.org/officeDocument/2006/math">
                    <m:r>
                      <m:t>n</m:t>
                    </m:r>
                  </m:oMath>
                </a14:m>
              </a:p>
              <a:p>
                <a:pPr lvl="1"/>
                <a:r>
                  <a:rPr/>
                  <a:t>only </a:t>
                </a:r>
                <a:r>
                  <a:rPr b="1"/>
                  <a:t>two</a:t>
                </a:r>
                <a:r>
                  <a:rPr/>
                  <a:t> outcomes possible in each trial</a:t>
                </a:r>
              </a:p>
              <a:p>
                <a:pPr lvl="1"/>
                <a:r>
                  <a:rPr/>
                  <a:t>each trial is </a:t>
                </a:r>
                <a:r>
                  <a:rPr b="1"/>
                  <a:t>independent</a:t>
                </a:r>
              </a:p>
              <a:p>
                <a:pPr lvl="1"/>
                <a:r>
                  <a:rPr/>
                  <a:t>the probability of a </a:t>
                </a:r>
                <a:r>
                  <a:rPr b="1"/>
                  <a:t>success</a:t>
                </a:r>
                <a:r>
                  <a:rPr/>
                  <a:t> is the same</a:t>
                </a:r>
              </a:p>
              <a:p>
                <a:pPr lvl="0" marL="0" indent="0">
                  <a:buNone/>
                </a:pPr>
                <a:r>
                  <a:rPr b="1"/>
                  <a:t>Definition</a:t>
                </a:r>
                <a:r>
                  <a:rPr/>
                  <a:t>: the binomial distribution counts the number of successes in </a:t>
                </a:r>
                <a14:m>
                  <m:oMath xmlns:m="http://schemas.openxmlformats.org/officeDocument/2006/math">
                    <m:r>
                      <m:t>n</m:t>
                    </m:r>
                  </m:oMath>
                </a14:m>
                <a:r>
                  <a:rPr/>
                  <a:t> independent trials of an experiment with fixed probability of success </a:t>
                </a:r>
                <a14:m>
                  <m:oMath xmlns:m="http://schemas.openxmlformats.org/officeDocument/2006/math">
                    <m:r>
                      <m:t>p</m:t>
                    </m:r>
                  </m:oMath>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Binomial</a:t>
            </a:r>
            <a:r>
              <a:rPr/>
              <a:t> </a:t>
            </a:r>
            <a:r>
              <a:rPr/>
              <a:t>Notation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 xmlns:m="http://schemas.openxmlformats.org/officeDocument/2006/math">
                    <m:r>
                      <m:t>n</m:t>
                    </m:r>
                  </m:oMath>
                </a14:m>
                <a:r>
                  <a:rPr/>
                  <a:t> - the fixed number of trials/experiments</a:t>
                </a:r>
              </a:p>
              <a:p>
                <a:pPr lvl="1"/>
                <a14:m>
                  <m:oMath xmlns:m="http://schemas.openxmlformats.org/officeDocument/2006/math">
                    <m:r>
                      <m:t>x</m:t>
                    </m:r>
                  </m:oMath>
                </a14:m>
                <a:r>
                  <a:rPr/>
                  <a:t> - a specific number of successes we are interested in (must be between </a:t>
                </a:r>
                <a14:m>
                  <m:oMath xmlns:m="http://schemas.openxmlformats.org/officeDocument/2006/math">
                    <m:r>
                      <m:t>0</m:t>
                    </m:r>
                  </m:oMath>
                </a14:m>
                <a:r>
                  <a:rPr/>
                  <a:t> and </a:t>
                </a:r>
                <a14:m>
                  <m:oMath xmlns:m="http://schemas.openxmlformats.org/officeDocument/2006/math">
                    <m:r>
                      <m:t>n</m:t>
                    </m:r>
                  </m:oMath>
                </a14:m>
                <a:r>
                  <a:rPr/>
                  <a:t>, obviously)</a:t>
                </a:r>
              </a:p>
              <a:p>
                <a:pPr lvl="1"/>
                <a14:m>
                  <m:oMath xmlns:m="http://schemas.openxmlformats.org/officeDocument/2006/math">
                    <m:r>
                      <m:t>p</m:t>
                    </m:r>
                  </m:oMath>
                </a14:m>
                <a:r>
                  <a:rPr/>
                  <a:t> - probability of success in any one trial/experiment</a:t>
                </a:r>
              </a:p>
              <a:p>
                <a:pPr lvl="1"/>
                <a14:m>
                  <m:oMath xmlns:m="http://schemas.openxmlformats.org/officeDocument/2006/math">
                    <m:r>
                      <m:t>P</m:t>
                    </m:r>
                    <m:r>
                      <m:t>(</m:t>
                    </m:r>
                    <m:r>
                      <m:t>X</m:t>
                    </m:r>
                    <m:r>
                      <m:t>)</m:t>
                    </m:r>
                  </m:oMath>
                </a14:m>
                <a:r>
                  <a:rPr/>
                  <a:t> - the probability of getting exactly </a:t>
                </a:r>
                <a14:m>
                  <m:oMath xmlns:m="http://schemas.openxmlformats.org/officeDocument/2006/math">
                    <m:r>
                      <m:t>x</m:t>
                    </m:r>
                  </m:oMath>
                </a14:m>
                <a:r>
                  <a:rPr/>
                  <a:t> successes in </a:t>
                </a:r>
                <a14:m>
                  <m:oMath xmlns:m="http://schemas.openxmlformats.org/officeDocument/2006/math">
                    <m:r>
                      <m:t>n</m:t>
                    </m:r>
                  </m:oMath>
                </a14:m>
                <a:r>
                  <a:rPr/>
                  <a:t> trials</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Things</a:t>
            </a:r>
            <a:r>
              <a:rPr/>
              <a:t> </a:t>
            </a:r>
            <a:r>
              <a:rPr/>
              <a:t>To</a:t>
            </a:r>
            <a:r>
              <a:rPr/>
              <a:t> </a:t>
            </a:r>
            <a:r>
              <a:rPr/>
              <a:t>Be</a:t>
            </a:r>
            <a:r>
              <a:rPr/>
              <a:t> </a:t>
            </a:r>
            <a:r>
              <a:rPr/>
              <a:t>Cautious</a:t>
            </a:r>
            <a:r>
              <a:rPr/>
              <a:t> </a:t>
            </a:r>
            <a:r>
              <a:rPr/>
              <a:t>Of</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make sure that </a:t>
                </a:r>
                <a14:m>
                  <m:oMath xmlns:m="http://schemas.openxmlformats.org/officeDocument/2006/math">
                    <m:r>
                      <m:t>x</m:t>
                    </m:r>
                  </m:oMath>
                </a14:m>
                <a:r>
                  <a:rPr/>
                  <a:t> and </a:t>
                </a:r>
                <a14:m>
                  <m:oMath xmlns:m="http://schemas.openxmlformats.org/officeDocument/2006/math">
                    <m:r>
                      <m:t>p</m:t>
                    </m:r>
                  </m:oMath>
                </a14:m>
                <a:r>
                  <a:rPr/>
                  <a:t> are referring to the same event as success</a:t>
                </a:r>
              </a:p>
              <a:p>
                <a:pPr lvl="1"/>
                <a:r>
                  <a:rPr/>
                  <a:t>make sure that all trials/experiments are independent</a:t>
                </a:r>
              </a:p>
              <a:p>
                <a:pPr lvl="1"/>
                <a:r>
                  <a:rPr/>
                  <a:t>when sampling </a:t>
                </a:r>
                <a:r>
                  <a:rPr b="1"/>
                  <a:t>without</a:t>
                </a:r>
                <a:r>
                  <a:rPr/>
                  <a:t> replacement, make sure your total number of trials/experiments is small when compraed to population</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Suppose you have no idea how to answer the questions on a True/False test with 10 questions, and you decide to just flip a coin for each one. You then count how many questions you actually got correct.</a:t>
                </a:r>
              </a:p>
              <a:p>
                <a:pPr lvl="1"/>
                <a14:m>
                  <m:oMath xmlns:m="http://schemas.openxmlformats.org/officeDocument/2006/math">
                    <m:r>
                      <m:t>x</m:t>
                    </m:r>
                    <m:r>
                      <m:t>=</m:t>
                    </m:r>
                  </m:oMath>
                </a14:m>
                <a:r>
                  <a:rPr/>
                  <a:t> number of questions correct</a:t>
                </a:r>
              </a:p>
              <a:p>
                <a:pPr lvl="1"/>
                <a14:m>
                  <m:oMath xmlns:m="http://schemas.openxmlformats.org/officeDocument/2006/math">
                    <m:r>
                      <m:t>n</m:t>
                    </m:r>
                    <m:r>
                      <m:t>=</m:t>
                    </m:r>
                    <m:r>
                      <m:t>10</m:t>
                    </m:r>
                  </m:oMath>
                </a14:m>
              </a:p>
              <a:p>
                <a:pPr lvl="1"/>
                <a14:m>
                  <m:oMath xmlns:m="http://schemas.openxmlformats.org/officeDocument/2006/math">
                    <m:r>
                      <m:t>p</m:t>
                    </m:r>
                    <m:r>
                      <m:t>=</m:t>
                    </m:r>
                    <m:r>
                      <m:t>0.5</m:t>
                    </m:r>
                  </m:oMath>
                </a14:m>
                <a:r>
                  <a:rPr/>
                  <a:t> (fair coin?)</a:t>
                </a:r>
              </a:p>
              <a:p>
                <a:pPr lvl="1"/>
                <a:r>
                  <a:rPr/>
                  <a:t>trials are independent, since the coin flips have nothing to do with one another</a:t>
                </a:r>
              </a:p>
              <a:p>
                <a:pPr lvl="0" marL="0" indent="0">
                  <a:buNone/>
                </a:pPr>
                <a:r>
                  <a:rPr/>
                  <a:t>In this situation, what is the probability of getting at least 6/10?</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2</a:t>
            </a:r>
          </a:p>
        </p:txBody>
      </p:sp>
      <p:sp>
        <p:nvSpPr>
          <p:cNvPr id="3" name="Content Placeholder 2"/>
          <p:cNvSpPr>
            <a:spLocks noGrp="1"/>
          </p:cNvSpPr>
          <p:nvPr>
            <p:ph idx="1"/>
          </p:nvPr>
        </p:nvSpPr>
        <p:spPr/>
        <p:txBody>
          <a:bodyPr/>
          <a:lstStyle/>
          <a:p>
            <a:pPr lvl="0" marL="0" indent="0">
              <a:buNone/>
            </a:pPr>
            <a:r>
              <a:rPr/>
              <a:t>According to Statistics Canada, as of the last census in 2016, 86.3% of Canadians between the ages of 25 and 64 have a completed high school diploma, or equivalent. If we randomly select 15 Canadians aged 25-64, what is the probability distribution of the number of sampled people who have completed a high school diploma?</a:t>
            </a:r>
          </a:p>
          <a:p>
            <a:pPr lvl="0" marL="0" indent="0">
              <a:buNone/>
            </a:pPr>
            <a:r>
              <a:rPr/>
              <a:t>Find the probability that </a:t>
            </a:r>
            <a:r>
              <a:rPr b="1"/>
              <a:t>at least 8 out of 15</a:t>
            </a:r>
            <a:r>
              <a:rPr/>
              <a:t> randomly selected Canadians aged 25-64 will have such a diploma.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Probability</a:t>
            </a:r>
            <a:r>
              <a:rPr/>
              <a:t> </a:t>
            </a:r>
            <a:r>
              <a:rPr/>
              <a:t>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P</m:t>
                      </m:r>
                      <m:r>
                        <m:t>(</m:t>
                      </m:r>
                      <m:r>
                        <m:t>x</m:t>
                      </m:r>
                      <m:r>
                        <m:t>)</m:t>
                      </m:r>
                      <m:r>
                        <m:t>=</m:t>
                      </m:r>
                      <m:f>
                        <m:fPr>
                          <m:type m:val="bar"/>
                        </m:fPr>
                        <m:num>
                          <m:r>
                            <m:t>n</m:t>
                          </m:r>
                          <m:r>
                            <m:t>!</m:t>
                          </m:r>
                        </m:num>
                        <m:den>
                          <m:r>
                            <m:t>(</m:t>
                          </m:r>
                          <m:r>
                            <m:t>n</m:t>
                          </m:r>
                          <m:r>
                            <m:t>−</m:t>
                          </m:r>
                          <m:r>
                            <m:t>x</m:t>
                          </m:r>
                          <m:r>
                            <m:t>)</m:t>
                          </m:r>
                          <m:r>
                            <m:t>!</m:t>
                          </m:r>
                          <m:r>
                            <m:t>x</m:t>
                          </m:r>
                          <m:r>
                            <m:t>!</m:t>
                          </m:r>
                        </m:den>
                      </m:f>
                      <m:r>
                        <m:t>⋅</m:t>
                      </m:r>
                      <m:sSup>
                        <m:e>
                          <m:r>
                            <m:t>p</m:t>
                          </m:r>
                        </m:e>
                        <m:sup>
                          <m:r>
                            <m:t>x</m:t>
                          </m:r>
                        </m:sup>
                      </m:sSup>
                      <m:r>
                        <m:t>⋅</m:t>
                      </m:r>
                      <m:r>
                        <m:t>(</m:t>
                      </m:r>
                      <m:r>
                        <m:t>1</m:t>
                      </m:r>
                      <m:r>
                        <m:t>−</m:t>
                      </m:r>
                      <m:r>
                        <m:t>p</m:t>
                      </m:r>
                      <m:sSup>
                        <m:e>
                          <m:r>
                            <m:t>)</m:t>
                          </m:r>
                        </m:e>
                        <m:sup>
                          <m:r>
                            <m:t>n</m:t>
                          </m:r>
                          <m:r>
                            <m:t>−</m:t>
                          </m:r>
                          <m:r>
                            <m:t>x</m:t>
                          </m:r>
                        </m:sup>
                      </m:sSup>
                    </m:oMath>
                  </m:oMathPara>
                </a14:m>
              </a:p>
              <a:p>
                <a:pPr lvl="0" marL="0" indent="0">
                  <a:buNone/>
                </a:pPr>
                <a:r>
                  <a:rPr/>
                  <a:t>Note that this probability formula is for </a:t>
                </a:r>
                <a:r>
                  <a:rPr b="1"/>
                  <a:t>one specific value of </a:t>
                </a:r>
                <a14:m>
                  <m:oMath xmlns:m="http://schemas.openxmlformats.org/officeDocument/2006/math">
                    <m:r>
                      <m:t>x</m:t>
                    </m:r>
                  </m:oMath>
                </a14:m>
                <a:r>
                  <a:rPr/>
                  <a:t>. So if you are asked something involving multiple cases of </a:t>
                </a:r>
                <a14:m>
                  <m:oMath xmlns:m="http://schemas.openxmlformats.org/officeDocument/2006/math">
                    <m:r>
                      <m:t>x</m:t>
                    </m:r>
                  </m:oMath>
                </a14:m>
                <a:r>
                  <a:rPr/>
                  <a:t>, you have to do multiple computations!</a:t>
                </a:r>
              </a:p>
              <a:p>
                <a:pPr lvl="0" marL="0" indent="0">
                  <a:buNone/>
                </a:pPr>
                <a:r>
                  <a:rPr b="1"/>
                  <a:t>We will use R to compute these, as they are very, very tedious by hand.</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r>
              <a:rPr/>
              <a:t> </a:t>
            </a:r>
            <a:r>
              <a:rPr/>
              <a:t>of</a:t>
            </a:r>
            <a:r>
              <a:rPr/>
              <a:t> </a:t>
            </a:r>
            <a:r>
              <a:rPr/>
              <a:t>a</a:t>
            </a:r>
            <a:r>
              <a:rPr/>
              <a:t> </a:t>
            </a:r>
            <a:r>
              <a:rPr/>
              <a:t>discrete</a:t>
            </a:r>
            <a:r>
              <a:rPr/>
              <a:t> </a:t>
            </a:r>
            <a:r>
              <a:rPr/>
              <a:t>random</a:t>
            </a:r>
            <a:r>
              <a:rPr/>
              <a:t> </a:t>
            </a:r>
            <a:r>
              <a:rPr/>
              <a:t>variable</a:t>
            </a:r>
          </a:p>
        </p:txBody>
      </p:sp>
      <p:sp>
        <p:nvSpPr>
          <p:cNvPr id="3" name="Content Placeholder 2"/>
          <p:cNvSpPr>
            <a:spLocks noGrp="1"/>
          </p:cNvSpPr>
          <p:nvPr>
            <p:ph idx="1"/>
          </p:nvPr>
        </p:nvSpPr>
        <p:spPr/>
        <p:txBody>
          <a:bodyPr/>
          <a:lstStyle/>
          <a:p>
            <a:pPr lvl="0" marL="0" indent="0">
              <a:buNone/>
            </a:pPr>
            <a:r>
              <a:rPr/>
              <a:t>In a game of cards you win $1 if you draw a heart, $5 if you draw an ace (including the ace of hearts), $10 if you draw the king of spades and nothing for any other card you draw. Write the probability model for your winnings, and calculate your expected winning.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 xmlns:m="http://schemas.openxmlformats.org/officeDocument/2006/math">
                    <m:r>
                      <m:t>n</m:t>
                    </m:r>
                    <m:r>
                      <m:t>=</m:t>
                    </m:r>
                    <m:r>
                      <m:t>15</m:t>
                    </m:r>
                  </m:oMath>
                </a14:m>
              </a:p>
              <a:p>
                <a:pPr lvl="1"/>
                <a14:m>
                  <m:oMath xmlns:m="http://schemas.openxmlformats.org/officeDocument/2006/math">
                    <m:r>
                      <m:t>p</m:t>
                    </m:r>
                    <m:r>
                      <m:t>=</m:t>
                    </m:r>
                    <m:r>
                      <m:t>0.863</m:t>
                    </m:r>
                  </m:oMath>
                </a14:m>
              </a:p>
              <a:p>
                <a:pPr lvl="1"/>
                <a14:m>
                  <m:oMath xmlns:m="http://schemas.openxmlformats.org/officeDocument/2006/math">
                    <m:r>
                      <m:t>x</m:t>
                    </m:r>
                    <m:r>
                      <m:t>≥</m:t>
                    </m:r>
                    <m:r>
                      <m:t>8</m:t>
                    </m:r>
                  </m:oMath>
                </a14:m>
              </a:p>
              <a:p>
                <a:pPr lvl="0" marL="0" indent="0">
                  <a:buNone/>
                </a:pPr>
                <a:r>
                  <a:rPr/>
                  <a:t>Then:</a:t>
                </a:r>
              </a:p>
              <a:p>
                <a:pPr lvl="0" marL="1270000" indent="0">
                  <a:buNone/>
                </a:pPr>
                <a:r>
                  <a:rPr sz="1800" b="1">
                    <a:solidFill>
                      <a:srgbClr val="007020"/>
                    </a:solidFill>
                    <a:latin typeface="Courier"/>
                  </a:rPr>
                  <a:t>sum</a:t>
                </a:r>
                <a:r>
                  <a:rPr sz="1800">
                    <a:latin typeface="Courier"/>
                  </a:rPr>
                  <a:t>( </a:t>
                </a:r>
                <a:r>
                  <a:rPr sz="1800" b="1">
                    <a:solidFill>
                      <a:srgbClr val="007020"/>
                    </a:solidFill>
                    <a:latin typeface="Courier"/>
                  </a:rPr>
                  <a:t>dbinom</a:t>
                </a:r>
                <a:r>
                  <a:rPr sz="1800">
                    <a:latin typeface="Courier"/>
                  </a:rPr>
                  <a:t>(</a:t>
                </a:r>
                <a:r>
                  <a:rPr sz="1800">
                    <a:solidFill>
                      <a:srgbClr val="40A070"/>
                    </a:solidFill>
                    <a:latin typeface="Courier"/>
                  </a:rPr>
                  <a:t>8</a:t>
                </a:r>
                <a:r>
                  <a:rPr sz="1800">
                    <a:solidFill>
                      <a:srgbClr val="666666"/>
                    </a:solidFill>
                    <a:latin typeface="Courier"/>
                  </a:rPr>
                  <a:t>:</a:t>
                </a:r>
                <a:r>
                  <a:rPr sz="1800">
                    <a:solidFill>
                      <a:srgbClr val="40A070"/>
                    </a:solidFill>
                    <a:latin typeface="Courier"/>
                  </a:rPr>
                  <a:t>15</a:t>
                </a:r>
                <a:r>
                  <a:rPr sz="1800">
                    <a:latin typeface="Courier"/>
                  </a:rPr>
                  <a:t>, </a:t>
                </a:r>
                <a:r>
                  <a:rPr sz="1800">
                    <a:solidFill>
                      <a:srgbClr val="40A070"/>
                    </a:solidFill>
                    <a:latin typeface="Courier"/>
                  </a:rPr>
                  <a:t>15</a:t>
                </a:r>
                <a:r>
                  <a:rPr sz="1800">
                    <a:latin typeface="Courier"/>
                  </a:rPr>
                  <a:t>, </a:t>
                </a:r>
                <a:r>
                  <a:rPr sz="1800">
                    <a:solidFill>
                      <a:srgbClr val="40A070"/>
                    </a:solidFill>
                    <a:latin typeface="Courier"/>
                  </a:rPr>
                  <a:t>0.863</a:t>
                </a:r>
                <a:r>
                  <a:rPr sz="1800">
                    <a:latin typeface="Courier"/>
                  </a:rPr>
                  <a:t>) )</a:t>
                </a:r>
              </a:p>
              <a:p>
                <a:pPr lvl="0" marL="1270000" indent="0">
                  <a:buNone/>
                </a:pPr>
                <a:r>
                  <a:rPr sz="1800">
                    <a:latin typeface="Courier"/>
                  </a:rPr>
                  <a:t>## [1] 0.9996765</a:t>
                </a:r>
              </a:p>
              <a:p>
                <a:pPr lvl="0" marL="1270000" indent="0">
                  <a:buNone/>
                </a:pPr>
                <a:r>
                  <a:rPr sz="1800" b="1">
                    <a:solidFill>
                      <a:srgbClr val="007020"/>
                    </a:solidFill>
                    <a:latin typeface="Courier"/>
                  </a:rPr>
                  <a:t>pbinom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7</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15</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0.863</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0.9996765</a:t>
                </a:r>
              </a:p>
              <a:p>
                <a:pPr lvl="0" marL="0" indent="0">
                  <a:buNone/>
                </a:pPr>
                <a:r>
                  <a:rPr/>
                  <a:t>(Note: we’ll talk more about the </a:t>
                </a:r>
                <a14:m>
                  <m:oMath xmlns:m="http://schemas.openxmlformats.org/officeDocument/2006/math">
                    <m:r>
                      <m:t>q</m:t>
                    </m:r>
                    <m:r>
                      <m:t>=</m:t>
                    </m:r>
                    <m:r>
                      <m:t>7</m:t>
                    </m:r>
                  </m:oMath>
                </a14:m>
                <a:r>
                  <a:rPr/>
                  <a:t> in a couple of slides)</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Syntax</a:t>
            </a:r>
            <a:r>
              <a:rPr/>
              <a:t> </a:t>
            </a:r>
            <a:r>
              <a:rPr/>
              <a:t>for</a:t>
            </a:r>
            <a:r>
              <a:rPr/>
              <a:t> </a:t>
            </a:r>
            <a:r>
              <a:rPr/>
              <a:t>Computing</a:t>
            </a:r>
            <a:r>
              <a:rPr/>
              <a:t> </a:t>
            </a:r>
            <a:r>
              <a:rPr/>
              <a:t>Things</a:t>
            </a:r>
            <a:r>
              <a:rPr/>
              <a:t> </a:t>
            </a:r>
            <a:r>
              <a:rPr/>
              <a:t>with</a:t>
            </a:r>
            <a:r>
              <a:rPr/>
              <a:t> </a:t>
            </a:r>
            <a:r>
              <a:rPr/>
              <a:t>Binomials</a:t>
            </a:r>
          </a:p>
        </p:txBody>
      </p:sp>
      <p:sp>
        <p:nvSpPr>
          <p:cNvPr id="3" name="Content Placeholder 2"/>
          <p:cNvSpPr>
            <a:spLocks noGrp="1"/>
          </p:cNvSpPr>
          <p:nvPr>
            <p:ph idx="1"/>
          </p:nvPr>
        </p:nvSpPr>
        <p:spPr/>
        <p:txBody>
          <a:bodyPr/>
          <a:lstStyle/>
          <a:p>
            <a:pPr lvl="0" marL="0" indent="0">
              <a:buNone/>
            </a:pPr>
            <a:r>
              <a:rPr/>
              <a:t>There are two functions we will use: </a:t>
            </a:r>
            <a:r>
              <a:rPr b="1"/>
              <a:t>dbinom()</a:t>
            </a:r>
            <a:r>
              <a:rPr/>
              <a:t> and </a:t>
            </a:r>
            <a:r>
              <a:rPr b="1"/>
              <a:t>pbinom()</a:t>
            </a:r>
            <a:r>
              <a:rPr/>
              <a:t>. The </a:t>
            </a:r>
            <a:r>
              <a:rPr b="1"/>
              <a:t>d</a:t>
            </a:r>
            <a:r>
              <a:rPr/>
              <a:t> stands for </a:t>
            </a:r>
            <a:r>
              <a:rPr b="1"/>
              <a:t>distribution</a:t>
            </a:r>
            <a:r>
              <a:rPr/>
              <a:t>, and corresponds to the formula back two slides.</a:t>
            </a:r>
          </a:p>
          <a:p>
            <a:pPr lvl="0" marL="0" indent="0">
              <a:buNone/>
            </a:pPr>
            <a:r>
              <a:rPr b="1"/>
              <a:t>Example:</a:t>
            </a:r>
          </a:p>
          <a:p>
            <a:pPr lvl="0" marL="1270000" indent="0">
              <a:buNone/>
            </a:pPr>
            <a:r>
              <a:rPr sz="1800" b="1">
                <a:solidFill>
                  <a:srgbClr val="007020"/>
                </a:solidFill>
                <a:latin typeface="Courier"/>
              </a:rPr>
              <a:t>dbinom</a:t>
            </a:r>
            <a:r>
              <a:rPr sz="1800">
                <a:latin typeface="Courier"/>
              </a:rPr>
              <a:t>(</a:t>
            </a:r>
            <a:r>
              <a:rPr sz="1800">
                <a:solidFill>
                  <a:srgbClr val="902000"/>
                </a:solidFill>
                <a:latin typeface="Courier"/>
              </a:rPr>
              <a:t>x =</a:t>
            </a:r>
            <a:r>
              <a:rPr sz="1800">
                <a:latin typeface="Courier"/>
              </a:rPr>
              <a:t> </a:t>
            </a:r>
            <a:r>
              <a:rPr sz="1800">
                <a:solidFill>
                  <a:srgbClr val="40A070"/>
                </a:solidFill>
                <a:latin typeface="Courier"/>
              </a:rPr>
              <a:t>6</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0.5</a:t>
            </a:r>
            <a:r>
              <a:rPr sz="1800">
                <a:latin typeface="Courier"/>
              </a:rPr>
              <a:t>)</a:t>
            </a:r>
          </a:p>
          <a:p>
            <a:pPr lvl="0" marL="1270000" indent="0">
              <a:buNone/>
            </a:pPr>
            <a:r>
              <a:rPr sz="1800">
                <a:latin typeface="Courier"/>
              </a:rPr>
              <a:t>## [1] 0.2050781</a:t>
            </a:r>
          </a:p>
          <a:p>
            <a:pPr lvl="0" marL="0" indent="0">
              <a:buNone/>
            </a:pPr>
            <a:r>
              <a:rPr/>
              <a:t>This gives the probability of </a:t>
            </a:r>
            <a:r>
              <a:rPr b="1"/>
              <a:t>exactly six correct</a:t>
            </a:r>
            <a:r>
              <a:rPr/>
              <a:t> answers in ten trials with a 50/50 probability (Example 1).</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Syntax</a:t>
            </a:r>
            <a:r>
              <a:rPr/>
              <a:t> </a:t>
            </a:r>
            <a:r>
              <a:rPr/>
              <a:t>for</a:t>
            </a:r>
            <a:r>
              <a:rPr/>
              <a:t> </a:t>
            </a:r>
            <a:r>
              <a:rPr/>
              <a:t>Computing</a:t>
            </a:r>
            <a:r>
              <a:rPr/>
              <a:t> </a:t>
            </a:r>
            <a:r>
              <a:rPr/>
              <a:t>Things</a:t>
            </a:r>
            <a:r>
              <a:rPr/>
              <a:t> </a:t>
            </a:r>
            <a:r>
              <a:rPr/>
              <a:t>with</a:t>
            </a:r>
            <a:r>
              <a:rPr/>
              <a:t> </a:t>
            </a:r>
            <a:r>
              <a:rPr/>
              <a:t>Binomials</a:t>
            </a:r>
          </a:p>
        </p:txBody>
      </p:sp>
      <p:sp>
        <p:nvSpPr>
          <p:cNvPr id="3" name="Content Placeholder 2"/>
          <p:cNvSpPr>
            <a:spLocks noGrp="1"/>
          </p:cNvSpPr>
          <p:nvPr>
            <p:ph idx="1"/>
          </p:nvPr>
        </p:nvSpPr>
        <p:spPr/>
        <p:txBody>
          <a:bodyPr/>
          <a:lstStyle/>
          <a:p>
            <a:pPr lvl="0" marL="0" indent="0">
              <a:buNone/>
            </a:pPr>
            <a:r>
              <a:rPr b="1"/>
              <a:t>Example:</a:t>
            </a:r>
          </a:p>
          <a:p>
            <a:pPr lvl="0" marL="1270000" indent="0">
              <a:buNone/>
            </a:pPr>
            <a:r>
              <a:rPr sz="1800" b="1">
                <a:solidFill>
                  <a:srgbClr val="007020"/>
                </a:solidFill>
                <a:latin typeface="Courier"/>
              </a:rPr>
              <a:t>pbinom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6</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0.5</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[1] 0.828125</a:t>
            </a:r>
          </a:p>
          <a:p>
            <a:pPr lvl="0" marL="0" indent="0">
              <a:buNone/>
            </a:pPr>
            <a:r>
              <a:rPr/>
              <a:t>This gives the probability of getting </a:t>
            </a:r>
            <a:r>
              <a:rPr b="1"/>
              <a:t>six or less correct</a:t>
            </a:r>
            <a:r>
              <a:rPr/>
              <a:t> answers in ten trials, again with a 50/50 probability (like Example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Syntax</a:t>
            </a:r>
            <a:r>
              <a:rPr/>
              <a:t> </a:t>
            </a:r>
            <a:r>
              <a:rPr/>
              <a:t>for</a:t>
            </a:r>
            <a:r>
              <a:rPr/>
              <a:t> </a:t>
            </a:r>
            <a:r>
              <a:rPr/>
              <a:t>Computing</a:t>
            </a:r>
            <a:r>
              <a:rPr/>
              <a:t> </a:t>
            </a:r>
            <a:r>
              <a:rPr/>
              <a:t>Things</a:t>
            </a:r>
            <a:r>
              <a:rPr/>
              <a:t> </a:t>
            </a:r>
            <a:r>
              <a:rPr/>
              <a:t>with</a:t>
            </a:r>
            <a:r>
              <a:rPr/>
              <a:t> </a:t>
            </a:r>
            <a:r>
              <a:rPr/>
              <a:t>Binomials</a:t>
            </a:r>
          </a:p>
        </p:txBody>
      </p:sp>
      <p:sp>
        <p:nvSpPr>
          <p:cNvPr id="3" name="Content Placeholder 2"/>
          <p:cNvSpPr>
            <a:spLocks noGrp="1"/>
          </p:cNvSpPr>
          <p:nvPr>
            <p:ph idx="1"/>
          </p:nvPr>
        </p:nvSpPr>
        <p:spPr/>
        <p:txBody>
          <a:bodyPr/>
          <a:lstStyle/>
          <a:p>
            <a:pPr lvl="0" marL="0" indent="0">
              <a:buNone/>
            </a:pPr>
            <a:r>
              <a:rPr b="1"/>
              <a:t>Example:</a:t>
            </a:r>
          </a:p>
          <a:p>
            <a:pPr lvl="0" marL="1270000" indent="0">
              <a:buNone/>
            </a:pPr>
            <a:r>
              <a:rPr sz="1800" b="1">
                <a:solidFill>
                  <a:srgbClr val="007020"/>
                </a:solidFill>
                <a:latin typeface="Courier"/>
              </a:rPr>
              <a:t>pbinom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6</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0.5</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0.171875</a:t>
            </a:r>
          </a:p>
          <a:p>
            <a:pPr lvl="0" marL="0" indent="0">
              <a:buNone/>
            </a:pPr>
            <a:r>
              <a:rPr/>
              <a:t>This gives the probability of getting </a:t>
            </a:r>
            <a:r>
              <a:rPr b="1"/>
              <a:t>MORE THAN SIX correct</a:t>
            </a:r>
            <a:r>
              <a:rPr/>
              <a:t> answers in ten trials, again with a 50/50 probability (like Example 1).</a:t>
            </a:r>
          </a:p>
          <a:p>
            <a:pPr lvl="0" marL="0" indent="0">
              <a:buNone/>
            </a:pPr>
            <a:r>
              <a:rPr b="1"/>
              <a:t>Note</a:t>
            </a:r>
            <a:r>
              <a:rPr/>
              <a:t>: this is </a:t>
            </a:r>
            <a:r>
              <a:rPr b="1"/>
              <a:t>not</a:t>
            </a:r>
            <a:r>
              <a:rPr/>
              <a:t> “greater than or equal to”, it is strictly </a:t>
            </a:r>
            <a:r>
              <a:rPr b="1"/>
              <a:t>greater than</a:t>
            </a:r>
            <a:r>
              <a:rPr/>
              <a:t>. That is, if </a:t>
            </a:r>
            <a:r>
              <a:rPr b="1"/>
              <a:t>q = 6</a:t>
            </a:r>
            <a:r>
              <a:rPr/>
              <a:t>, this means {7, 8, 9, 10}, </a:t>
            </a:r>
            <a:r>
              <a:rPr b="1"/>
              <a:t>not</a:t>
            </a:r>
            <a:r>
              <a:rPr/>
              <a:t> {6, 7, 8, 9, 10}.</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R</a:t>
            </a:r>
            <a:r>
              <a:rPr/>
              <a:t> </a:t>
            </a:r>
            <a:r>
              <a:rPr/>
              <a:t>Syntax</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pbinom</a:t>
            </a:r>
            <a:r>
              <a:rPr sz="1800">
                <a:latin typeface="Courier"/>
              </a:rPr>
              <a:t>(</a:t>
            </a:r>
            <a:r>
              <a:rPr sz="1800">
                <a:solidFill>
                  <a:srgbClr val="902000"/>
                </a:solidFill>
                <a:latin typeface="Courier"/>
              </a:rPr>
              <a:t>q =</a:t>
            </a:r>
            <a:r>
              <a:rPr sz="1800">
                <a:latin typeface="Courier"/>
              </a:rPr>
              <a:t> max or min number of successes,</a:t>
            </a:r>
            <a:br/>
            <a:r>
              <a:rPr sz="1800">
                <a:latin typeface="Courier"/>
              </a:rPr>
              <a:t>       </a:t>
            </a:r>
            <a:r>
              <a:rPr sz="1800">
                <a:solidFill>
                  <a:srgbClr val="902000"/>
                </a:solidFill>
                <a:latin typeface="Courier"/>
              </a:rPr>
              <a:t>size =</a:t>
            </a:r>
            <a:r>
              <a:rPr sz="1800">
                <a:latin typeface="Courier"/>
              </a:rPr>
              <a:t> total number of trials,</a:t>
            </a:r>
            <a:br/>
            <a:r>
              <a:rPr sz="1800">
                <a:latin typeface="Courier"/>
              </a:rPr>
              <a:t>       </a:t>
            </a:r>
            <a:r>
              <a:rPr sz="1800">
                <a:solidFill>
                  <a:srgbClr val="902000"/>
                </a:solidFill>
                <a:latin typeface="Courier"/>
              </a:rPr>
              <a:t>prob =</a:t>
            </a:r>
            <a:r>
              <a:rPr sz="1800">
                <a:latin typeface="Courier"/>
              </a:rPr>
              <a:t> probability of success,</a:t>
            </a:r>
            <a:b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TRUE</a:t>
            </a:r>
            <a:r>
              <a:rPr sz="1800">
                <a:latin typeface="Courier"/>
              </a:rPr>
              <a:t> </a:t>
            </a:r>
            <a:r>
              <a:rPr sz="1800" b="1">
                <a:solidFill>
                  <a:srgbClr val="007020"/>
                </a:solidFill>
                <a:latin typeface="Courier"/>
              </a:rPr>
              <a:t>for</a:t>
            </a:r>
            <a:r>
              <a:rPr sz="1800">
                <a:latin typeface="Courier"/>
              </a:rPr>
              <a:t> q being max, </a:t>
            </a:r>
            <a:r>
              <a:rPr sz="1800">
                <a:solidFill>
                  <a:srgbClr val="007020"/>
                </a:solidFill>
                <a:latin typeface="Courier"/>
              </a:rPr>
              <a:t>FALSE</a:t>
            </a:r>
            <a:r>
              <a:rPr sz="1800">
                <a:latin typeface="Courier"/>
              </a:rPr>
              <a:t> </a:t>
            </a:r>
            <a:r>
              <a:rPr sz="1800" b="1">
                <a:solidFill>
                  <a:srgbClr val="007020"/>
                </a:solidFill>
                <a:latin typeface="Courier"/>
              </a:rPr>
              <a:t>for</a:t>
            </a:r>
            <a:r>
              <a:rPr sz="1800">
                <a:latin typeface="Courier"/>
              </a:rPr>
              <a:t> q being min)</a:t>
            </a:r>
            <a:br/>
            <a:br/>
            <a:r>
              <a:rPr sz="1800" b="1">
                <a:solidFill>
                  <a:srgbClr val="007020"/>
                </a:solidFill>
                <a:latin typeface="Courier"/>
              </a:rPr>
              <a:t>dbinom</a:t>
            </a:r>
            <a:r>
              <a:rPr sz="1800">
                <a:latin typeface="Courier"/>
              </a:rPr>
              <a:t>(</a:t>
            </a:r>
            <a:r>
              <a:rPr sz="1800">
                <a:solidFill>
                  <a:srgbClr val="902000"/>
                </a:solidFill>
                <a:latin typeface="Courier"/>
              </a:rPr>
              <a:t>x =</a:t>
            </a:r>
            <a:r>
              <a:rPr sz="1800">
                <a:latin typeface="Courier"/>
              </a:rPr>
              <a:t> number of successes interested </a:t>
            </a:r>
            <a:r>
              <a:rPr sz="1800" b="1">
                <a:solidFill>
                  <a:srgbClr val="007020"/>
                </a:solidFill>
                <a:latin typeface="Courier"/>
              </a:rPr>
              <a:t>in</a:t>
            </a:r>
            <a:r>
              <a:rPr sz="1800">
                <a:latin typeface="Courier"/>
              </a:rPr>
              <a:t>,</a:t>
            </a:r>
            <a:br/>
            <a:r>
              <a:rPr sz="1800">
                <a:latin typeface="Courier"/>
              </a:rPr>
              <a:t>       </a:t>
            </a:r>
            <a:r>
              <a:rPr sz="1800">
                <a:solidFill>
                  <a:srgbClr val="902000"/>
                </a:solidFill>
                <a:latin typeface="Courier"/>
              </a:rPr>
              <a:t>size =</a:t>
            </a:r>
            <a:r>
              <a:rPr sz="1800">
                <a:latin typeface="Courier"/>
              </a:rPr>
              <a:t> total number of trials,</a:t>
            </a:r>
            <a:br/>
            <a:r>
              <a:rPr sz="1800">
                <a:latin typeface="Courier"/>
              </a:rPr>
              <a:t>       </a:t>
            </a:r>
            <a:r>
              <a:rPr sz="1800">
                <a:solidFill>
                  <a:srgbClr val="902000"/>
                </a:solidFill>
                <a:latin typeface="Courier"/>
              </a:rPr>
              <a:t>prob =</a:t>
            </a:r>
            <a:r>
              <a:rPr sz="1800">
                <a:latin typeface="Courier"/>
              </a:rPr>
              <a:t> probability of success)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Continuous</a:t>
            </a:r>
            <a:r>
              <a:rPr/>
              <a:t> </a:t>
            </a:r>
            <a:r>
              <a:rPr/>
              <a:t>Distributions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Continuous</a:t>
            </a:r>
            <a:r>
              <a:rPr/>
              <a:t> </a:t>
            </a:r>
            <a:r>
              <a:rPr/>
              <a:t>distributions</a:t>
            </a:r>
          </a:p>
        </p:txBody>
      </p:sp>
      <p:sp>
        <p:nvSpPr>
          <p:cNvPr id="3" name="Content Placeholder 2"/>
          <p:cNvSpPr>
            <a:spLocks noGrp="1"/>
          </p:cNvSpPr>
          <p:nvPr>
            <p:ph idx="1"/>
          </p:nvPr>
        </p:nvSpPr>
        <p:spPr/>
        <p:txBody>
          <a:bodyPr/>
          <a:lstStyle/>
          <a:p>
            <a:pPr lvl="1"/>
            <a:r>
              <a:rPr/>
              <a:t>Below is a histogram of the distribution of heights of US adults.</a:t>
            </a:r>
          </a:p>
          <a:p>
            <a:pPr lvl="1"/>
            <a:r>
              <a:rPr/>
              <a:t>The proportion of data that falls in the shaded bins gives the probability that a randomly sampled US adult is between 180 cm and 185 cm (about 5’11" to 6’1").</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usHeightsHist180185.png" id="0" name="Picture 1"/>
          <p:cNvPicPr>
            <a:picLocks noGrp="1" noChangeAspect="1"/>
          </p:cNvPicPr>
          <p:nvPr/>
        </p:nvPicPr>
        <p:blipFill>
          <a:blip r:embed="rId2"/>
          <a:stretch>
            <a:fillRect/>
          </a:stretch>
        </p:blipFill>
        <p:spPr bwMode="auto">
          <a:xfrm>
            <a:off x="457200" y="1981200"/>
            <a:ext cx="8229600" cy="37719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histograms</a:t>
            </a:r>
            <a:r>
              <a:rPr/>
              <a:t> </a:t>
            </a:r>
            <a:r>
              <a:rPr/>
              <a:t>to</a:t>
            </a:r>
            <a:r>
              <a:rPr/>
              <a:t> </a:t>
            </a:r>
            <a:r>
              <a:rPr/>
              <a:t>continuous</a:t>
            </a:r>
            <a:r>
              <a:rPr/>
              <a:t> </a:t>
            </a:r>
            <a:r>
              <a:rPr/>
              <a:t>distributions</a:t>
            </a:r>
          </a:p>
        </p:txBody>
      </p:sp>
      <p:sp>
        <p:nvSpPr>
          <p:cNvPr id="3" name="Content Placeholder 2"/>
          <p:cNvSpPr>
            <a:spLocks noGrp="1"/>
          </p:cNvSpPr>
          <p:nvPr>
            <p:ph idx="1"/>
          </p:nvPr>
        </p:nvSpPr>
        <p:spPr/>
        <p:txBody>
          <a:bodyPr/>
          <a:lstStyle/>
          <a:p>
            <a:pPr lvl="0" marL="0" indent="0">
              <a:buNone/>
            </a:pPr>
            <a:r>
              <a:rPr/>
              <a:t>Since height is a continuous numerical variable, its </a:t>
            </a:r>
            <a:r>
              <a:rPr b="1"/>
              <a:t>probability density function</a:t>
            </a:r>
            <a:r>
              <a:rPr/>
              <a:t> is a smooth curve.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dicHeightContDist.png" id="0" name="Picture 1"/>
          <p:cNvPicPr>
            <a:picLocks noGrp="1" noChangeAspect="1"/>
          </p:cNvPicPr>
          <p:nvPr/>
        </p:nvPicPr>
        <p:blipFill>
          <a:blip r:embed="rId2"/>
          <a:stretch>
            <a:fillRect/>
          </a:stretch>
        </p:blipFill>
        <p:spPr bwMode="auto">
          <a:xfrm>
            <a:off x="457200" y="1879600"/>
            <a:ext cx="8229600" cy="3962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r><a:rPr /><a:t>Event</a:t></a:r></a:p></a:txBody><a:tcPr /></a:tc><a:tc><a:txBody><a:bodyPr /><a:lstStyle /><a:p><a:pPr lvl="0" marL="0" indent="0" algn="r"><a:buNone /></a:pPr><a14:m><m:oMath xmlns:m="http://schemas.openxmlformats.org/officeDocument/2006/math"><m:r><m:t>X</m:t></m:r></m:oMath></a14:m></a:p></a:txBody><a:tcPr /></a:tc><a:tc><a:txBody><a:bodyPr /><a:lstStyle /><a:p><a:pPr lvl="0" marL="0" indent="0" algn="ctr"><a:buNone /></a:pPr><a14:m><m:oMath xmlns:m="http://schemas.openxmlformats.org/officeDocument/2006/math"><m:r><m:t>P</m:t></m:r><m:r><m:t>(</m:t></m:r><m:r><m:t>X</m:t></m:r><m:r><m:t>)</m:t></m:r></m:oMath></a14:m></a:p></a:txBody><a:tcPr /></a:tc><a:tc><a:txBody><a:bodyPr /><a:lstStyle /><a:p><a:pPr lvl="0" marL="0" indent="0" algn="r"><a:buNone /></a:pPr><a14:m><m:oMath xmlns:m="http://schemas.openxmlformats.org/officeDocument/2006/math"><m:r><m:t>X</m:t></m:r><m:r><m:t> </m:t></m:r><m:r><m:t>P</m:t></m:r><m:r><m:t>(</m:t></m:r><m:r><m:t>X</m:t></m:r><m:r><m:t>)</m:t></m:r></m:oMath></a14:m></a:p></a:txBody><a:tcPr /></a:tc></a:tr><a:tr h="0"><a:tc><a:txBody><a:bodyPr /><a:lstStyle /><a:p><a:pPr lvl="0" marL="0" indent="0" algn="l"><a:buNone /></a:pPr><a:r><a:rPr /><a:t>Heart</a:t></a:r><a:r><a:rPr /><a:t> </a:t></a:r><a:r><a:rPr /><a:t>(not</a:t></a:r><a:r><a:rPr /><a:t> </a:t></a:r><a:r><a:rPr /><a:t>ace)</a:t></a:r></a:p></a:txBody></a:tc><a:tc><a:txBody><a:bodyPr /><a:lstStyle /><a:p><a:pPr lvl="0" marL="0" indent="0" algn="r"><a:buNone /></a:pPr><a14:m><m:oMath xmlns:m="http://schemas.openxmlformats.org/officeDocument/2006/math"><m:r><m:t>1</m:t></m:r></m:oMath></a14:m></a:p></a:txBody></a:tc><a:tc><a:txBody><a:bodyPr /><a:lstStyle /><a:p><a:pPr lvl="0" marL="0" indent="0" algn="ctr"><a:buNone /></a:pPr><a:r><a:rPr /><a:t>12/52</a:t></a:r></a:p></a:txBody></a:tc><a:tc><a:txBody><a:bodyPr /><a:lstStyle /><a:p><a:pPr lvl="0" marL="0" indent="0" algn="r"><a:buNone /></a:pPr><a:r><a:rPr /><a:t>12/52</a:t></a:r></a:p></a:txBody></a:tc></a:tr><a:tr h="0"><a:tc><a:txBody><a:bodyPr /><a:lstStyle /><a:p><a:pPr lvl="0" marL="0" indent="0" algn="l"><a:buNone /></a:pPr><a:r><a:rPr /><a:t>Ace</a:t></a:r></a:p></a:txBody></a:tc><a:tc><a:txBody><a:bodyPr /><a:lstStyle /><a:p><a:pPr lvl="0" marL="0" indent="0" algn="r"><a:buNone /></a:pPr><a14:m><m:oMath xmlns:m="http://schemas.openxmlformats.org/officeDocument/2006/math"><m:r><m:t>5</m:t></m:r></m:oMath></a14:m></a:p></a:txBody></a:tc><a:tc><a:txBody><a:bodyPr /><a:lstStyle /><a:p><a:pPr lvl="0" marL="0" indent="0" algn="ctr"><a:buNone /></a:pPr><a:r><a:rPr /><a:t>4/52</a:t></a:r></a:p></a:txBody></a:tc><a:tc><a:txBody><a:bodyPr /><a:lstStyle /><a:p><a:pPr lvl="0" marL="0" indent="0" algn="r"><a:buNone /></a:pPr><a:r><a:rPr /><a:t>20/52</a:t></a:r></a:p></a:txBody></a:tc></a:tr><a:tr h="0"><a:tc><a:txBody><a:bodyPr /><a:lstStyle /><a:p><a:pPr lvl="0" marL="0" indent="0" algn="l"><a:buNone /></a:pPr><a:r><a:rPr /><a:t>King</a:t></a:r><a:r><a:rPr /><a:t> </a:t></a:r><a:r><a:rPr /><a:t>of</a:t></a:r><a:r><a:rPr /><a:t> </a:t></a:r><a:r><a:rPr /><a:t>spades</a:t></a:r></a:p></a:txBody></a:tc><a:tc><a:txBody><a:bodyPr /><a:lstStyle /><a:p><a:pPr lvl="0" marL="0" indent="0" algn="r"><a:buNone /></a:pPr><a14:m><m:oMath xmlns:m="http://schemas.openxmlformats.org/officeDocument/2006/math"><m:r><m:t>10</m:t></m:r></m:oMath></a14:m></a:p></a:txBody></a:tc><a:tc><a:txBody><a:bodyPr /><a:lstStyle /><a:p><a:pPr lvl="0" marL="0" indent="0" algn="ctr"><a:buNone /></a:pPr><a:r><a:rPr /><a:t>1/52</a:t></a:r></a:p></a:txBody></a:tc><a:tc><a:txBody><a:bodyPr /><a:lstStyle /><a:p><a:pPr lvl="0" marL="0" indent="0" algn="r"><a:buNone /></a:pPr><a:r><a:rPr /><a:t>10/52</a:t></a:r></a:p></a:txBody></a:tc></a:tr><a:tr h="0"><a:tc><a:txBody><a:bodyPr /><a:lstStyle /><a:p><a:pPr lvl="0" marL="0" indent="0" algn="l"><a:buNone /></a:pPr><a:r><a:rPr /><a:t>All</a:t></a:r><a:r><a:rPr /><a:t> </a:t></a:r><a:r><a:rPr /><a:t>else</a:t></a:r></a:p></a:txBody></a:tc><a:tc><a:txBody><a:bodyPr /><a:lstStyle /><a:p><a:pPr lvl="0" marL="0" indent="0" algn="r"><a:buNone /></a:pPr><a14:m><m:oMath xmlns:m="http://schemas.openxmlformats.org/officeDocument/2006/math"><m:r><m:t>0</m:t></m:r></m:oMath></a14:m></a:p></a:txBody></a:tc><a:tc><a:txBody><a:bodyPr /><a:lstStyle /><a:p><a:pPr lvl="0" marL="0" indent="0" algn="ctr"><a:buNone /></a:pPr><a:r><a:rPr /><a:t>35/52</a:t></a:r></a:p></a:txBody></a:tc><a:tc><a:txBody><a:bodyPr /><a:lstStyle /><a:p><a:pPr lvl="0" marL="0" indent="0" algn="r"><a:buNone /></a:pPr><a:r><a:rPr /><a:t>0</a:t></a:r></a:p></a:txBody></a:tc></a:tr></a:tbl></a:graphicData></a:graphic></p:graphicFrame></p:spTree></p:cSld></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Probabilities</a:t>
            </a:r>
            <a:r>
              <a:rPr/>
              <a:t> </a:t>
            </a:r>
            <a:r>
              <a:rPr/>
              <a:t>from</a:t>
            </a:r>
            <a:r>
              <a:rPr/>
              <a:t> </a:t>
            </a:r>
            <a:r>
              <a:rPr/>
              <a:t>continuous</a:t>
            </a:r>
            <a:r>
              <a:rPr/>
              <a:t> </a:t>
            </a:r>
            <a:r>
              <a:rPr/>
              <a:t>distributions</a:t>
            </a:r>
          </a:p>
        </p:txBody>
      </p:sp>
      <p:sp>
        <p:nvSpPr>
          <p:cNvPr id="3" name="Content Placeholder 2"/>
          <p:cNvSpPr>
            <a:spLocks noGrp="1"/>
          </p:cNvSpPr>
          <p:nvPr>
            <p:ph idx="1"/>
          </p:nvPr>
        </p:nvSpPr>
        <p:spPr/>
        <p:txBody>
          <a:bodyPr/>
          <a:lstStyle/>
          <a:p>
            <a:pPr lvl="0" marL="0" indent="0">
              <a:buNone/>
            </a:pPr>
            <a:r>
              <a:rPr/>
              <a:t>Therefore, the probability that a randomly sampled US adult is between 180 cm and 185 cm can also be estimated as the shaded area under the curve.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dicHeightContDistFilled.png" id="0" name="Picture 1"/>
          <p:cNvPicPr>
            <a:picLocks noGrp="1" noChangeAspect="1"/>
          </p:cNvPicPr>
          <p:nvPr/>
        </p:nvPicPr>
        <p:blipFill>
          <a:blip r:embed="rId2"/>
          <a:stretch>
            <a:fillRect/>
          </a:stretch>
        </p:blipFill>
        <p:spPr bwMode="auto">
          <a:xfrm>
            <a:off x="457200" y="1866900"/>
            <a:ext cx="8229600" cy="39751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By</a:t>
            </a:r>
            <a:r>
              <a:rPr/>
              <a:t> </a:t>
            </a:r>
            <a:r>
              <a:rPr/>
              <a:t>definition…</a:t>
            </a:r>
          </a:p>
        </p:txBody>
      </p:sp>
      <p:sp>
        <p:nvSpPr>
          <p:cNvPr id="3" name="Content Placeholder 2"/>
          <p:cNvSpPr>
            <a:spLocks noGrp="1"/>
          </p:cNvSpPr>
          <p:nvPr>
            <p:ph idx="1"/>
          </p:nvPr>
        </p:nvSpPr>
        <p:spPr/>
        <p:txBody>
          <a:bodyPr/>
          <a:lstStyle/>
          <a:p>
            <a:pPr lvl="0" marL="0" indent="0">
              <a:buNone/>
            </a:pPr>
            <a:r>
              <a:rPr/>
              <a:t>Since continuous probabilities are estimated as “the area under the curve”, the probability of a person being exactly 180 cm (or any exact value) is defined as 0.</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dicHeightContDist180.png" id="0" name="Picture 1"/>
          <p:cNvPicPr>
            <a:picLocks noGrp="1" noChangeAspect="1"/>
          </p:cNvPicPr>
          <p:nvPr/>
        </p:nvPicPr>
        <p:blipFill>
          <a:blip r:embed="rId2"/>
          <a:stretch>
            <a:fillRect/>
          </a:stretch>
        </p:blipFill>
        <p:spPr bwMode="auto">
          <a:xfrm>
            <a:off x="457200" y="1663700"/>
            <a:ext cx="8229600" cy="4394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Expected</a:t></a:r><a:r><a:rPr /><a:t> </a:t></a:r><a:r><a:rPr /><a:t>value</a:t></a:r><a:r><a:rPr /><a:t> </a:t></a:r><a:r><a:rPr /><a:t>of</a:t></a:r><a:r><a:rPr /><a:t> </a:t></a:r><a:r><a:rPr /><a:t>a</a:t></a:r><a:r><a:rPr /><a:t> </a:t></a:r><a:r><a:rPr /><a:t>discrete</a:t></a:r><a:r><a:rPr /><a:t> </a:t></a:r><a:r><a:rPr /><a:t>random</a:t></a:r><a:r><a:rPr /><a:t> </a:t></a:r><a:r><a:rPr /><a:t>variable</a:t></a:r></a:p></p:txBody></p:sp><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r><a:rPr /><a:t>Event</a:t></a:r></a:p></a:txBody><a:tcPr /></a:tc><a:tc><a:txBody><a:bodyPr /><a:lstStyle /><a:p><a:pPr lvl="0" marL="0" indent="0" algn="r"><a:buNone /></a:pPr><a14:m><m:oMath xmlns:m="http://schemas.openxmlformats.org/officeDocument/2006/math"><m:r><m:t>X</m:t></m:r></m:oMath></a14:m></a:p></a:txBody><a:tcPr /></a:tc><a:tc><a:txBody><a:bodyPr /><a:lstStyle /><a:p><a:pPr lvl="0" marL="0" indent="0" algn="ctr"><a:buNone /></a:pPr><a14:m><m:oMath xmlns:m="http://schemas.openxmlformats.org/officeDocument/2006/math"><m:r><m:t>P</m:t></m:r><m:r><m:t>(</m:t></m:r><m:r><m:t>X</m:t></m:r><m:r><m:t>)</m:t></m:r></m:oMath></a14:m></a:p></a:txBody><a:tcPr /></a:tc><a:tc><a:txBody><a:bodyPr /><a:lstStyle /><a:p><a:pPr lvl="0" marL="0" indent="0" algn="r"><a:buNone /></a:pPr><a14:m><m:oMath xmlns:m="http://schemas.openxmlformats.org/officeDocument/2006/math"><m:r><m:t>X</m:t></m:r><m:r><m:t> </m:t></m:r><m:r><m:t>P</m:t></m:r><m:r><m:t>(</m:t></m:r><m:r><m:t>X</m:t></m:r><m:r><m:t>)</m:t></m:r></m:oMath></a14:m></a:p></a:txBody><a:tcPr /></a:tc></a:tr><a:tr h="0"><a:tc><a:txBody><a:bodyPr /><a:lstStyle /><a:p><a:pPr lvl="0" marL="0" indent="0" algn="l"><a:buNone /></a:pPr><a:r><a:rPr /><a:t>Heart</a:t></a:r><a:r><a:rPr /><a:t> </a:t></a:r><a:r><a:rPr /><a:t>(not</a:t></a:r><a:r><a:rPr /><a:t> </a:t></a:r><a:r><a:rPr /><a:t>ace)</a:t></a:r></a:p></a:txBody></a:tc><a:tc><a:txBody><a:bodyPr /><a:lstStyle /><a:p><a:pPr lvl="0" marL="0" indent="0" algn="r"><a:buNone /></a:pPr><a14:m><m:oMath xmlns:m="http://schemas.openxmlformats.org/officeDocument/2006/math"><m:r><m:t>1</m:t></m:r></m:oMath></a14:m></a:p></a:txBody></a:tc><a:tc><a:txBody><a:bodyPr /><a:lstStyle /><a:p><a:pPr lvl="0" marL="0" indent="0" algn="ctr"><a:buNone /></a:pPr><a:r><a:rPr /><a:t>12/52</a:t></a:r></a:p></a:txBody></a:tc><a:tc><a:txBody><a:bodyPr /><a:lstStyle /><a:p><a:pPr lvl="0" marL="0" indent="0" algn="r"><a:buNone /></a:pPr><a:r><a:rPr /><a:t>12/52</a:t></a:r></a:p></a:txBody></a:tc></a:tr><a:tr h="0"><a:tc><a:txBody><a:bodyPr /><a:lstStyle /><a:p><a:pPr lvl="0" marL="0" indent="0" algn="l"><a:buNone /></a:pPr><a:r><a:rPr /><a:t>Ace</a:t></a:r></a:p></a:txBody></a:tc><a:tc><a:txBody><a:bodyPr /><a:lstStyle /><a:p><a:pPr lvl="0" marL="0" indent="0" algn="r"><a:buNone /></a:pPr><a14:m><m:oMath xmlns:m="http://schemas.openxmlformats.org/officeDocument/2006/math"><m:r><m:t>5</m:t></m:r></m:oMath></a14:m></a:p></a:txBody></a:tc><a:tc><a:txBody><a:bodyPr /><a:lstStyle /><a:p><a:pPr lvl="0" marL="0" indent="0" algn="ctr"><a:buNone /></a:pPr><a:r><a:rPr /><a:t>4/52</a:t></a:r></a:p></a:txBody></a:tc><a:tc><a:txBody><a:bodyPr /><a:lstStyle /><a:p><a:pPr lvl="0" marL="0" indent="0" algn="r"><a:buNone /></a:pPr><a:r><a:rPr /><a:t>20/52</a:t></a:r></a:p></a:txBody></a:tc></a:tr><a:tr h="0"><a:tc><a:txBody><a:bodyPr /><a:lstStyle /><a:p><a:pPr lvl="0" marL="0" indent="0" algn="l"><a:buNone /></a:pPr><a:r><a:rPr /><a:t>King</a:t></a:r><a:r><a:rPr /><a:t> </a:t></a:r><a:r><a:rPr /><a:t>of</a:t></a:r><a:r><a:rPr /><a:t> </a:t></a:r><a:r><a:rPr /><a:t>spades</a:t></a:r></a:p></a:txBody></a:tc><a:tc><a:txBody><a:bodyPr /><a:lstStyle /><a:p><a:pPr lvl="0" marL="0" indent="0" algn="r"><a:buNone /></a:pPr><a14:m><m:oMath xmlns:m="http://schemas.openxmlformats.org/officeDocument/2006/math"><m:r><m:t>10</m:t></m:r></m:oMath></a14:m></a:p></a:txBody></a:tc><a:tc><a:txBody><a:bodyPr /><a:lstStyle /><a:p><a:pPr lvl="0" marL="0" indent="0" algn="ctr"><a:buNone /></a:pPr><a:r><a:rPr /><a:t>1/52</a:t></a:r></a:p></a:txBody></a:tc><a:tc><a:txBody><a:bodyPr /><a:lstStyle /><a:p><a:pPr lvl="0" marL="0" indent="0" algn="r"><a:buNone /></a:pPr><a:r><a:rPr /><a:t>10/52</a:t></a:r></a:p></a:txBody></a:tc></a:tr><a:tr h="0"><a:tc><a:txBody><a:bodyPr /><a:lstStyle /><a:p><a:pPr lvl="0" marL="0" indent="0" algn="l"><a:buNone /></a:pPr><a:r><a:rPr /><a:t>All</a:t></a:r><a:r><a:rPr /><a:t> </a:t></a:r><a:r><a:rPr /><a:t>else</a:t></a:r></a:p></a:txBody></a:tc><a:tc><a:txBody><a:bodyPr /><a:lstStyle /><a:p><a:pPr lvl="0" marL="0" indent="0" algn="r"><a:buNone /></a:pPr><a14:m><m:oMath xmlns:m="http://schemas.openxmlformats.org/officeDocument/2006/math"><m:r><m:t>0</m:t></m:r></m:oMath></a14:m></a:p></a:txBody></a:tc><a:tc><a:txBody><a:bodyPr /><a:lstStyle /><a:p><a:pPr lvl="0" marL="0" indent="0" algn="ctr"><a:buNone /></a:pPr><a:r><a:rPr /><a:t>35/52</a:t></a:r></a:p></a:txBody></a:tc><a:tc><a:txBody><a:bodyPr /><a:lstStyle /><a:p><a:pPr lvl="0" marL="0" indent="0" algn="r"><a:buNone /></a:pPr><a:r><a:rPr /><a:t>0</a:t></a:r></a:p></a:txBody></a:tc></a:tr><a:tr h="0"><a:tc><a:txBody><a:bodyPr /><a:lstStyle /><a:p><a:pPr lvl="0" marL="0" indent="0" algn="l"><a:buNone /></a:pPr><a:r><a:rPr /><a:t>Total</a:t></a:r></a:p></a:txBody></a:tc><a:tc><a:txBody><a:bodyPr /><a:lstStyle /><a:p><a:endParaRPr /></a:p></a:txBody></a:tc><a:tc><a:txBody><a:bodyPr /><a:lstStyle /><a:p><a:endParaRPr /></a:p></a:txBody></a:tc><a:tc><a:txBody><a:bodyPr /><a:lstStyle /><a:p><a:pPr lvl="0" marL="0" indent="0" algn="r"><a:buNone /></a:pPr><a14:m><m:oMath xmlns:m="http://schemas.openxmlformats.org/officeDocument/2006/math"><m:r><m:t>E</m:t></m:r><m:r><m:t>[</m:t></m:r><m:r><m:t>X</m:t></m:r><m:r><m:t>]</m:t></m:r><m:r><m:t>=</m:t></m:r><m:r><m:t>42</m:t></m:r><m:r><m:t>/</m:t></m:r><m:r><m:t>52</m:t></m:r><m:r><m:t>≈</m:t></m:r><m:r><m:t>0.81</m:t></m:r></m:oMath></a14:m></a:p></a:txBody></a:tc></a:tr></a:tbl></a:graphicData></a:graphic></p:graphicFrame></p:spTree></p:cSld></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r>
              <a:rPr/>
              <a:t> </a:t>
            </a:r>
            <a:r>
              <a:rPr/>
              <a:t>of</a:t>
            </a:r>
            <a:r>
              <a:rPr/>
              <a:t> </a:t>
            </a:r>
            <a:r>
              <a:rPr/>
              <a:t>a</a:t>
            </a:r>
            <a:r>
              <a:rPr/>
              <a:t> </a:t>
            </a:r>
            <a:r>
              <a:rPr/>
              <a:t>discrete</a:t>
            </a:r>
            <a:r>
              <a:rPr/>
              <a:t> </a:t>
            </a:r>
            <a:r>
              <a:rPr/>
              <a:t>random</a:t>
            </a:r>
            <a:r>
              <a:rPr/>
              <a:t> </a:t>
            </a:r>
            <a:r>
              <a:rPr/>
              <a:t>variable</a:t>
            </a:r>
            <a:r>
              <a:rPr/>
              <a:t> </a:t>
            </a:r>
            <a:r>
              <a:rPr/>
              <a:t>(cont.)</a:t>
            </a:r>
          </a:p>
        </p:txBody>
      </p:sp>
      <p:sp>
        <p:nvSpPr>
          <p:cNvPr id="3" name="Content Placeholder 2"/>
          <p:cNvSpPr>
            <a:spLocks noGrp="1"/>
          </p:cNvSpPr>
          <p:nvPr>
            <p:ph idx="1"/>
          </p:nvPr>
        </p:nvSpPr>
        <p:spPr/>
        <p:txBody>
          <a:bodyPr/>
          <a:lstStyle/>
          <a:p>
            <a:pPr lvl="0" marL="0" indent="0">
              <a:buNone/>
            </a:pPr>
            <a:r>
              <a:rPr/>
              <a:t>Below is a visual representation of the probability distribution of winnings from this game: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ard_game.png" id="0" name="Picture 1"/>
          <p:cNvPicPr>
            <a:picLocks noGrp="1" noChangeAspect="1"/>
          </p:cNvPicPr>
          <p:nvPr/>
        </p:nvPicPr>
        <p:blipFill>
          <a:blip r:embed="rId2"/>
          <a:stretch>
            <a:fillRect/>
          </a:stretch>
        </p:blipFill>
        <p:spPr bwMode="auto">
          <a:xfrm>
            <a:off x="457200" y="2095500"/>
            <a:ext cx="8229600" cy="35306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Variability</a:t>
            </a:r>
            <a:r>
              <a:rPr/>
              <a:t> </a:t>
            </a:r>
            <a:r>
              <a:rPr/>
              <a:t>in</a:t>
            </a:r>
            <a:r>
              <a:rPr/>
              <a:t> </a:t>
            </a:r>
            <a:r>
              <a:rPr/>
              <a:t>random</a:t>
            </a:r>
            <a:r>
              <a:rPr/>
              <a:t> </a:t>
            </a:r>
            <a:r>
              <a:rPr/>
              <a:t>variables</a:t>
            </a:r>
          </a:p>
        </p:txBody>
      </p:sp>
      <p:sp>
        <p:nvSpPr>
          <p:cNvPr id="3" name="Content Placeholder 2"/>
          <p:cNvSpPr>
            <a:spLocks noGrp="1"/>
          </p:cNvSpPr>
          <p:nvPr>
            <p:ph idx="1"/>
          </p:nvPr>
        </p:nvSpPr>
        <p:spPr/>
        <p:txBody>
          <a:bodyPr/>
          <a:lstStyle/>
          <a:p>
            <a:pPr lvl="0" marL="0" indent="0">
              <a:buNone/>
            </a:pPr>
            <a:r>
              <a:rPr/>
              <a:t>We are also often interested in the variability in the values of a random variable.</a:t>
            </a:r>
          </a:p>
          <a:p>
            <a:pPr lvl="0" marL="0" indent="0">
              <a:buNone/>
            </a:pPr>
            <a:r>
              <a:rPr/>
              <a:t>$$
\sigma^2 = Var(X) = \sum_{i = 1}^k \left(x_i - E(X)\right)^2 P(X = x_i)\\
\;\\
\sigma = SD(X) = \sqrt{Var(X)}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10</dc:title>
  <dc:creator/>
  <cp:keywords/>
  <dcterms:created xsi:type="dcterms:W3CDTF">2019-10-09T16:38:22Z</dcterms:created>
  <dcterms:modified xsi:type="dcterms:W3CDTF">2019-10-09T16:38:22Z</dcterms:modified>
</cp:coreProperties>
</file>