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9" Type="http://schemas.openxmlformats.org/officeDocument/2006/relationships/tableStyles" Target="tableStyles.xml" /><Relationship Id="rId68" Type="http://schemas.openxmlformats.org/officeDocument/2006/relationships/theme" Target="theme/theme1.xml" /><Relationship Id="rId1" Type="http://schemas.openxmlformats.org/officeDocument/2006/relationships/slideMaster" Target="slideMasters/slideMaster1.xml" /><Relationship Id="rId67" Type="http://schemas.openxmlformats.org/officeDocument/2006/relationships/viewProps" Target="viewProps.xml" /><Relationship Id="rId6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ewresearch.org/pubs/2191/young-adults-workers-labor-market-pay-careers-advancement-recession"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eb.as.uky.edu/statistics/users/earo227/misc/garfield_weather.gif" TargetMode="Externa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wherald.com/_internal/cimg!0/oo1il4sf8zzaqbboq25oevvbg99wpot" TargetMode="Externa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16</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  </a:t></a:r></a:p><a:p><a:pPr lvl="0" marL="0" indent="0"><a:buNone /></a:pPr><a:r><a:rPr><a:hlinkClick r:id="rId2" /></a:rPr><a:t>http://pewresearch.org/pubs/2191/young-adults-workers-labor-market-pay-careers-advancement-recession</a:t></a:r></a:p></p:txBody></p:sp></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t>
            </a:r>
            <a:r>
              <a:rPr/>
              <a:t> </a:t>
            </a:r>
            <a:r>
              <a:rPr/>
              <a:t>of</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41% </a:t>
                </a:r>
                <a14:m>
                  <m:oMath xmlns:m="http://schemas.openxmlformats.org/officeDocument/2006/math">
                    <m:r>
                      <m:t>±</m:t>
                    </m:r>
                  </m:oMath>
                </a14:m>
                <a:r>
                  <a:rPr/>
                  <a:t> 2.9%: We are 95% confident that 38.1% to 43.9% of the public believe young adults, rather than middle-aged or older adults, are having the toughest time in today’s economy.</a:t>
                </a:r>
              </a:p>
              <a:p>
                <a:pPr lvl="1"/>
                <a:r>
                  <a:rPr/>
                  <a:t>49% </a:t>
                </a:r>
                <a14:m>
                  <m:oMath xmlns:m="http://schemas.openxmlformats.org/officeDocument/2006/math">
                    <m:r>
                      <m:t>±</m:t>
                    </m:r>
                  </m:oMath>
                </a14:m>
                <a:r>
                  <a:rPr/>
                  <a:t> 4.4%: We are 95% confident that 44.6% to 53.4% of 18-34 years olds have taken a job they didn’t want just to pay the bills.</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1"/>
            <a:r>
              <a:rPr/>
              <a:t>We are often interested in </a:t>
            </a:r>
            <a:r>
              <a:rPr b="1"/>
              <a:t>population parameters</a:t>
            </a:r>
            <a:r>
              <a:rPr/>
              <a:t>.</a:t>
            </a:r>
          </a:p>
          <a:p>
            <a:pPr lvl="1"/>
            <a:r>
              <a:rPr/>
              <a:t>Since complete populations are difficult (or impossible) to collect data on, we use </a:t>
            </a:r>
            <a:r>
              <a:rPr b="1"/>
              <a:t>sample statistics</a:t>
            </a:r>
            <a:r>
              <a:rPr/>
              <a:t> as </a:t>
            </a:r>
            <a:r>
              <a:rPr b="1"/>
              <a:t>point estimates</a:t>
            </a:r>
            <a:r>
              <a:rPr/>
              <a:t> for the unknown population parameters of interest.</a:t>
            </a:r>
          </a:p>
          <a:p>
            <a:pPr lvl="1"/>
            <a:r>
              <a:rPr/>
              <a:t>Sample statistics vary from sample to sample.</a:t>
            </a:r>
          </a:p>
          <a:p>
            <a:pPr lvl="1"/>
            <a:r>
              <a:rPr/>
              <a:t>Quantifying how sample statistics vary provides a way to estimate the </a:t>
            </a:r>
            <a:r>
              <a:rPr b="1"/>
              <a:t>margin of error</a:t>
            </a:r>
            <a:r>
              <a:rPr/>
              <a:t> associated with our point estimate.</a:t>
            </a:r>
          </a:p>
          <a:p>
            <a:pPr lvl="1"/>
            <a:r>
              <a:rPr/>
              <a:t>But before we get to quantifying the variability among samples, let’s try to understand how and why point estimates vary from sample to sample.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0" marL="0" indent="0">
              <a:buNone/>
            </a:pPr>
            <a:r>
              <a:rPr/>
              <a:t>Suppose we randomly sample 1,000 adults from each state in the US. Would you expect the sample means of their heights to be the same, somewhat different, or very different?</a:t>
            </a:r>
          </a:p>
          <a:p>
            <a:pPr lvl="0" marL="0" indent="0">
              <a:buNone/>
            </a:pPr>
            <a:r>
              <a:rPr b="1"/>
              <a:t>Not the same, but only somewhat different.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The following histogram shows the distribution of number of drinks it takes a group of college students to get drunk. We will assume that this is our population of interest. If we randomly select observations from this data set, which values are most likely to be selected (which are least likely)?</a:t></a:r></a:p><a:p><a:pPr lvl="0" marL="0" indent="0"><a:buNone /></a:pPr></a:p></p:txBody></p:sp></p:spTree></p:cSld></p:sld>
</file>

<file path=ppt/slides/slide1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Suppose that you don’t have access to the population data. In order to estimate the average number of drinks it takes these college students to get drunk, you might sample from the population and use your sample mean as the best guess for the unknown population mean.</a:t></a:r></a:p><a:p><a:pPr lvl="1" /><a:r><a:rPr /><a:t>Sample, with replacement, ten students from the population, and record the number of drinks it takes them to get drunk.</a:t></a:r></a:p><a:p><a:pPr lvl="1" /><a:r><a:rPr /><a:t>Find the sample mean.</a:t></a:r></a:p><a:p><a:pPr lvl="1" /><a:r><a:rPr /><a:t>Plot the distribution of the sample averages obtained by members of the class.</a:t></a:r></a:p></p:txBody></p:sp></p:spTree></p:cSld></p:sld>
</file>

<file path=ppt/slides/slide1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p></p:txBody></p:sp></p:spTree></p:cSld></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Example:</a:t></a:r><a:r><a:rPr /><a:t> List of random numbers: 59, 121, 88, 46, 58, 72, 82, 81, 5, 10</a:t></a:r></a:p><a:p><a:pPr lvl="0" marL="0" indent="0"><a:buNone /></a:pPr></a:p><a:p><a:pPr lvl="0" marL="0" indent="0"><a:buNone /></a:pPr></a:p><a:p><a:pPr lvl="0" marL="0" indent="0"><a:buNone /></a:pPr><a:r><a:rPr b="1" /><a:t>Sample mean</a:t></a:r><a:r><a:rPr /><a:t>: </a:t></a:r><a14:m><m:oMath xmlns:m="http://schemas.openxmlformats.org/officeDocument/2006/math"><m:f><m:fPr><m:type m:val="bar" /></m:fPr><m:num><m:r><m:t>8</m:t></m:r><m:r><m:t>+</m:t></m:r><m:r><m:t>6</m:t></m:r><m:r><m:t>+</m:t></m:r><m:r><m:t>10</m:t></m:r><m:r><m:t>+</m:t></m:r><m:r><m:t>4</m:t></m:r><m:r><m:t>+</m:t></m:r><m:r><m:t>5</m:t></m:r><m:r><m:t>+</m:t></m:r><m:r><m:t>3</m:t></m:r><m:r><m:t>+</m:t></m:r><m:r><m:t>5</m:t></m:r><m:r><m:t>+</m:t></m:r><m:r><m:t>6</m:t></m:r><m:r><m:t>+</m:t></m:r><m:r><m:t>6</m:t></m:r><m:r><m:t>+</m:t></m:r><m:r><m:t>6</m:t></m:r></m:num><m:den><m:r><m:t>10</m:t></m:r></m:den></m:f><m:r><m:t>=</m:t></m:r><m:r><m:t>5.9</m:t></m:r></m:oMath></a14:m></a:p></p:txBody></p:sp></mc:Choice></mc:AlternateContent></p:spTree></p:cSld></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a:p>
            <a:pPr lvl="0" marL="0" indent="0">
              <a:buNone/>
            </a:pPr>
            <a:r>
              <a:rPr b="1"/>
              <a:t>Approximately 5.39, the true population mean.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Case</a:t>
            </a:r>
            <a:r>
              <a:rPr/>
              <a:t> </a:t>
            </a:r>
            <a:r>
              <a:rPr/>
              <a:t>Study:</a:t>
            </a:r>
            <a:r>
              <a:rPr/>
              <a:t> </a:t>
            </a:r>
            <a:r>
              <a:rPr/>
              <a:t>Gender</a:t>
            </a:r>
            <a:r>
              <a:rPr/>
              <a:t> </a:t>
            </a:r>
            <a:r>
              <a:rPr/>
              <a:t>Discrimination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distributions</a:t>
            </a:r>
            <a:r>
              <a:rPr/>
              <a:t> </a:t>
            </a:r>
            <a:r>
              <a:rPr/>
              <a:t>-</a:t>
            </a:r>
            <a:r>
              <a:rPr/>
              <a:t> </a:t>
            </a:r>
            <a:r>
              <a:rPr/>
              <a:t>via</a:t>
            </a:r>
            <a:r>
              <a:rPr/>
              <a:t> </a:t>
            </a:r>
            <a:r>
              <a:rPr/>
              <a:t>CLT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Central limit theorem</a:t>
                </a:r>
                <a:r>
                  <a:rPr/>
                  <a:t> The distribution of the sample mean is well approximated by a normal model:</a:t>
                </a:r>
              </a:p>
              <a:p>
                <a:pPr lvl="0" marL="0" indent="0">
                  <a:buNone/>
                </a:pPr>
                <a14:m>
                  <m:oMathPara xmlns:m="http://schemas.openxmlformats.org/officeDocument/2006/math">
                    <m:oMathParaPr>
                      <m:jc m:val="center"/>
                    </m:oMathParaPr>
                    <m:oMath>
                      <m:bar>
                        <m:barPr>
                          <m:pos m:val="top"/>
                        </m:barPr>
                        <m:e>
                          <m:r>
                            <m:t>x</m:t>
                          </m:r>
                        </m:e>
                      </m:bar>
                      <m:r>
                        <m:t>∼</m:t>
                      </m:r>
                      <m:r>
                        <m:rPr>
                          <m:sty m:val="p"/>
                          <m:scr m:val="script"/>
                        </m:rPr>
                        <m:t>N</m:t>
                      </m:r>
                      <m:d>
                        <m:dPr>
                          <m:begChr m:val="("/>
                          <m:endChr m:val=")"/>
                          <m:grow/>
                        </m:dPr>
                        <m:e>
                          <m:r>
                            <m:rPr>
                              <m:sty m:val="p"/>
                            </m:rPr>
                            <m:t>mean</m:t>
                          </m:r>
                          <m:r>
                            <m:t>=</m:t>
                          </m:r>
                          <m:r>
                            <m:t>μ</m:t>
                          </m:r>
                          <m:r>
                            <m:t>,</m:t>
                          </m:r>
                          <m:r>
                            <m:rPr>
                              <m:sty m:val="p"/>
                            </m:rPr>
                            <m:t>SE</m:t>
                          </m:r>
                          <m:r>
                            <m:t>=</m:t>
                          </m:r>
                          <m:f>
                            <m:fPr>
                              <m:type m:val="bar"/>
                            </m:fPr>
                            <m:num>
                              <m:r>
                                <m:t>σ</m:t>
                              </m:r>
                            </m:num>
                            <m:den>
                              <m:rad>
                                <m:radPr>
                                  <m:degHide m:val="1"/>
                                </m:radPr>
                                <m:deg/>
                                <m:e>
                                  <m:r>
                                    <m:t>n</m:t>
                                  </m:r>
                                </m:e>
                              </m:rad>
                            </m:den>
                          </m:f>
                        </m:e>
                      </m:d>
                      <m:r>
                        <m:t>,</m:t>
                      </m:r>
                    </m:oMath>
                  </m:oMathPara>
                </a14:m>
              </a:p>
              <a:p>
                <a:pPr lvl="0" marL="0" indent="0">
                  <a:buNone/>
                </a:pPr>
                <a:r>
                  <a:rPr/>
                  <a:t>where SE is represents </a:t>
                </a:r>
                <a:r>
                  <a:rPr b="1"/>
                  <a:t>standard error</a:t>
                </a:r>
                <a:r>
                  <a:rPr/>
                  <a:t>, which is defined as the standard deviation of the sampling distribution. If </a:t>
                </a:r>
                <a14:m>
                  <m:oMath xmlns:m="http://schemas.openxmlformats.org/officeDocument/2006/math">
                    <m:r>
                      <m:t>σ</m:t>
                    </m:r>
                  </m:oMath>
                </a14:m>
                <a:r>
                  <a:rPr/>
                  <a:t> is unknown, use </a:t>
                </a:r>
                <a14:m>
                  <m:oMath xmlns:m="http://schemas.openxmlformats.org/officeDocument/2006/math">
                    <m:r>
                      <m:t>s</m:t>
                    </m:r>
                  </m:oMath>
                </a14:m>
                <a:r>
                  <a:rPr/>
                  <a:t> (recall: standard deviation of sample).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It wasn’t a coincidence that the sampling distribution we saw earlier was symmetric, and centered at the true population mean.</a:t>
                </a:r>
              </a:p>
              <a:p>
                <a:pPr lvl="1"/>
                <a:r>
                  <a:rPr/>
                  <a:t>We won’t go through a detailed proof of why </a:t>
                </a:r>
                <a14:m>
                  <m:oMath xmlns:m="http://schemas.openxmlformats.org/officeDocument/2006/math">
                    <m:r>
                      <m:t>S</m:t>
                    </m:r>
                    <m:r>
                      <m:t>E</m:t>
                    </m:r>
                    <m:r>
                      <m:t>=</m:t>
                    </m:r>
                    <m:f>
                      <m:fPr>
                        <m:type m:val="bar"/>
                      </m:fPr>
                      <m:num>
                        <m:r>
                          <m:t>σ</m:t>
                        </m:r>
                      </m:num>
                      <m:den>
                        <m:rad>
                          <m:radPr>
                            <m:degHide m:val="1"/>
                          </m:radPr>
                          <m:deg/>
                          <m:e>
                            <m:r>
                              <m:t>n</m:t>
                            </m:r>
                          </m:e>
                        </m:rad>
                      </m:den>
                    </m:f>
                  </m:oMath>
                </a14:m>
                <a:r>
                  <a:rPr/>
                  <a:t>, but note that as </a:t>
                </a:r>
                <a14:m>
                  <m:oMath xmlns:m="http://schemas.openxmlformats.org/officeDocument/2006/math">
                    <m:r>
                      <m:t>n</m:t>
                    </m:r>
                  </m:oMath>
                </a14:m>
                <a:r>
                  <a:rPr/>
                  <a:t> increases </a:t>
                </a:r>
                <a14:m>
                  <m:oMath xmlns:m="http://schemas.openxmlformats.org/officeDocument/2006/math">
                    <m:r>
                      <m:t>S</m:t>
                    </m:r>
                    <m:r>
                      <m:t>E</m:t>
                    </m:r>
                  </m:oMath>
                </a14:m>
                <a:r>
                  <a:rPr/>
                  <a:t> decreases.</a:t>
                </a:r>
              </a:p>
              <a:p>
                <a:pPr lvl="2"/>
                <a:r>
                  <a:rPr/>
                  <a:t>As the sample size increases we would expect samples to yield more consistent sample means, hence the variability among the sample means would be lower.</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a:p>
                <a:pPr lvl="1"/>
                <a:r>
                  <a:rPr b="1"/>
                  <a:t>Sample size/skew:</a:t>
                </a:r>
                <a:r>
                  <a:rPr/>
                  <a:t> Either the population distribution is normal, or if the population distribution is skewed, the sample size is large. This is also difficult to verify for the population, but we can check it using the sample data, and assume that the sample mirrors the population.</a:t>
                </a:r>
              </a:p>
              <a:p>
                <a:pPr lvl="2"/>
                <a:r>
                  <a:rPr/>
                  <a:t>the more skewed the population distribution, the larger sample size we need for the CLT to apply</a:t>
                </a:r>
              </a:p>
              <a:p>
                <a:pPr lvl="2"/>
                <a:r>
                  <a:rPr/>
                  <a:t>for moderately skewed distributions </a:t>
                </a:r>
                <a14:m>
                  <m:oMath xmlns:m="http://schemas.openxmlformats.org/officeDocument/2006/math">
                    <m:r>
                      <m:t>n</m:t>
                    </m:r>
                    <m:r>
                      <m:t>&gt;</m:t>
                    </m:r>
                    <m:r>
                      <m:t>30</m:t>
                    </m:r>
                  </m:oMath>
                </a14:m>
                <a:r>
                  <a:rPr/>
                  <a:t> is a widely used rule of thumb</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Confidence</a:t>
            </a:r>
            <a:r>
              <a:rPr/>
              <a:t> </a:t>
            </a:r>
            <a:r>
              <a:rPr/>
              <a:t>intervals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report</a:t>
            </a:r>
            <a:r>
              <a:rPr/>
              <a:t> </a:t>
            </a:r>
            <a:r>
              <a:rPr/>
              <a:t>confidence</a:t>
            </a:r>
            <a:r>
              <a:rPr/>
              <a:t> </a:t>
            </a:r>
            <a:r>
              <a:rPr/>
              <a:t>intervals?</a:t>
            </a:r>
          </a:p>
        </p:txBody>
      </p:sp>
      <p:sp>
        <p:nvSpPr>
          <p:cNvPr id="3" name="Content Placeholder 2"/>
          <p:cNvSpPr>
            <a:spLocks noGrp="1"/>
          </p:cNvSpPr>
          <p:nvPr>
            <p:ph idx="1"/>
          </p:nvPr>
        </p:nvSpPr>
        <p:spPr/>
        <p:txBody>
          <a:bodyPr/>
          <a:lstStyle/>
          <a:p>
            <a:pPr lvl="1"/>
            <a:r>
              <a:rPr/>
              <a:t>A plausible range of values for the population parameter is called a </a:t>
            </a:r>
            <a:r>
              <a:rPr b="1"/>
              <a:t>confidence interval</a:t>
            </a:r>
            <a:r>
              <a:rPr/>
              <a:t>.</a:t>
            </a:r>
          </a:p>
          <a:p>
            <a:pPr lvl="1"/>
            <a:r>
              <a:rPr/>
              <a:t>Using only a sample statistic to estimate a parameter is like </a:t>
            </a:r>
            <a:r>
              <a:rPr b="1"/>
              <a:t>fishing with a spear</a:t>
            </a:r>
            <a:r>
              <a:rPr/>
              <a:t> in a murky lake, and using a confidence interval is like </a:t>
            </a:r>
            <a:r>
              <a:rPr b="1"/>
              <a:t>fishing with a net</a:t>
            </a:r>
            <a:r>
              <a:rPr/>
              <a:t>.</a:t>
            </a:r>
          </a:p>
          <a:p>
            <a:pPr lvl="1"/>
            <a:r>
              <a:rPr/>
              <a:t>We can throw a spear where we saw a fish but we will probably miss. If we toss a net in that area, we have a good chance of catching the fish.</a:t>
            </a:r>
          </a:p>
          <a:p>
            <a:pPr lvl="0" marL="0" indent="0">
              <a:buNone/>
            </a:pPr>
            <a:r>
              <a:rPr/>
              <a:t>So the analogy: if we report a point estimate, we probably won’t hit the exact population parameter. If we report a range of plausible values we have a good shot at capturing the parameter.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r>
                  <a:rPr/>
                  <a:t> The approximate 95% confidence interval is defined as </a:t>
                </a:r>
                <a14:m>
                  <m:oMathPara xmlns:m="http://schemas.openxmlformats.org/officeDocument/2006/math">
                    <m:oMathParaPr>
                      <m:jc m:val="center"/>
                    </m:oMathParaPr>
                    <m:oMath>
                      <m:r>
                        <m:rPr>
                          <m:sty m:val="p"/>
                        </m:rPr>
                        <m:t>point estimate</m:t>
                      </m:r>
                      <m:r>
                        <m:t>±</m:t>
                      </m:r>
                      <m:r>
                        <m:t>2</m:t>
                      </m:r>
                      <m:r>
                        <m:t>×</m:t>
                      </m:r>
                      <m:r>
                        <m:rPr>
                          <m:sty m:val="p"/>
                        </m:rPr>
                        <m:t>SE</m:t>
                      </m:r>
                    </m:oMath>
                  </m:oMathPara>
                </a14:m>
                <a:r>
                  <a:rPr/>
                  <a:t> </a:t>
                </a:r>
              </a:p>
              <a:p>
                <a:pPr lvl="0" marL="0" indent="0">
                  <a:buNone/>
                </a:pPr>
                <a14:m>
                  <m:oMathPara xmlns:m="http://schemas.openxmlformats.org/officeDocument/2006/math">
                    <m:oMathParaPr>
                      <m:jc m:val="center"/>
                    </m:oMathParaPr>
                    <m:oMath>
                      <m:r>
                        <m:t>S</m:t>
                      </m:r>
                      <m:r>
                        <m:t>E</m:t>
                      </m:r>
                      <m:r>
                        <m:t>=</m:t>
                      </m:r>
                      <m:f>
                        <m:fPr>
                          <m:type m:val="bar"/>
                        </m:fPr>
                        <m:num>
                          <m:r>
                            <m:t>s</m:t>
                          </m:r>
                        </m:num>
                        <m:den>
                          <m:rad>
                            <m:radPr>
                              <m:degHide m:val="1"/>
                            </m:radPr>
                            <m:deg/>
                            <m:e>
                              <m:r>
                                <m:t>n</m:t>
                              </m:r>
                            </m:e>
                          </m:rad>
                        </m:den>
                      </m:f>
                      <m:r>
                        <m:t>=</m:t>
                      </m:r>
                      <m:f>
                        <m:fPr>
                          <m:type m:val="bar"/>
                        </m:fPr>
                        <m:num>
                          <m:r>
                            <m:t>1.74</m:t>
                          </m:r>
                        </m:num>
                        <m:den>
                          <m:rad>
                            <m:radPr>
                              <m:degHide m:val="1"/>
                            </m:radPr>
                            <m:deg/>
                            <m:e>
                              <m:r>
                                <m:t>50</m:t>
                              </m:r>
                            </m:e>
                          </m:rad>
                        </m:den>
                      </m:f>
                      <m:r>
                        <m:t>≈</m:t>
                      </m:r>
                      <m:r>
                        <m:t>0.25</m:t>
                      </m:r>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bar>
                              <m:barPr>
                                <m:pos m:val="top"/>
                              </m:barPr>
                              <m:e>
                                <m:r>
                                  <m:t>x</m:t>
                                </m:r>
                              </m:e>
                            </m:bar>
                            <m:r>
                              <m:t>±</m:t>
                            </m:r>
                            <m:r>
                              <m:t>2</m:t>
                            </m:r>
                            <m:r>
                              <m:t>×</m:t>
                            </m:r>
                            <m:r>
                              <m:t>S</m:t>
                            </m:r>
                            <m:r>
                              <m:t>E</m:t>
                            </m:r>
                          </m:e>
                          <m:e>
                            <m:r>
                              <m:t>=</m:t>
                            </m:r>
                          </m:e>
                          <m:e>
                            <m:r>
                              <m:t>3.2</m:t>
                            </m:r>
                            <m:r>
                              <m:t>±</m:t>
                            </m:r>
                            <m:r>
                              <m:t>2</m:t>
                            </m:r>
                            <m:r>
                              <m:t>×</m:t>
                            </m:r>
                            <m:r>
                              <m:t>0.25</m:t>
                            </m:r>
                          </m:e>
                        </m:mr>
                        <m:mr>
                          <m:e/>
                          <m:e>
                            <m:r>
                              <m:t>=</m:t>
                            </m:r>
                          </m:e>
                          <m:e>
                            <m:r>
                              <m:t>(</m:t>
                            </m:r>
                            <m:r>
                              <m:t>3.2</m:t>
                            </m:r>
                            <m:r>
                              <m:t>−</m:t>
                            </m:r>
                            <m:r>
                              <m:t>0.5</m:t>
                            </m:r>
                            <m:r>
                              <m:t>,</m:t>
                            </m:r>
                            <m:r>
                              <m:t>3.2</m:t>
                            </m:r>
                            <m:r>
                              <m:t>+</m:t>
                            </m:r>
                            <m:r>
                              <m:t>0.5</m:t>
                            </m:r>
                            <m:r>
                              <m:t>)</m:t>
                            </m:r>
                          </m:e>
                        </m:mr>
                        <m:mr>
                          <m:e/>
                          <m:e>
                            <m:r>
                              <m:t>=</m:t>
                            </m:r>
                          </m:e>
                          <m:e>
                            <m:r>
                              <m:t>(</m:t>
                            </m:r>
                            <m:r>
                              <m:t>2.7</m:t>
                            </m:r>
                            <m:r>
                              <m:t>,</m:t>
                            </m:r>
                            <m:r>
                              <m:t>3.7</m:t>
                            </m:r>
                            <m:r>
                              <m:t>)</m:t>
                            </m:r>
                          </m:e>
                        </m:mr>
                      </m:m>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Gender</a:t>
            </a:r>
            <a:r>
              <a:rPr/>
              <a:t> </a:t>
            </a:r>
            <a:r>
              <a:rPr/>
              <a:t>Discrimination</a:t>
            </a:r>
          </a:p>
        </p:txBody>
      </p:sp>
      <p:sp>
        <p:nvSpPr>
          <p:cNvPr id="3" name="Content Placeholder 2"/>
          <p:cNvSpPr>
            <a:spLocks noGrp="1"/>
          </p:cNvSpPr>
          <p:nvPr>
            <p:ph idx="1"/>
          </p:nvPr>
        </p:nvSpPr>
        <p:spPr/>
        <p:txBody>
          <a:bodyPr/>
          <a:lstStyle/>
          <a:p>
            <a:pPr lvl="1"/>
            <a:r>
              <a:rPr/>
              <a:t>In 1972, as a part of a study on gender discrimination, 48 male bank supervisors were each given the same personnel file and asked to judge whether the person should be promoted to a branch manager job that was described as “routine”.</a:t>
            </a:r>
          </a:p>
          <a:p>
            <a:pPr lvl="1"/>
            <a:r>
              <a:rPr/>
              <a:t>The files were identical except that half of the supervisors had files showing the person was male while the other half had files showing the person was female.</a:t>
            </a:r>
          </a:p>
          <a:p>
            <a:pPr lvl="1"/>
            <a:r>
              <a:rPr/>
              <a:t>It was randomly determined which supervisors got “male” applications and which got “female” applications.</a:t>
            </a:r>
          </a:p>
          <a:p>
            <a:pPr lvl="1"/>
            <a:r>
              <a:rPr/>
              <a:t>Of the 48 files reviewed, 35 were promoted.</a:t>
            </a:r>
          </a:p>
          <a:p>
            <a:pPr lvl="1"/>
            <a:r>
              <a:rPr/>
              <a:t>The study is testing whether females are unfairly discriminated against.</a:t>
            </a:r>
          </a:p>
          <a:p>
            <a:pPr lvl="1"/>
            <a:r>
              <a:rPr/>
              <a:t>Is this an observational study or an experiment?</a:t>
            </a:r>
          </a:p>
          <a:p>
            <a:pPr lvl="0" marL="0" indent="0">
              <a:buNone/>
            </a:pPr>
            <a:r>
              <a:rPr i="1"/>
              <a:t>B.Rosen and T. Jerdee (1974), “Influence of sex role stereotypes on personnel decisions”, J.Applied Psychology, 59:9-14.</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more</a:t>
            </a:r>
            <a:r>
              <a:rPr/>
              <a:t> </a:t>
            </a:r>
            <a:r>
              <a:rPr/>
              <a:t>accurate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Confidence interval, a general formula</a:t>
                </a:r>
              </a:p>
              <a:p>
                <a:pPr lvl="0" marL="0" indent="0">
                  <a:buNone/>
                </a:pPr>
                <a14:m>
                  <m:oMathPara xmlns:m="http://schemas.openxmlformats.org/officeDocument/2006/math">
                    <m:oMathParaPr>
                      <m:jc m:val="center"/>
                    </m:oMathParaPr>
                    <m:oMath>
                      <m:r>
                        <m:rPr>
                          <m:sty m:val="p"/>
                        </m:rPr>
                        <m:t>point estimate</m:t>
                      </m:r>
                      <m:r>
                        <m:t>±</m:t>
                      </m:r>
                      <m:sSup>
                        <m:e>
                          <m:r>
                            <m:t>z</m:t>
                          </m:r>
                        </m:e>
                        <m:sup>
                          <m:r>
                            <m:t>⋆</m:t>
                          </m:r>
                        </m:sup>
                      </m:sSup>
                      <m:r>
                        <m:t>⋅</m:t>
                      </m:r>
                      <m:r>
                        <m:t>S</m:t>
                      </m:r>
                      <m:r>
                        <m:t>E</m:t>
                      </m:r>
                    </m:oMath>
                  </m:oMathPara>
                </a14:m>
              </a:p>
              <a:p>
                <a:pPr lvl="0" marL="0" indent="0">
                  <a:buNone/>
                </a:pPr>
                <a:r>
                  <a:rPr/>
                  <a:t>Conditions when the point estimate = </a:t>
                </a:r>
                <a14:m>
                  <m:oMath xmlns:m="http://schemas.openxmlformats.org/officeDocument/2006/math">
                    <m:bar>
                      <m:barPr>
                        <m:pos m:val="top"/>
                      </m:barPr>
                      <m:e>
                        <m:r>
                          <m:t>x</m:t>
                        </m:r>
                      </m:e>
                    </m:bar>
                  </m:oMath>
                </a14:m>
                <a:r>
                  <a:rPr/>
                  <a:t>:</a:t>
                </a:r>
              </a:p>
              <a:p>
                <a:pPr lvl="1"/>
                <a:r>
                  <a:rPr b="1"/>
                  <a:t>Independence:</a:t>
                </a:r>
                <a:r>
                  <a:rPr/>
                  <a:t> Observations in the sample must be independent</a:t>
                </a:r>
              </a:p>
              <a:p>
                <a:pPr lvl="2"/>
                <a:r>
                  <a:rPr/>
                  <a:t>random sample/assignment</a:t>
                </a:r>
              </a:p>
              <a:p>
                <a:pPr lvl="2"/>
                <a:r>
                  <a:rPr/>
                  <a:t>if sampling without replacement, </a:t>
                </a:r>
                <a14:m>
                  <m:oMath xmlns:m="http://schemas.openxmlformats.org/officeDocument/2006/math">
                    <m:r>
                      <m:t>n</m:t>
                    </m:r>
                    <m:r>
                      <m:t>&lt;</m:t>
                    </m:r>
                  </m:oMath>
                </a14:m>
                <a:r>
                  <a:rPr/>
                  <a:t> 10% of population</a:t>
                </a:r>
              </a:p>
              <a:p>
                <a:pPr lvl="1"/>
                <a:r>
                  <a:rPr b="1"/>
                  <a:t>Sample size / skew:</a:t>
                </a:r>
                <a:r>
                  <a:rPr/>
                  <a:t> </a:t>
                </a:r>
                <a14:m>
                  <m:oMath xmlns:m="http://schemas.openxmlformats.org/officeDocument/2006/math">
                    <m:r>
                      <m:t>n</m:t>
                    </m:r>
                    <m:r>
                      <m:t>≥</m:t>
                    </m:r>
                    <m:r>
                      <m:t>30</m:t>
                    </m:r>
                  </m:oMath>
                </a14:m>
                <a:r>
                  <a:rPr/>
                  <a:t> and population distribution should not be extremely skewed</a:t>
                </a:r>
              </a:p>
              <a:p>
                <a:pPr lvl="0" marL="0" indent="0">
                  <a:buNone/>
                </a:pPr>
                <a:r>
                  <a:rPr b="1"/>
                  <a:t>Note:</a:t>
                </a:r>
                <a:r>
                  <a:rPr/>
                  <a:t> We will discuss working with samples where </a:t>
                </a:r>
                <a14:m>
                  <m:oMath xmlns:m="http://schemas.openxmlformats.org/officeDocument/2006/math">
                    <m:r>
                      <m:t>n</m:t>
                    </m:r>
                    <m:r>
                      <m:t>&lt;</m:t>
                    </m:r>
                    <m:r>
                      <m:t>30</m:t>
                    </m:r>
                  </m:oMath>
                </a14:m>
                <a:r>
                  <a:rPr/>
                  <a:t> later.</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Capturing</a:t>
            </a:r>
            <a:r>
              <a:rPr/>
              <a:t> </a:t>
            </a:r>
            <a:r>
              <a:rPr/>
              <a:t>the</a:t>
            </a:r>
            <a:r>
              <a:rPr/>
              <a:t> </a:t>
            </a:r>
            <a:r>
              <a:rPr/>
              <a:t>population</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does 95% confident mean?</a:t>
                </a:r>
              </a:p>
              <a:p>
                <a:pPr lvl="1"/>
                <a:r>
                  <a:rPr/>
                  <a:t>Suppose we took many samples and built a confidence interval from each sample using the equation </a:t>
                </a:r>
                <a14:m>
                  <m:oMath xmlns:m="http://schemas.openxmlformats.org/officeDocument/2006/math">
                    <m:r>
                      <m:rPr>
                        <m:sty m:val="p"/>
                      </m:rPr>
                      <m:t>point estimate</m:t>
                    </m:r>
                    <m:r>
                      <m:t>±</m:t>
                    </m:r>
                    <m:r>
                      <m:t>2</m:t>
                    </m:r>
                    <m:r>
                      <m:t>⋅</m:t>
                    </m:r>
                    <m:r>
                      <m:t>S</m:t>
                    </m:r>
                    <m:r>
                      <m:t>E</m:t>
                    </m:r>
                  </m:oMath>
                </a14:m>
                <a:r>
                  <a:rPr/>
                  <a:t>.</a:t>
                </a:r>
              </a:p>
              <a:p>
                <a:pPr lvl="1"/>
                <a:r>
                  <a:rPr/>
                  <a:t>Then about 95% of those intervals would contain the true population </a:t>
                </a:r>
                <a14:m>
                  <m:oMath xmlns:m="http://schemas.openxmlformats.org/officeDocument/2006/math">
                    <m:r>
                      <m:t>μ</m:t>
                    </m:r>
                  </m:oMath>
                </a14:m>
                <a:r>
                  <a:rPr/>
                  <a:t>.</a:t>
                </a:r>
              </a:p>
              <a:p>
                <a:pPr lvl="1"/>
                <a:r>
                  <a:rPr/>
                  <a:t>The figure to the right shows this process with 25 samples, where 24 of the resulting confidence intervals contain the true average number of exclusive relationships, and one does not.</a:t>
                </a:r>
              </a:p>
              <a:p>
                <a:pPr lvl="0" marL="0" indent="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a:t>
            </a:r>
            <a:r>
              <a:rPr i="1"/>
              <a:t>i.e.</a:t>
            </a:r>
            <a:r>
              <a:rPr/>
              <a:t>, increase our confidence level, should we use a wider interval or a smaller interval?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a:p>
            <a:pPr lvl="0" marL="0" indent="0">
              <a:buNone/>
            </a:pPr>
          </a:p>
          <a:p>
            <a:pPr lvl="0" marL="0" indent="0">
              <a:buNone/>
            </a:pPr>
            <a:r>
              <a:rPr b="1"/>
              <a:t>If the interval is too wide it may not be very informative.</a:t>
            </a:r>
          </a:p>
          <a:p>
            <a:pPr lvl="0" marL="0" indent="0">
              <a:buNone/>
            </a:pPr>
            <a:r>
              <a:rPr>
                <a:hlinkClick r:id="rId2"/>
              </a:rPr>
              <a:t>http://web.as.uky.edu/statistics/users/earo227/misc/garfield_weather.gif</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the</a:t>
            </a:r>
            <a:r>
              <a:rPr/>
              <a:t> </a:t>
            </a:r>
            <a:r>
              <a:rPr/>
              <a:t>confidence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rPr>
                          <m:sty m:val="p"/>
                        </m:rPr>
                        <m:t>point estimate</m:t>
                      </m:r>
                      <m:r>
                        <m:t>±</m:t>
                      </m:r>
                      <m:sSup>
                        <m:e>
                          <m:r>
                            <m:t>z</m:t>
                          </m:r>
                        </m:e>
                        <m:sup>
                          <m:r>
                            <m:t>⋆</m:t>
                          </m:r>
                        </m:sup>
                      </m:sSup>
                      <m:r>
                        <m:t>⋅</m:t>
                      </m:r>
                      <m:r>
                        <m:t>S</m:t>
                      </m:r>
                      <m:r>
                        <m:t>E</m:t>
                      </m:r>
                    </m:oMath>
                  </m:oMathPara>
                </a14:m>
              </a:p>
              <a:p>
                <a:pPr lvl="1"/>
                <a:r>
                  <a:rPr/>
                  <a:t>In a confidence interval, </a:t>
                </a:r>
                <a14:m>
                  <m:oMath xmlns:m="http://schemas.openxmlformats.org/officeDocument/2006/math">
                    <m:sSup>
                      <m:e>
                        <m:r>
                          <m:t>z</m:t>
                        </m:r>
                      </m:e>
                      <m:sup>
                        <m:r>
                          <m:t>⋆</m:t>
                        </m:r>
                      </m:sup>
                    </m:sSup>
                    <m:r>
                      <m:t>⋅</m:t>
                    </m:r>
                    <m:r>
                      <m:t>S</m:t>
                    </m:r>
                    <m:r>
                      <m:t>E</m:t>
                    </m:r>
                  </m:oMath>
                </a14:m>
                <a:r>
                  <a:rPr/>
                  <a:t> is called the </a:t>
                </a:r>
                <a:r>
                  <a:rPr b="1"/>
                  <a:t>margin of error</a:t>
                </a:r>
                <a:r>
                  <a:rPr/>
                  <a:t> (ME), and for a given sample, the margin of error changes as the confidence level changes.</a:t>
                </a:r>
              </a:p>
              <a:p>
                <a:pPr lvl="1"/>
                <a:r>
                  <a:rPr/>
                  <a:t>In order to change the confidence level we need to adjust </a:t>
                </a:r>
                <a14:m>
                  <m:oMath xmlns:m="http://schemas.openxmlformats.org/officeDocument/2006/math">
                    <m:sSup>
                      <m:e>
                        <m:r>
                          <m:t>z</m:t>
                        </m:r>
                      </m:e>
                      <m:sup>
                        <m:r>
                          <m:t>⋆</m:t>
                        </m:r>
                      </m:sup>
                    </m:sSup>
                  </m:oMath>
                </a14:m>
                <a:r>
                  <a:rPr/>
                  <a:t> in the above formula.</a:t>
                </a:r>
              </a:p>
              <a:p>
                <a:pPr lvl="1"/>
                <a:r>
                  <a:rPr/>
                  <a:t>Commonly used confidence levels in practice are 90%, 95%, 98%, and 99%.</a:t>
                </a:r>
              </a:p>
              <a:p>
                <a:pPr lvl="1"/>
                <a:r>
                  <a:rPr/>
                  <a:t>For a 95% confidence interval, </a:t>
                </a:r>
                <a14:m>
                  <m:oMath xmlns:m="http://schemas.openxmlformats.org/officeDocument/2006/math">
                    <m:sSup>
                      <m:e>
                        <m:r>
                          <m:t>z</m:t>
                        </m:r>
                      </m:e>
                      <m:sup>
                        <m:r>
                          <m:t>⋆</m:t>
                        </m:r>
                      </m:sup>
                    </m:sSup>
                    <m:r>
                      <m:t>=</m:t>
                    </m:r>
                    <m:r>
                      <m:t>1.96</m:t>
                    </m:r>
                  </m:oMath>
                </a14:m>
                <a:r>
                  <a:rPr/>
                  <a:t>.</a:t>
                </a:r>
              </a:p>
              <a:p>
                <a:pPr lvl="1"/>
                <a:r>
                  <a:rPr/>
                  <a:t>However, using the standard normal (</a:t>
                </a:r>
                <a14:m>
                  <m:oMath xmlns:m="http://schemas.openxmlformats.org/officeDocument/2006/math">
                    <m:r>
                      <m:t>z</m:t>
                    </m:r>
                  </m:oMath>
                </a14:m>
                <a:r>
                  <a:rPr/>
                  <a:t>) distribution, it is possible to find the appropriate </a:t>
                </a:r>
                <a14:m>
                  <m:oMath xmlns:m="http://schemas.openxmlformats.org/officeDocument/2006/math">
                    <m:sSup>
                      <m:e>
                        <m:r>
                          <m:t>z</m:t>
                        </m:r>
                      </m:e>
                      <m:sup>
                        <m:r>
                          <m:t>⋆</m:t>
                        </m:r>
                      </m:sup>
                    </m:sSup>
                  </m:oMath>
                </a14:m>
                <a:r>
                  <a:rPr/>
                  <a:t> for any confidence level.</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a:p>
                <a:pPr lvl="0" marL="0" indent="0">
                  <a:buNone/>
                </a:pP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sp>
        <p:nvSpPr>
          <p:cNvPr id="3" name="Content Placeholder 2"/>
          <p:cNvSpPr>
            <a:spLocks noGrp="1"/>
          </p:cNvSpPr>
          <p:nvPr>
            <p:ph idx="1"/>
          </p:nvPr>
        </p:nvSpPr>
        <p:spPr/>
        <p:txBody>
          <a:bodyPr/>
          <a:lstStyle/>
          <a:p>
            <a:pPr lvl="0" marL="0" indent="0">
              <a:buNone/>
            </a:pPr>
            <a:r>
              <a:rPr/>
              <a:t>At a first glance, does there appear to be a relationship between promotion and gender?</a:t>
            </a:r>
          </a:p>
          <a:p>
            <a:pPr lvl="0" marL="0" indent="0">
              <a:buNone/>
            </a:pPr>
            <a:r>
              <a:rPr/>
              <a:t>Promoted</a:t>
            </a:r>
          </a:p>
          <a:p>
            <a:pPr lvl="0" marL="0" indent="0">
              <a:buNone/>
            </a:pPr>
            <a:r>
              <a:rPr/>
              <a:t>Yes</a:t>
            </a:r>
          </a:p>
          <a:p>
            <a:pPr lvl="0" marL="0" indent="0">
              <a:buNone/>
            </a:pPr>
            <a:r>
              <a:rPr/>
              <a:t>No</a:t>
            </a:r>
          </a:p>
          <a:p>
            <a:pPr lvl="0" marL="0" indent="0">
              <a:buNone/>
            </a:pPr>
            <a:r>
              <a:rPr/>
              <a:t>Total</a:t>
            </a:r>
          </a:p>
          <a:p>
            <a:pPr lvl="0" marL="0" indent="0">
              <a:buNone/>
            </a:pPr>
            <a:r>
              <a:rPr/>
              <a:t>Gender</a:t>
            </a:r>
          </a:p>
          <a:p>
            <a:pPr lvl="0" marL="0" indent="0">
              <a:buNone/>
            </a:pPr>
            <a:r>
              <a:rPr/>
              <a:t>Male</a:t>
            </a:r>
          </a:p>
          <a:p>
            <a:pPr lvl="0" marL="0" indent="0">
              <a:buNone/>
            </a:pPr>
            <a:r>
              <a:rPr/>
              <a:t>21</a:t>
            </a:r>
          </a:p>
          <a:p>
            <a:pPr lvl="0" marL="0" indent="0">
              <a:buNone/>
            </a:pPr>
            <a:r>
              <a:rPr/>
              <a:t>3</a:t>
            </a:r>
          </a:p>
          <a:p>
            <a:pPr lvl="0" marL="0" indent="0">
              <a:buNone/>
            </a:pPr>
            <a:r>
              <a:rPr/>
              <a:t>24</a:t>
            </a:r>
          </a:p>
          <a:p>
            <a:pPr lvl="0" marL="0" indent="0">
              <a:buNone/>
            </a:pPr>
            <a:r>
              <a:rPr/>
              <a:t>Female</a:t>
            </a:r>
          </a:p>
          <a:p>
            <a:pPr lvl="0" marL="0" indent="0">
              <a:buNone/>
            </a:pPr>
            <a:r>
              <a:rPr/>
              <a:t>14</a:t>
            </a:r>
          </a:p>
          <a:p>
            <a:pPr lvl="0" marL="0" indent="0">
              <a:buNone/>
            </a:pPr>
            <a:r>
              <a:rPr/>
              <a:t>10</a:t>
            </a:r>
          </a:p>
          <a:p>
            <a:pPr lvl="0" marL="0" indent="0">
              <a:buNone/>
            </a:pPr>
            <a:r>
              <a:rPr/>
              <a:t>24</a:t>
            </a:r>
          </a:p>
          <a:p>
            <a:pPr lvl="0" marL="0" indent="0">
              <a:buNone/>
            </a:pPr>
            <a:r>
              <a:rPr/>
              <a:t>Total</a:t>
            </a:r>
          </a:p>
          <a:p>
            <a:pPr lvl="0" marL="0" indent="0">
              <a:buNone/>
            </a:pPr>
            <a:r>
              <a:rPr/>
              <a:t>35</a:t>
            </a:r>
          </a:p>
          <a:p>
            <a:pPr lvl="0" marL="0" indent="0">
              <a:buNone/>
            </a:pPr>
            <a:r>
              <a:rPr/>
              <a:t>13</a:t>
            </a:r>
          </a:p>
          <a:p>
            <a:pPr lvl="0" marL="0" indent="0">
              <a:buNone/>
            </a:pPr>
            <a:r>
              <a:rPr/>
              <a:t>48</a:t>
            </a:r>
          </a:p>
          <a:p>
            <a:pPr lvl="0" marL="0" indent="0">
              <a:buNone/>
            </a:pPr>
            <a:r>
              <a:rPr b="1"/>
              <a:t>% of males promoted</a:t>
            </a:r>
            <a:r>
              <a:rPr/>
              <a:t>: 21 / 24 = 0.875</a:t>
            </a:r>
          </a:p>
          <a:p>
            <a:pPr lvl="0" marL="0" indent="0">
              <a:buNone/>
            </a:pPr>
            <a:r>
              <a:rPr b="1"/>
              <a:t>% of females promoted</a:t>
            </a:r>
            <a:r>
              <a:rPr/>
              <a:t>: 14 / 24 = 0.583</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Hypothesis</a:t>
            </a:r>
            <a:r>
              <a:rPr/>
              <a:t> </a:t>
            </a:r>
            <a:r>
              <a:rPr/>
              <a:t>Testing</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Hypothesis testing is very much like a court trial.</a:t>
                </a:r>
              </a:p>
              <a:p>
                <a:pPr lvl="0" marL="0" indent="0">
                  <a:buNone/>
                </a:pPr>
              </a:p>
              <a:p>
                <a:pPr lvl="0" marL="0" indent="0">
                  <a:buNone/>
                </a:pPr>
                <a:r>
                  <a:rPr/>
                  <a:t> </a:t>
                </a:r>
              </a:p>
              <a:p>
                <a:pPr lvl="1"/>
                <a14:m>
                  <m:oMath xmlns:m="http://schemas.openxmlformats.org/officeDocument/2006/math">
                    <m:sSub>
                      <m:e>
                        <m:r>
                          <m:t>H</m:t>
                        </m:r>
                      </m:e>
                      <m:sub>
                        <m:r>
                          <m:t>0</m:t>
                        </m:r>
                      </m:sub>
                    </m:sSub>
                  </m:oMath>
                </a14:m>
                <a:r>
                  <a:rPr/>
                  <a:t>: defendent is innocent (English common law; Justinian Codes, UN Declaration of Human Rights), </a:t>
                </a:r>
                <a:r>
                  <a:rPr i="1"/>
                  <a:t>versus</a:t>
                </a:r>
                <a:r>
                  <a:rPr/>
                  <a:t>  </a:t>
                </a:r>
                <a14:m>
                  <m:oMath xmlns:m="http://schemas.openxmlformats.org/officeDocument/2006/math">
                    <m:sSub>
                      <m:e>
                        <m:r>
                          <m:t>H</m:t>
                        </m:r>
                      </m:e>
                      <m:sub>
                        <m:r>
                          <m:t>A</m:t>
                        </m:r>
                      </m:sub>
                    </m:sSub>
                  </m:oMath>
                </a14:m>
                <a:r>
                  <a:rPr/>
                  <a:t>: defendent is guilty</a:t>
                </a:r>
              </a:p>
              <a:p>
                <a:pPr lvl="1"/>
                <a:r>
                  <a:rPr/>
                  <a:t>We then present the evidence </a:t>
                </a:r>
                <a14:m>
                  <m:oMath xmlns:m="http://schemas.openxmlformats.org/officeDocument/2006/math">
                    <m:r>
                      <m:t>−</m:t>
                    </m:r>
                  </m:oMath>
                </a14:m>
                <a:r>
                  <a:rPr/>
                  <a:t> collect data</a:t>
                </a:r>
              </a:p>
              <a:p>
                <a:pPr lvl="1"/>
                <a:r>
                  <a:rPr/>
                  <a:t>Then we judge the evidence: “Could these data plausibly have happened by chance if the null hypothesis were true?”</a:t>
                </a:r>
              </a:p>
              <a:p>
                <a:pPr lvl="2"/>
                <a:r>
                  <a:rPr/>
                  <a:t>If they were very unlikely to have occurred, then the evidence raises more than </a:t>
                </a:r>
                <a:r>
                  <a:rPr i="1"/>
                  <a:t>a reasonable doubt</a:t>
                </a:r>
                <a:r>
                  <a:rPr/>
                  <a:t> in our minds about the null hypothesis</a:t>
                </a:r>
              </a:p>
              <a:p>
                <a:pPr lvl="1"/>
                <a:r>
                  <a:rPr/>
                  <a:t>Ultimately, we must make a decision: how unlikely is </a:t>
                </a:r>
                <a:r>
                  <a:rPr b="1"/>
                  <a:t>unlikely</a:t>
                </a:r>
                <a:r>
                  <a:rPr/>
                  <a:t>? </a:t>
                </a:r>
              </a:p>
              <a:p>
                <a:pPr lvl="0" marL="0" indent="0">
                  <a:buNone/>
                </a:pPr>
                <a:r>
                  <a:rPr i="1"/>
                  <a:t>Image from </a:t>
                </a:r>
                <a:r>
                  <a:rPr i="1">
                    <a:hlinkClick r:id="rId2"/>
                  </a:rPr>
                  <a:t>http://www.nwherald.com/_internal/cimg!0/oo1il4sf8zzaqbboq25oevvbg99wpot</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If the evidence is not strong enough to reject the assumption of innocence, the jury returns with a verdict of “not guilty”.</a:t>
            </a:r>
          </a:p>
          <a:p>
            <a:pPr lvl="2"/>
            <a:r>
              <a:rPr/>
              <a:t>The jury does not say that the defendant is innocent, just that there is not enough evidence to convict.</a:t>
            </a:r>
          </a:p>
          <a:p>
            <a:pPr lvl="2"/>
            <a:r>
              <a:rPr/>
              <a:t>The defendant may, in fact, be innocent, but the jury has no way of being sure.</a:t>
            </a:r>
          </a:p>
          <a:p>
            <a:pPr lvl="1"/>
            <a:r>
              <a:rPr/>
              <a:t>Said statistically, we </a:t>
            </a:r>
            <a:r>
              <a:rPr b="1"/>
              <a:t>fail to reject the null hypothesis</a:t>
            </a:r>
            <a:r>
              <a:rPr/>
              <a:t>.</a:t>
            </a:r>
          </a:p>
          <a:p>
            <a:pPr lvl="2"/>
            <a:r>
              <a:rPr/>
              <a:t>We never declare the null hypothesis to be true, because we simply do not know whether it’s true or not.</a:t>
            </a:r>
          </a:p>
          <a:p>
            <a:pPr lvl="2"/>
            <a:r>
              <a:rPr/>
              <a:t>Therefore we never “accept the null hypothesis”.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In a trial, the burden of proof is on the prosecution.</a:t>
            </a:r>
          </a:p>
          <a:p>
            <a:pPr lvl="1"/>
            <a:r>
              <a:rPr/>
              <a:t>In a hypothesis test, the burden of proof is on the unusual claim.</a:t>
            </a:r>
          </a:p>
          <a:p>
            <a:pPr lvl="1"/>
            <a:r>
              <a:rPr/>
              <a:t>The null hypothesis is the ordinary state of affairs (the status quo), so it’s the alternative hypothesis that we consider unusual and for which we must gather evidence.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Concept</a:t>
            </a:r>
            <a:r>
              <a:rPr/>
              <a:t> </a:t>
            </a:r>
            <a:r>
              <a:rPr/>
              <a:t>of</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a </a:t>
                </a:r>
                <a:r>
                  <a:rPr b="1"/>
                  <a:t>null hypothesis</a:t>
                </a:r>
                <a:r>
                  <a:rPr/>
                  <a:t> (</a:t>
                </a:r>
                <a14:m>
                  <m:oMath xmlns:m="http://schemas.openxmlformats.org/officeDocument/2006/math">
                    <m:sSub>
                      <m:e>
                        <m:r>
                          <m:t>H</m:t>
                        </m:r>
                      </m:e>
                      <m:sub>
                        <m:r>
                          <m:t>0</m:t>
                        </m:r>
                      </m:sub>
                    </m:sSub>
                  </m:oMath>
                </a14:m>
                <a:r>
                  <a:rPr/>
                  <a:t>) that represents the status quo.</a:t>
                </a:r>
              </a:p>
              <a:p>
                <a:pPr lvl="1"/>
                <a:r>
                  <a:rPr/>
                  <a:t>We also have an </a:t>
                </a:r>
                <a:r>
                  <a:rPr b="1"/>
                  <a:t>alternative hypothesis</a:t>
                </a:r>
                <a:r>
                  <a:rPr/>
                  <a:t> (</a:t>
                </a:r>
                <a14:m>
                  <m:oMath xmlns:m="http://schemas.openxmlformats.org/officeDocument/2006/math">
                    <m:sSub>
                      <m:e>
                        <m:r>
                          <m:t>H</m:t>
                        </m:r>
                      </m:e>
                      <m:sub>
                        <m:r>
                          <m:t>A</m:t>
                        </m:r>
                      </m:sub>
                    </m:sSub>
                  </m:oMath>
                </a14:m>
                <a:r>
                  <a:rPr/>
                  <a:t>) that represents our research question, i.e. what we’re testing for.</a:t>
                </a:r>
              </a:p>
              <a:p>
                <a:pPr lvl="1"/>
                <a:r>
                  <a:rPr/>
                  <a:t>We conduct a hypothesis test under the assumption that the null hypothesis is true, either via simulation (today) or theoretical methods (later in the course).</a:t>
                </a:r>
              </a:p>
              <a:p>
                <a:pPr lvl="1"/>
                <a:r>
                  <a:rPr/>
                  <a:t>If the test results suggest that the data do not provide convincing evidence for the alternative hypothesis, we stick with the null hypothesis. If they do, then we reject the null hypothesis in favor of the alternative.</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example</a:t>
            </a:r>
            <a:r>
              <a:rPr/>
              <a:t> </a:t>
            </a:r>
            <a:r>
              <a:rPr/>
              <a:t>of</a:t>
            </a:r>
            <a:r>
              <a:rPr/>
              <a:t> </a:t>
            </a:r>
            <a:r>
              <a:rPr/>
              <a:t>gender</a:t>
            </a:r>
            <a:r>
              <a:rPr/>
              <a:t> </a:t>
            </a:r>
            <a:r>
              <a:rPr/>
              <a:t>discrimination</a:t>
            </a:r>
            <a:r>
              <a:rPr/>
              <a:t> </a:t>
            </a:r>
            <a:r>
              <a:rPr/>
              <a:t>…</a:t>
            </a:r>
          </a:p>
        </p:txBody>
      </p:sp>
      <p:sp>
        <p:nvSpPr>
          <p:cNvPr id="3" name="Content Placeholder 2"/>
          <p:cNvSpPr>
            <a:spLocks noGrp="1"/>
          </p:cNvSpPr>
          <p:nvPr>
            <p:ph idx="1"/>
          </p:nvPr>
        </p:nvSpPr>
        <p:spPr/>
        <p:txBody>
          <a:bodyPr/>
          <a:lstStyle/>
          <a:p>
            <a:pPr lvl="0" marL="0" indent="0">
              <a:buNone/>
            </a:pPr>
          </a:p>
          <a:p>
            <a:pPr lvl="0" marL="0" indent="0">
              <a:buNone/>
            </a:pPr>
            <a:r>
              <a:rPr/>
              <a:t>Since it was quite unlikely to obtain results like the actual data or something more extreme in the simulations (male promotions being 30% or more higher than female promotions), we would decide to reject the null hypothesis in favor of the alternative.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Testing</a:t>
            </a:r>
            <a:r>
              <a:rPr/>
              <a:t> </a:t>
            </a:r>
            <a:r>
              <a:rPr/>
              <a:t>Hypotheses:</a:t>
            </a:r>
            <a:r>
              <a:rPr/>
              <a:t> </a:t>
            </a:r>
            <a:r>
              <a:rPr/>
              <a:t>CIs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a:p>
                <a:pPr lvl="1"/>
                <a:r>
                  <a:rPr/>
                  <a:t>Since the null value is included in the interval, we do not reject the null hypothesis in favor of the alternative.</a:t>
                </a:r>
              </a:p>
              <a:p>
                <a:pPr lvl="1"/>
                <a:r>
                  <a:rPr/>
                  <a:t>This is a quick-and-dirty approach for hypothesis testing. However it doesn’t tell us the likelihood of certain outcomes under the null hypothesis, i.e., the </a:t>
                </a:r>
                <a:r>
                  <a:rPr i="1"/>
                  <a:t>p</a:t>
                </a:r>
                <a:r>
                  <a:rPr/>
                  <a:t>-value, based on which we can make a decision on the hypotheses.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Hypothesis</a:t>
            </a:r>
            <a:r>
              <a:rPr/>
              <a:t> </a:t>
            </a:r>
            <a:r>
              <a:rPr/>
              <a:t>Testing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We saw a difference of almost 30% (29.2% to be exact) between the proportion of male and female files that are promoted. Based on this information, which of the below is true?</a:t>
            </a:r>
          </a:p>
          <a:p>
            <a:pPr lvl="1">
              <a:buAutoNum type="arabicPeriod"/>
            </a:pPr>
            <a:r>
              <a:rPr/>
              <a:t>If we were to repeat the experiment we will definitely see that more female files get promoted. This was a fluke.</a:t>
            </a:r>
          </a:p>
          <a:p>
            <a:pPr lvl="1">
              <a:buAutoNum type="arabicPeriod"/>
            </a:pPr>
            <a:r>
              <a:rPr/>
              <a:t>Promotion is dependent on gender, males are more likely to be promoted, and hence there is gender discrimination against women in promotion decisions.</a:t>
            </a:r>
          </a:p>
          <a:p>
            <a:pPr lvl="1">
              <a:buAutoNum type="arabicPeriod"/>
            </a:pPr>
            <a:r>
              <a:rPr/>
              <a:t>The difference in the proportions of promoted male and female files is due to chance, this is not evidence of gender discrimination against women in promotion decisions.</a:t>
            </a:r>
          </a:p>
          <a:p>
            <a:pPr lvl="1">
              <a:buAutoNum type="arabicPeriod"/>
            </a:pPr>
            <a:r>
              <a:rPr/>
              <a:t>Women are less qualified than men, and this is why fewer females get promoted.</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Concept</a:t>
            </a:r>
            <a:r>
              <a:rPr/>
              <a:t> </a:t>
            </a:r>
            <a:r>
              <a:rPr/>
              <a:t>of</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a </a:t>
                </a:r>
                <a:r>
                  <a:rPr b="1"/>
                  <a:t>null hypothesis</a:t>
                </a:r>
                <a:r>
                  <a:rPr/>
                  <a:t> (</a:t>
                </a:r>
                <a14:m>
                  <m:oMath xmlns:m="http://schemas.openxmlformats.org/officeDocument/2006/math">
                    <m:sSub>
                      <m:e>
                        <m:r>
                          <m:t>H</m:t>
                        </m:r>
                      </m:e>
                      <m:sub>
                        <m:r>
                          <m:t>0</m:t>
                        </m:r>
                      </m:sub>
                    </m:sSub>
                  </m:oMath>
                </a14:m>
                <a:r>
                  <a:rPr/>
                  <a:t>) that represents the status quo.</a:t>
                </a:r>
              </a:p>
              <a:p>
                <a:pPr lvl="1"/>
                <a:r>
                  <a:rPr/>
                  <a:t>We also have an </a:t>
                </a:r>
                <a:r>
                  <a:rPr b="1"/>
                  <a:t>alternative hypothesis</a:t>
                </a:r>
                <a:r>
                  <a:rPr/>
                  <a:t> (</a:t>
                </a:r>
                <a14:m>
                  <m:oMath xmlns:m="http://schemas.openxmlformats.org/officeDocument/2006/math">
                    <m:sSub>
                      <m:e>
                        <m:r>
                          <m:t>H</m:t>
                        </m:r>
                      </m:e>
                      <m:sub>
                        <m:r>
                          <m:t>A</m:t>
                        </m:r>
                      </m:sub>
                    </m:sSub>
                  </m:oMath>
                </a14:m>
                <a:r>
                  <a:rPr/>
                  <a:t>) that represents our research question, i.e. what we’re testing for.</a:t>
                </a:r>
              </a:p>
              <a:p>
                <a:pPr lvl="1"/>
                <a:r>
                  <a:rPr/>
                  <a:t>We conduct a hypothesis test under the assumption that the null hypothesis is true, either via simulation (today) or theoretical methods (later in the course).</a:t>
                </a:r>
              </a:p>
              <a:p>
                <a:pPr lvl="1"/>
                <a:r>
                  <a:rPr/>
                  <a:t>If the test results suggest that the data do not provide convincing evidence for the alternative hypothesis, we stick with the null hypothesis. If they do, then we reject the null hypothesis in favor of the alternative.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a:p>
                <a:pPr lvl="1"/>
                <a:r>
                  <a:rPr/>
                  <a:t>Since the null value is included in the interval, we do not reject the null hypothesis in favor of the alternative.</a:t>
                </a:r>
              </a:p>
              <a:p>
                <a:pPr lvl="1"/>
                <a:r>
                  <a:rPr/>
                  <a:t>This is a quick-and-dirty approach for hypothesis testing. However it doesn’t tell us the likelihood of certain outcomes under the null hypothesis, i.e., the </a:t>
                </a:r>
                <a:r>
                  <a:rPr i="1"/>
                  <a:t>p</a:t>
                </a:r>
                <a:r>
                  <a:rPr/>
                  <a:t>-value, based on which we can make a decision on the hypotheses.</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Recall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Confidence intervals for the population mean </a:t>
                </a:r>
                <a14:m>
                  <m:oMath xmlns:m="http://schemas.openxmlformats.org/officeDocument/2006/math">
                    <m:r>
                      <m:t>μ</m:t>
                    </m:r>
                  </m:oMath>
                </a14:m>
                <a:r>
                  <a:rPr/>
                  <a:t> from large samples have the form</a:t>
                </a:r>
              </a:p>
              <a:p>
                <a:pPr lvl="0" marL="0" indent="0">
                  <a:buNone/>
                </a:pPr>
                <a14:m>
                  <m:oMathPara xmlns:m="http://schemas.openxmlformats.org/officeDocument/2006/math">
                    <m:oMathParaPr>
                      <m:jc m:val="center"/>
                    </m:oMathParaPr>
                    <m:oMath>
                      <m:bar>
                        <m:barPr>
                          <m:pos m:val="top"/>
                        </m:barPr>
                        <m:e>
                          <m:r>
                            <m:t>x</m:t>
                          </m:r>
                        </m:e>
                      </m:bar>
                      <m:r>
                        <m:t>±</m:t>
                      </m:r>
                      <m:r>
                        <m:rPr>
                          <m:sty m:val="p"/>
                        </m:rPr>
                        <m:t>ME</m:t>
                      </m:r>
                      <m:r>
                        <m:t>=</m:t>
                      </m:r>
                      <m:bar>
                        <m:barPr>
                          <m:pos m:val="top"/>
                        </m:barPr>
                        <m:e>
                          <m:r>
                            <m:t>x</m:t>
                          </m:r>
                        </m:e>
                      </m:bar>
                      <m:r>
                        <m:t>±</m:t>
                      </m:r>
                      <m:sSup>
                        <m:e>
                          <m:r>
                            <m:t>z</m:t>
                          </m:r>
                        </m:e>
                        <m:sup>
                          <m:r>
                            <m:t>⋆</m:t>
                          </m:r>
                        </m:sup>
                      </m:sSup>
                      <m:r>
                        <m:t>⋅</m:t>
                      </m:r>
                      <m:r>
                        <m:rPr>
                          <m:sty m:val="p"/>
                        </m:rPr>
                        <m:t>SE</m:t>
                      </m:r>
                    </m:oMath>
                  </m:oMathPara>
                </a14:m>
              </a:p>
              <a:p>
                <a:pPr lvl="0" marL="0" indent="0">
                  <a:buNone/>
                </a:pPr>
                <a:r>
                  <a:rPr/>
                  <a:t>and explicitly, the Standard Error, </a:t>
                </a:r>
                <a14:m>
                  <m:oMath xmlns:m="http://schemas.openxmlformats.org/officeDocument/2006/math">
                    <m:r>
                      <m:rPr>
                        <m:sty m:val="p"/>
                      </m:rPr>
                      <m:t>SE</m:t>
                    </m:r>
                  </m:oMath>
                </a14:m>
                <a:r>
                  <a:rPr/>
                  <a:t>, is</a:t>
                </a:r>
              </a:p>
              <a:p>
                <a:pPr lvl="0" marL="0" indent="0">
                  <a:buNone/>
                </a:pPr>
                <a14:m>
                  <m:oMathPara xmlns:m="http://schemas.openxmlformats.org/officeDocument/2006/math">
                    <m:oMathParaPr>
                      <m:jc m:val="center"/>
                    </m:oMathParaPr>
                    <m:oMath>
                      <m:r>
                        <m:rPr>
                          <m:sty m:val="p"/>
                        </m:rPr>
                        <m:t>SE</m:t>
                      </m:r>
                      <m:r>
                        <m:t>=</m:t>
                      </m:r>
                      <m:f>
                        <m:fPr>
                          <m:type m:val="bar"/>
                        </m:fPr>
                        <m:num>
                          <m:r>
                            <m:t>σ</m:t>
                          </m:r>
                        </m:num>
                        <m:den>
                          <m:rad>
                            <m:radPr>
                              <m:degHide m:val="1"/>
                            </m:radPr>
                            <m:deg/>
                            <m:e>
                              <m:r>
                                <m:t>n</m:t>
                              </m:r>
                            </m:e>
                          </m:rad>
                        </m:den>
                      </m:f>
                      <m:r>
                        <m:t>.</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Examples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p:sp>
        <p:nvSpPr>
          <p:cNvPr id="3" name="Content Placeholder 2"/>
          <p:cNvSpPr>
            <a:spLocks noGrp="1"/>
          </p:cNvSpPr>
          <p:nvPr>
            <p:ph idx="1"/>
          </p:nvPr>
        </p:nvSpPr>
        <p:spPr/>
        <p:txBody>
          <a:bodyPr/>
          <a:lstStyle/>
          <a:p>
            <a:pPr lvl="0" marL="0" indent="0">
              <a:buNone/>
            </a:pPr>
            <a:r>
              <a:rPr/>
              <a:t>Maple Leaf receives a large shipment of turkeys carcasses for packaging and sale, and the manager wants to determine if the true mean weight of the turkeys meets their requirement of 3.7 kg per turkey, on average. A random sample of 36 turkeys yields a sample mean weight of 3.6 kg., with a sample standard deviation of 0.61 kg. Does the shipment satisfy Maple Leaf’s requirement? (Note: it would be very costly to reject a shipment incorrectly.) Complete a test of hypothesis using a confidence interval.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Key information:</a:t>
                </a:r>
              </a:p>
              <a:p>
                <a:pPr lvl="1"/>
                <a14:m>
                  <m:oMath xmlns:m="http://schemas.openxmlformats.org/officeDocument/2006/math">
                    <m:r>
                      <m:t>μ</m:t>
                    </m:r>
                    <m:r>
                      <m:t>=</m:t>
                    </m:r>
                    <m:r>
                      <m:t>3.7</m:t>
                    </m:r>
                  </m:oMath>
                </a14:m>
              </a:p>
              <a:p>
                <a:pPr lvl="1"/>
                <a14:m>
                  <m:oMath xmlns:m="http://schemas.openxmlformats.org/officeDocument/2006/math">
                    <m:bar>
                      <m:barPr>
                        <m:pos m:val="top"/>
                      </m:barPr>
                      <m:e>
                        <m:r>
                          <m:t>x</m:t>
                        </m:r>
                      </m:e>
                    </m:bar>
                    <m:r>
                      <m:t>=</m:t>
                    </m:r>
                    <m:r>
                      <m:t>3.6</m:t>
                    </m:r>
                  </m:oMath>
                </a14:m>
              </a:p>
              <a:p>
                <a:pPr lvl="1"/>
                <a14:m>
                  <m:oMath xmlns:m="http://schemas.openxmlformats.org/officeDocument/2006/math">
                    <m:r>
                      <m:t>s</m:t>
                    </m:r>
                    <m:r>
                      <m:t>=</m:t>
                    </m:r>
                    <m:r>
                      <m:t>0.61</m:t>
                    </m:r>
                  </m:oMath>
                </a14:m>
              </a:p>
              <a:p>
                <a:pPr lvl="1"/>
                <a14:m>
                  <m:oMath xmlns:m="http://schemas.openxmlformats.org/officeDocument/2006/math">
                    <m:r>
                      <m:t>n</m:t>
                    </m:r>
                    <m:r>
                      <m:t>=</m:t>
                    </m:r>
                    <m:r>
                      <m:t>36</m:t>
                    </m:r>
                  </m:oMath>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Compute the confidence interval:</a:t>
                </a:r>
              </a:p>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3.6</m:t>
                      </m:r>
                      <m:r>
                        <m:t>±</m:t>
                      </m:r>
                      <m:sSup>
                        <m:e>
                          <m:r>
                            <m:t>z</m:t>
                          </m:r>
                        </m:e>
                        <m:sup>
                          <m:r>
                            <m:t>⋆</m:t>
                          </m:r>
                        </m:sup>
                      </m:sSup>
                      <m:r>
                        <m:t>⋅</m:t>
                      </m:r>
                      <m:f>
                        <m:fPr>
                          <m:type m:val="bar"/>
                        </m:fPr>
                        <m:num>
                          <m:r>
                            <m:t>0.61</m:t>
                          </m:r>
                        </m:num>
                        <m:den>
                          <m:rad>
                            <m:radPr>
                              <m:degHide m:val="1"/>
                            </m:radPr>
                            <m:deg/>
                            <m:e>
                              <m:r>
                                <m:t>36</m:t>
                              </m:r>
                            </m:e>
                          </m:rad>
                        </m:den>
                      </m:f>
                    </m:oMath>
                  </m:oMathPara>
                </a14:m>
              </a:p>
              <a:p>
                <a:pPr lvl="0" marL="0" indent="0">
                  <a:buNone/>
                </a:pPr>
                <a:r>
                  <a:rPr/>
                  <a:t>What is </a:t>
                </a:r>
                <a14:m>
                  <m:oMath xmlns:m="http://schemas.openxmlformats.org/officeDocument/2006/math">
                    <m:sSup>
                      <m:e>
                        <m:r>
                          <m:t>z</m:t>
                        </m:r>
                      </m:e>
                      <m:sup>
                        <m:r>
                          <m:t>⋆</m:t>
                        </m:r>
                      </m:sup>
                    </m:sSup>
                  </m:oMath>
                </a14:m>
                <a:r>
                  <a:rPr/>
                  <a:t>? The question says that a “mistake will be very costly” - so we really don’t want to make a mistake! This corresponds to a high degree of confidence, so let’s say 99%, which is </a:t>
                </a:r>
                <a14:m>
                  <m:oMath xmlns:m="http://schemas.openxmlformats.org/officeDocument/2006/math">
                    <m:r>
                      <m:t>α</m:t>
                    </m:r>
                    <m:r>
                      <m:t>/</m:t>
                    </m:r>
                    <m:r>
                      <m:t>2</m:t>
                    </m:r>
                    <m:r>
                      <m:t>=</m:t>
                    </m:r>
                    <m:r>
                      <m:t>0.005</m:t>
                    </m:r>
                  </m:oMath>
                </a14:m>
                <a:r>
                  <a:rPr/>
                  <a:t>. Then:</a:t>
                </a:r>
              </a:p>
              <a:p>
                <a:pPr lvl="0" marL="1270000" indent="0">
                  <a:buNone/>
                </a:pPr>
                <a:r>
                  <a:rPr sz="1800" b="1">
                    <a:solidFill>
                      <a:srgbClr val="007020"/>
                    </a:solidFill>
                    <a:latin typeface="Courier"/>
                  </a:rPr>
                  <a:t>qnorm</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0.01</a:t>
                </a:r>
                <a:r>
                  <a:rPr sz="1800">
                    <a:solidFill>
                      <a:srgbClr val="666666"/>
                    </a:solidFill>
                    <a:latin typeface="Courier"/>
                  </a:rPr>
                  <a:t>/</a:t>
                </a:r>
                <a:r>
                  <a:rPr sz="1800">
                    <a:solidFill>
                      <a:srgbClr val="40A070"/>
                    </a:solidFill>
                    <a:latin typeface="Courier"/>
                  </a:rPr>
                  <a:t>2</a:t>
                </a:r>
                <a:r>
                  <a:rPr sz="1800">
                    <a:latin typeface="Courier"/>
                  </a:rPr>
                  <a:t>)</a:t>
                </a:r>
              </a:p>
              <a:p>
                <a:pPr lvl="0" marL="1270000" indent="0">
                  <a:buNone/>
                </a:pPr>
                <a:r>
                  <a:rPr sz="1800">
                    <a:latin typeface="Courier"/>
                  </a:rPr>
                  <a:t>## [1] 2.575829</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finishing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3.6</m:t>
                      </m:r>
                      <m:r>
                        <m:t>±</m:t>
                      </m:r>
                      <m:r>
                        <m:t>2.576</m:t>
                      </m:r>
                      <m:r>
                        <m:t>⋅</m:t>
                      </m:r>
                      <m:f>
                        <m:fPr>
                          <m:type m:val="bar"/>
                        </m:fPr>
                        <m:num>
                          <m:r>
                            <m:t>0.61</m:t>
                          </m:r>
                        </m:num>
                        <m:den>
                          <m:rad>
                            <m:radPr>
                              <m:degHide m:val="1"/>
                            </m:radPr>
                            <m:deg/>
                            <m:e>
                              <m:r>
                                <m:t>36</m:t>
                              </m:r>
                            </m:e>
                          </m:rad>
                        </m:den>
                      </m:f>
                      <m:r>
                        <m:t>=</m:t>
                      </m:r>
                      <m:r>
                        <m:t>(</m:t>
                      </m:r>
                      <m:r>
                        <m:t>3.3381</m:t>
                      </m:r>
                      <m:r>
                        <m:t>,</m:t>
                      </m:r>
                      <m:r>
                        <m:t>3.8619</m:t>
                      </m:r>
                      <m:r>
                        <m:t>)</m:t>
                      </m:r>
                    </m:oMath>
                  </m:oMathPara>
                </a14:m>
              </a:p>
              <a:p>
                <a:pPr lvl="0" marL="0" indent="0">
                  <a:buNone/>
                </a:pPr>
                <a:r>
                  <a:rPr/>
                  <a:t>Since this confidence interval </a:t>
                </a:r>
                <a:r>
                  <a:rPr b="1"/>
                  <a:t>includes</a:t>
                </a:r>
                <a:r>
                  <a:rPr/>
                  <a:t> the null hypothesis of 3.7, we </a:t>
                </a:r>
                <a:r>
                  <a:rPr b="1"/>
                  <a:t>fail to reject the null hypothesis</a:t>
                </a:r>
                <a:r>
                  <a:rPr/>
                  <a:t>, and this shipment probably meets the company’s requirement.</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p>
        </p:txBody>
      </p:sp>
      <p:sp>
        <p:nvSpPr>
          <p:cNvPr id="3" name="Content Placeholder 2"/>
          <p:cNvSpPr>
            <a:spLocks noGrp="1"/>
          </p:cNvSpPr>
          <p:nvPr>
            <p:ph idx="1"/>
          </p:nvPr>
        </p:nvSpPr>
        <p:spPr/>
        <p:txBody>
          <a:bodyPr/>
          <a:lstStyle/>
          <a:p>
            <a:pPr lvl="0" marL="0" indent="0">
              <a:buNone/>
            </a:pPr>
            <a:r>
              <a:rPr/>
              <a:t>A survey asked how many universities students applied to, and 206 students responded to this question. This sample yielded an average of 9.7 universitiy applications with a standard deviation of 7. A government website states that counselors recommend students apply to roughly 8 universities. Do these data provide convincing evidence that the average number of universities all Trent students apply to is </a:t>
            </a:r>
            <a:r>
              <a:rPr i="1"/>
              <a:t>higher</a:t>
            </a:r>
            <a:r>
              <a:rPr/>
              <a:t> than recommended?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We saw a difference of almost 30% (29.2% to be exact) between the proportion of male and female files that are promoted. Based on this information, which of the below is true?</a:t>
            </a:r>
          </a:p>
          <a:p>
            <a:pPr lvl="1">
              <a:buAutoNum type="arabicPeriod"/>
            </a:pPr>
            <a:r>
              <a:rPr/>
              <a:t>If we were to repeat the experiment we will definitely see that more female files get promoted. This was a fluke.</a:t>
            </a:r>
          </a:p>
          <a:p>
            <a:pPr lvl="1">
              <a:buAutoNum type="arabicPeriod"/>
            </a:pPr>
            <a:r>
              <a:rPr/>
              <a:t>Promotion is dependent on gender, males are more likely to be promoted, and hence there is gender discrimination against women in promotion decisions. Maybe!</a:t>
            </a:r>
          </a:p>
          <a:p>
            <a:pPr lvl="1">
              <a:buAutoNum type="arabicPeriod"/>
            </a:pPr>
            <a:r>
              <a:rPr/>
              <a:t>The difference in the proportions of promoted male and female files is due to chance, this is not evidence of gender discrimination against women in promotion decisions. Maybe!</a:t>
            </a:r>
          </a:p>
          <a:p>
            <a:pPr lvl="1">
              <a:buAutoNum type="arabicPeriod"/>
            </a:pPr>
            <a:r>
              <a:rPr/>
              <a:t>Women are less qualified than men, and this is why fewer females get promoted.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p>
        </p:txBody>
      </p:sp>
      <p:sp>
        <p:nvSpPr>
          <p:cNvPr id="3" name="Content Placeholder 2"/>
          <p:cNvSpPr>
            <a:spLocks noGrp="1"/>
          </p:cNvSpPr>
          <p:nvPr>
            <p:ph idx="1"/>
          </p:nvPr>
        </p:nvSpPr>
        <p:spPr/>
        <p:txBody>
          <a:bodyPr/>
          <a:lstStyle/>
          <a:p>
            <a:pPr lvl="1"/>
            <a:r>
              <a:rPr/>
              <a:t>The </a:t>
            </a:r>
            <a:r>
              <a:rPr b="1"/>
              <a:t>parameter of interest</a:t>
            </a:r>
            <a:r>
              <a:rPr/>
              <a:t> is the average number of schools applied to by </a:t>
            </a:r>
            <a:r>
              <a:rPr b="1"/>
              <a:t>all</a:t>
            </a:r>
            <a:r>
              <a:rPr/>
              <a:t> Trent students.</a:t>
            </a:r>
          </a:p>
          <a:p>
            <a:pPr lvl="1"/>
            <a:r>
              <a:rPr/>
              <a:t>There may be two explanations why our sample mean is higher than the recommended 8 schools.</a:t>
            </a:r>
          </a:p>
          <a:p>
            <a:pPr lvl="2"/>
            <a:r>
              <a:rPr/>
              <a:t>The true population mean is different.</a:t>
            </a:r>
          </a:p>
          <a:p>
            <a:pPr lvl="2"/>
            <a:r>
              <a:rPr/>
              <a:t>The true population mean is 8, and the difference between the true population mean and the sample mean is simply due to natural sampling variability.</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the assumption the average number of schools Trent students apply to is 8 (as recommended)</a:t>
                </a:r>
              </a:p>
              <a:p>
                <a:pPr lvl="1"/>
                <a14:m>
                  <m:oMathPara xmlns:m="http://schemas.openxmlformats.org/officeDocument/2006/math">
                    <m:oMathParaPr>
                      <m:jc m:val="center"/>
                    </m:oMathParaPr>
                    <m:oMath>
                      <m:sSub>
                        <m:e>
                          <m:r>
                            <m:t>H</m:t>
                          </m:r>
                        </m:e>
                        <m:sub>
                          <m:r>
                            <m:t>0</m:t>
                          </m:r>
                        </m:sub>
                      </m:sSub>
                      <m:r>
                        <m:t>:</m:t>
                      </m:r>
                      <m:r>
                        <m:t> </m:t>
                      </m:r>
                      <m:r>
                        <m:t>μ</m:t>
                      </m:r>
                      <m:r>
                        <m:t>=</m:t>
                      </m:r>
                      <m:r>
                        <m:t>8</m:t>
                      </m:r>
                    </m:oMath>
                  </m:oMathPara>
                </a14:m>
              </a:p>
              <a:p>
                <a:pPr lvl="1"/>
                <a:r>
                  <a:rPr/>
                  <a:t>We test the claim that the average number of schools Trent students apply to is greater than 8</a:t>
                </a:r>
              </a:p>
              <a:p>
                <a:pPr lvl="1"/>
                <a14:m>
                  <m:oMathPara xmlns:m="http://schemas.openxmlformats.org/officeDocument/2006/math">
                    <m:oMathParaPr>
                      <m:jc m:val="center"/>
                    </m:oMathParaPr>
                    <m:oMath>
                      <m:sSub>
                        <m:e>
                          <m:r>
                            <m:t>H</m:t>
                          </m:r>
                        </m:e>
                        <m:sub>
                          <m:r>
                            <m:t>A</m:t>
                          </m:r>
                        </m:sub>
                      </m:sSub>
                      <m:r>
                        <m:t>:</m:t>
                      </m:r>
                      <m:r>
                        <m:t> </m:t>
                      </m:r>
                      <m:r>
                        <m:t>μ</m:t>
                      </m:r>
                      <m:r>
                        <m:t>&gt;</m:t>
                      </m:r>
                      <m:r>
                        <m:t>8</m:t>
                      </m:r>
                    </m:oMath>
                  </m:oMathPara>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conditions</a:t>
            </a:r>
          </a:p>
        </p:txBody>
      </p:sp>
      <p:sp>
        <p:nvSpPr>
          <p:cNvPr id="3" name="Content Placeholder 2"/>
          <p:cNvSpPr>
            <a:spLocks noGrp="1"/>
          </p:cNvSpPr>
          <p:nvPr>
            <p:ph idx="1"/>
          </p:nvPr>
        </p:nvSpPr>
        <p:spPr/>
        <p:txBody>
          <a:bodyPr/>
          <a:lstStyle/>
          <a:p>
            <a:pPr lvl="0" marL="0" indent="0">
              <a:buNone/>
            </a:pPr>
            <a:r>
              <a:rPr/>
              <a:t>Which of the following is </a:t>
            </a:r>
            <a:r>
              <a:rPr i="1"/>
              <a:t>not</a:t>
            </a:r>
            <a:r>
              <a:rPr/>
              <a:t> a condition that needs to be met to proceed with this hypothesis test?</a:t>
            </a:r>
          </a:p>
          <a:p>
            <a:pPr lvl="1"/>
            <a:r>
              <a:rPr/>
              <a:t>Students in the sample should be independent of each other with respect to how many schools they applied to.</a:t>
            </a:r>
          </a:p>
          <a:p>
            <a:pPr lvl="1"/>
            <a:r>
              <a:rPr/>
              <a:t>Sampling should have been done randomly.</a:t>
            </a:r>
          </a:p>
          <a:p>
            <a:pPr lvl="1"/>
            <a:r>
              <a:rPr/>
              <a:t>The sample size should be less than 10% of the population of all Trent students.</a:t>
            </a:r>
          </a:p>
          <a:p>
            <a:pPr lvl="1"/>
            <a:r>
              <a:rPr/>
              <a:t>There should be at least 10 successes and 10 failures in the sample.</a:t>
            </a:r>
          </a:p>
          <a:p>
            <a:pPr lvl="1"/>
            <a:r>
              <a:rPr/>
              <a:t>The distribution of the number of schools students apply to should not be extremely skewed.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a</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What’s the key information again?</a:t>
                </a:r>
              </a:p>
              <a:p>
                <a:pPr lvl="1"/>
                <a14:m>
                  <m:oMath xmlns:m="http://schemas.openxmlformats.org/officeDocument/2006/math">
                    <m:r>
                      <m:t>n</m:t>
                    </m:r>
                    <m:r>
                      <m:t>=</m:t>
                    </m:r>
                    <m:r>
                      <m:t>206</m:t>
                    </m:r>
                  </m:oMath>
                </a14:m>
              </a:p>
              <a:p>
                <a:pPr lvl="1"/>
                <a14:m>
                  <m:oMath xmlns:m="http://schemas.openxmlformats.org/officeDocument/2006/math">
                    <m:bar>
                      <m:barPr>
                        <m:pos m:val="top"/>
                      </m:barPr>
                      <m:e>
                        <m:r>
                          <m:t>x</m:t>
                        </m:r>
                      </m:e>
                    </m:bar>
                    <m:r>
                      <m:t>=</m:t>
                    </m:r>
                    <m:r>
                      <m:t>9.7</m:t>
                    </m:r>
                  </m:oMath>
                </a14:m>
              </a:p>
              <a:p>
                <a:pPr lvl="1"/>
                <a14:m>
                  <m:oMath xmlns:m="http://schemas.openxmlformats.org/officeDocument/2006/math">
                    <m:r>
                      <m:t>s</m:t>
                    </m:r>
                    <m:r>
                      <m:t>=</m:t>
                    </m:r>
                    <m:r>
                      <m:t>7</m:t>
                    </m:r>
                  </m:oMath>
                </a14:m>
              </a:p>
              <a:p>
                <a:pPr lvl="1"/>
                <a14:m>
                  <m:oMath xmlns:m="http://schemas.openxmlformats.org/officeDocument/2006/math">
                    <m:r>
                      <m:t>μ</m:t>
                    </m:r>
                    <m:r>
                      <m:t>=</m:t>
                    </m:r>
                    <m:r>
                      <m:t>8</m:t>
                    </m:r>
                  </m:oMath>
                </a14:m>
              </a:p>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9.7</m:t>
                      </m:r>
                      <m:r>
                        <m:t>±</m:t>
                      </m:r>
                      <m:r>
                        <m:t>1.96</m:t>
                      </m:r>
                      <m:r>
                        <m:t>⋅</m:t>
                      </m:r>
                      <m:f>
                        <m:fPr>
                          <m:type m:val="bar"/>
                        </m:fPr>
                        <m:num>
                          <m:r>
                            <m:t>7</m:t>
                          </m:r>
                        </m:num>
                        <m:den>
                          <m:rad>
                            <m:radPr>
                              <m:degHide m:val="1"/>
                            </m:radPr>
                            <m:deg/>
                            <m:e>
                              <m:r>
                                <m:t>206</m:t>
                              </m:r>
                            </m:e>
                          </m:rad>
                        </m:den>
                      </m:f>
                      <m:r>
                        <m:t>=</m:t>
                      </m:r>
                      <m:r>
                        <m:t>(</m:t>
                      </m:r>
                      <m:r>
                        <m:t>8.744</m:t>
                      </m:r>
                      <m:r>
                        <m:t>,</m:t>
                      </m:r>
                      <m:r>
                        <m:t>10.656</m:t>
                      </m:r>
                      <m:r>
                        <m:t>)</m:t>
                      </m:r>
                    </m:oMath>
                  </m:oMathPara>
                </a14:m>
              </a:p>
              <a:p>
                <a:pPr lvl="0" marL="0" indent="0">
                  <a:buNone/>
                </a:pPr>
                <a:r>
                  <a:rPr/>
                  <a:t>So, since </a:t>
                </a:r>
                <a14:m>
                  <m:oMath xmlns:m="http://schemas.openxmlformats.org/officeDocument/2006/math">
                    <m:r>
                      <m:t>8</m:t>
                    </m:r>
                  </m:oMath>
                </a14:m>
                <a:r>
                  <a:rPr/>
                  <a:t> is </a:t>
                </a:r>
                <a:r>
                  <a:rPr b="1"/>
                  <a:t>not</a:t>
                </a:r>
                <a:r>
                  <a:rPr/>
                  <a:t> included in this interval, we </a:t>
                </a:r>
                <a:r>
                  <a:rPr b="1"/>
                  <a:t>do have evidence to reject the null</a:t>
                </a:r>
                <a:r>
                  <a:rPr/>
                  <a:t>, and we can conclude that it appears that Trent students are applying to too many universities, based on the standard recommendation.</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Idea</a:t>
            </a:r>
          </a:p>
        </p:txBody>
      </p:sp>
      <p:sp>
        <p:nvSpPr>
          <p:cNvPr id="3" name="Content Placeholder 2"/>
          <p:cNvSpPr>
            <a:spLocks noGrp="1"/>
          </p:cNvSpPr>
          <p:nvPr>
            <p:ph idx="1"/>
          </p:nvPr>
        </p:nvSpPr>
        <p:spPr/>
        <p:txBody>
          <a:bodyPr/>
          <a:lstStyle/>
          <a:p>
            <a:pPr lvl="0" marL="0" indent="0">
              <a:buNone/>
            </a:pPr>
            <a:r>
              <a:rPr/>
              <a:t>There is another way we can do these hypothesis tests, which we’ll talk about next class.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Competing</a:t>
            </a:r>
            <a:r>
              <a:rPr/>
              <a:t> </a:t>
            </a:r>
            <a:r>
              <a:rPr/>
              <a:t>Claims</a:t>
            </a:r>
          </a:p>
        </p:txBody>
      </p:sp>
      <p:sp>
        <p:nvSpPr>
          <p:cNvPr id="3" name="Content Placeholder 2"/>
          <p:cNvSpPr>
            <a:spLocks noGrp="1"/>
          </p:cNvSpPr>
          <p:nvPr>
            <p:ph idx="1"/>
          </p:nvPr>
        </p:nvSpPr>
        <p:spPr/>
        <p:txBody>
          <a:bodyPr/>
          <a:lstStyle/>
          <a:p>
            <a:pPr lvl="0" marL="0" indent="0">
              <a:buNone/>
            </a:pPr>
            <a:r>
              <a:rPr/>
              <a:t>“There is nothing going on.” (</a:t>
            </a:r>
            <a:r>
              <a:rPr b="1"/>
              <a:t>Null Hypothesis</a:t>
            </a:r>
            <a:r>
              <a:rPr/>
              <a:t>)</a:t>
            </a:r>
          </a:p>
          <a:p>
            <a:pPr lvl="0" marL="0" indent="0">
              <a:buNone/>
            </a:pPr>
            <a:r>
              <a:rPr/>
              <a:t>Promotion and gender are </a:t>
            </a:r>
            <a:r>
              <a:rPr b="1"/>
              <a:t>independent</a:t>
            </a:r>
            <a:r>
              <a:rPr/>
              <a:t>.</a:t>
            </a:r>
          </a:p>
          <a:p>
            <a:pPr lvl="0" marL="0" indent="0">
              <a:buNone/>
            </a:pPr>
            <a:r>
              <a:rPr/>
              <a:t>No gender discrimination.</a:t>
            </a:r>
          </a:p>
          <a:p>
            <a:pPr lvl="0" marL="0" indent="0">
              <a:buNone/>
            </a:pPr>
            <a:r>
              <a:rPr/>
              <a:t>Observed difference in proportions is simply due to chance.</a:t>
            </a:r>
          </a:p>
          <a:p>
            <a:pPr lvl="0" marL="0" indent="0">
              <a:buNone/>
            </a:pPr>
            <a:r>
              <a:rPr b="1"/>
              <a:t>versus</a:t>
            </a:r>
          </a:p>
          <a:p>
            <a:pPr lvl="0" marL="0" indent="0">
              <a:buNone/>
            </a:pPr>
            <a:r>
              <a:rPr/>
              <a:t>There is something going on.” (</a:t>
            </a:r>
            <a:r>
              <a:rPr b="1"/>
              <a:t>Alternative Hypothesis</a:t>
            </a:r>
            <a:r>
              <a:rPr/>
              <a:t>)</a:t>
            </a:r>
          </a:p>
          <a:p>
            <a:pPr lvl="0" marL="0" indent="0">
              <a:buNone/>
            </a:pPr>
            <a:r>
              <a:rPr/>
              <a:t>Promotion and gender are </a:t>
            </a:r>
            <a:r>
              <a:rPr b="1"/>
              <a:t>dependent</a:t>
            </a:r>
            <a:r>
              <a:rPr/>
              <a:t>.</a:t>
            </a:r>
          </a:p>
          <a:p>
            <a:pPr lvl="0" marL="0" indent="0">
              <a:buNone/>
            </a:pPr>
            <a:r>
              <a:rPr/>
              <a:t>There is gender discrimination.</a:t>
            </a:r>
          </a:p>
          <a:p>
            <a:pPr lvl="0" marL="0" indent="0">
              <a:buNone/>
            </a:pPr>
            <a:r>
              <a:rPr/>
              <a:t>Observed difference in proportions is not due to chance.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a:t>
            </a:r>
            <a:r>
              <a:rPr/>
              <a:t> </a:t>
            </a:r>
            <a:r>
              <a:rPr/>
              <a:t>Will</a:t>
            </a:r>
            <a:r>
              <a:rPr/>
              <a:t> </a:t>
            </a:r>
            <a:r>
              <a:rPr/>
              <a:t>Return!</a:t>
            </a:r>
          </a:p>
        </p:txBody>
      </p:sp>
      <p:sp>
        <p:nvSpPr>
          <p:cNvPr id="3" name="Content Placeholder 2"/>
          <p:cNvSpPr>
            <a:spLocks noGrp="1"/>
          </p:cNvSpPr>
          <p:nvPr>
            <p:ph idx="1"/>
          </p:nvPr>
        </p:nvSpPr>
        <p:spPr/>
        <p:txBody>
          <a:bodyPr/>
          <a:lstStyle/>
          <a:p>
            <a:pPr lvl="0" marL="0" indent="0">
              <a:buNone/>
            </a:pPr>
            <a:r>
              <a:rPr/>
              <a:t>We will continue with the concept of hypothesis testing later in this lecture, and over the following weeks. First, lets develop some other ideas.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Variability</a:t>
            </a:r>
            <a:r>
              <a:rPr/>
              <a:t> </a:t>
            </a:r>
            <a:r>
              <a:rPr/>
              <a:t>in</a:t>
            </a:r>
            <a:r>
              <a:rPr/>
              <a:t> </a:t>
            </a:r>
            <a:r>
              <a:rPr/>
              <a:t>estimates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dc:title>
  <dc:creator/>
  <cp:keywords/>
  <dcterms:created xsi:type="dcterms:W3CDTF">2019-11-05T20:46:06Z</dcterms:created>
  <dcterms:modified xsi:type="dcterms:W3CDTF">2019-11-05T20:46:06Z</dcterms:modified>
</cp:coreProperties>
</file>