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93" d="100"/>
          <a:sy n="93" d="100"/>
        </p:scale>
        <p:origin x="102"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72" Type="http://schemas.openxmlformats.org/officeDocument/2006/relationships/tableStyles" Target="tableStyles.xml" /><Relationship Id="rId71" Type="http://schemas.openxmlformats.org/officeDocument/2006/relationships/theme" Target="theme/theme1.xml" /><Relationship Id="rId1" Type="http://schemas.openxmlformats.org/officeDocument/2006/relationships/slideMaster" Target="slideMasters/slideMaster1.xml" /><Relationship Id="rId70" Type="http://schemas.openxmlformats.org/officeDocument/2006/relationships/viewProps" Target="viewProps.xml" /><Relationship Id="rId69"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2/17/2018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2/17/2018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2/17/2018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2/17/2018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www.gallup.com/poll/160061/obesity-rate-stable-2012.aspx" TargetMode="Externa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www.gallup.com/poll/156974/private-schools-top-marks-educating-children.aspx" TargetMode="Externa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allery.shinyapps.io/dist_calc/" TargetMode="Externa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4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www.pewinternet.org/Reports/2012/Facebook-users/Summary.aspx" TargetMode="Externa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6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Lecture</a:t>
            </a:r>
            <a:r>
              <a:rPr/>
              <a:t> </a:t>
            </a:r>
            <a:r>
              <a:rPr/>
              <a:t>14</a:t>
            </a:r>
          </a:p>
        </p:txBody>
      </p:sp>
      <p:sp>
        <p:nvSpPr>
          <p:cNvPr id="3" name="Subtitle 2"/>
          <p:cNvSpPr>
            <a:spLocks noGrp="1"/>
          </p:cNvSpPr>
          <p:nvPr>
            <p:ph type="subTitle" idx="1"/>
          </p:nvPr>
        </p:nvSpPr>
        <p:spPr>
          <a:xfrm>
            <a:off x="1371600" y="3886200"/>
            <a:ext cx="6400800" cy="1752600"/>
          </a:xfrm>
        </p:spPr>
        <p:txBody>
          <a:bodyPr/>
          <a:lstStyle/>
          <a:p>
            <a:pPr lvl="0" marL="0" indent="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Geometric</a:t>
            </a:r>
            <a:r>
              <a:rPr/>
              <a:t> </a:t>
            </a:r>
            <a:r>
              <a:rPr/>
              <a:t>distribution</a:t>
            </a:r>
            <a:r>
              <a:rPr/>
              <a:t> </a:t>
            </a:r>
            <a:r>
              <a:rPr/>
              <a:t>(cont.)</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b="1"/>
                  <a:t>Geometric probabilities</a:t>
                </a:r>
                <a:r>
                  <a:rPr/>
                  <a:t>: If </a:t>
                </a:r>
                <a14:m>
                  <m:oMath xmlns:m="http://schemas.openxmlformats.org/officeDocument/2006/math">
                    <m:r>
                      <m:t>p</m:t>
                    </m:r>
                  </m:oMath>
                </a14:m>
                <a:r>
                  <a:rPr/>
                  <a:t> represents probability of success, </a:t>
                </a:r>
                <a14:m>
                  <m:oMath xmlns:m="http://schemas.openxmlformats.org/officeDocument/2006/math">
                    <m:r>
                      <m:t>(</m:t>
                    </m:r>
                    <m:r>
                      <m:t>1</m:t>
                    </m:r>
                    <m:r>
                      <m:t>−</m:t>
                    </m:r>
                    <m:r>
                      <m:t>p</m:t>
                    </m:r>
                    <m:r>
                      <m:t>)</m:t>
                    </m:r>
                  </m:oMath>
                </a14:m>
                <a:r>
                  <a:rPr/>
                  <a:t> represents probability of failure, and </a:t>
                </a:r>
                <a14:m>
                  <m:oMath xmlns:m="http://schemas.openxmlformats.org/officeDocument/2006/math">
                    <m:r>
                      <m:t>n</m:t>
                    </m:r>
                  </m:oMath>
                </a14:m>
                <a:r>
                  <a:rPr/>
                  <a:t> represents number of independent trials </a:t>
                </a:r>
                <a14:m>
                  <m:oMath xmlns:m="http://schemas.openxmlformats.org/officeDocument/2006/math">
                    <m:r>
                      <m:t>P</m:t>
                    </m:r>
                    <m:r>
                      <m:t>(</m:t>
                    </m:r>
                    <m:r>
                      <m:rPr>
                        <m:sty m:val="p"/>
                      </m:rPr>
                      <m:t>success on the </m:t>
                    </m:r>
                    <m:sSup>
                      <m:e>
                        <m:r>
                          <m:t>n</m:t>
                        </m:r>
                      </m:e>
                      <m:sup>
                        <m:r>
                          <m:t>t</m:t>
                        </m:r>
                        <m:r>
                          <m:t>h</m:t>
                        </m:r>
                      </m:sup>
                    </m:sSup>
                    <m:r>
                      <m:rPr>
                        <m:sty m:val="p"/>
                      </m:rPr>
                      <m:t> trial</m:t>
                    </m:r>
                    <m:r>
                      <m:t>)</m:t>
                    </m:r>
                    <m:r>
                      <m:t>=</m:t>
                    </m:r>
                    <m:r>
                      <m:t>(</m:t>
                    </m:r>
                    <m:r>
                      <m:t>1</m:t>
                    </m:r>
                    <m:r>
                      <m:t>−</m:t>
                    </m:r>
                    <m:r>
                      <m:t>p</m:t>
                    </m:r>
                    <m:sSup>
                      <m:e>
                        <m:r>
                          <m:t>)</m:t>
                        </m:r>
                      </m:e>
                      <m:sup>
                        <m:r>
                          <m:t>n</m:t>
                        </m:r>
                        <m:r>
                          <m:t>−</m:t>
                        </m:r>
                        <m:r>
                          <m:t>1</m:t>
                        </m:r>
                      </m:sup>
                    </m:sSup>
                    <m:r>
                      <m:t>p</m:t>
                    </m:r>
                  </m:oMath>
                </a14:m>
                <a:r>
                  <a:rPr/>
                  <a:t>.</a:t>
                </a:r>
              </a:p>
              <a:p>
                <a:pPr lvl="0" marL="0" indent="0">
                  <a:buNone/>
                </a:pPr>
                <a:r>
                  <a:rPr/>
                  <a:t>Can we calculate the probability of rolling a 6 for the first time on the 6</a:t>
                </a:r>
                <a14:m>
                  <m:oMath xmlns:m="http://schemas.openxmlformats.org/officeDocument/2006/math">
                    <m:sSup>
                      <m:e>
                        <m:r>
                          <m:t>​</m:t>
                        </m:r>
                      </m:e>
                      <m:sup>
                        <m:r>
                          <m:t>t</m:t>
                        </m:r>
                        <m:r>
                          <m:t>h</m:t>
                        </m:r>
                      </m:sup>
                    </m:sSup>
                  </m:oMath>
                </a14:m>
                <a:r>
                  <a:rPr/>
                  <a:t> roll of a die using the geometric distribution? Note that what was a success (rolling a 6) and what was a failure (not rolling a 6) are clearly defined and one or the other must happen for each trial.}</a:t>
                </a:r>
              </a:p>
              <a:p>
                <a:pPr lvl="1"/>
                <a:r>
                  <a:rPr/>
                  <a:t>no, on the roll of a die there are more than 2 possible outcomes</a:t>
                </a:r>
              </a:p>
              <a:p>
                <a:pPr lvl="1"/>
                <a:r>
                  <a:rPr/>
                  <a:t>yes, why not</a:t>
                </a:r>
              </a:p>
            </p:txBody>
          </p:sp>
        </mc:Choice>
      </mc:AlternateContent>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Geometric</a:t>
            </a:r>
            <a:r>
              <a:rPr/>
              <a:t> </a:t>
            </a:r>
            <a:r>
              <a:rPr/>
              <a:t>distribution</a:t>
            </a:r>
            <a:r>
              <a:rPr/>
              <a:t> </a:t>
            </a:r>
            <a:r>
              <a:rPr/>
              <a:t>(cont.)</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Can we calculate the probability of rolling a 6 for the first time on the 6</a:t>
                </a:r>
                <a14:m>
                  <m:oMath xmlns:m="http://schemas.openxmlformats.org/officeDocument/2006/math">
                    <m:sSup>
                      <m:e>
                        <m:r>
                          <m:t>​</m:t>
                        </m:r>
                      </m:e>
                      <m:sup>
                        <m:r>
                          <m:t>t</m:t>
                        </m:r>
                        <m:r>
                          <m:t>h</m:t>
                        </m:r>
                      </m:sup>
                    </m:sSup>
                  </m:oMath>
                </a14:m>
                <a:r>
                  <a:rPr/>
                  <a:t> roll of a die using the geometric distribution? Note that what was a success (rolling a 6) and what was a failure (not rolling a 6) are clearly defined and one or the other must happen for each trial.}</a:t>
                </a:r>
              </a:p>
              <a:p>
                <a:pPr lvl="1"/>
                <a:r>
                  <a:rPr/>
                  <a:t>no, on the roll of a die there are more than 2 possible outcomes</a:t>
                </a:r>
              </a:p>
              <a:p>
                <a:pPr lvl="1"/>
                <a:r>
                  <a:rPr/>
                  <a:t>yes, why not</a:t>
                </a:r>
              </a:p>
              <a:p>
                <a:pPr lvl="0" marL="0" indent="0">
                  <a:buNone/>
                </a:pPr>
                <a14:m>
                  <m:oMathPara xmlns:m="http://schemas.openxmlformats.org/officeDocument/2006/math">
                    <m:oMathParaPr>
                      <m:jc m:val="center"/>
                    </m:oMathParaPr>
                    <m:oMath>
                      <m:r>
                        <m:t>P</m:t>
                      </m:r>
                      <m:r>
                        <m:t>(</m:t>
                      </m:r>
                      <m:r>
                        <m:t>6</m:t>
                      </m:r>
                      <m:r>
                        <m:rPr>
                          <m:sty m:val="p"/>
                        </m:rPr>
                        <m:t> on the </m:t>
                      </m:r>
                      <m:sSup>
                        <m:e>
                          <m:r>
                            <m:t>6</m:t>
                          </m:r>
                        </m:e>
                        <m:sup>
                          <m:r>
                            <m:t>t</m:t>
                          </m:r>
                          <m:r>
                            <m:t>h</m:t>
                          </m:r>
                        </m:sup>
                      </m:sSup>
                      <m:r>
                        <m:rPr>
                          <m:sty m:val="p"/>
                        </m:rPr>
                        <m:t> roll</m:t>
                      </m:r>
                      <m:r>
                        <m:t>)</m:t>
                      </m:r>
                      <m:r>
                        <m:t>=</m:t>
                      </m:r>
                      <m:sSup>
                        <m:e>
                          <m:d>
                            <m:dPr>
                              <m:begChr m:val="("/>
                              <m:endChr m:val=")"/>
                              <m:grow/>
                            </m:dPr>
                            <m:e>
                              <m:f>
                                <m:fPr>
                                  <m:type m:val="bar"/>
                                </m:fPr>
                                <m:num>
                                  <m:r>
                                    <m:t>5</m:t>
                                  </m:r>
                                </m:num>
                                <m:den>
                                  <m:r>
                                    <m:t>6</m:t>
                                  </m:r>
                                </m:den>
                              </m:f>
                            </m:e>
                          </m:d>
                        </m:e>
                        <m:sup>
                          <m:r>
                            <m:t>5</m:t>
                          </m:r>
                        </m:sup>
                      </m:sSup>
                      <m:d>
                        <m:dPr>
                          <m:begChr m:val="("/>
                          <m:endChr m:val=")"/>
                          <m:grow/>
                        </m:dPr>
                        <m:e>
                          <m:f>
                            <m:fPr>
                              <m:type m:val="bar"/>
                            </m:fPr>
                            <m:num>
                              <m:r>
                                <m:t>1</m:t>
                              </m:r>
                            </m:num>
                            <m:den>
                              <m:r>
                                <m:t>6</m:t>
                              </m:r>
                            </m:den>
                          </m:f>
                        </m:e>
                      </m:d>
                      <m:r>
                        <m:t>≈</m:t>
                      </m:r>
                      <m:r>
                        <m:t>0.067</m:t>
                      </m:r>
                    </m:oMath>
                  </m:oMathPara>
                </a14:m>
              </a:p>
            </p:txBody>
          </p:sp>
        </mc:Choice>
      </mc:AlternateContent>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Expected</a:t>
            </a:r>
            <a:r>
              <a:rPr/>
              <a:t> </a:t>
            </a:r>
            <a:r>
              <a:rPr/>
              <a:t>value</a:t>
            </a:r>
          </a:p>
        </p:txBody>
      </p:sp>
      <p:sp>
        <p:nvSpPr>
          <p:cNvPr id="3" name="Content Placeholder 2"/>
          <p:cNvSpPr>
            <a:spLocks noGrp="1"/>
          </p:cNvSpPr>
          <p:nvPr>
            <p:ph idx="1"/>
          </p:nvPr>
        </p:nvSpPr>
        <p:spPr/>
        <p:txBody>
          <a:bodyPr/>
          <a:lstStyle/>
          <a:p>
            <a:pPr lvl="0" marL="0" indent="0">
              <a:buNone/>
            </a:pPr>
            <a:r>
              <a:rPr/>
              <a:t>How many people is Dr. Smith expected to test before finding the first one that refuses to administer the shock?</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Expected</a:t>
            </a:r>
            <a:r>
              <a:rPr/>
              <a:t> </a:t>
            </a:r>
            <a:r>
              <a:rPr/>
              <a:t>value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How many people is Dr. Smith expected to test before finding the first one that refuses to administer the shock?</a:t>
                </a:r>
              </a:p>
              <a:p>
                <a:pPr lvl="0" marL="0" indent="0">
                  <a:buNone/>
                </a:pPr>
                <a:r>
                  <a:rPr/>
                  <a:t>The </a:t>
                </a:r>
                <a:r>
                  <a:rPr b="1"/>
                  <a:t>expected value</a:t>
                </a:r>
                <a:r>
                  <a:rPr/>
                  <a:t>, or the mean, of a geometric distribution is defined as </a:t>
                </a:r>
                <a14:m>
                  <m:oMath xmlns:m="http://schemas.openxmlformats.org/officeDocument/2006/math">
                    <m:f>
                      <m:fPr>
                        <m:type m:val="bar"/>
                      </m:fPr>
                      <m:num>
                        <m:r>
                          <m:t>1</m:t>
                        </m:r>
                      </m:num>
                      <m:den>
                        <m:r>
                          <m:t>p</m:t>
                        </m:r>
                      </m:den>
                    </m:f>
                  </m:oMath>
                </a14:m>
                <a:r>
                  <a:rPr/>
                  <a:t>.</a:t>
                </a:r>
              </a:p>
              <a:p>
                <a:pPr lvl="0" marL="0" indent="0">
                  <a:buNone/>
                </a:pPr>
                <a14:m>
                  <m:oMathPara xmlns:m="http://schemas.openxmlformats.org/officeDocument/2006/math">
                    <m:oMathParaPr>
                      <m:jc m:val="center"/>
                    </m:oMathParaPr>
                    <m:oMath>
                      <m:r>
                        <m:t>μ</m:t>
                      </m:r>
                      <m:r>
                        <m:t>=</m:t>
                      </m:r>
                      <m:f>
                        <m:fPr>
                          <m:type m:val="bar"/>
                        </m:fPr>
                        <m:num>
                          <m:r>
                            <m:t>1</m:t>
                          </m:r>
                        </m:num>
                        <m:den>
                          <m:r>
                            <m:t>p</m:t>
                          </m:r>
                        </m:den>
                      </m:f>
                      <m:r>
                        <m:t>=</m:t>
                      </m:r>
                      <m:f>
                        <m:fPr>
                          <m:type m:val="bar"/>
                        </m:fPr>
                        <m:num>
                          <m:r>
                            <m:t>1</m:t>
                          </m:r>
                        </m:num>
                        <m:den>
                          <m:r>
                            <m:t>0.35</m:t>
                          </m:r>
                        </m:den>
                      </m:f>
                      <m:r>
                        <m:t>=</m:t>
                      </m:r>
                      <m:r>
                        <m:t>2.86</m:t>
                      </m:r>
                    </m:oMath>
                  </m:oMathPara>
                </a14:m>
              </a:p>
              <a:p>
                <a:pPr lvl="0" marL="0" indent="0">
                  <a:buNone/>
                </a:pPr>
                <a:r>
                  <a:rPr/>
                  <a:t>Thus, we would expect her to test 2.86 people before finding the first one that refuses to administer the shock.</a:t>
                </a:r>
              </a:p>
              <a:p>
                <a:pPr lvl="0" marL="0" indent="0">
                  <a:buNone/>
                </a:pPr>
                <a:r>
                  <a:rPr/>
                  <a:t>But how can she test a non-whole number of people?</a:t>
                </a:r>
              </a:p>
            </p:txBody>
          </p:sp>
        </mc:Choice>
      </mc:AlternateContent>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Expected</a:t>
            </a:r>
            <a:r>
              <a:rPr/>
              <a:t> </a:t>
            </a:r>
            <a:r>
              <a:rPr/>
              <a:t>value</a:t>
            </a:r>
            <a:r>
              <a:rPr/>
              <a:t> </a:t>
            </a:r>
            <a:r>
              <a:rPr/>
              <a:t>and</a:t>
            </a:r>
            <a:r>
              <a:rPr/>
              <a:t> </a:t>
            </a:r>
            <a:r>
              <a:rPr/>
              <a:t>its</a:t>
            </a:r>
            <a:r>
              <a:rPr/>
              <a:t> </a:t>
            </a:r>
            <a:r>
              <a:rPr/>
              <a:t>variability</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b="1"/>
                  <a:t>Mean and standard deviation of geometric distribution</a:t>
                </a:r>
                <a:r>
                  <a:rPr/>
                  <a:t>:</a:t>
                </a:r>
              </a:p>
              <a:p>
                <a:pPr lvl="0" marL="0" indent="0">
                  <a:buNone/>
                </a:pPr>
                <a14:m>
                  <m:oMathPara xmlns:m="http://schemas.openxmlformats.org/officeDocument/2006/math">
                    <m:oMathParaPr>
                      <m:jc m:val="center"/>
                    </m:oMathParaPr>
                    <m:oMath>
                      <m:r>
                        <m:t>μ</m:t>
                      </m:r>
                      <m:r>
                        <m:t>=</m:t>
                      </m:r>
                      <m:f>
                        <m:fPr>
                          <m:type m:val="bar"/>
                        </m:fPr>
                        <m:num>
                          <m:r>
                            <m:t>1</m:t>
                          </m:r>
                        </m:num>
                        <m:den>
                          <m:r>
                            <m:t>p</m:t>
                          </m:r>
                        </m:den>
                      </m:f>
                      <m:r>
                        <m:t>  </m:t>
                      </m:r>
                      <m:r>
                        <m:t>  </m:t>
                      </m:r>
                      <m:r>
                        <m:t>σ</m:t>
                      </m:r>
                      <m:r>
                        <m:t>=</m:t>
                      </m:r>
                      <m:rad>
                        <m:radPr>
                          <m:degHide m:val="1"/>
                        </m:radPr>
                        <m:deg/>
                        <m:e>
                          <m:f>
                            <m:fPr>
                              <m:type m:val="bar"/>
                            </m:fPr>
                            <m:num>
                              <m:r>
                                <m:t>1</m:t>
                              </m:r>
                              <m:r>
                                <m:t>−</m:t>
                              </m:r>
                              <m:r>
                                <m:t>p</m:t>
                              </m:r>
                            </m:num>
                            <m:den>
                              <m:sSup>
                                <m:e>
                                  <m:r>
                                    <m:t>p</m:t>
                                  </m:r>
                                </m:e>
                                <m:sup>
                                  <m:r>
                                    <m:t>2</m:t>
                                  </m:r>
                                </m:sup>
                              </m:sSup>
                            </m:den>
                          </m:f>
                        </m:e>
                      </m:rad>
                    </m:oMath>
                  </m:oMathPara>
                </a14:m>
              </a:p>
              <a:p>
                <a:pPr lvl="1"/>
                <a:r>
                  <a:rPr/>
                  <a:t>Going back to Dr. Smith’s experiment:</a:t>
                </a:r>
              </a:p>
              <a:p>
                <a:pPr lvl="1"/>
                <a14:m>
                  <m:oMathPara xmlns:m="http://schemas.openxmlformats.org/officeDocument/2006/math">
                    <m:oMathParaPr>
                      <m:jc m:val="center"/>
                    </m:oMathParaPr>
                    <m:oMath>
                      <m:r>
                        <m:t>σ</m:t>
                      </m:r>
                      <m:r>
                        <m:t>=</m:t>
                      </m:r>
                      <m:rad>
                        <m:radPr>
                          <m:degHide m:val="1"/>
                        </m:radPr>
                        <m:deg/>
                        <m:e>
                          <m:f>
                            <m:fPr>
                              <m:type m:val="bar"/>
                            </m:fPr>
                            <m:num>
                              <m:r>
                                <m:t>1</m:t>
                              </m:r>
                              <m:r>
                                <m:t>−</m:t>
                              </m:r>
                              <m:r>
                                <m:t>p</m:t>
                              </m:r>
                            </m:num>
                            <m:den>
                              <m:sSup>
                                <m:e>
                                  <m:r>
                                    <m:t>p</m:t>
                                  </m:r>
                                </m:e>
                                <m:sup>
                                  <m:r>
                                    <m:t>2</m:t>
                                  </m:r>
                                </m:sup>
                              </m:sSup>
                            </m:den>
                          </m:f>
                        </m:e>
                      </m:rad>
                      <m:r>
                        <m:t>=</m:t>
                      </m:r>
                      <m:rad>
                        <m:radPr>
                          <m:degHide m:val="1"/>
                        </m:radPr>
                        <m:deg/>
                        <m:e>
                          <m:f>
                            <m:fPr>
                              <m:type m:val="bar"/>
                            </m:fPr>
                            <m:num>
                              <m:r>
                                <m:t>1</m:t>
                              </m:r>
                              <m:r>
                                <m:t>−</m:t>
                              </m:r>
                              <m:r>
                                <m:t>0.35</m:t>
                              </m:r>
                            </m:num>
                            <m:den>
                              <m:sSup>
                                <m:e>
                                  <m:r>
                                    <m:t>0.35</m:t>
                                  </m:r>
                                </m:e>
                                <m:sup>
                                  <m:r>
                                    <m:t>2</m:t>
                                  </m:r>
                                </m:sup>
                              </m:sSup>
                            </m:den>
                          </m:f>
                        </m:e>
                      </m:rad>
                      <m:r>
                        <m:t>=</m:t>
                      </m:r>
                      <m:r>
                        <m:t>2.3</m:t>
                      </m:r>
                    </m:oMath>
                  </m:oMathPara>
                </a14:m>
              </a:p>
            </p:txBody>
          </p:sp>
        </mc:Choice>
      </mc:AlternateContent>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Expected</a:t>
            </a:r>
            <a:r>
              <a:rPr/>
              <a:t> </a:t>
            </a:r>
            <a:r>
              <a:rPr/>
              <a:t>value</a:t>
            </a:r>
            <a:r>
              <a:rPr/>
              <a:t> </a:t>
            </a:r>
            <a:r>
              <a:rPr/>
              <a:t>and</a:t>
            </a:r>
            <a:r>
              <a:rPr/>
              <a:t> </a:t>
            </a:r>
            <a:r>
              <a:rPr/>
              <a:t>its</a:t>
            </a:r>
            <a:r>
              <a:rPr/>
              <a:t> </a:t>
            </a:r>
            <a:r>
              <a:rPr/>
              <a:t>variability</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rPr/>
                  <a:t>Going back to Dr. Smith’s experiment:</a:t>
                </a:r>
              </a:p>
              <a:p>
                <a:pPr lvl="1"/>
                <a14:m>
                  <m:oMathPara xmlns:m="http://schemas.openxmlformats.org/officeDocument/2006/math">
                    <m:oMathParaPr>
                      <m:jc m:val="center"/>
                    </m:oMathParaPr>
                    <m:oMath>
                      <m:r>
                        <m:t>σ</m:t>
                      </m:r>
                      <m:r>
                        <m:t>=</m:t>
                      </m:r>
                      <m:rad>
                        <m:radPr>
                          <m:degHide m:val="1"/>
                        </m:radPr>
                        <m:deg/>
                        <m:e>
                          <m:f>
                            <m:fPr>
                              <m:type m:val="bar"/>
                            </m:fPr>
                            <m:num>
                              <m:r>
                                <m:t>1</m:t>
                              </m:r>
                              <m:r>
                                <m:t>−</m:t>
                              </m:r>
                              <m:r>
                                <m:t>p</m:t>
                              </m:r>
                            </m:num>
                            <m:den>
                              <m:sSup>
                                <m:e>
                                  <m:r>
                                    <m:t>p</m:t>
                                  </m:r>
                                </m:e>
                                <m:sup>
                                  <m:r>
                                    <m:t>2</m:t>
                                  </m:r>
                                </m:sup>
                              </m:sSup>
                            </m:den>
                          </m:f>
                        </m:e>
                      </m:rad>
                      <m:r>
                        <m:t>=</m:t>
                      </m:r>
                      <m:rad>
                        <m:radPr>
                          <m:degHide m:val="1"/>
                        </m:radPr>
                        <m:deg/>
                        <m:e>
                          <m:f>
                            <m:fPr>
                              <m:type m:val="bar"/>
                            </m:fPr>
                            <m:num>
                              <m:r>
                                <m:t>1</m:t>
                              </m:r>
                              <m:r>
                                <m:t>−</m:t>
                              </m:r>
                              <m:r>
                                <m:t>0.35</m:t>
                              </m:r>
                            </m:num>
                            <m:den>
                              <m:sSup>
                                <m:e>
                                  <m:r>
                                    <m:t>0.35</m:t>
                                  </m:r>
                                </m:e>
                                <m:sup>
                                  <m:r>
                                    <m:t>2</m:t>
                                  </m:r>
                                </m:sup>
                              </m:sSup>
                            </m:den>
                          </m:f>
                        </m:e>
                      </m:rad>
                      <m:r>
                        <m:t>=</m:t>
                      </m:r>
                      <m:r>
                        <m:t>2.3</m:t>
                      </m:r>
                    </m:oMath>
                  </m:oMathPara>
                </a14:m>
              </a:p>
              <a:p>
                <a:pPr lvl="1"/>
                <a:r>
                  <a:rPr/>
                  <a:t>Dr. Smith is expected to test 2.86 people before finding the first one that refuses to administer the shock, give or take 2.3 people.</a:t>
                </a:r>
              </a:p>
              <a:p>
                <a:pPr lvl="1"/>
                <a:r>
                  <a:rPr/>
                  <a:t>These values only make sense in the context of repeating the experiment many many times.</a:t>
                </a:r>
              </a:p>
            </p:txBody>
          </p:sp>
        </mc:Choice>
      </mc:AlternateContent>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lvl="0" marL="0" indent="0">
              <a:buNone/>
            </a:pPr>
            <a:r>
              <a:rPr/>
              <a:t>Binomial</a:t>
            </a:r>
            <a:r>
              <a:rPr/>
              <a:t> </a:t>
            </a:r>
            <a:r>
              <a:rPr/>
              <a:t>Distribution</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Binomial:</a:t>
            </a:r>
            <a:r>
              <a:rPr/>
              <a:t> </a:t>
            </a:r>
            <a:r>
              <a:rPr/>
              <a:t>Redux</a:t>
            </a:r>
          </a:p>
        </p:txBody>
      </p:sp>
      <p:sp>
        <p:nvSpPr>
          <p:cNvPr id="3" name="Content Placeholder 2"/>
          <p:cNvSpPr>
            <a:spLocks noGrp="1"/>
          </p:cNvSpPr>
          <p:nvPr>
            <p:ph idx="1"/>
          </p:nvPr>
        </p:nvSpPr>
        <p:spPr/>
        <p:txBody>
          <a:bodyPr/>
          <a:lstStyle/>
          <a:p>
            <a:pPr lvl="0" marL="0" indent="0">
              <a:buNone/>
            </a:pPr>
            <a:r>
              <a:rPr/>
              <a:t>We’ve already talked about the binomial once, but let’s revisit it a little more today, with some more details.</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The</a:t>
            </a:r>
            <a:r>
              <a:rPr/>
              <a:t> </a:t>
            </a:r>
            <a:r>
              <a:rPr/>
              <a:t>Binomial</a:t>
            </a:r>
            <a:r>
              <a:rPr/>
              <a:t> </a:t>
            </a:r>
            <a:r>
              <a:rPr/>
              <a:t>Distribution</a:t>
            </a:r>
          </a:p>
        </p:txBody>
      </p:sp>
      <p:sp>
        <p:nvSpPr>
          <p:cNvPr id="3" name="Content Placeholder 2"/>
          <p:cNvSpPr>
            <a:spLocks noGrp="1"/>
          </p:cNvSpPr>
          <p:nvPr>
            <p:ph idx="1"/>
          </p:nvPr>
        </p:nvSpPr>
        <p:spPr/>
        <p:txBody>
          <a:bodyPr/>
          <a:lstStyle/>
          <a:p>
            <a:pPr lvl="0" marL="0" indent="0">
              <a:buNone/>
            </a:pPr>
            <a:r>
              <a:rPr/>
              <a:t>Suppose we randomly select four individuals to participate in the Milgram experiment. What is the probability that exactly 1 of them will refuse to administer the shock?</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The</a:t>
            </a:r>
            <a:r>
              <a:rPr/>
              <a:t> </a:t>
            </a:r>
            <a:r>
              <a:rPr/>
              <a:t>Binomial</a:t>
            </a:r>
            <a:r>
              <a:rPr/>
              <a:t> </a:t>
            </a:r>
            <a:r>
              <a:rPr/>
              <a:t>Distribution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Let’s call these people Allen (A), Brittany (B), Caroline (C), and Damian (D). Each one of the four scenarios below will satisfy the condition of “exactly 1 of them refuses to administer the shock”:</a:t>
                </a:r>
              </a:p>
              <a:p>
                <a:pPr lvl="1"/>
                <a:r>
                  <a:rPr/>
                  <a:t>Scenario 1: A (refuse) </a:t>
                </a:r>
                <a14:m>
                  <m:oMath xmlns:m="http://schemas.openxmlformats.org/officeDocument/2006/math">
                    <m:r>
                      <m:t>×</m:t>
                    </m:r>
                  </m:oMath>
                </a14:m>
                <a:r>
                  <a:rPr/>
                  <a:t> B (shock) </a:t>
                </a:r>
                <a14:m>
                  <m:oMath xmlns:m="http://schemas.openxmlformats.org/officeDocument/2006/math">
                    <m:r>
                      <m:t>×</m:t>
                    </m:r>
                  </m:oMath>
                </a14:m>
                <a:r>
                  <a:rPr/>
                  <a:t> C (shock) </a:t>
                </a:r>
                <a14:m>
                  <m:oMath xmlns:m="http://schemas.openxmlformats.org/officeDocument/2006/math">
                    <m:r>
                      <m:t>×</m:t>
                    </m:r>
                  </m:oMath>
                </a14:m>
                <a:r>
                  <a:rPr/>
                  <a:t> D (shock) = </a:t>
                </a:r>
                <a14:m>
                  <m:oMath xmlns:m="http://schemas.openxmlformats.org/officeDocument/2006/math">
                    <m:r>
                      <m:t>0.35</m:t>
                    </m:r>
                    <m:r>
                      <m:t>×</m:t>
                    </m:r>
                    <m:sSup>
                      <m:e>
                        <m:r>
                          <m:t>0.65</m:t>
                        </m:r>
                      </m:e>
                      <m:sup>
                        <m:r>
                          <m:t>3</m:t>
                        </m:r>
                      </m:sup>
                    </m:sSup>
                    <m:r>
                      <m:t>=</m:t>
                    </m:r>
                    <m:r>
                      <m:t>0.096</m:t>
                    </m:r>
                  </m:oMath>
                </a14:m>
                <a:r>
                  <a:rPr/>
                  <a:t>.</a:t>
                </a:r>
              </a:p>
              <a:p>
                <a:pPr lvl="1"/>
                <a:r>
                  <a:rPr/>
                  <a:t>Scenario 2: A (shock) </a:t>
                </a:r>
                <a14:m>
                  <m:oMath xmlns:m="http://schemas.openxmlformats.org/officeDocument/2006/math">
                    <m:r>
                      <m:t>×</m:t>
                    </m:r>
                  </m:oMath>
                </a14:m>
                <a:r>
                  <a:rPr/>
                  <a:t> B (refuse) </a:t>
                </a:r>
                <a14:m>
                  <m:oMath xmlns:m="http://schemas.openxmlformats.org/officeDocument/2006/math">
                    <m:r>
                      <m:t>×</m:t>
                    </m:r>
                  </m:oMath>
                </a14:m>
                <a:r>
                  <a:rPr/>
                  <a:t> C (shock) </a:t>
                </a:r>
                <a14:m>
                  <m:oMath xmlns:m="http://schemas.openxmlformats.org/officeDocument/2006/math">
                    <m:r>
                      <m:t>×</m:t>
                    </m:r>
                  </m:oMath>
                </a14:m>
                <a:r>
                  <a:rPr/>
                  <a:t> D (shock) = </a:t>
                </a:r>
                <a14:m>
                  <m:oMath xmlns:m="http://schemas.openxmlformats.org/officeDocument/2006/math">
                    <m:r>
                      <m:t>0.65</m:t>
                    </m:r>
                    <m:r>
                      <m:t>×</m:t>
                    </m:r>
                    <m:r>
                      <m:t>0.35</m:t>
                    </m:r>
                    <m:r>
                      <m:t>×</m:t>
                    </m:r>
                    <m:sSup>
                      <m:e>
                        <m:r>
                          <m:t>0.65</m:t>
                        </m:r>
                      </m:e>
                      <m:sup>
                        <m:r>
                          <m:t>2</m:t>
                        </m:r>
                      </m:sup>
                    </m:sSup>
                    <m:r>
                      <m:t>=</m:t>
                    </m:r>
                    <m:r>
                      <m:t>0.096</m:t>
                    </m:r>
                  </m:oMath>
                </a14:m>
                <a:r>
                  <a:rPr/>
                  <a:t>.</a:t>
                </a:r>
              </a:p>
              <a:p>
                <a:pPr lvl="1"/>
                <a:r>
                  <a:rPr/>
                  <a:t>Scenario 3: A (shock) </a:t>
                </a:r>
                <a14:m>
                  <m:oMath xmlns:m="http://schemas.openxmlformats.org/officeDocument/2006/math">
                    <m:r>
                      <m:t>×</m:t>
                    </m:r>
                  </m:oMath>
                </a14:m>
                <a:r>
                  <a:rPr/>
                  <a:t> B (shock) </a:t>
                </a:r>
                <a14:m>
                  <m:oMath xmlns:m="http://schemas.openxmlformats.org/officeDocument/2006/math">
                    <m:r>
                      <m:t>×</m:t>
                    </m:r>
                  </m:oMath>
                </a14:m>
                <a:r>
                  <a:rPr/>
                  <a:t> C (refuse) </a:t>
                </a:r>
                <a14:m>
                  <m:oMath xmlns:m="http://schemas.openxmlformats.org/officeDocument/2006/math">
                    <m:r>
                      <m:t>×</m:t>
                    </m:r>
                  </m:oMath>
                </a14:m>
                <a:r>
                  <a:rPr/>
                  <a:t> D (shock) = </a:t>
                </a:r>
                <a14:m>
                  <m:oMath xmlns:m="http://schemas.openxmlformats.org/officeDocument/2006/math">
                    <m:sSup>
                      <m:e>
                        <m:r>
                          <m:t>0.65</m:t>
                        </m:r>
                      </m:e>
                      <m:sup>
                        <m:r>
                          <m:t>2</m:t>
                        </m:r>
                      </m:sup>
                    </m:sSup>
                    <m:r>
                      <m:t>×</m:t>
                    </m:r>
                    <m:r>
                      <m:t>0.35</m:t>
                    </m:r>
                    <m:r>
                      <m:t>×</m:t>
                    </m:r>
                    <m:r>
                      <m:t>0.65</m:t>
                    </m:r>
                    <m:r>
                      <m:t>=</m:t>
                    </m:r>
                    <m:r>
                      <m:t>0.096</m:t>
                    </m:r>
                  </m:oMath>
                </a14:m>
                <a:r>
                  <a:rPr/>
                  <a:t>.</a:t>
                </a:r>
              </a:p>
              <a:p>
                <a:pPr lvl="1"/>
                <a:r>
                  <a:rPr/>
                  <a:t>Scenario 4: A (shock) </a:t>
                </a:r>
                <a14:m>
                  <m:oMath xmlns:m="http://schemas.openxmlformats.org/officeDocument/2006/math">
                    <m:r>
                      <m:t>×</m:t>
                    </m:r>
                  </m:oMath>
                </a14:m>
                <a:r>
                  <a:rPr/>
                  <a:t> B (shock) </a:t>
                </a:r>
                <a14:m>
                  <m:oMath xmlns:m="http://schemas.openxmlformats.org/officeDocument/2006/math">
                    <m:r>
                      <m:t>×</m:t>
                    </m:r>
                  </m:oMath>
                </a14:m>
                <a:r>
                  <a:rPr/>
                  <a:t> C (shock) </a:t>
                </a:r>
                <a14:m>
                  <m:oMath xmlns:m="http://schemas.openxmlformats.org/officeDocument/2006/math">
                    <m:r>
                      <m:t>×</m:t>
                    </m:r>
                  </m:oMath>
                </a14:m>
                <a:r>
                  <a:rPr/>
                  <a:t> D (refuse) = </a:t>
                </a:r>
                <a14:m>
                  <m:oMath xmlns:m="http://schemas.openxmlformats.org/officeDocument/2006/math">
                    <m:sSup>
                      <m:e>
                        <m:r>
                          <m:t>0.65</m:t>
                        </m:r>
                      </m:e>
                      <m:sup>
                        <m:r>
                          <m:t>3</m:t>
                        </m:r>
                      </m:sup>
                    </m:sSup>
                    <m:r>
                      <m:t>×</m:t>
                    </m:r>
                    <m:r>
                      <m:t>0.35</m:t>
                    </m:r>
                    <m:r>
                      <m:t>=</m:t>
                    </m:r>
                    <m:r>
                      <m:t>0.096</m:t>
                    </m:r>
                  </m:oMath>
                </a14:m>
                <a:r>
                  <a:rPr/>
                  <a:t>.</a:t>
                </a:r>
              </a:p>
            </p:txBody>
          </p:sp>
        </mc:Choice>
      </mc:AlternateContent>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lvl="0" marL="0" indent="0">
              <a:buNone/>
            </a:pPr>
            <a:r>
              <a:rPr/>
              <a:t>Geometric</a:t>
            </a:r>
            <a:r>
              <a:rPr/>
              <a:t> </a:t>
            </a:r>
            <a:r>
              <a:rPr/>
              <a:t>distribution</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The</a:t>
            </a:r>
            <a:r>
              <a:rPr/>
              <a:t> </a:t>
            </a:r>
            <a:r>
              <a:rPr/>
              <a:t>Binomial</a:t>
            </a:r>
            <a:r>
              <a:rPr/>
              <a:t> </a:t>
            </a:r>
            <a:r>
              <a:rPr/>
              <a:t>Distribution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Let’s call these people Allen (A), Brittany (B), Caroline (C), and Damian (D). Each one of the four scenarios below will satisfy the condition of “exactly 1 of them refuses to administer the shock”:</a:t>
                </a:r>
              </a:p>
              <a:p>
                <a:pPr lvl="0" marL="0" indent="0">
                  <a:buNone/>
                </a:pPr>
                <a:r>
                  <a:rPr/>
                  <a:t>The probability of exactly one 1 of 4 people refusing to administer the shock is the sum of all of these probabilities.</a:t>
                </a:r>
              </a:p>
              <a:p>
                <a:pPr lvl="0" marL="0" indent="0">
                  <a:buNone/>
                </a:pPr>
                <a14:m>
                  <m:oMathPara xmlns:m="http://schemas.openxmlformats.org/officeDocument/2006/math">
                    <m:oMathParaPr>
                      <m:jc m:val="center"/>
                    </m:oMathParaPr>
                    <m:oMath>
                      <m:r>
                        <m:t>0.0961</m:t>
                      </m:r>
                      <m:r>
                        <m:t>+</m:t>
                      </m:r>
                      <m:r>
                        <m:t>0.0961</m:t>
                      </m:r>
                      <m:r>
                        <m:t>+</m:t>
                      </m:r>
                      <m:r>
                        <m:t>0.0961</m:t>
                      </m:r>
                      <m:r>
                        <m:t>+</m:t>
                      </m:r>
                      <m:r>
                        <m:t>0.0961</m:t>
                      </m:r>
                      <m:r>
                        <m:t>=</m:t>
                      </m:r>
                      <m:r>
                        <m:t>4</m:t>
                      </m:r>
                      <m:r>
                        <m:t>×</m:t>
                      </m:r>
                      <m:r>
                        <m:t>0.0961</m:t>
                      </m:r>
                      <m:r>
                        <m:t>=</m:t>
                      </m:r>
                      <m:r>
                        <m:t>0.3844</m:t>
                      </m:r>
                    </m:oMath>
                  </m:oMathPara>
                </a14:m>
              </a:p>
            </p:txBody>
          </p:sp>
        </mc:Choice>
      </mc:AlternateContent>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The</a:t>
            </a:r>
            <a:r>
              <a:rPr/>
              <a:t> </a:t>
            </a:r>
            <a:r>
              <a:rPr/>
              <a:t>Binomial</a:t>
            </a:r>
            <a:r>
              <a:rPr/>
              <a:t> </a:t>
            </a:r>
            <a:r>
              <a:rPr/>
              <a:t>distribution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The question from the prior slide asked for the probability of given number of successes, </a:t>
                </a:r>
                <a14:m>
                  <m:oMath xmlns:m="http://schemas.openxmlformats.org/officeDocument/2006/math">
                    <m:r>
                      <m:t>k</m:t>
                    </m:r>
                  </m:oMath>
                </a14:m>
                <a:r>
                  <a:rPr/>
                  <a:t>, in a given number of trials, </a:t>
                </a:r>
                <a14:m>
                  <m:oMath xmlns:m="http://schemas.openxmlformats.org/officeDocument/2006/math">
                    <m:r>
                      <m:t>n</m:t>
                    </m:r>
                    <m:r>
                      <m:t>,</m:t>
                    </m:r>
                    <m:r>
                      <m:t>(</m:t>
                    </m:r>
                  </m:oMath>
                </a14:m>
                <a:r>
                  <a:rPr/>
                  <a:t>k = 1$ success in </a:t>
                </a:r>
                <a14:m>
                  <m:oMath xmlns:m="http://schemas.openxmlformats.org/officeDocument/2006/math">
                    <m:r>
                      <m:t>n</m:t>
                    </m:r>
                    <m:r>
                      <m:t>=</m:t>
                    </m:r>
                    <m:r>
                      <m:t>4</m:t>
                    </m:r>
                  </m:oMath>
                </a14:m>
                <a:r>
                  <a:rPr/>
                  <a:t> trials), and we calculated this probability as</a:t>
                </a:r>
              </a:p>
              <a:p>
                <a:pPr lvl="0" marL="0" indent="0">
                  <a:buNone/>
                </a:pPr>
                <a14:m>
                  <m:oMathPara xmlns:m="http://schemas.openxmlformats.org/officeDocument/2006/math">
                    <m:oMathParaPr>
                      <m:jc m:val="center"/>
                    </m:oMathParaPr>
                    <m:oMath>
                      <m:r>
                        <m:rPr>
                          <m:sty m:val="p"/>
                        </m:rPr>
                        <m:t># of scenarios </m:t>
                      </m:r>
                      <m:r>
                        <m:t>×</m:t>
                      </m:r>
                      <m:r>
                        <m:t>P</m:t>
                      </m:r>
                      <m:r>
                        <m:t>(</m:t>
                      </m:r>
                      <m:r>
                        <m:rPr>
                          <m:sty m:val="p"/>
                        </m:rPr>
                        <m:t>single scenario</m:t>
                      </m:r>
                      <m:r>
                        <m:t>)</m:t>
                      </m:r>
                    </m:oMath>
                  </m:oMathPara>
                </a14:m>
              </a:p>
            </p:txBody>
          </p:sp>
        </mc:Choice>
      </mc:AlternateContent>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The</a:t>
            </a:r>
            <a:r>
              <a:rPr/>
              <a:t> </a:t>
            </a:r>
            <a:r>
              <a:rPr/>
              <a:t>Binomial</a:t>
            </a:r>
            <a:r>
              <a:rPr/>
              <a:t> </a:t>
            </a:r>
            <a:r>
              <a:rPr/>
              <a:t>distribution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The question from the prior slide asked for the probability of given number of successes, </a:t>
                </a:r>
                <a14:m>
                  <m:oMath xmlns:m="http://schemas.openxmlformats.org/officeDocument/2006/math">
                    <m:r>
                      <m:t>k</m:t>
                    </m:r>
                  </m:oMath>
                </a14:m>
                <a:r>
                  <a:rPr/>
                  <a:t>, in a given number of trials, </a:t>
                </a:r>
                <a14:m>
                  <m:oMath xmlns:m="http://schemas.openxmlformats.org/officeDocument/2006/math">
                    <m:r>
                      <m:t>n</m:t>
                    </m:r>
                    <m:r>
                      <m:t>,</m:t>
                    </m:r>
                    <m:r>
                      <m:t>(</m:t>
                    </m:r>
                  </m:oMath>
                </a14:m>
                <a:r>
                  <a:rPr/>
                  <a:t>k = 1$ success in </a:t>
                </a:r>
                <a14:m>
                  <m:oMath xmlns:m="http://schemas.openxmlformats.org/officeDocument/2006/math">
                    <m:r>
                      <m:t>n</m:t>
                    </m:r>
                    <m:r>
                      <m:t>=</m:t>
                    </m:r>
                    <m:r>
                      <m:t>4</m:t>
                    </m:r>
                  </m:oMath>
                </a14:m>
                <a:r>
                  <a:rPr/>
                  <a:t> trials), and we calculated this probability as</a:t>
                </a:r>
              </a:p>
              <a:p>
                <a:pPr lvl="0" marL="0" indent="0">
                  <a:buNone/>
                </a:pPr>
                <a14:m>
                  <m:oMathPara xmlns:m="http://schemas.openxmlformats.org/officeDocument/2006/math">
                    <m:oMathParaPr>
                      <m:jc m:val="center"/>
                    </m:oMathParaPr>
                    <m:oMath>
                      <m:r>
                        <m:rPr>
                          <m:sty m:val="p"/>
                        </m:rPr>
                        <m:t># of scenarios </m:t>
                      </m:r>
                      <m:r>
                        <m:t>×</m:t>
                      </m:r>
                      <m:r>
                        <m:t>P</m:t>
                      </m:r>
                      <m:r>
                        <m:t>(</m:t>
                      </m:r>
                      <m:r>
                        <m:rPr>
                          <m:sty m:val="p"/>
                        </m:rPr>
                        <m:t>single scenario</m:t>
                      </m:r>
                      <m:r>
                        <m:t>)</m:t>
                      </m:r>
                    </m:oMath>
                  </m:oMathPara>
                </a14:m>
              </a:p>
              <a:p>
                <a:pPr lvl="1"/>
                <a14:m>
                  <m:oMath xmlns:m="http://schemas.openxmlformats.org/officeDocument/2006/math">
                    <m:r>
                      <m:rPr>
                        <m:sty m:val="p"/>
                      </m:rPr>
                      <m:t># of scenarios</m:t>
                    </m:r>
                  </m:oMath>
                </a14:m>
                <a:r>
                  <a:rPr/>
                  <a:t>: there is a less tedious way to figure this out, we’ll get to that shortly…</a:t>
                </a:r>
              </a:p>
              <a:p>
                <a:pPr lvl="1"/>
                <a14:m>
                  <m:oMath xmlns:m="http://schemas.openxmlformats.org/officeDocument/2006/math">
                    <m:r>
                      <m:t>P</m:t>
                    </m:r>
                    <m:r>
                      <m:t>(</m:t>
                    </m:r>
                    <m:r>
                      <m:rPr>
                        <m:sty m:val="p"/>
                      </m:rPr>
                      <m:t>single scenario</m:t>
                    </m:r>
                    <m:r>
                      <m:t>)</m:t>
                    </m:r>
                    <m:r>
                      <m:t>=</m:t>
                    </m:r>
                    <m:sSup>
                      <m:e>
                        <m:r>
                          <m:t>p</m:t>
                        </m:r>
                      </m:e>
                      <m:sup>
                        <m:r>
                          <m:t>k</m:t>
                        </m:r>
                      </m:sup>
                    </m:sSup>
                    <m:r>
                      <m:t> </m:t>
                    </m:r>
                    <m:r>
                      <m:t>(</m:t>
                    </m:r>
                    <m:r>
                      <m:t>1</m:t>
                    </m:r>
                    <m:r>
                      <m:t>−</m:t>
                    </m:r>
                    <m:r>
                      <m:t>p</m:t>
                    </m:r>
                    <m:sSup>
                      <m:e>
                        <m:r>
                          <m:t>)</m:t>
                        </m:r>
                      </m:e>
                      <m:sup>
                        <m:r>
                          <m:t>(</m:t>
                        </m:r>
                        <m:r>
                          <m:t>n</m:t>
                        </m:r>
                        <m:r>
                          <m:t>−</m:t>
                        </m:r>
                        <m:r>
                          <m:t>k</m:t>
                        </m:r>
                        <m:r>
                          <m:t>)</m:t>
                        </m:r>
                      </m:sup>
                    </m:sSup>
                  </m:oMath>
                </a14:m>
              </a:p>
              <a:p>
                <a:pPr lvl="0" marL="0" indent="0">
                  <a:buNone/>
                </a:pPr>
                <a:r>
                  <a:rPr b="1"/>
                  <a:t>“probability of success to the power of number of successes, probability of failure to the power of number of failures”</a:t>
                </a:r>
              </a:p>
            </p:txBody>
          </p:sp>
        </mc:Choice>
      </mc:AlternateContent>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The</a:t>
            </a:r>
            <a:r>
              <a:rPr/>
              <a:t> </a:t>
            </a:r>
            <a:r>
              <a:rPr/>
              <a:t>Binomial</a:t>
            </a:r>
            <a:r>
              <a:rPr/>
              <a:t> </a:t>
            </a:r>
            <a:r>
              <a:rPr/>
              <a:t>distribution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So the </a:t>
                </a:r>
                <a:r>
                  <a:rPr b="1"/>
                  <a:t>Binomial distribution</a:t>
                </a:r>
                <a:r>
                  <a:rPr/>
                  <a:t> describes the probability of having exactly </a:t>
                </a:r>
                <a14:m>
                  <m:oMath xmlns:m="http://schemas.openxmlformats.org/officeDocument/2006/math">
                    <m:r>
                      <m:t>k</m:t>
                    </m:r>
                  </m:oMath>
                </a14:m>
                <a:r>
                  <a:rPr/>
                  <a:t> successes in </a:t>
                </a:r>
                <a14:m>
                  <m:oMath xmlns:m="http://schemas.openxmlformats.org/officeDocument/2006/math">
                    <m:r>
                      <m:t>n</m:t>
                    </m:r>
                  </m:oMath>
                </a14:m>
                <a:r>
                  <a:rPr/>
                  <a:t> independent Bernouilli trials with probability of success </a:t>
                </a:r>
                <a14:m>
                  <m:oMath xmlns:m="http://schemas.openxmlformats.org/officeDocument/2006/math">
                    <m:r>
                      <m:t>p</m:t>
                    </m:r>
                  </m:oMath>
                </a14:m>
                <a:r>
                  <a:rPr/>
                  <a:t>.</a:t>
                </a:r>
              </a:p>
            </p:txBody>
          </p:sp>
        </mc:Choice>
      </mc:AlternateContent>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Counting</a:t>
            </a:r>
            <a:r>
              <a:rPr/>
              <a:t> </a:t>
            </a:r>
            <a:r>
              <a:rPr/>
              <a:t>the</a:t>
            </a:r>
            <a:r>
              <a:rPr/>
              <a:t> </a:t>
            </a:r>
            <a:r>
              <a:rPr/>
              <a:t>#</a:t>
            </a:r>
            <a:r>
              <a:rPr/>
              <a:t> </a:t>
            </a:r>
            <a:r>
              <a:rPr/>
              <a:t>of</a:t>
            </a:r>
            <a:r>
              <a:rPr/>
              <a:t> </a:t>
            </a:r>
            <a:r>
              <a:rPr/>
              <a:t>scenarios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Earlier we wrote out all possible scenarios that fit the condition of exactly one person refusing to administer the shock. If </a:t>
                </a:r>
                <a14:m>
                  <m:oMath xmlns:m="http://schemas.openxmlformats.org/officeDocument/2006/math">
                    <m:r>
                      <m:t>n</m:t>
                    </m:r>
                  </m:oMath>
                </a14:m>
                <a:r>
                  <a:rPr/>
                  <a:t> was larger and/or </a:t>
                </a:r>
                <a14:m>
                  <m:oMath xmlns:m="http://schemas.openxmlformats.org/officeDocument/2006/math">
                    <m:r>
                      <m:t>k</m:t>
                    </m:r>
                  </m:oMath>
                </a14:m>
                <a:r>
                  <a:rPr/>
                  <a:t> was different than 1, for example, </a:t>
                </a:r>
                <a14:m>
                  <m:oMath xmlns:m="http://schemas.openxmlformats.org/officeDocument/2006/math">
                    <m:r>
                      <m:t>n</m:t>
                    </m:r>
                    <m:r>
                      <m:t>=</m:t>
                    </m:r>
                    <m:r>
                      <m:t>9</m:t>
                    </m:r>
                  </m:oMath>
                </a14:m>
                <a:r>
                  <a:rPr/>
                  <a:t> and </a:t>
                </a:r>
                <a14:m>
                  <m:oMath xmlns:m="http://schemas.openxmlformats.org/officeDocument/2006/math">
                    <m:r>
                      <m:t>k</m:t>
                    </m:r>
                    <m:r>
                      <m:t>=</m:t>
                    </m:r>
                    <m:r>
                      <m:t>2</m:t>
                    </m:r>
                  </m:oMath>
                </a14:m>
                <a:r>
                  <a:rPr/>
                  <a:t>:</a:t>
                </a:r>
              </a:p>
              <a:p>
                <a:pPr lvl="0" marL="0" indent="0">
                  <a:buNone/>
                </a:pPr>
                <a:r>
                  <a:rPr b="1"/>
                  <a:t>RR</a:t>
                </a:r>
                <a:r>
                  <a:rPr/>
                  <a:t>SSSSSSS S</a:t>
                </a:r>
                <a:r>
                  <a:rPr b="1"/>
                  <a:t>RR</a:t>
                </a:r>
                <a:r>
                  <a:rPr/>
                  <a:t>SSSSSS … SSSSSS</a:t>
                </a:r>
                <a:r>
                  <a:rPr b="1"/>
                  <a:t>RR</a:t>
                </a:r>
                <a:r>
                  <a:rPr/>
                  <a:t>S SSSSSSS</a:t>
                </a:r>
                <a:r>
                  <a:rPr b="1"/>
                  <a:t>RR</a:t>
                </a:r>
                <a:r>
                  <a:rPr/>
                  <a:t> …</a:t>
                </a:r>
              </a:p>
              <a:p>
                <a:pPr lvl="0" marL="0" indent="0">
                  <a:buNone/>
                </a:pPr>
                <a:r>
                  <a:rPr/>
                  <a:t>then writing out all possible scenarios would be incredibly tedious and prone to errors. Remember: the </a:t>
                </a:r>
                <a:r>
                  <a:rPr b="1"/>
                  <a:t>RR</a:t>
                </a:r>
                <a:r>
                  <a:rPr/>
                  <a:t> don’t have to be together. We have to figure out all the </a:t>
                </a:r>
                <a:r>
                  <a:rPr b="1"/>
                  <a:t>R</a:t>
                </a:r>
                <a:r>
                  <a:rPr/>
                  <a:t>SS</a:t>
                </a:r>
                <a:r>
                  <a:rPr b="1"/>
                  <a:t>R</a:t>
                </a:r>
                <a:r>
                  <a:rPr/>
                  <a:t> too, etc., etc.</a:t>
                </a:r>
              </a:p>
            </p:txBody>
          </p:sp>
        </mc:Choice>
      </mc:AlternateContent>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Calculating</a:t>
            </a:r>
            <a:r>
              <a:rPr/>
              <a:t> </a:t>
            </a:r>
            <a:r>
              <a:rPr/>
              <a:t>the</a:t>
            </a:r>
            <a:r>
              <a:rPr/>
              <a:t> </a:t>
            </a:r>
            <a:r>
              <a:rPr/>
              <a:t>#</a:t>
            </a:r>
            <a:r>
              <a:rPr/>
              <a:t> </a:t>
            </a:r>
            <a:r>
              <a:rPr/>
              <a:t>of</a:t>
            </a:r>
            <a:r>
              <a:rPr/>
              <a:t> </a:t>
            </a:r>
            <a:r>
              <a:rPr/>
              <a:t>scenarios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The </a:t>
                </a:r>
                <a:r>
                  <a:rPr b="1"/>
                  <a:t>choose function</a:t>
                </a:r>
                <a:r>
                  <a:rPr/>
                  <a:t> is useful for calculating the number of ways to choose </a:t>
                </a:r>
                <a14:m>
                  <m:oMath xmlns:m="http://schemas.openxmlformats.org/officeDocument/2006/math">
                    <m:r>
                      <m:t>k</m:t>
                    </m:r>
                  </m:oMath>
                </a14:m>
                <a:r>
                  <a:rPr/>
                  <a:t> successes in </a:t>
                </a:r>
                <a14:m>
                  <m:oMath xmlns:m="http://schemas.openxmlformats.org/officeDocument/2006/math">
                    <m:r>
                      <m:t>n</m:t>
                    </m:r>
                  </m:oMath>
                </a14:m>
                <a:r>
                  <a:rPr/>
                  <a:t> trials.</a:t>
                </a:r>
              </a:p>
              <a:p>
                <a:pPr lvl="0" marL="0" indent="0">
                  <a:buNone/>
                </a:pPr>
                <a14:m>
                  <m:oMathPara xmlns:m="http://schemas.openxmlformats.org/officeDocument/2006/math">
                    <m:oMathParaPr>
                      <m:jc m:val="center"/>
                    </m:oMathParaPr>
                    <m:oMath>
                      <m:d>
                        <m:dPr>
                          <m:begChr m:val="("/>
                          <m:endChr m:val=")"/>
                          <m:grow/>
                        </m:dPr>
                        <m:e>
                          <m:f>
                            <m:fPr>
                              <m:type m:val="noBar"/>
                            </m:fPr>
                            <m:num>
                              <m:r>
                                <m:t>n</m:t>
                              </m:r>
                            </m:num>
                            <m:den>
                              <m:r>
                                <m:t>k</m:t>
                              </m:r>
                            </m:den>
                          </m:f>
                        </m:e>
                      </m:d>
                      <m:r>
                        <m:t>=</m:t>
                      </m:r>
                      <m:f>
                        <m:fPr>
                          <m:type m:val="bar"/>
                        </m:fPr>
                        <m:num>
                          <m:r>
                            <m:t>n</m:t>
                          </m:r>
                          <m:r>
                            <m:t>!</m:t>
                          </m:r>
                        </m:num>
                        <m:den>
                          <m:r>
                            <m:t>k</m:t>
                          </m:r>
                          <m:r>
                            <m:t>!</m:t>
                          </m:r>
                          <m:r>
                            <m:t>(</m:t>
                          </m:r>
                          <m:r>
                            <m:t>n</m:t>
                          </m:r>
                          <m:r>
                            <m:t>−</m:t>
                          </m:r>
                          <m:r>
                            <m:t>k</m:t>
                          </m:r>
                          <m:r>
                            <m:t>)</m:t>
                          </m:r>
                          <m:r>
                            <m:t>!</m:t>
                          </m:r>
                        </m:den>
                      </m:f>
                    </m:oMath>
                  </m:oMathPara>
                </a14:m>
              </a:p>
              <a:p>
                <a:pPr lvl="1"/>
                <a14:m>
                  <m:oMath xmlns:m="http://schemas.openxmlformats.org/officeDocument/2006/math">
                    <m:r>
                      <m:t>k</m:t>
                    </m:r>
                    <m:r>
                      <m:t>=</m:t>
                    </m:r>
                    <m:r>
                      <m:t>1</m:t>
                    </m:r>
                  </m:oMath>
                </a14:m>
                <a:r>
                  <a:rPr/>
                  <a:t>, </a:t>
                </a:r>
                <a14:m>
                  <m:oMath xmlns:m="http://schemas.openxmlformats.org/officeDocument/2006/math">
                    <m:r>
                      <m:t>n</m:t>
                    </m:r>
                    <m:r>
                      <m:t>=</m:t>
                    </m:r>
                    <m:r>
                      <m:t>4</m:t>
                    </m:r>
                  </m:oMath>
                </a14:m>
                <a:r>
                  <a:rPr/>
                  <a:t>: </a:t>
                </a:r>
                <a14:m>
                  <m:oMath xmlns:m="http://schemas.openxmlformats.org/officeDocument/2006/math">
                    <m:d>
                      <m:dPr>
                        <m:begChr m:val="("/>
                        <m:endChr m:val=")"/>
                        <m:grow/>
                      </m:dPr>
                      <m:e>
                        <m:f>
                          <m:fPr>
                            <m:type m:val="noBar"/>
                          </m:fPr>
                          <m:num>
                            <m:r>
                              <m:t>4</m:t>
                            </m:r>
                          </m:num>
                          <m:den>
                            <m:r>
                              <m:t>1</m:t>
                            </m:r>
                          </m:den>
                        </m:f>
                      </m:e>
                    </m:d>
                    <m:r>
                      <m:t>=</m:t>
                    </m:r>
                    <m:f>
                      <m:fPr>
                        <m:type m:val="bar"/>
                      </m:fPr>
                      <m:num>
                        <m:r>
                          <m:t>4</m:t>
                        </m:r>
                        <m:r>
                          <m:t>!</m:t>
                        </m:r>
                      </m:num>
                      <m:den>
                        <m:r>
                          <m:t>1</m:t>
                        </m:r>
                        <m:r>
                          <m:t>!</m:t>
                        </m:r>
                        <m:r>
                          <m:t>(</m:t>
                        </m:r>
                        <m:r>
                          <m:t>4</m:t>
                        </m:r>
                        <m:r>
                          <m:t>−</m:t>
                        </m:r>
                        <m:r>
                          <m:t>1</m:t>
                        </m:r>
                        <m:r>
                          <m:t>)</m:t>
                        </m:r>
                        <m:r>
                          <m:t>!</m:t>
                        </m:r>
                      </m:den>
                    </m:f>
                    <m:r>
                      <m:t>=</m:t>
                    </m:r>
                    <m:f>
                      <m:fPr>
                        <m:type m:val="bar"/>
                      </m:fPr>
                      <m:num>
                        <m:r>
                          <m:t>4</m:t>
                        </m:r>
                        <m:r>
                          <m:t>×</m:t>
                        </m:r>
                        <m:r>
                          <m:t>3</m:t>
                        </m:r>
                        <m:r>
                          <m:t>×</m:t>
                        </m:r>
                        <m:r>
                          <m:t>2</m:t>
                        </m:r>
                        <m:r>
                          <m:t>×</m:t>
                        </m:r>
                        <m:r>
                          <m:t>1</m:t>
                        </m:r>
                      </m:num>
                      <m:den>
                        <m:r>
                          <m:t>1</m:t>
                        </m:r>
                        <m:r>
                          <m:t>×</m:t>
                        </m:r>
                        <m:r>
                          <m:t>(</m:t>
                        </m:r>
                        <m:r>
                          <m:t>3</m:t>
                        </m:r>
                        <m:r>
                          <m:t>×</m:t>
                        </m:r>
                        <m:r>
                          <m:t>2</m:t>
                        </m:r>
                        <m:r>
                          <m:t>×</m:t>
                        </m:r>
                        <m:r>
                          <m:t>1</m:t>
                        </m:r>
                        <m:r>
                          <m:t>)</m:t>
                        </m:r>
                      </m:den>
                    </m:f>
                    <m:r>
                      <m:t>=</m:t>
                    </m:r>
                    <m:r>
                      <m:t>4</m:t>
                    </m:r>
                  </m:oMath>
                </a14:m>
              </a:p>
              <a:p>
                <a:pPr lvl="1"/>
                <a14:m>
                  <m:oMath xmlns:m="http://schemas.openxmlformats.org/officeDocument/2006/math">
                    <m:r>
                      <m:t>k</m:t>
                    </m:r>
                    <m:r>
                      <m:t>=</m:t>
                    </m:r>
                    <m:r>
                      <m:t>2</m:t>
                    </m:r>
                  </m:oMath>
                </a14:m>
                <a:r>
                  <a:rPr/>
                  <a:t>, </a:t>
                </a:r>
                <a14:m>
                  <m:oMath xmlns:m="http://schemas.openxmlformats.org/officeDocument/2006/math">
                    <m:r>
                      <m:t>n</m:t>
                    </m:r>
                    <m:r>
                      <m:t>=</m:t>
                    </m:r>
                    <m:r>
                      <m:t>9</m:t>
                    </m:r>
                  </m:oMath>
                </a14:m>
                <a:r>
                  <a:rPr/>
                  <a:t>: </a:t>
                </a:r>
                <a14:m>
                  <m:oMath xmlns:m="http://schemas.openxmlformats.org/officeDocument/2006/math">
                    <m:d>
                      <m:dPr>
                        <m:begChr m:val="("/>
                        <m:endChr m:val=")"/>
                        <m:grow/>
                      </m:dPr>
                      <m:e>
                        <m:f>
                          <m:fPr>
                            <m:type m:val="noBar"/>
                          </m:fPr>
                          <m:num>
                            <m:r>
                              <m:t>9</m:t>
                            </m:r>
                          </m:num>
                          <m:den>
                            <m:r>
                              <m:t>2</m:t>
                            </m:r>
                          </m:den>
                        </m:f>
                      </m:e>
                    </m:d>
                    <m:r>
                      <m:t>=</m:t>
                    </m:r>
                    <m:f>
                      <m:fPr>
                        <m:type m:val="bar"/>
                      </m:fPr>
                      <m:num>
                        <m:r>
                          <m:t>9</m:t>
                        </m:r>
                        <m:r>
                          <m:t>!</m:t>
                        </m:r>
                      </m:num>
                      <m:den>
                        <m:r>
                          <m:t>2</m:t>
                        </m:r>
                        <m:r>
                          <m:t>!</m:t>
                        </m:r>
                        <m:r>
                          <m:t>(</m:t>
                        </m:r>
                        <m:r>
                          <m:t>9</m:t>
                        </m:r>
                        <m:r>
                          <m:t>−</m:t>
                        </m:r>
                        <m:r>
                          <m:t>1</m:t>
                        </m:r>
                        <m:r>
                          <m:t>)</m:t>
                        </m:r>
                        <m:r>
                          <m:t>!</m:t>
                        </m:r>
                      </m:den>
                    </m:f>
                    <m:r>
                      <m:t>=</m:t>
                    </m:r>
                    <m:f>
                      <m:fPr>
                        <m:type m:val="bar"/>
                      </m:fPr>
                      <m:num>
                        <m:r>
                          <m:t>9</m:t>
                        </m:r>
                        <m:r>
                          <m:t>×</m:t>
                        </m:r>
                        <m:r>
                          <m:t>8</m:t>
                        </m:r>
                        <m:r>
                          <m:t>×</m:t>
                        </m:r>
                        <m:r>
                          <m:t>7</m:t>
                        </m:r>
                        <m:r>
                          <m:t>!</m:t>
                        </m:r>
                      </m:num>
                      <m:den>
                        <m:r>
                          <m:t>2</m:t>
                        </m:r>
                        <m:r>
                          <m:t>×</m:t>
                        </m:r>
                        <m:r>
                          <m:t>1</m:t>
                        </m:r>
                        <m:r>
                          <m:t>×</m:t>
                        </m:r>
                        <m:r>
                          <m:t>7</m:t>
                        </m:r>
                        <m:r>
                          <m:t>!</m:t>
                        </m:r>
                      </m:den>
                    </m:f>
                    <m:r>
                      <m:t>=</m:t>
                    </m:r>
                    <m:f>
                      <m:fPr>
                        <m:type m:val="bar"/>
                      </m:fPr>
                      <m:num>
                        <m:r>
                          <m:t>72</m:t>
                        </m:r>
                      </m:num>
                      <m:den>
                        <m:r>
                          <m:t>2</m:t>
                        </m:r>
                      </m:den>
                    </m:f>
                    <m:r>
                      <m:t>=</m:t>
                    </m:r>
                    <m:r>
                      <m:t>36</m:t>
                    </m:r>
                  </m:oMath>
                </a14:m>
              </a:p>
              <a:p>
                <a:pPr lvl="0" marL="1270000" indent="0">
                  <a:buNone/>
                </a:pPr>
                <a:r>
                  <a:rPr sz="1800" b="1">
                    <a:solidFill>
                      <a:srgbClr val="007020"/>
                    </a:solidFill>
                    <a:latin typeface="Courier"/>
                  </a:rPr>
                  <a:t>choose</a:t>
                </a:r>
                <a:r>
                  <a:rPr sz="1800">
                    <a:latin typeface="Courier"/>
                  </a:rPr>
                  <a:t>(</a:t>
                </a:r>
                <a:r>
                  <a:rPr sz="1800">
                    <a:solidFill>
                      <a:srgbClr val="40A070"/>
                    </a:solidFill>
                    <a:latin typeface="Courier"/>
                  </a:rPr>
                  <a:t>9</a:t>
                </a:r>
                <a:r>
                  <a:rPr sz="1800">
                    <a:latin typeface="Courier"/>
                  </a:rPr>
                  <a:t>, </a:t>
                </a:r>
                <a:r>
                  <a:rPr sz="1800">
                    <a:solidFill>
                      <a:srgbClr val="40A070"/>
                    </a:solidFill>
                    <a:latin typeface="Courier"/>
                  </a:rPr>
                  <a:t>2</a:t>
                </a:r>
                <a:r>
                  <a:rPr sz="1800">
                    <a:latin typeface="Courier"/>
                  </a:rPr>
                  <a:t>)</a:t>
                </a:r>
              </a:p>
              <a:p>
                <a:pPr lvl="0" marL="1270000" indent="0">
                  <a:buNone/>
                </a:pPr>
                <a:r>
                  <a:rPr sz="1800">
                    <a:latin typeface="Courier"/>
                  </a:rPr>
                  <a:t>## [1] 36</a:t>
                </a:r>
              </a:p>
            </p:txBody>
          </p:sp>
        </mc:Choice>
      </mc:AlternateContent>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Calculating</a:t>
            </a:r>
            <a:r>
              <a:rPr/>
              <a:t> </a:t>
            </a:r>
            <a:r>
              <a:rPr/>
              <a:t>the</a:t>
            </a:r>
            <a:r>
              <a:rPr/>
              <a:t> </a:t>
            </a:r>
            <a:r>
              <a:rPr/>
              <a:t>#</a:t>
            </a:r>
            <a:r>
              <a:rPr/>
              <a:t> </a:t>
            </a:r>
            <a:r>
              <a:rPr/>
              <a:t>of</a:t>
            </a:r>
            <a:r>
              <a:rPr/>
              <a:t> </a:t>
            </a:r>
            <a:r>
              <a:rPr/>
              <a:t>scenarios</a:t>
            </a:r>
          </a:p>
        </p:txBody>
      </p:sp>
      <p:sp>
        <p:nvSpPr>
          <p:cNvPr id="3" name="Content Placeholder 2"/>
          <p:cNvSpPr>
            <a:spLocks noGrp="1"/>
          </p:cNvSpPr>
          <p:nvPr>
            <p:ph idx="1"/>
          </p:nvPr>
        </p:nvSpPr>
        <p:spPr/>
        <p:txBody>
          <a:bodyPr/>
          <a:lstStyle/>
          <a:p>
            <a:pPr lvl="0" marL="0" indent="0">
              <a:buNone/>
            </a:pPr>
            <a:r>
              <a:rPr/>
              <a:t>You can also do this on all scientific calculators, using the </a:t>
            </a:r>
            <a:r>
              <a:rPr b="1"/>
              <a:t>nCr</a:t>
            </a:r>
            <a:r>
              <a:rPr/>
              <a:t> button (or equivalent).</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casio.png" id="0" name="Picture 1"/>
          <p:cNvPicPr>
            <a:picLocks noGrp="1" noChangeAspect="1"/>
          </p:cNvPicPr>
          <p:nvPr/>
        </p:nvPicPr>
        <p:blipFill>
          <a:blip r:embed="rId2"/>
          <a:stretch>
            <a:fillRect/>
          </a:stretch>
        </p:blipFill>
        <p:spPr bwMode="auto">
          <a:xfrm>
            <a:off x="2209800" y="1600200"/>
            <a:ext cx="4711700" cy="4521200"/>
          </a:xfrm>
          <a:prstGeom prst="rect">
            <a:avLst/>
          </a:prstGeom>
          <a:noFill/>
          <a:ln w="9525">
            <a:noFill/>
            <a:headEnd/>
            <a:tailEnd/>
          </a:ln>
        </p:spPr>
      </p:pic>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Properties</a:t>
            </a:r>
            <a:r>
              <a:rPr/>
              <a:t> </a:t>
            </a:r>
            <a:r>
              <a:rPr/>
              <a:t>of</a:t>
            </a:r>
            <a:r>
              <a:rPr/>
              <a:t> </a:t>
            </a:r>
            <a:r>
              <a:rPr/>
              <a:t>the</a:t>
            </a:r>
            <a:r>
              <a:rPr/>
              <a:t> </a:t>
            </a:r>
            <a:r>
              <a:rPr/>
              <a:t>choose</a:t>
            </a:r>
            <a:r>
              <a:rPr/>
              <a:t> </a:t>
            </a:r>
            <a:r>
              <a:rPr/>
              <a:t>function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b="1"/>
                  <a:t>Which of the following is false?</a:t>
                </a:r>
              </a:p>
              <a:p>
                <a:pPr lvl="1"/>
                <a:r>
                  <a:rPr/>
                  <a:t>There are </a:t>
                </a:r>
                <a14:m>
                  <m:oMath xmlns:m="http://schemas.openxmlformats.org/officeDocument/2006/math">
                    <m:r>
                      <m:t>n</m:t>
                    </m:r>
                  </m:oMath>
                </a14:m>
                <a:r>
                  <a:rPr/>
                  <a:t> ways of getting 1 success in </a:t>
                </a:r>
                <a14:m>
                  <m:oMath xmlns:m="http://schemas.openxmlformats.org/officeDocument/2006/math">
                    <m:r>
                      <m:t>n</m:t>
                    </m:r>
                  </m:oMath>
                </a14:m>
                <a:r>
                  <a:rPr/>
                  <a:t> trials, </a:t>
                </a:r>
                <a14:m>
                  <m:oMath xmlns:m="http://schemas.openxmlformats.org/officeDocument/2006/math">
                    <m:d>
                      <m:dPr>
                        <m:begChr m:val="("/>
                        <m:endChr m:val=")"/>
                        <m:grow/>
                      </m:dPr>
                      <m:e>
                        <m:f>
                          <m:fPr>
                            <m:type m:val="noBar"/>
                          </m:fPr>
                          <m:num>
                            <m:r>
                              <m:t>n</m:t>
                            </m:r>
                          </m:num>
                          <m:den>
                            <m:r>
                              <m:t>1</m:t>
                            </m:r>
                          </m:den>
                        </m:f>
                      </m:e>
                    </m:d>
                    <m:r>
                      <m:t>=</m:t>
                    </m:r>
                    <m:r>
                      <m:t>n</m:t>
                    </m:r>
                  </m:oMath>
                </a14:m>
                <a:r>
                  <a:rPr/>
                  <a:t>.</a:t>
                </a:r>
              </a:p>
              <a:p>
                <a:pPr lvl="1"/>
                <a:r>
                  <a:rPr/>
                  <a:t>There is only 1 way of getting </a:t>
                </a:r>
                <a14:m>
                  <m:oMath xmlns:m="http://schemas.openxmlformats.org/officeDocument/2006/math">
                    <m:r>
                      <m:t>n</m:t>
                    </m:r>
                  </m:oMath>
                </a14:m>
                <a:r>
                  <a:rPr/>
                  <a:t> successes in </a:t>
                </a:r>
                <a14:m>
                  <m:oMath xmlns:m="http://schemas.openxmlformats.org/officeDocument/2006/math">
                    <m:r>
                      <m:t>n</m:t>
                    </m:r>
                  </m:oMath>
                </a14:m>
                <a:r>
                  <a:rPr/>
                  <a:t> trials, </a:t>
                </a:r>
                <a14:m>
                  <m:oMath xmlns:m="http://schemas.openxmlformats.org/officeDocument/2006/math">
                    <m:d>
                      <m:dPr>
                        <m:begChr m:val="("/>
                        <m:endChr m:val=")"/>
                        <m:grow/>
                      </m:dPr>
                      <m:e>
                        <m:f>
                          <m:fPr>
                            <m:type m:val="noBar"/>
                          </m:fPr>
                          <m:num>
                            <m:r>
                              <m:t>n</m:t>
                            </m:r>
                          </m:num>
                          <m:den>
                            <m:r>
                              <m:t>n</m:t>
                            </m:r>
                          </m:den>
                        </m:f>
                      </m:e>
                    </m:d>
                    <m:r>
                      <m:t>=</m:t>
                    </m:r>
                    <m:r>
                      <m:t>1</m:t>
                    </m:r>
                  </m:oMath>
                </a14:m>
                <a:r>
                  <a:rPr/>
                  <a:t>.</a:t>
                </a:r>
              </a:p>
              <a:p>
                <a:pPr lvl="1"/>
                <a:r>
                  <a:rPr/>
                  <a:t>There is only 1 way of getting </a:t>
                </a:r>
                <a14:m>
                  <m:oMath xmlns:m="http://schemas.openxmlformats.org/officeDocument/2006/math">
                    <m:r>
                      <m:t>n</m:t>
                    </m:r>
                  </m:oMath>
                </a14:m>
                <a:r>
                  <a:rPr/>
                  <a:t> failures in </a:t>
                </a:r>
                <a14:m>
                  <m:oMath xmlns:m="http://schemas.openxmlformats.org/officeDocument/2006/math">
                    <m:r>
                      <m:t>n</m:t>
                    </m:r>
                  </m:oMath>
                </a14:m>
                <a:r>
                  <a:rPr/>
                  <a:t> trials, </a:t>
                </a:r>
                <a14:m>
                  <m:oMath xmlns:m="http://schemas.openxmlformats.org/officeDocument/2006/math">
                    <m:d>
                      <m:dPr>
                        <m:begChr m:val="("/>
                        <m:endChr m:val=")"/>
                        <m:grow/>
                      </m:dPr>
                      <m:e>
                        <m:f>
                          <m:fPr>
                            <m:type m:val="noBar"/>
                          </m:fPr>
                          <m:num>
                            <m:r>
                              <m:t>n</m:t>
                            </m:r>
                          </m:num>
                          <m:den>
                            <m:r>
                              <m:t>0</m:t>
                            </m:r>
                          </m:den>
                        </m:f>
                      </m:e>
                    </m:d>
                    <m:r>
                      <m:t>=</m:t>
                    </m:r>
                    <m:r>
                      <m:t>1</m:t>
                    </m:r>
                  </m:oMath>
                </a14:m>
                <a:r>
                  <a:rPr/>
                  <a:t>.</a:t>
                </a:r>
              </a:p>
              <a:p>
                <a:pPr lvl="1"/>
                <a:r>
                  <a:rPr/>
                  <a:t>There are </a:t>
                </a:r>
                <a14:m>
                  <m:oMath xmlns:m="http://schemas.openxmlformats.org/officeDocument/2006/math">
                    <m:r>
                      <m:t>n</m:t>
                    </m:r>
                    <m:r>
                      <m:t>−</m:t>
                    </m:r>
                    <m:r>
                      <m:t>1</m:t>
                    </m:r>
                  </m:oMath>
                </a14:m>
                <a:r>
                  <a:rPr/>
                  <a:t> ways of getting </a:t>
                </a:r>
                <a14:m>
                  <m:oMath xmlns:m="http://schemas.openxmlformats.org/officeDocument/2006/math">
                    <m:r>
                      <m:t>n</m:t>
                    </m:r>
                    <m:r>
                      <m:t>−</m:t>
                    </m:r>
                    <m:r>
                      <m:t>1</m:t>
                    </m:r>
                  </m:oMath>
                </a14:m>
                <a:r>
                  <a:rPr/>
                  <a:t> successes in </a:t>
                </a:r>
                <a14:m>
                  <m:oMath xmlns:m="http://schemas.openxmlformats.org/officeDocument/2006/math">
                    <m:r>
                      <m:t>n</m:t>
                    </m:r>
                  </m:oMath>
                </a14:m>
                <a:r>
                  <a:rPr/>
                  <a:t> trials, </a:t>
                </a:r>
                <a14:m>
                  <m:oMath xmlns:m="http://schemas.openxmlformats.org/officeDocument/2006/math">
                    <m:d>
                      <m:dPr>
                        <m:begChr m:val="("/>
                        <m:endChr m:val=")"/>
                        <m:grow/>
                      </m:dPr>
                      <m:e>
                        <m:f>
                          <m:fPr>
                            <m:type m:val="noBar"/>
                          </m:fPr>
                          <m:num>
                            <m:r>
                              <m:t>n</m:t>
                            </m:r>
                          </m:num>
                          <m:den>
                            <m:r>
                              <m:t>n</m:t>
                            </m:r>
                            <m:r>
                              <m:t>−</m:t>
                            </m:r>
                            <m:r>
                              <m:t>1</m:t>
                            </m:r>
                          </m:den>
                        </m:f>
                      </m:e>
                    </m:d>
                    <m:r>
                      <m:t>=</m:t>
                    </m:r>
                    <m:r>
                      <m:t>n</m:t>
                    </m:r>
                    <m:r>
                      <m:t>−</m:t>
                    </m:r>
                    <m:r>
                      <m:t>1</m:t>
                    </m:r>
                  </m:oMath>
                </a14:m>
                <a:r>
                  <a:rPr/>
                  <a:t>.</a:t>
                </a:r>
              </a:p>
            </p:txBody>
          </p:sp>
        </mc:Choice>
      </mc:AlternateContent>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Properties</a:t>
            </a:r>
            <a:r>
              <a:rPr/>
              <a:t> </a:t>
            </a:r>
            <a:r>
              <a:rPr/>
              <a:t>of</a:t>
            </a:r>
            <a:r>
              <a:rPr/>
              <a:t> </a:t>
            </a:r>
            <a:r>
              <a:rPr/>
              <a:t>the</a:t>
            </a:r>
            <a:r>
              <a:rPr/>
              <a:t> </a:t>
            </a:r>
            <a:r>
              <a:rPr/>
              <a:t>choose</a:t>
            </a:r>
            <a:r>
              <a:rPr/>
              <a:t> </a:t>
            </a:r>
            <a:r>
              <a:rPr/>
              <a:t>function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b="1"/>
                  <a:t>Which of the following is false?</a:t>
                </a:r>
              </a:p>
              <a:p>
                <a:pPr lvl="1"/>
                <a:r>
                  <a:rPr/>
                  <a:t>There are </a:t>
                </a:r>
                <a14:m>
                  <m:oMath xmlns:m="http://schemas.openxmlformats.org/officeDocument/2006/math">
                    <m:r>
                      <m:t>n</m:t>
                    </m:r>
                  </m:oMath>
                </a14:m>
                <a:r>
                  <a:rPr/>
                  <a:t> ways of getting 1 success in </a:t>
                </a:r>
                <a14:m>
                  <m:oMath xmlns:m="http://schemas.openxmlformats.org/officeDocument/2006/math">
                    <m:r>
                      <m:t>n</m:t>
                    </m:r>
                  </m:oMath>
                </a14:m>
                <a:r>
                  <a:rPr/>
                  <a:t> trials, </a:t>
                </a:r>
                <a14:m>
                  <m:oMath xmlns:m="http://schemas.openxmlformats.org/officeDocument/2006/math">
                    <m:d>
                      <m:dPr>
                        <m:begChr m:val="("/>
                        <m:endChr m:val=")"/>
                        <m:grow/>
                      </m:dPr>
                      <m:e>
                        <m:f>
                          <m:fPr>
                            <m:type m:val="noBar"/>
                          </m:fPr>
                          <m:num>
                            <m:r>
                              <m:t>n</m:t>
                            </m:r>
                          </m:num>
                          <m:den>
                            <m:r>
                              <m:t>1</m:t>
                            </m:r>
                          </m:den>
                        </m:f>
                      </m:e>
                    </m:d>
                    <m:r>
                      <m:t>=</m:t>
                    </m:r>
                    <m:r>
                      <m:t>n</m:t>
                    </m:r>
                  </m:oMath>
                </a14:m>
                <a:r>
                  <a:rPr/>
                  <a:t>.</a:t>
                </a:r>
              </a:p>
              <a:p>
                <a:pPr lvl="1"/>
                <a:r>
                  <a:rPr/>
                  <a:t>There is only 1 way of getting </a:t>
                </a:r>
                <a14:m>
                  <m:oMath xmlns:m="http://schemas.openxmlformats.org/officeDocument/2006/math">
                    <m:r>
                      <m:t>n</m:t>
                    </m:r>
                  </m:oMath>
                </a14:m>
                <a:r>
                  <a:rPr/>
                  <a:t> successes in </a:t>
                </a:r>
                <a14:m>
                  <m:oMath xmlns:m="http://schemas.openxmlformats.org/officeDocument/2006/math">
                    <m:r>
                      <m:t>n</m:t>
                    </m:r>
                  </m:oMath>
                </a14:m>
                <a:r>
                  <a:rPr/>
                  <a:t> trials, </a:t>
                </a:r>
                <a14:m>
                  <m:oMath xmlns:m="http://schemas.openxmlformats.org/officeDocument/2006/math">
                    <m:d>
                      <m:dPr>
                        <m:begChr m:val="("/>
                        <m:endChr m:val=")"/>
                        <m:grow/>
                      </m:dPr>
                      <m:e>
                        <m:f>
                          <m:fPr>
                            <m:type m:val="noBar"/>
                          </m:fPr>
                          <m:num>
                            <m:r>
                              <m:t>n</m:t>
                            </m:r>
                          </m:num>
                          <m:den>
                            <m:r>
                              <m:t>n</m:t>
                            </m:r>
                          </m:den>
                        </m:f>
                      </m:e>
                    </m:d>
                    <m:r>
                      <m:t>=</m:t>
                    </m:r>
                    <m:r>
                      <m:t>1</m:t>
                    </m:r>
                  </m:oMath>
                </a14:m>
                <a:r>
                  <a:rPr/>
                  <a:t>.</a:t>
                </a:r>
              </a:p>
              <a:p>
                <a:pPr lvl="1"/>
                <a:r>
                  <a:rPr/>
                  <a:t>There is only 1 way of getting </a:t>
                </a:r>
                <a14:m>
                  <m:oMath xmlns:m="http://schemas.openxmlformats.org/officeDocument/2006/math">
                    <m:r>
                      <m:t>n</m:t>
                    </m:r>
                  </m:oMath>
                </a14:m>
                <a:r>
                  <a:rPr/>
                  <a:t> failures in </a:t>
                </a:r>
                <a14:m>
                  <m:oMath xmlns:m="http://schemas.openxmlformats.org/officeDocument/2006/math">
                    <m:r>
                      <m:t>n</m:t>
                    </m:r>
                  </m:oMath>
                </a14:m>
                <a:r>
                  <a:rPr/>
                  <a:t> trials, </a:t>
                </a:r>
                <a14:m>
                  <m:oMath xmlns:m="http://schemas.openxmlformats.org/officeDocument/2006/math">
                    <m:d>
                      <m:dPr>
                        <m:begChr m:val="("/>
                        <m:endChr m:val=")"/>
                        <m:grow/>
                      </m:dPr>
                      <m:e>
                        <m:f>
                          <m:fPr>
                            <m:type m:val="noBar"/>
                          </m:fPr>
                          <m:num>
                            <m:r>
                              <m:t>n</m:t>
                            </m:r>
                          </m:num>
                          <m:den>
                            <m:r>
                              <m:t>0</m:t>
                            </m:r>
                          </m:den>
                        </m:f>
                      </m:e>
                    </m:d>
                    <m:r>
                      <m:t>=</m:t>
                    </m:r>
                    <m:r>
                      <m:t>1</m:t>
                    </m:r>
                  </m:oMath>
                </a14:m>
                <a:r>
                  <a:rPr/>
                  <a:t>.</a:t>
                </a:r>
              </a:p>
              <a:p>
                <a:pPr lvl="1"/>
                <a:r>
                  <a:rPr/>
                  <a:t>There are </a:t>
                </a:r>
                <a14:m>
                  <m:oMath xmlns:m="http://schemas.openxmlformats.org/officeDocument/2006/math">
                    <m:r>
                      <m:t>n</m:t>
                    </m:r>
                    <m:r>
                      <m:t>−</m:t>
                    </m:r>
                    <m:r>
                      <m:t>1</m:t>
                    </m:r>
                  </m:oMath>
                </a14:m>
                <a:r>
                  <a:rPr/>
                  <a:t> ways of getting </a:t>
                </a:r>
                <a14:m>
                  <m:oMath xmlns:m="http://schemas.openxmlformats.org/officeDocument/2006/math">
                    <m:r>
                      <m:t>n</m:t>
                    </m:r>
                    <m:r>
                      <m:t>−</m:t>
                    </m:r>
                    <m:r>
                      <m:t>1</m:t>
                    </m:r>
                  </m:oMath>
                </a14:m>
                <a:r>
                  <a:rPr/>
                  <a:t> successes in </a:t>
                </a:r>
                <a14:m>
                  <m:oMath xmlns:m="http://schemas.openxmlformats.org/officeDocument/2006/math">
                    <m:r>
                      <m:t>n</m:t>
                    </m:r>
                  </m:oMath>
                </a14:m>
                <a:r>
                  <a:rPr/>
                  <a:t> trials, </a:t>
                </a:r>
                <a14:m>
                  <m:oMath xmlns:m="http://schemas.openxmlformats.org/officeDocument/2006/math">
                    <m:d>
                      <m:dPr>
                        <m:begChr m:val="("/>
                        <m:endChr m:val=")"/>
                        <m:grow/>
                      </m:dPr>
                      <m:e>
                        <m:f>
                          <m:fPr>
                            <m:type m:val="noBar"/>
                          </m:fPr>
                          <m:num>
                            <m:r>
                              <m:t>n</m:t>
                            </m:r>
                          </m:num>
                          <m:den>
                            <m:r>
                              <m:t>n</m:t>
                            </m:r>
                            <m:r>
                              <m:t>−</m:t>
                            </m:r>
                            <m:r>
                              <m:t>1</m:t>
                            </m:r>
                          </m:den>
                        </m:f>
                      </m:e>
                    </m:d>
                    <m:r>
                      <m:t>=</m:t>
                    </m:r>
                    <m:r>
                      <m:t>n</m:t>
                    </m:r>
                    <m:r>
                      <m:t>−</m:t>
                    </m:r>
                    <m:r>
                      <m:t>1</m:t>
                    </m:r>
                  </m:oMath>
                </a14:m>
                <a:r>
                  <a:rPr/>
                  <a:t>.</a:t>
                </a:r>
              </a:p>
            </p:txBody>
          </p:sp>
        </mc:Choice>
      </mc:AlternateContent>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Milgram</a:t>
            </a:r>
            <a:r>
              <a:rPr/>
              <a:t> </a:t>
            </a:r>
            <a:r>
              <a:rPr/>
              <a:t>experiment</a:t>
            </a:r>
          </a:p>
        </p:txBody>
      </p:sp>
      <p:sp>
        <p:nvSpPr>
          <p:cNvPr id="3" name="Content Placeholder 2"/>
          <p:cNvSpPr>
            <a:spLocks noGrp="1"/>
          </p:cNvSpPr>
          <p:nvPr>
            <p:ph idx="1"/>
          </p:nvPr>
        </p:nvSpPr>
        <p:spPr/>
        <p:txBody>
          <a:bodyPr/>
          <a:lstStyle/>
          <a:p>
            <a:pPr lvl="0" marL="0" indent="0">
              <a:buNone/>
            </a:pPr>
          </a:p>
          <a:p>
            <a:pPr lvl="1"/>
            <a:r>
              <a:rPr/>
              <a:t>Stanley Milgram, a Yale University psychologist, conducted a series of experiments on obedience to authority starting in 1963.</a:t>
            </a:r>
          </a:p>
          <a:p>
            <a:pPr lvl="1"/>
            <a:r>
              <a:rPr/>
              <a:t>Experimenter (E) orders the teacher (T), the subject of the experiment, to give severe electric shocks to a learner (L) each time the learner answers a question incorrectly.</a:t>
            </a:r>
          </a:p>
          <a:p>
            <a:pPr lvl="1"/>
            <a:r>
              <a:rPr/>
              <a:t>The learner is actually an actor, and the electric shocks are not real, but a prerecorded sound is played each time the teacher administers an electric shock.</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Binomial</a:t>
            </a:r>
            <a:r>
              <a:rPr/>
              <a:t> </a:t>
            </a:r>
            <a:r>
              <a:rPr/>
              <a:t>distribution</a:t>
            </a:r>
            <a:r>
              <a:rPr/>
              <a:t> </a:t>
            </a:r>
            <a:r>
              <a:rPr/>
              <a:t>(cont.)</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b="1"/>
                  <a:t>Binomial probabilities</a:t>
                </a:r>
              </a:p>
              <a:p>
                <a:pPr lvl="0" marL="0" indent="0">
                  <a:buNone/>
                </a:pPr>
                <a:r>
                  <a:rPr/>
                  <a:t>If </a:t>
                </a:r>
                <a14:m>
                  <m:oMath xmlns:m="http://schemas.openxmlformats.org/officeDocument/2006/math">
                    <m:r>
                      <m:t>p</m:t>
                    </m:r>
                  </m:oMath>
                </a14:m>
                <a:r>
                  <a:rPr/>
                  <a:t> represents probability of success, </a:t>
                </a:r>
                <a14:m>
                  <m:oMath xmlns:m="http://schemas.openxmlformats.org/officeDocument/2006/math">
                    <m:r>
                      <m:t>(</m:t>
                    </m:r>
                    <m:r>
                      <m:t>1</m:t>
                    </m:r>
                    <m:r>
                      <m:t>−</m:t>
                    </m:r>
                    <m:r>
                      <m:t>p</m:t>
                    </m:r>
                    <m:r>
                      <m:t>)</m:t>
                    </m:r>
                  </m:oMath>
                </a14:m>
                <a:r>
                  <a:rPr/>
                  <a:t> represents probability of failure, </a:t>
                </a:r>
                <a14:m>
                  <m:oMath xmlns:m="http://schemas.openxmlformats.org/officeDocument/2006/math">
                    <m:r>
                      <m:t>n</m:t>
                    </m:r>
                  </m:oMath>
                </a14:m>
                <a:r>
                  <a:rPr/>
                  <a:t> represents number of independent trials, and </a:t>
                </a:r>
                <a14:m>
                  <m:oMath xmlns:m="http://schemas.openxmlformats.org/officeDocument/2006/math">
                    <m:r>
                      <m:t>k</m:t>
                    </m:r>
                  </m:oMath>
                </a14:m>
                <a:r>
                  <a:rPr/>
                  <a:t> represents number of successes</a:t>
                </a:r>
              </a:p>
              <a:p>
                <a:pPr lvl="0" marL="0" indent="0">
                  <a:buNone/>
                </a:pPr>
                <a14:m>
                  <m:oMathPara xmlns:m="http://schemas.openxmlformats.org/officeDocument/2006/math">
                    <m:oMathParaPr>
                      <m:jc m:val="center"/>
                    </m:oMathParaPr>
                    <m:oMath>
                      <m:r>
                        <m:t>P</m:t>
                      </m:r>
                      <m:r>
                        <m:t>(</m:t>
                      </m:r>
                      <m:r>
                        <m:t>k</m:t>
                      </m:r>
                      <m:r>
                        <m:rPr>
                          <m:sty m:val="p"/>
                        </m:rPr>
                        <m:t> successes in </m:t>
                      </m:r>
                      <m:r>
                        <m:t>n</m:t>
                      </m:r>
                      <m:r>
                        <m:rPr>
                          <m:sty m:val="p"/>
                        </m:rPr>
                        <m:t> trials</m:t>
                      </m:r>
                      <m:r>
                        <m:t>)</m:t>
                      </m:r>
                      <m:r>
                        <m:t>=</m:t>
                      </m:r>
                      <m:d>
                        <m:dPr>
                          <m:begChr m:val="("/>
                          <m:endChr m:val=")"/>
                          <m:grow/>
                        </m:dPr>
                        <m:e>
                          <m:f>
                            <m:fPr>
                              <m:type m:val="noBar"/>
                            </m:fPr>
                            <m:num>
                              <m:r>
                                <m:t>n</m:t>
                              </m:r>
                            </m:num>
                            <m:den>
                              <m:r>
                                <m:t>k</m:t>
                              </m:r>
                            </m:den>
                          </m:f>
                        </m:e>
                      </m:d>
                      <m:r>
                        <m:t> </m:t>
                      </m:r>
                      <m:sSup>
                        <m:e>
                          <m:r>
                            <m:t>p</m:t>
                          </m:r>
                        </m:e>
                        <m:sup>
                          <m:r>
                            <m:t>k</m:t>
                          </m:r>
                        </m:sup>
                      </m:sSup>
                      <m:r>
                        <m:t> </m:t>
                      </m:r>
                      <m:r>
                        <m:t>(</m:t>
                      </m:r>
                      <m:r>
                        <m:t>1</m:t>
                      </m:r>
                      <m:r>
                        <m:t>−</m:t>
                      </m:r>
                      <m:r>
                        <m:t>p</m:t>
                      </m:r>
                      <m:sSup>
                        <m:e>
                          <m:r>
                            <m:t>)</m:t>
                          </m:r>
                        </m:e>
                        <m:sup>
                          <m:r>
                            <m:t>(</m:t>
                          </m:r>
                          <m:r>
                            <m:t>n</m:t>
                          </m:r>
                          <m:r>
                            <m:t>−</m:t>
                          </m:r>
                          <m:r>
                            <m:t>k</m:t>
                          </m:r>
                          <m:r>
                            <m:t>)</m:t>
                          </m:r>
                        </m:sup>
                      </m:sSup>
                    </m:oMath>
                  </m:oMathPara>
                </a14:m>
              </a:p>
            </p:txBody>
          </p:sp>
        </mc:Choice>
      </mc:AlternateContent>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Practice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Which of the following is not a condition that needs to be met for the binomial distribution to be applicable?</a:t>
                </a:r>
              </a:p>
              <a:p>
                <a:pPr lvl="1">
                  <a:buAutoNum type="arabicPeriod"/>
                </a:pPr>
                <a:r>
                  <a:rPr/>
                  <a:t>the trials must be independent</a:t>
                </a:r>
              </a:p>
              <a:p>
                <a:pPr lvl="1">
                  <a:buAutoNum type="arabicPeriod"/>
                </a:pPr>
                <a:r>
                  <a:rPr/>
                  <a:t>the number of trials, </a:t>
                </a:r>
                <a14:m>
                  <m:oMath xmlns:m="http://schemas.openxmlformats.org/officeDocument/2006/math">
                    <m:r>
                      <m:t>n</m:t>
                    </m:r>
                  </m:oMath>
                </a14:m>
                <a:r>
                  <a:rPr/>
                  <a:t>, must be fixed</a:t>
                </a:r>
              </a:p>
              <a:p>
                <a:pPr lvl="1">
                  <a:buAutoNum type="arabicPeriod"/>
                </a:pPr>
                <a:r>
                  <a:rPr/>
                  <a:t>each trial outcome must be classified as a </a:t>
                </a:r>
                <a:r>
                  <a:rPr i="1"/>
                  <a:t>success</a:t>
                </a:r>
                <a:r>
                  <a:rPr/>
                  <a:t> or a </a:t>
                </a:r>
                <a:r>
                  <a:rPr i="1"/>
                  <a:t>failure</a:t>
                </a:r>
              </a:p>
              <a:p>
                <a:pPr lvl="1">
                  <a:buAutoNum type="arabicPeriod"/>
                </a:pPr>
                <a:r>
                  <a:rPr/>
                  <a:t>the number of desired successes, </a:t>
                </a:r>
                <a14:m>
                  <m:oMath xmlns:m="http://schemas.openxmlformats.org/officeDocument/2006/math">
                    <m:r>
                      <m:t>k</m:t>
                    </m:r>
                  </m:oMath>
                </a14:m>
                <a:r>
                  <a:rPr/>
                  <a:t>, must be greater than the number of trials</a:t>
                </a:r>
              </a:p>
              <a:p>
                <a:pPr lvl="1">
                  <a:buAutoNum type="arabicPeriod"/>
                </a:pPr>
                <a:r>
                  <a:rPr/>
                  <a:t>the probability of success, </a:t>
                </a:r>
                <a14:m>
                  <m:oMath xmlns:m="http://schemas.openxmlformats.org/officeDocument/2006/math">
                    <m:r>
                      <m:t>p</m:t>
                    </m:r>
                  </m:oMath>
                </a14:m>
                <a:r>
                  <a:rPr/>
                  <a:t>, must be the same for each trial</a:t>
                </a:r>
              </a:p>
            </p:txBody>
          </p:sp>
        </mc:Choice>
      </mc:AlternateContent>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Practice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Which of the following is not a condition that needs to be met for the binomial distribution to be applicable?</a:t>
                </a:r>
              </a:p>
              <a:p>
                <a:pPr lvl="1">
                  <a:buAutoNum type="arabicPeriod"/>
                </a:pPr>
                <a:r>
                  <a:rPr/>
                  <a:t>the trials must be independent</a:t>
                </a:r>
              </a:p>
              <a:p>
                <a:pPr lvl="1">
                  <a:buAutoNum type="arabicPeriod"/>
                </a:pPr>
                <a:r>
                  <a:rPr/>
                  <a:t>the number of trials, </a:t>
                </a:r>
                <a14:m>
                  <m:oMath xmlns:m="http://schemas.openxmlformats.org/officeDocument/2006/math">
                    <m:r>
                      <m:t>n</m:t>
                    </m:r>
                  </m:oMath>
                </a14:m>
                <a:r>
                  <a:rPr/>
                  <a:t>, must be fixed</a:t>
                </a:r>
              </a:p>
              <a:p>
                <a:pPr lvl="1">
                  <a:buAutoNum type="arabicPeriod"/>
                </a:pPr>
                <a:r>
                  <a:rPr/>
                  <a:t>each trial outcome must be classified as a </a:t>
                </a:r>
                <a:r>
                  <a:rPr i="1"/>
                  <a:t>success</a:t>
                </a:r>
                <a:r>
                  <a:rPr/>
                  <a:t> or a </a:t>
                </a:r>
                <a:r>
                  <a:rPr i="1"/>
                  <a:t>failure</a:t>
                </a:r>
              </a:p>
              <a:p>
                <a:pPr lvl="1">
                  <a:buAutoNum type="arabicPeriod"/>
                </a:pPr>
                <a:r>
                  <a:rPr b="1"/>
                  <a:t>the number of desired successes, </a:t>
                </a:r>
                <a14:m>
                  <m:oMath xmlns:m="http://schemas.openxmlformats.org/officeDocument/2006/math">
                    <m:r>
                      <m:t>k</m:t>
                    </m:r>
                  </m:oMath>
                </a14:m>
                <a:r>
                  <a:rPr b="1"/>
                  <a:t>, must be greater than the number of trials</a:t>
                </a:r>
              </a:p>
              <a:p>
                <a:pPr lvl="1">
                  <a:buAutoNum type="arabicPeriod"/>
                </a:pPr>
                <a:r>
                  <a:rPr/>
                  <a:t>the probability of success, </a:t>
                </a:r>
                <a14:m>
                  <m:oMath xmlns:m="http://schemas.openxmlformats.org/officeDocument/2006/math">
                    <m:r>
                      <m:t>p</m:t>
                    </m:r>
                  </m:oMath>
                </a14:m>
                <a:r>
                  <a:rPr/>
                  <a:t>, must be the same for each trial</a:t>
                </a:r>
              </a:p>
            </p:txBody>
          </p:sp>
        </mc:Choice>
      </mc:AlternateContent>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Gallup</a:t>
            </a:r>
            <a:r>
              <a:rPr/>
              <a:t> </a:t>
            </a:r>
            <a:r>
              <a:rPr/>
              <a:t>Poll:</a:t>
            </a:r>
            <a:r>
              <a:rPr/>
              <a:t> </a:t>
            </a:r>
            <a:r>
              <a:rPr/>
              <a:t>Obesity</a:t>
            </a:r>
            <a:r>
              <a:rPr/>
              <a:t> </a:t>
            </a:r>
            <a:r>
              <a:rPr/>
              <a:t>in</a:t>
            </a:r>
            <a:r>
              <a:rPr/>
              <a:t> </a:t>
            </a:r>
            <a:r>
              <a:rPr/>
              <a:t>America</a:t>
            </a:r>
          </a:p>
        </p:txBody>
      </p:sp>
      <p:sp>
        <p:nvSpPr>
          <p:cNvPr id="3" name="Content Placeholder 2"/>
          <p:cNvSpPr>
            <a:spLocks noGrp="1"/>
          </p:cNvSpPr>
          <p:nvPr>
            <p:ph idx="1"/>
          </p:nvPr>
        </p:nvSpPr>
        <p:spPr/>
        <p:txBody>
          <a:bodyPr/>
          <a:lstStyle/>
          <a:p>
            <a:pPr lvl="0" marL="0" indent="0">
              <a:buNone/>
            </a:pPr>
            <a:r>
              <a:rPr/>
              <a:t>A 2012 Gallup survey suggests that 26.2% of Americans are obese. Among a random sample of 10 Americans, what is the probability that exactly 8 are obese?</a:t>
            </a:r>
          </a:p>
          <a:p>
            <a:pPr lvl="1"/>
            <a:r>
              <a:rPr/>
              <a:t>pretty high?</a:t>
            </a:r>
          </a:p>
          <a:p>
            <a:pPr lvl="1"/>
            <a:r>
              <a:rPr/>
              <a:t>pretty low?</a:t>
            </a:r>
          </a:p>
          <a:p>
            <a:pPr lvl="0" marL="0" indent="0">
              <a:buNone/>
            </a:pPr>
            <a:r>
              <a:rPr/>
              <a:t>Gallup: </a:t>
            </a:r>
            <a:r>
              <a:rPr>
                <a:hlinkClick r:id="rId2"/>
              </a:rPr>
              <a:t>http://www.gallup.com/poll/160061/obesity-rate-stable-2012.aspx</a:t>
            </a:r>
            <a:r>
              <a:rPr/>
              <a:t> , January 23, 2013.</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Gallup</a:t>
            </a:r>
            <a:r>
              <a:rPr/>
              <a:t> </a:t>
            </a:r>
            <a:r>
              <a:rPr/>
              <a:t>Poll:</a:t>
            </a:r>
            <a:r>
              <a:rPr/>
              <a:t> </a:t>
            </a:r>
            <a:r>
              <a:rPr/>
              <a:t>Obesity</a:t>
            </a:r>
            <a:r>
              <a:rPr/>
              <a:t> </a:t>
            </a:r>
            <a:r>
              <a:rPr/>
              <a:t>in</a:t>
            </a:r>
            <a:r>
              <a:rPr/>
              <a:t> </a:t>
            </a:r>
            <a:r>
              <a:rPr/>
              <a:t>America</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A 2012 Gallup survey suggests that 26.2% of Americans are obese. Among a random sample of 10 Americans, what is the probability that exactly 8 are obese?</a:t>
                </a:r>
              </a:p>
              <a:p>
                <a:pPr lvl="1"/>
                <a14:m>
                  <m:oMath xmlns:m="http://schemas.openxmlformats.org/officeDocument/2006/math">
                    <m:sSup>
                      <m:e>
                        <m:r>
                          <m:t>0.262</m:t>
                        </m:r>
                      </m:e>
                      <m:sup>
                        <m:r>
                          <m:t>8</m:t>
                        </m:r>
                      </m:sup>
                    </m:sSup>
                    <m:r>
                      <m:t>×</m:t>
                    </m:r>
                    <m:sSup>
                      <m:e>
                        <m:r>
                          <m:t>0.738</m:t>
                        </m:r>
                      </m:e>
                      <m:sup>
                        <m:r>
                          <m:t>2</m:t>
                        </m:r>
                      </m:sup>
                    </m:sSup>
                  </m:oMath>
                </a14:m>
              </a:p>
              <a:p>
                <a:pPr lvl="1"/>
                <a14:m>
                  <m:oMath xmlns:m="http://schemas.openxmlformats.org/officeDocument/2006/math">
                    <m:d>
                      <m:dPr>
                        <m:begChr m:val="("/>
                        <m:endChr m:val=")"/>
                        <m:grow/>
                      </m:dPr>
                      <m:e>
                        <m:f>
                          <m:fPr>
                            <m:type m:val="noBar"/>
                          </m:fPr>
                          <m:num>
                            <m:r>
                              <m:t>8</m:t>
                            </m:r>
                          </m:num>
                          <m:den>
                            <m:r>
                              <m:t>10</m:t>
                            </m:r>
                          </m:den>
                        </m:f>
                      </m:e>
                    </m:d>
                    <m:r>
                      <m:t>×</m:t>
                    </m:r>
                    <m:sSup>
                      <m:e>
                        <m:r>
                          <m:t>0.262</m:t>
                        </m:r>
                      </m:e>
                      <m:sup>
                        <m:r>
                          <m:t>8</m:t>
                        </m:r>
                      </m:sup>
                    </m:sSup>
                    <m:r>
                      <m:t>×</m:t>
                    </m:r>
                    <m:sSup>
                      <m:e>
                        <m:r>
                          <m:t>0.738</m:t>
                        </m:r>
                      </m:e>
                      <m:sup>
                        <m:r>
                          <m:t>2</m:t>
                        </m:r>
                      </m:sup>
                    </m:sSup>
                  </m:oMath>
                </a14:m>
              </a:p>
              <a:p>
                <a:pPr lvl="1"/>
                <a14:m>
                  <m:oMath xmlns:m="http://schemas.openxmlformats.org/officeDocument/2006/math">
                    <m:d>
                      <m:dPr>
                        <m:begChr m:val="("/>
                        <m:endChr m:val=")"/>
                        <m:grow/>
                      </m:dPr>
                      <m:e>
                        <m:f>
                          <m:fPr>
                            <m:type m:val="noBar"/>
                          </m:fPr>
                          <m:num>
                            <m:r>
                              <m:t>10</m:t>
                            </m:r>
                          </m:num>
                          <m:den>
                            <m:r>
                              <m:t>8</m:t>
                            </m:r>
                          </m:den>
                        </m:f>
                      </m:e>
                    </m:d>
                    <m:r>
                      <m:t>×</m:t>
                    </m:r>
                    <m:sSup>
                      <m:e>
                        <m:r>
                          <m:t>0.262</m:t>
                        </m:r>
                      </m:e>
                      <m:sup>
                        <m:r>
                          <m:t>8</m:t>
                        </m:r>
                      </m:sup>
                    </m:sSup>
                    <m:r>
                      <m:t>×</m:t>
                    </m:r>
                    <m:sSup>
                      <m:e>
                        <m:r>
                          <m:t>0.738</m:t>
                        </m:r>
                      </m:e>
                      <m:sup>
                        <m:r>
                          <m:t>2</m:t>
                        </m:r>
                      </m:sup>
                    </m:sSup>
                  </m:oMath>
                </a14:m>
              </a:p>
              <a:p>
                <a:pPr lvl="1"/>
                <a14:m>
                  <m:oMath xmlns:m="http://schemas.openxmlformats.org/officeDocument/2006/math">
                    <m:d>
                      <m:dPr>
                        <m:begChr m:val="("/>
                        <m:endChr m:val=")"/>
                        <m:grow/>
                      </m:dPr>
                      <m:e>
                        <m:f>
                          <m:fPr>
                            <m:type m:val="noBar"/>
                          </m:fPr>
                          <m:num>
                            <m:r>
                              <m:t>10</m:t>
                            </m:r>
                          </m:num>
                          <m:den>
                            <m:r>
                              <m:t>8</m:t>
                            </m:r>
                          </m:den>
                        </m:f>
                      </m:e>
                    </m:d>
                    <m:r>
                      <m:t>×</m:t>
                    </m:r>
                    <m:sSup>
                      <m:e>
                        <m:r>
                          <m:t>0.262</m:t>
                        </m:r>
                      </m:e>
                      <m:sup>
                        <m:r>
                          <m:t>2</m:t>
                        </m:r>
                      </m:sup>
                    </m:sSup>
                    <m:r>
                      <m:t>×</m:t>
                    </m:r>
                    <m:sSup>
                      <m:e>
                        <m:r>
                          <m:t>0.738</m:t>
                        </m:r>
                      </m:e>
                      <m:sup>
                        <m:r>
                          <m:t>8</m:t>
                        </m:r>
                      </m:sup>
                    </m:sSup>
                  </m:oMath>
                </a14:m>
              </a:p>
            </p:txBody>
          </p:sp>
        </mc:Choice>
      </mc:AlternateContent>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Gallup</a:t>
            </a:r>
            <a:r>
              <a:rPr/>
              <a:t> </a:t>
            </a:r>
            <a:r>
              <a:rPr/>
              <a:t>Poll:</a:t>
            </a:r>
            <a:r>
              <a:rPr/>
              <a:t> </a:t>
            </a:r>
            <a:r>
              <a:rPr/>
              <a:t>Obesity</a:t>
            </a:r>
            <a:r>
              <a:rPr/>
              <a:t> </a:t>
            </a:r>
            <a:r>
              <a:rPr/>
              <a:t>in</a:t>
            </a:r>
            <a:r>
              <a:rPr/>
              <a:t> </a:t>
            </a:r>
            <a:r>
              <a:rPr/>
              <a:t>America</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A 2012 Gallup survey suggests that 26.2% of Americans are obese. Among a random sample of 10 Americans, what is the probability that exactly 8 are obese?</a:t>
                </a:r>
              </a:p>
              <a:p>
                <a:pPr lvl="1"/>
                <a14:m>
                  <m:oMath xmlns:m="http://schemas.openxmlformats.org/officeDocument/2006/math">
                    <m:sSup>
                      <m:e>
                        <m:r>
                          <m:t>0.262</m:t>
                        </m:r>
                      </m:e>
                      <m:sup>
                        <m:r>
                          <m:t>8</m:t>
                        </m:r>
                      </m:sup>
                    </m:sSup>
                    <m:r>
                      <m:t>×</m:t>
                    </m:r>
                    <m:sSup>
                      <m:e>
                        <m:r>
                          <m:t>0.738</m:t>
                        </m:r>
                      </m:e>
                      <m:sup>
                        <m:r>
                          <m:t>2</m:t>
                        </m:r>
                      </m:sup>
                    </m:sSup>
                  </m:oMath>
                </a14:m>
              </a:p>
              <a:p>
                <a:pPr lvl="1"/>
                <a14:m>
                  <m:oMath xmlns:m="http://schemas.openxmlformats.org/officeDocument/2006/math">
                    <m:d>
                      <m:dPr>
                        <m:begChr m:val="("/>
                        <m:endChr m:val=")"/>
                        <m:grow/>
                      </m:dPr>
                      <m:e>
                        <m:f>
                          <m:fPr>
                            <m:type m:val="noBar"/>
                          </m:fPr>
                          <m:num>
                            <m:r>
                              <m:t>8</m:t>
                            </m:r>
                          </m:num>
                          <m:den>
                            <m:r>
                              <m:t>10</m:t>
                            </m:r>
                          </m:den>
                        </m:f>
                      </m:e>
                    </m:d>
                    <m:r>
                      <m:t>×</m:t>
                    </m:r>
                    <m:sSup>
                      <m:e>
                        <m:r>
                          <m:t>0.262</m:t>
                        </m:r>
                      </m:e>
                      <m:sup>
                        <m:r>
                          <m:t>8</m:t>
                        </m:r>
                      </m:sup>
                    </m:sSup>
                    <m:r>
                      <m:t>×</m:t>
                    </m:r>
                    <m:sSup>
                      <m:e>
                        <m:r>
                          <m:t>0.738</m:t>
                        </m:r>
                      </m:e>
                      <m:sup>
                        <m:r>
                          <m:t>2</m:t>
                        </m:r>
                      </m:sup>
                    </m:sSup>
                  </m:oMath>
                </a14:m>
              </a:p>
              <a:p>
                <a:pPr lvl="1"/>
                <a14:m>
                  <m:oMath xmlns:m="http://schemas.openxmlformats.org/officeDocument/2006/math">
                    <m:d>
                      <m:dPr>
                        <m:begChr m:val="("/>
                        <m:endChr m:val=")"/>
                        <m:grow/>
                      </m:dPr>
                      <m:e>
                        <m:f>
                          <m:fPr>
                            <m:type m:val="noBar"/>
                          </m:fPr>
                          <m:num>
                            <m:r>
                              <m:t>10</m:t>
                            </m:r>
                          </m:num>
                          <m:den>
                            <m:r>
                              <m:t>8</m:t>
                            </m:r>
                          </m:den>
                        </m:f>
                      </m:e>
                    </m:d>
                    <m:r>
                      <m:t>×</m:t>
                    </m:r>
                    <m:sSup>
                      <m:e>
                        <m:r>
                          <m:t>0.262</m:t>
                        </m:r>
                      </m:e>
                      <m:sup>
                        <m:r>
                          <m:t>8</m:t>
                        </m:r>
                      </m:sup>
                    </m:sSup>
                    <m:r>
                      <m:t>×</m:t>
                    </m:r>
                    <m:sSup>
                      <m:e>
                        <m:r>
                          <m:t>0.738</m:t>
                        </m:r>
                      </m:e>
                      <m:sup>
                        <m:r>
                          <m:t>2</m:t>
                        </m:r>
                      </m:sup>
                    </m:sSup>
                    <m:r>
                      <m:t>=</m:t>
                    </m:r>
                    <m:r>
                      <m:t>45</m:t>
                    </m:r>
                    <m:r>
                      <m:t>×</m:t>
                    </m:r>
                    <m:sSup>
                      <m:e>
                        <m:r>
                          <m:t>0.262</m:t>
                        </m:r>
                      </m:e>
                      <m:sup>
                        <m:r>
                          <m:t>8</m:t>
                        </m:r>
                      </m:sup>
                    </m:sSup>
                    <m:r>
                      <m:t>×</m:t>
                    </m:r>
                    <m:sSup>
                      <m:e>
                        <m:r>
                          <m:t>0.738</m:t>
                        </m:r>
                      </m:e>
                      <m:sup>
                        <m:r>
                          <m:t>2</m:t>
                        </m:r>
                      </m:sup>
                    </m:sSup>
                    <m:r>
                      <m:t>=</m:t>
                    </m:r>
                    <m:r>
                      <m:t>0.0005</m:t>
                    </m:r>
                  </m:oMath>
                </a14:m>
              </a:p>
              <a:p>
                <a:pPr lvl="1"/>
                <a14:m>
                  <m:oMath xmlns:m="http://schemas.openxmlformats.org/officeDocument/2006/math">
                    <m:d>
                      <m:dPr>
                        <m:begChr m:val="("/>
                        <m:endChr m:val=")"/>
                        <m:grow/>
                      </m:dPr>
                      <m:e>
                        <m:f>
                          <m:fPr>
                            <m:type m:val="noBar"/>
                          </m:fPr>
                          <m:num>
                            <m:r>
                              <m:t>10</m:t>
                            </m:r>
                          </m:num>
                          <m:den>
                            <m:r>
                              <m:t>8</m:t>
                            </m:r>
                          </m:den>
                        </m:f>
                      </m:e>
                    </m:d>
                    <m:r>
                      <m:t>×</m:t>
                    </m:r>
                    <m:sSup>
                      <m:e>
                        <m:r>
                          <m:t>0.262</m:t>
                        </m:r>
                      </m:e>
                      <m:sup>
                        <m:r>
                          <m:t>2</m:t>
                        </m:r>
                      </m:sup>
                    </m:sSup>
                    <m:r>
                      <m:t>×</m:t>
                    </m:r>
                    <m:sSup>
                      <m:e>
                        <m:r>
                          <m:t>0.738</m:t>
                        </m:r>
                      </m:e>
                      <m:sup>
                        <m:r>
                          <m:t>8</m:t>
                        </m:r>
                      </m:sup>
                    </m:sSup>
                  </m:oMath>
                </a14:m>
              </a:p>
            </p:txBody>
          </p:sp>
        </mc:Choice>
      </mc:AlternateContent>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The</a:t>
            </a:r>
            <a:r>
              <a:rPr/>
              <a:t> </a:t>
            </a:r>
            <a:r>
              <a:rPr/>
              <a:t>birthday</a:t>
            </a:r>
            <a:r>
              <a:rPr/>
              <a:t> </a:t>
            </a:r>
            <a:r>
              <a:rPr/>
              <a:t>problem</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What is the probability that 2 randomly chosen people share a birthday?</a:t>
                </a:r>
              </a:p>
              <a:p>
                <a:pPr lvl="0" marL="0" indent="0">
                  <a:buNone/>
                </a:pPr>
                <a:r>
                  <a:rPr b="1"/>
                  <a:t>Pretty low</a:t>
                </a:r>
                <a:r>
                  <a:rPr/>
                  <a:t>, </a:t>
                </a:r>
                <a14:m>
                  <m:oMath xmlns:m="http://schemas.openxmlformats.org/officeDocument/2006/math">
                    <m:f>
                      <m:fPr>
                        <m:type m:val="bar"/>
                      </m:fPr>
                      <m:num>
                        <m:r>
                          <m:t>1</m:t>
                        </m:r>
                      </m:num>
                      <m:den>
                        <m:r>
                          <m:t>365</m:t>
                        </m:r>
                      </m:den>
                    </m:f>
                    <m:r>
                      <m:t>≈</m:t>
                    </m:r>
                    <m:r>
                      <m:t>0.0027</m:t>
                    </m:r>
                  </m:oMath>
                </a14:m>
                <a:r>
                  <a:rPr/>
                  <a:t>.</a:t>
                </a:r>
              </a:p>
            </p:txBody>
          </p:sp>
        </mc:Choice>
      </mc:AlternateContent>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The</a:t>
            </a:r>
            <a:r>
              <a:rPr/>
              <a:t> </a:t>
            </a:r>
            <a:r>
              <a:rPr/>
              <a:t>birthday</a:t>
            </a:r>
            <a:r>
              <a:rPr/>
              <a:t> </a:t>
            </a:r>
            <a:r>
              <a:rPr/>
              <a:t>problem</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What is the probability that 2 randomly chosen people share a birthday?</a:t>
                </a:r>
              </a:p>
              <a:p>
                <a:pPr lvl="0" marL="0" indent="0">
                  <a:buNone/>
                </a:pPr>
                <a:r>
                  <a:rPr b="1"/>
                  <a:t>Pretty low</a:t>
                </a:r>
                <a:r>
                  <a:rPr/>
                  <a:t>, </a:t>
                </a:r>
                <a14:m>
                  <m:oMath xmlns:m="http://schemas.openxmlformats.org/officeDocument/2006/math">
                    <m:f>
                      <m:fPr>
                        <m:type m:val="bar"/>
                      </m:fPr>
                      <m:num>
                        <m:r>
                          <m:t>1</m:t>
                        </m:r>
                      </m:num>
                      <m:den>
                        <m:r>
                          <m:t>365</m:t>
                        </m:r>
                      </m:den>
                    </m:f>
                    <m:r>
                      <m:t>≈</m:t>
                    </m:r>
                    <m:r>
                      <m:t>0.0027</m:t>
                    </m:r>
                  </m:oMath>
                </a14:m>
                <a:r>
                  <a:rPr/>
                  <a:t>.</a:t>
                </a:r>
              </a:p>
              <a:p>
                <a:pPr lvl="0" marL="0" indent="0">
                  <a:buNone/>
                </a:pPr>
                <a:r>
                  <a:rPr/>
                  <a:t>What is the probability that at least 2 people out of 366 people share a birthday?</a:t>
                </a:r>
              </a:p>
              <a:p>
                <a:pPr lvl="0" marL="0" indent="0">
                  <a:buNone/>
                </a:pPr>
                <a:r>
                  <a:rPr b="1"/>
                  <a:t>Exactly 1!</a:t>
                </a:r>
                <a:r>
                  <a:rPr/>
                  <a:t> (Excluding the possibility of a leap year birthday.)</a:t>
                </a:r>
              </a:p>
            </p:txBody>
          </p:sp>
        </mc:Choice>
      </mc:AlternateContent>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The</a:t>
            </a:r>
            <a:r>
              <a:rPr/>
              <a:t> </a:t>
            </a:r>
            <a:r>
              <a:rPr/>
              <a:t>birthday</a:t>
            </a:r>
            <a:r>
              <a:rPr/>
              <a:t> </a:t>
            </a:r>
            <a:r>
              <a:rPr/>
              <a:t>problem</a:t>
            </a:r>
            <a:r>
              <a:rPr/>
              <a:t> </a:t>
            </a:r>
            <a:r>
              <a:rPr/>
              <a:t>(cont.)</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What is the probability that at least 2 people (1 match) out of 121 people share a birthday?</a:t>
                </a:r>
              </a:p>
              <a:p>
                <a:pPr lvl="0" marL="0" indent="0">
                  <a:buNone/>
                </a:pPr>
                <a:r>
                  <a:rPr/>
                  <a:t>Somewhat complicated to calculate, but we can think of it as the </a:t>
                </a:r>
                <a:r>
                  <a:rPr b="1"/>
                  <a:t>complement</a:t>
                </a:r>
                <a:r>
                  <a:rPr/>
                  <a:t> of the probability that there are no matches in 121 people.</a:t>
                </a:r>
              </a:p>
              <a:p>
                <a:pPr lvl="0" marL="0" indent="0">
                  <a:buNone/>
                </a:pPr>
                <a14:m>
                  <m:oMathPara xmlns:m="http://schemas.openxmlformats.org/officeDocument/2006/math">
                    <m:oMathParaPr>
                      <m:jc m:val="center"/>
                    </m:oMathParaPr>
                    <m:oMath>
                      <m:m>
                        <m:mPr>
                          <m:baseJc m:val="center"/>
                          <m:plcHide m:val="1"/>
                          <m:mcs>
                            <m:mc>
                              <m:mcPr>
                                <m:mcJc m:val="right"/>
                                <m:count m:val="1"/>
                              </m:mcPr>
                            </m:mc>
                            <m:mc>
                              <m:mcPr>
                                <m:mcJc m:val="center"/>
                                <m:count m:val="1"/>
                              </m:mcPr>
                            </m:mc>
                            <m:mc>
                              <m:mcPr>
                                <m:mcJc m:val="left"/>
                                <m:count m:val="1"/>
                              </m:mcPr>
                            </m:mc>
                          </m:mcs>
                        </m:mPr>
                        <m:mr>
                          <m:e>
                            <m:r>
                              <m:t>P</m:t>
                            </m:r>
                            <m:r>
                              <m:t>(</m:t>
                            </m:r>
                            <m:r>
                              <m:rPr>
                                <m:sty m:val="p"/>
                              </m:rPr>
                              <m:t>no matches</m:t>
                            </m:r>
                            <m:r>
                              <m:t>)</m:t>
                            </m:r>
                          </m:e>
                          <m:e>
                            <m:r>
                              <m:t>=</m:t>
                            </m:r>
                          </m:e>
                          <m:e>
                            <m:r>
                              <m:t>1</m:t>
                            </m:r>
                            <m:r>
                              <m:t>×</m:t>
                            </m:r>
                            <m:d>
                              <m:dPr>
                                <m:begChr m:val="("/>
                                <m:endChr m:val=")"/>
                                <m:grow/>
                              </m:dPr>
                              <m:e>
                                <m:r>
                                  <m:t>1</m:t>
                                </m:r>
                                <m:r>
                                  <m:t>−</m:t>
                                </m:r>
                                <m:f>
                                  <m:fPr>
                                    <m:type m:val="bar"/>
                                  </m:fPr>
                                  <m:num>
                                    <m:r>
                                      <m:t>1</m:t>
                                    </m:r>
                                  </m:num>
                                  <m:den>
                                    <m:r>
                                      <m:t>365</m:t>
                                    </m:r>
                                  </m:den>
                                </m:f>
                              </m:e>
                            </m:d>
                            <m:r>
                              <m:t>×</m:t>
                            </m:r>
                            <m:d>
                              <m:dPr>
                                <m:begChr m:val="("/>
                                <m:endChr m:val=")"/>
                                <m:grow/>
                              </m:dPr>
                              <m:e>
                                <m:r>
                                  <m:t>1</m:t>
                                </m:r>
                                <m:r>
                                  <m:t>−</m:t>
                                </m:r>
                                <m:f>
                                  <m:fPr>
                                    <m:type m:val="bar"/>
                                  </m:fPr>
                                  <m:num>
                                    <m:r>
                                      <m:t>2</m:t>
                                    </m:r>
                                  </m:num>
                                  <m:den>
                                    <m:r>
                                      <m:t>365</m:t>
                                    </m:r>
                                  </m:den>
                                </m:f>
                              </m:e>
                            </m:d>
                            <m:r>
                              <m:t>×</m:t>
                            </m:r>
                            <m:r>
                              <m:t>⋯</m:t>
                            </m:r>
                            <m:r>
                              <m:t>×</m:t>
                            </m:r>
                            <m:d>
                              <m:dPr>
                                <m:begChr m:val="("/>
                                <m:endChr m:val=")"/>
                                <m:grow/>
                              </m:dPr>
                              <m:e>
                                <m:r>
                                  <m:t>1</m:t>
                                </m:r>
                                <m:r>
                                  <m:t>−</m:t>
                                </m:r>
                                <m:f>
                                  <m:fPr>
                                    <m:type m:val="bar"/>
                                  </m:fPr>
                                  <m:num>
                                    <m:r>
                                      <m:t>120</m:t>
                                    </m:r>
                                  </m:num>
                                  <m:den>
                                    <m:r>
                                      <m:t>365</m:t>
                                    </m:r>
                                  </m:den>
                                </m:f>
                              </m:e>
                            </m:d>
                          </m:e>
                        </m:mr>
                      </m:m>
                    </m:oMath>
                  </m:oMathPara>
                </a14:m>
              </a:p>
            </p:txBody>
          </p:sp>
        </mc:Choice>
      </mc:AlternateContent>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The</a:t>
            </a:r>
            <a:r>
              <a:rPr/>
              <a:t> </a:t>
            </a:r>
            <a:r>
              <a:rPr/>
              <a:t>birthday</a:t>
            </a:r>
            <a:r>
              <a:rPr/>
              <a:t> </a:t>
            </a:r>
            <a:r>
              <a:rPr/>
              <a:t>problem</a:t>
            </a:r>
            <a:r>
              <a:rPr/>
              <a:t> </a:t>
            </a:r>
            <a:r>
              <a:rPr/>
              <a:t>(cont.)</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What is the probability that at least 2 people (1 match) out of 121 people share a birthday?</a:t>
                </a:r>
              </a:p>
              <a:p>
                <a:pPr lvl="0" marL="0" indent="0">
                  <a:buNone/>
                </a:pPr>
                <a14:m>
                  <m:oMathPara xmlns:m="http://schemas.openxmlformats.org/officeDocument/2006/math">
                    <m:oMathParaPr>
                      <m:jc m:val="center"/>
                    </m:oMathParaPr>
                    <m:oMath>
                      <m:m>
                        <m:mPr>
                          <m:baseJc m:val="center"/>
                          <m:plcHide m:val="1"/>
                          <m:mcs>
                            <m:mc>
                              <m:mcPr>
                                <m:mcJc m:val="right"/>
                                <m:count m:val="1"/>
                              </m:mcPr>
                            </m:mc>
                            <m:mc>
                              <m:mcPr>
                                <m:mcJc m:val="center"/>
                                <m:count m:val="1"/>
                              </m:mcPr>
                            </m:mc>
                            <m:mc>
                              <m:mcPr>
                                <m:mcJc m:val="left"/>
                                <m:count m:val="1"/>
                              </m:mcPr>
                            </m:mc>
                          </m:mcs>
                        </m:mPr>
                        <m:mr>
                          <m:e>
                            <m:r>
                              <m:t>P</m:t>
                            </m:r>
                            <m:r>
                              <m:t>(</m:t>
                            </m:r>
                            <m:r>
                              <m:rPr>
                                <m:sty m:val="p"/>
                              </m:rPr>
                              <m:t>no matches</m:t>
                            </m:r>
                            <m:r>
                              <m:t>)</m:t>
                            </m:r>
                          </m:e>
                          <m:e>
                            <m:r>
                              <m:t>=</m:t>
                            </m:r>
                          </m:e>
                          <m:e>
                            <m:f>
                              <m:fPr>
                                <m:type m:val="bar"/>
                              </m:fPr>
                              <m:num>
                                <m:r>
                                  <m:t>365</m:t>
                                </m:r>
                                <m:r>
                                  <m:t>×</m:t>
                                </m:r>
                                <m:r>
                                  <m:t>364</m:t>
                                </m:r>
                                <m:r>
                                  <m:t>×</m:t>
                                </m:r>
                                <m:r>
                                  <m:t>⋯</m:t>
                                </m:r>
                                <m:r>
                                  <m:t>×</m:t>
                                </m:r>
                                <m:r>
                                  <m:t>245</m:t>
                                </m:r>
                              </m:num>
                              <m:den>
                                <m:sSup>
                                  <m:e>
                                    <m:r>
                                      <m:t>365</m:t>
                                    </m:r>
                                  </m:e>
                                  <m:sup>
                                    <m:r>
                                      <m:t>121</m:t>
                                    </m:r>
                                  </m:sup>
                                </m:sSup>
                              </m:den>
                            </m:f>
                          </m:e>
                        </m:mr>
                        <m:mr>
                          <m:e/>
                          <m:e>
                            <m:r>
                              <m:t>=</m:t>
                            </m:r>
                          </m:e>
                          <m:e>
                            <m:f>
                              <m:fPr>
                                <m:type m:val="bar"/>
                              </m:fPr>
                              <m:num>
                                <m:r>
                                  <m:t>365</m:t>
                                </m:r>
                                <m:r>
                                  <m:t>!</m:t>
                                </m:r>
                              </m:num>
                              <m:den>
                                <m:sSup>
                                  <m:e>
                                    <m:r>
                                      <m:t>365</m:t>
                                    </m:r>
                                  </m:e>
                                  <m:sup>
                                    <m:r>
                                      <m:t>121</m:t>
                                    </m:r>
                                  </m:sup>
                                </m:sSup>
                                <m:r>
                                  <m:t>×</m:t>
                                </m:r>
                                <m:r>
                                  <m:t>(</m:t>
                                </m:r>
                                <m:r>
                                  <m:t>365</m:t>
                                </m:r>
                                <m:r>
                                  <m:t>−</m:t>
                                </m:r>
                                <m:r>
                                  <m:t>121</m:t>
                                </m:r>
                                <m:r>
                                  <m:t>)</m:t>
                                </m:r>
                                <m:r>
                                  <m:t>!</m:t>
                                </m:r>
                              </m:den>
                            </m:f>
                          </m:e>
                        </m:mr>
                        <m:mr>
                          <m:e/>
                          <m:e>
                            <m:r>
                              <m:t>=</m:t>
                            </m:r>
                          </m:e>
                          <m:e>
                            <m:f>
                              <m:fPr>
                                <m:type m:val="bar"/>
                              </m:fPr>
                              <m:num>
                                <m:r>
                                  <m:t>121</m:t>
                                </m:r>
                                <m:r>
                                  <m:t>!</m:t>
                                </m:r>
                                <m:r>
                                  <m:t>×</m:t>
                                </m:r>
                                <m:d>
                                  <m:dPr>
                                    <m:begChr m:val="("/>
                                    <m:endChr m:val=")"/>
                                    <m:grow/>
                                  </m:dPr>
                                  <m:e>
                                    <m:f>
                                      <m:fPr>
                                        <m:type m:val="noBar"/>
                                      </m:fPr>
                                      <m:num>
                                        <m:r>
                                          <m:t>365</m:t>
                                        </m:r>
                                      </m:num>
                                      <m:den>
                                        <m:r>
                                          <m:t>121</m:t>
                                        </m:r>
                                      </m:den>
                                    </m:f>
                                  </m:e>
                                </m:d>
                              </m:num>
                              <m:den>
                                <m:sSup>
                                  <m:e>
                                    <m:r>
                                      <m:t>365</m:t>
                                    </m:r>
                                  </m:e>
                                  <m:sup>
                                    <m:r>
                                      <m:t>121</m:t>
                                    </m:r>
                                  </m:sup>
                                </m:sSup>
                              </m:den>
                            </m:f>
                            <m:r>
                              <m:t>≈</m:t>
                            </m:r>
                            <m:r>
                              <m:t>0</m:t>
                            </m:r>
                          </m:e>
                        </m:mr>
                        <m:mr>
                          <m:e>
                            <m:r>
                              <m:t>P</m:t>
                            </m:r>
                            <m:r>
                              <m:t>(</m:t>
                            </m:r>
                            <m:r>
                              <m:rPr>
                                <m:sty m:val="p"/>
                              </m:rPr>
                              <m:t>at least 1 match</m:t>
                            </m:r>
                            <m:r>
                              <m:t>)</m:t>
                            </m:r>
                          </m:e>
                          <m:e>
                            <m:r>
                              <m:t>≈</m:t>
                            </m:r>
                          </m:e>
                          <m:e>
                            <m:r>
                              <m:t>1</m:t>
                            </m:r>
                          </m:e>
                        </m:mr>
                      </m:m>
                    </m:oMath>
                  </m:oMathPara>
                </a14:m>
              </a:p>
            </p:txBody>
          </p:sp>
        </mc:Choice>
      </mc:AlternateContent>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Milgram</a:t>
            </a:r>
            <a:r>
              <a:rPr/>
              <a:t> </a:t>
            </a:r>
            <a:r>
              <a:rPr/>
              <a:t>experiment</a:t>
            </a:r>
            <a:r>
              <a:rPr/>
              <a:t> </a:t>
            </a:r>
            <a:r>
              <a:rPr/>
              <a:t>(cont.)</a:t>
            </a:r>
          </a:p>
        </p:txBody>
      </p:sp>
      <p:sp>
        <p:nvSpPr>
          <p:cNvPr id="3" name="Content Placeholder 2"/>
          <p:cNvSpPr>
            <a:spLocks noGrp="1"/>
          </p:cNvSpPr>
          <p:nvPr>
            <p:ph idx="1"/>
          </p:nvPr>
        </p:nvSpPr>
        <p:spPr/>
        <p:txBody>
          <a:bodyPr/>
          <a:lstStyle/>
          <a:p>
            <a:pPr lvl="1"/>
            <a:r>
              <a:rPr/>
              <a:t>These experiments measured the willingness of study participants to obey an authority figure who instructed them to perform acts that conflicted with their personal conscience.</a:t>
            </a:r>
          </a:p>
          <a:p>
            <a:pPr lvl="1"/>
            <a:r>
              <a:rPr/>
              <a:t>Milgram found that about 65% of people would obey authority and give such shocks.</a:t>
            </a:r>
          </a:p>
          <a:p>
            <a:pPr lvl="1"/>
            <a:r>
              <a:rPr/>
              <a:t>Over the years, additional research suggested this number is approximately consistent across communities and time.</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Expected</a:t>
            </a:r>
            <a:r>
              <a:rPr/>
              <a:t> </a:t>
            </a:r>
            <a:r>
              <a:rPr/>
              <a:t>value</a:t>
            </a:r>
          </a:p>
        </p:txBody>
      </p:sp>
      <p:sp>
        <p:nvSpPr>
          <p:cNvPr id="3" name="Content Placeholder 2"/>
          <p:cNvSpPr>
            <a:spLocks noGrp="1"/>
          </p:cNvSpPr>
          <p:nvPr>
            <p:ph idx="1"/>
          </p:nvPr>
        </p:nvSpPr>
        <p:spPr/>
        <p:txBody>
          <a:bodyPr/>
          <a:lstStyle/>
          <a:p>
            <a:pPr lvl="0" marL="0" indent="0">
              <a:buNone/>
            </a:pPr>
            <a:r>
              <a:rPr/>
              <a:t>A 2012 Gallup survey suggests that 26.2% of Americans are obese.</a:t>
            </a:r>
          </a:p>
          <a:p>
            <a:pPr lvl="0" marL="0" indent="0">
              <a:buNone/>
            </a:pPr>
            <a:r>
              <a:rPr/>
              <a:t>Among a random sample of 100 Americans, how many would you expect to be obese?</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Expected</a:t>
            </a:r>
            <a:r>
              <a:rPr/>
              <a:t> </a:t>
            </a:r>
            <a:r>
              <a:rPr/>
              <a:t>value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A 2012 Gallup survey suggests that 26.2% of Americans are obese.</a:t>
                </a:r>
              </a:p>
              <a:p>
                <a:pPr lvl="0" marL="0" indent="0">
                  <a:buNone/>
                </a:pPr>
                <a:r>
                  <a:rPr/>
                  <a:t>Among a random sample of 100 Americans, how many would you expect to be obese?</a:t>
                </a:r>
              </a:p>
              <a:p>
                <a:pPr lvl="1"/>
                <a:r>
                  <a:rPr/>
                  <a:t>Easy enough, </a:t>
                </a:r>
                <a14:m>
                  <m:oMath xmlns:m="http://schemas.openxmlformats.org/officeDocument/2006/math">
                    <m:r>
                      <m:t>100</m:t>
                    </m:r>
                    <m:r>
                      <m:t>×</m:t>
                    </m:r>
                    <m:r>
                      <m:t>0.262</m:t>
                    </m:r>
                    <m:r>
                      <m:t>=</m:t>
                    </m:r>
                    <m:r>
                      <m:t>26.2</m:t>
                    </m:r>
                  </m:oMath>
                </a14:m>
                <a:r>
                  <a:rPr/>
                  <a:t>.</a:t>
                </a:r>
              </a:p>
              <a:p>
                <a:pPr lvl="1"/>
                <a:r>
                  <a:rPr/>
                  <a:t>Or more formally, </a:t>
                </a:r>
                <a14:m>
                  <m:oMath xmlns:m="http://schemas.openxmlformats.org/officeDocument/2006/math">
                    <m:r>
                      <m:t>μ</m:t>
                    </m:r>
                    <m:r>
                      <m:t>=</m:t>
                    </m:r>
                    <m:r>
                      <m:t>n</m:t>
                    </m:r>
                    <m:r>
                      <m:t>p</m:t>
                    </m:r>
                    <m:r>
                      <m:t>=</m:t>
                    </m:r>
                    <m:r>
                      <m:t>100</m:t>
                    </m:r>
                    <m:r>
                      <m:t>×</m:t>
                    </m:r>
                    <m:r>
                      <m:t>0.262</m:t>
                    </m:r>
                    <m:r>
                      <m:t>=</m:t>
                    </m:r>
                    <m:r>
                      <m:t>26.2</m:t>
                    </m:r>
                  </m:oMath>
                </a14:m>
                <a:r>
                  <a:rPr/>
                  <a:t>.</a:t>
                </a:r>
              </a:p>
              <a:p>
                <a:pPr lvl="1"/>
                <a:r>
                  <a:rPr/>
                  <a:t>But this doesn’t mean in every random sample of 100 people exactly 26.2 will be obese. In fact, that’s not even possible. In some samples this value will be less, and in others more. How much would we expect this value to vary?</a:t>
                </a:r>
              </a:p>
            </p:txBody>
          </p:sp>
        </mc:Choice>
      </mc:AlternateContent>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Expected</a:t>
            </a:r>
            <a:r>
              <a:rPr/>
              <a:t> </a:t>
            </a:r>
            <a:r>
              <a:rPr/>
              <a:t>value</a:t>
            </a:r>
            <a:r>
              <a:rPr/>
              <a:t> </a:t>
            </a:r>
            <a:r>
              <a:rPr/>
              <a:t>and</a:t>
            </a:r>
            <a:r>
              <a:rPr/>
              <a:t> </a:t>
            </a:r>
            <a:r>
              <a:rPr/>
              <a:t>its</a:t>
            </a:r>
            <a:r>
              <a:rPr/>
              <a:t> </a:t>
            </a:r>
            <a:r>
              <a:rPr/>
              <a:t>variability</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Mean and standard deviation of binomial distribution</a:t>
                </a:r>
              </a:p>
              <a:p>
                <a:pPr lvl="0" marL="0" indent="0">
                  <a:buNone/>
                </a:pPr>
                <a14:m>
                  <m:oMathPara xmlns:m="http://schemas.openxmlformats.org/officeDocument/2006/math">
                    <m:oMathParaPr>
                      <m:jc m:val="center"/>
                    </m:oMathParaPr>
                    <m:oMath>
                      <m:r>
                        <m:t>μ</m:t>
                      </m:r>
                      <m:r>
                        <m:t>=</m:t>
                      </m:r>
                      <m:r>
                        <m:t>n</m:t>
                      </m:r>
                      <m:r>
                        <m:t>p</m:t>
                      </m:r>
                      <m:r>
                        <m:t>  </m:t>
                      </m:r>
                      <m:r>
                        <m:t>  </m:t>
                      </m:r>
                      <m:r>
                        <m:t>σ</m:t>
                      </m:r>
                      <m:r>
                        <m:t>=</m:t>
                      </m:r>
                      <m:rad>
                        <m:radPr>
                          <m:degHide m:val="1"/>
                        </m:radPr>
                        <m:deg/>
                        <m:e>
                          <m:r>
                            <m:t>n</m:t>
                          </m:r>
                          <m:r>
                            <m:t>p</m:t>
                          </m:r>
                          <m:r>
                            <m:t>(</m:t>
                          </m:r>
                          <m:r>
                            <m:t>1</m:t>
                          </m:r>
                          <m:r>
                            <m:t>−</m:t>
                          </m:r>
                          <m:r>
                            <m:t>p</m:t>
                          </m:r>
                          <m:r>
                            <m:t>)</m:t>
                          </m:r>
                        </m:e>
                      </m:rad>
                    </m:oMath>
                  </m:oMathPara>
                </a14:m>
              </a:p>
              <a:p>
                <a:pPr lvl="1"/>
                <a:r>
                  <a:rPr/>
                  <a:t>Going back to the obesity rate:</a:t>
                </a:r>
              </a:p>
              <a:p>
                <a:pPr lvl="1"/>
                <a14:m>
                  <m:oMathPara xmlns:m="http://schemas.openxmlformats.org/officeDocument/2006/math">
                    <m:oMathParaPr>
                      <m:jc m:val="center"/>
                    </m:oMathParaPr>
                    <m:oMath>
                      <m:r>
                        <m:t>σ</m:t>
                      </m:r>
                      <m:r>
                        <m:t>=</m:t>
                      </m:r>
                      <m:rad>
                        <m:radPr>
                          <m:degHide m:val="1"/>
                        </m:radPr>
                        <m:deg/>
                        <m:e>
                          <m:r>
                            <m:t>n</m:t>
                          </m:r>
                          <m:r>
                            <m:t>p</m:t>
                          </m:r>
                          <m:r>
                            <m:t>(</m:t>
                          </m:r>
                          <m:r>
                            <m:t>1</m:t>
                          </m:r>
                          <m:r>
                            <m:t>−</m:t>
                          </m:r>
                          <m:r>
                            <m:t>p</m:t>
                          </m:r>
                          <m:r>
                            <m:t>)</m:t>
                          </m:r>
                        </m:e>
                      </m:rad>
                      <m:r>
                        <m:t>=</m:t>
                      </m:r>
                      <m:rad>
                        <m:radPr>
                          <m:degHide m:val="1"/>
                        </m:radPr>
                        <m:deg/>
                        <m:e>
                          <m:r>
                            <m:t>100</m:t>
                          </m:r>
                          <m:r>
                            <m:t>×</m:t>
                          </m:r>
                          <m:r>
                            <m:t>0.262</m:t>
                          </m:r>
                          <m:r>
                            <m:t>×</m:t>
                          </m:r>
                          <m:r>
                            <m:t>0.738</m:t>
                          </m:r>
                        </m:e>
                      </m:rad>
                      <m:r>
                        <m:t>≈</m:t>
                      </m:r>
                      <m:r>
                        <m:t>4.4</m:t>
                      </m:r>
                    </m:oMath>
                  </m:oMathPara>
                </a14:m>
              </a:p>
              <a:p>
                <a:pPr lvl="1"/>
                <a:r>
                  <a:rPr/>
                  <a:t>We would expect 26.2 out of 100 randomly sampled Americans to be obese, with a standard deviation of 4.4.</a:t>
                </a:r>
              </a:p>
              <a:p>
                <a:pPr lvl="0" marL="0" indent="0">
                  <a:buNone/>
                </a:pPr>
                <a:r>
                  <a:rPr b="1"/>
                  <a:t>Note:</a:t>
                </a:r>
                <a:r>
                  <a:rPr/>
                  <a:t> Mean and standard deviation of a binomial might not always be whole numbers, and that is alright, these values represent what we would expect to see on average.</a:t>
                </a:r>
              </a:p>
            </p:txBody>
          </p:sp>
        </mc:Choice>
      </mc:AlternateContent>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Unusual</a:t>
            </a:r>
            <a:r>
              <a:rPr/>
              <a:t> </a:t>
            </a:r>
            <a:r>
              <a:rPr/>
              <a:t>observations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Using the notion that </a:t>
                </a:r>
                <a:r>
                  <a:rPr b="1"/>
                  <a:t>observations that are more than 2 standard deviations away from the mean are considered unusual</a:t>
                </a:r>
                <a:r>
                  <a:rPr/>
                  <a:t> and the mean and the standard deviation we just computed, we can calculate a range for the plausible number of obese Americans in random samples of 100.</a:t>
                </a:r>
              </a:p>
              <a:p>
                <a:pPr lvl="0" marL="0" indent="0">
                  <a:buNone/>
                </a:pPr>
                <a14:m>
                  <m:oMathPara xmlns:m="http://schemas.openxmlformats.org/officeDocument/2006/math">
                    <m:oMathParaPr>
                      <m:jc m:val="center"/>
                    </m:oMathParaPr>
                    <m:oMath>
                      <m:r>
                        <m:t>26.2</m:t>
                      </m:r>
                      <m:r>
                        <m:t>±</m:t>
                      </m:r>
                      <m:r>
                        <m:t>(</m:t>
                      </m:r>
                      <m:r>
                        <m:t>2</m:t>
                      </m:r>
                      <m:r>
                        <m:t>×</m:t>
                      </m:r>
                      <m:r>
                        <m:t>4.4</m:t>
                      </m:r>
                      <m:r>
                        <m:t>)</m:t>
                      </m:r>
                      <m:r>
                        <m:t>=</m:t>
                      </m:r>
                      <m:r>
                        <m:t>(</m:t>
                      </m:r>
                      <m:r>
                        <m:t>17.4</m:t>
                      </m:r>
                      <m:r>
                        <m:t>,</m:t>
                      </m:r>
                      <m:r>
                        <m:t>35</m:t>
                      </m:r>
                      <m:r>
                        <m:t>)</m:t>
                      </m:r>
                    </m:oMath>
                  </m:oMathPara>
                </a14:m>
              </a:p>
            </p:txBody>
          </p:sp>
        </mc:Choice>
      </mc:AlternateContent>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Gallup</a:t>
            </a:r>
            <a:r>
              <a:rPr/>
              <a:t> </a:t>
            </a:r>
            <a:r>
              <a:rPr/>
              <a:t>Poll:</a:t>
            </a:r>
            <a:r>
              <a:rPr/>
              <a:t> </a:t>
            </a:r>
            <a:r>
              <a:rPr/>
              <a:t>Home</a:t>
            </a:r>
            <a:r>
              <a:rPr/>
              <a:t> </a:t>
            </a:r>
            <a:r>
              <a:rPr/>
              <a:t>Schooling</a:t>
            </a:r>
          </a:p>
        </p:txBody>
      </p:sp>
      <p:sp>
        <p:nvSpPr>
          <p:cNvPr id="3" name="Content Placeholder 2"/>
          <p:cNvSpPr>
            <a:spLocks noGrp="1"/>
          </p:cNvSpPr>
          <p:nvPr>
            <p:ph idx="1"/>
          </p:nvPr>
        </p:nvSpPr>
        <p:spPr/>
        <p:txBody>
          <a:bodyPr/>
          <a:lstStyle/>
          <a:p>
            <a:pPr lvl="0" marL="0" indent="0">
              <a:buNone/>
            </a:pPr>
            <a:r>
              <a:rPr/>
              <a:t>An August 2012 Gallup poll suggests that 13% of Americans think home schooling provides an excellent education for children. Would a random sample of 1,000 Americans where only 100 share this opinion be considered unusual?}</a:t>
            </a:r>
          </a:p>
          <a:p>
            <a:pPr lvl="1"/>
            <a:r>
              <a:rPr/>
              <a:t>Yes</a:t>
            </a:r>
          </a:p>
          <a:p>
            <a:pPr lvl="1"/>
            <a:r>
              <a:rPr/>
              <a:t>No</a:t>
            </a:r>
          </a:p>
          <a:p>
            <a:pPr lvl="0" marL="0" indent="0">
              <a:buNone/>
            </a:pP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Gallup</a:t>
            </a:r>
            <a:r>
              <a:rPr/>
              <a:t> </a:t>
            </a:r>
            <a:r>
              <a:rPr/>
              <a:t>Poll:</a:t>
            </a:r>
            <a:r>
              <a:rPr/>
              <a:t> </a:t>
            </a:r>
            <a:r>
              <a:rPr/>
              <a:t>Home</a:t>
            </a:r>
            <a:r>
              <a:rPr/>
              <a:t> </a:t>
            </a:r>
            <a:r>
              <a:rPr/>
              <a:t>Schooling</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s>
                        </m:mPr>
                        <m:mr>
                          <m:e>
                            <m:r>
                              <m:t>μ</m:t>
                            </m:r>
                          </m:e>
                          <m:e>
                            <m:r>
                              <m:t>=</m:t>
                            </m:r>
                            <m:r>
                              <m:t>n</m:t>
                            </m:r>
                            <m:r>
                              <m:t>p</m:t>
                            </m:r>
                            <m:r>
                              <m:t>=</m:t>
                            </m:r>
                            <m:r>
                              <m:t>1</m:t>
                            </m:r>
                            <m:r>
                              <m:t>,</m:t>
                            </m:r>
                            <m:r>
                              <m:t>000</m:t>
                            </m:r>
                            <m:r>
                              <m:t>×</m:t>
                            </m:r>
                            <m:r>
                              <m:t>0.13</m:t>
                            </m:r>
                            <m:r>
                              <m:t>=</m:t>
                            </m:r>
                            <m:r>
                              <m:t>130</m:t>
                            </m:r>
                          </m:e>
                        </m:mr>
                        <m:mr>
                          <m:e>
                            <m:r>
                              <m:t>σ</m:t>
                            </m:r>
                          </m:e>
                          <m:e>
                            <m:r>
                              <m:t>=</m:t>
                            </m:r>
                            <m:rad>
                              <m:radPr>
                                <m:degHide m:val="1"/>
                              </m:radPr>
                              <m:deg/>
                              <m:e>
                                <m:r>
                                  <m:t>n</m:t>
                                </m:r>
                                <m:r>
                                  <m:t>p</m:t>
                                </m:r>
                                <m:r>
                                  <m:t>(</m:t>
                                </m:r>
                                <m:r>
                                  <m:t>1</m:t>
                                </m:r>
                                <m:r>
                                  <m:t>−</m:t>
                                </m:r>
                                <m:r>
                                  <m:t>p</m:t>
                                </m:r>
                                <m:r>
                                  <m:t>)</m:t>
                                </m:r>
                              </m:e>
                            </m:rad>
                            <m:r>
                              <m:t>=</m:t>
                            </m:r>
                            <m:rad>
                              <m:radPr>
                                <m:degHide m:val="1"/>
                              </m:radPr>
                              <m:deg/>
                              <m:e>
                                <m:r>
                                  <m:t>1</m:t>
                                </m:r>
                                <m:r>
                                  <m:t>,</m:t>
                                </m:r>
                                <m:r>
                                  <m:t>000</m:t>
                                </m:r>
                                <m:r>
                                  <m:t>×</m:t>
                                </m:r>
                                <m:r>
                                  <m:t>0.13</m:t>
                                </m:r>
                                <m:r>
                                  <m:t>×</m:t>
                                </m:r>
                                <m:r>
                                  <m:t>0.87</m:t>
                                </m:r>
                              </m:e>
                            </m:rad>
                            <m:r>
                              <m:t>≈</m:t>
                            </m:r>
                            <m:r>
                              <m:t>10.6</m:t>
                            </m:r>
                          </m:e>
                        </m:mr>
                      </m:m>
                    </m:oMath>
                  </m:oMathPara>
                </a14:m>
              </a:p>
              <a:p>
                <a:pPr lvl="1"/>
                <a:r>
                  <a:rPr/>
                  <a:t>Method 1: Range of usual observations: </a:t>
                </a:r>
                <a14:m>
                  <m:oMath xmlns:m="http://schemas.openxmlformats.org/officeDocument/2006/math">
                    <m:r>
                      <m:t>130</m:t>
                    </m:r>
                    <m:r>
                      <m:t>±</m:t>
                    </m:r>
                    <m:r>
                      <m:t>2</m:t>
                    </m:r>
                    <m:r>
                      <m:t>×</m:t>
                    </m:r>
                    <m:r>
                      <m:t>10.6</m:t>
                    </m:r>
                    <m:r>
                      <m:t>=</m:t>
                    </m:r>
                    <m:r>
                      <m:t>(</m:t>
                    </m:r>
                    <m:r>
                      <m:t>108.8</m:t>
                    </m:r>
                    <m:r>
                      <m:t>,</m:t>
                    </m:r>
                    <m:r>
                      <m:t>151.2</m:t>
                    </m:r>
                    <m:r>
                      <m:t>)</m:t>
                    </m:r>
                  </m:oMath>
                </a14:m>
                <a:r>
                  <a:rPr/>
                  <a:t>  (100 is outside this range, so would be considered unusual)</a:t>
                </a:r>
              </a:p>
              <a:p>
                <a:pPr lvl="1"/>
                <a:r>
                  <a:rPr/>
                  <a:t>Method 2: Z-score of observation: </a:t>
                </a:r>
                <a14:m>
                  <m:oMath xmlns:m="http://schemas.openxmlformats.org/officeDocument/2006/math">
                    <m:r>
                      <m:t>Z</m:t>
                    </m:r>
                    <m:r>
                      <m:t>=</m:t>
                    </m:r>
                    <m:f>
                      <m:fPr>
                        <m:type m:val="bar"/>
                      </m:fPr>
                      <m:num>
                        <m:r>
                          <m:t>x</m:t>
                        </m:r>
                        <m:r>
                          <m:t>−</m:t>
                        </m:r>
                        <m:r>
                          <m:t>m</m:t>
                        </m:r>
                        <m:r>
                          <m:t>e</m:t>
                        </m:r>
                        <m:r>
                          <m:t>a</m:t>
                        </m:r>
                        <m:r>
                          <m:t>n</m:t>
                        </m:r>
                      </m:num>
                      <m:den>
                        <m:r>
                          <m:t>S</m:t>
                        </m:r>
                        <m:r>
                          <m:t>D</m:t>
                        </m:r>
                      </m:den>
                    </m:f>
                    <m:r>
                      <m:t>=</m:t>
                    </m:r>
                    <m:f>
                      <m:fPr>
                        <m:type m:val="bar"/>
                      </m:fPr>
                      <m:num>
                        <m:r>
                          <m:t>100</m:t>
                        </m:r>
                        <m:r>
                          <m:t>−</m:t>
                        </m:r>
                        <m:r>
                          <m:t>130</m:t>
                        </m:r>
                      </m:num>
                      <m:den>
                        <m:r>
                          <m:t>10.6</m:t>
                        </m:r>
                      </m:den>
                    </m:f>
                    <m:r>
                      <m:t>=</m:t>
                    </m:r>
                    <m:r>
                      <m:t>−</m:t>
                    </m:r>
                    <m:r>
                      <m:t>2.83</m:t>
                    </m:r>
                  </m:oMath>
                </a14:m>
                <a:r>
                  <a:rPr/>
                  <a:t> (100 is more than 2 SD below the mean, so would be considered unusual)</a:t>
                </a:r>
              </a:p>
              <a:p>
                <a:pPr lvl="0" marL="0" indent="0">
                  <a:buNone/>
                </a:pPr>
                <a:r>
                  <a:rPr>
                    <a:hlinkClick r:id="rId2"/>
                  </a:rPr>
                  <a:t>http://www.gallup.com/poll/156974/private-schools-top-marks-educating-children.aspx</a:t>
                </a:r>
              </a:p>
            </p:txBody>
          </p:sp>
        </mc:Choice>
      </mc:AlternateContent>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Normal</a:t>
            </a:r>
            <a:r>
              <a:rPr/>
              <a:t> </a:t>
            </a:r>
            <a:r>
              <a:rPr/>
              <a:t>approximation</a:t>
            </a:r>
            <a:r>
              <a:rPr/>
              <a:t> </a:t>
            </a:r>
            <a:r>
              <a:rPr/>
              <a:t>to</a:t>
            </a:r>
            <a:r>
              <a:rPr/>
              <a:t> </a:t>
            </a:r>
            <a:r>
              <a:rPr/>
              <a:t>the</a:t>
            </a:r>
            <a:r>
              <a:rPr/>
              <a:t> </a:t>
            </a:r>
            <a:r>
              <a:rPr/>
              <a:t>binomial</a:t>
            </a:r>
            <a:r>
              <a:rPr/>
              <a:t> </a:t>
            </a:r>
            <a:r>
              <a:rPr/>
              <a:t>(Practice)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Go to </a:t>
                </a:r>
                <a:r>
                  <a:rPr>
                    <a:hlinkClick r:id="rId2"/>
                  </a:rPr>
                  <a:t>https://gallery.shinyapps.io/dist_calc/</a:t>
                </a:r>
                <a:r>
                  <a:rPr/>
                  <a:t> and choose Binomial coin experiment in the drop down menu on the left.</a:t>
                </a:r>
              </a:p>
              <a:p>
                <a:pPr lvl="1"/>
                <a:r>
                  <a:rPr/>
                  <a:t>Set the number of trials to 20 and the probability of success to 0.15. Describe the shape of the distribution of number of successes.</a:t>
                </a:r>
              </a:p>
              <a:p>
                <a:pPr lvl="1"/>
                <a:r>
                  <a:rPr/>
                  <a:t>Keeping </a:t>
                </a:r>
                <a14:m>
                  <m:oMath xmlns:m="http://schemas.openxmlformats.org/officeDocument/2006/math">
                    <m:r>
                      <m:t>p</m:t>
                    </m:r>
                  </m:oMath>
                </a14:m>
                <a:r>
                  <a:rPr/>
                  <a:t> constant at 0.15, determine the minimum sample size required to obtain a unimodal and symmetric distribution of number of successes. Please submit only one response per team.</a:t>
                </a:r>
              </a:p>
              <a:p>
                <a:pPr lvl="1"/>
                <a:r>
                  <a:rPr/>
                  <a:t>Further considerations:</a:t>
                </a:r>
              </a:p>
              <a:p>
                <a:pPr lvl="2"/>
                <a:r>
                  <a:rPr/>
                  <a:t>What happens to the shape of the distribution as </a:t>
                </a:r>
                <a14:m>
                  <m:oMath xmlns:m="http://schemas.openxmlformats.org/officeDocument/2006/math">
                    <m:r>
                      <m:t>n</m:t>
                    </m:r>
                  </m:oMath>
                </a14:m>
                <a:r>
                  <a:rPr/>
                  <a:t> stays constant and </a:t>
                </a:r>
                <a14:m>
                  <m:oMath xmlns:m="http://schemas.openxmlformats.org/officeDocument/2006/math">
                    <m:r>
                      <m:t>p</m:t>
                    </m:r>
                  </m:oMath>
                </a14:m>
                <a:r>
                  <a:rPr/>
                  <a:t> changes?</a:t>
                </a:r>
              </a:p>
              <a:p>
                <a:pPr lvl="2"/>
                <a:r>
                  <a:rPr/>
                  <a:t>What happens to the shape of the distribution as </a:t>
                </a:r>
                <a14:m>
                  <m:oMath xmlns:m="http://schemas.openxmlformats.org/officeDocument/2006/math">
                    <m:r>
                      <m:t>p</m:t>
                    </m:r>
                  </m:oMath>
                </a14:m>
                <a:r>
                  <a:rPr/>
                  <a:t> stays constant and </a:t>
                </a:r>
                <a14:m>
                  <m:oMath xmlns:m="http://schemas.openxmlformats.org/officeDocument/2006/math">
                    <m:r>
                      <m:t>n</m:t>
                    </m:r>
                  </m:oMath>
                </a14:m>
                <a:r>
                  <a:rPr/>
                  <a:t> changes?</a:t>
                </a:r>
              </a:p>
            </p:txBody>
          </p:sp>
        </mc:Choice>
      </mc:AlternateContent>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Distributions</a:t>
            </a:r>
            <a:r>
              <a:rPr/>
              <a:t> </a:t>
            </a:r>
            <a:r>
              <a:rPr/>
              <a:t>of</a:t>
            </a:r>
            <a:r>
              <a:rPr/>
              <a:t> </a:t>
            </a:r>
            <a:r>
              <a:rPr/>
              <a:t>number</a:t>
            </a:r>
            <a:r>
              <a:rPr/>
              <a:t> </a:t>
            </a:r>
            <a:r>
              <a:rPr/>
              <a:t>of</a:t>
            </a:r>
            <a:r>
              <a:rPr/>
              <a:t> </a:t>
            </a:r>
            <a:r>
              <a:rPr/>
              <a:t>successes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Hollow histograms of samples from the binomial model where </a:t>
                </a:r>
                <a14:m>
                  <m:oMath xmlns:m="http://schemas.openxmlformats.org/officeDocument/2006/math">
                    <m:r>
                      <m:t>p</m:t>
                    </m:r>
                    <m:r>
                      <m:t>=</m:t>
                    </m:r>
                    <m:r>
                      <m:t>0.10</m:t>
                    </m:r>
                  </m:oMath>
                </a14:m>
                <a:r>
                  <a:rPr/>
                  <a:t> and </a:t>
                </a:r>
                <a14:m>
                  <m:oMath xmlns:m="http://schemas.openxmlformats.org/officeDocument/2006/math">
                    <m:r>
                      <m:t>n</m:t>
                    </m:r>
                    <m:r>
                      <m:t>=</m:t>
                    </m:r>
                    <m:r>
                      <m:t>10</m:t>
                    </m:r>
                  </m:oMath>
                </a14:m>
                <a:r>
                  <a:rPr/>
                  <a:t>, </a:t>
                </a:r>
                <a14:m>
                  <m:oMath xmlns:m="http://schemas.openxmlformats.org/officeDocument/2006/math">
                    <m:r>
                      <m:t>30</m:t>
                    </m:r>
                  </m:oMath>
                </a14:m>
                <a:r>
                  <a:rPr/>
                  <a:t>, </a:t>
                </a:r>
                <a14:m>
                  <m:oMath xmlns:m="http://schemas.openxmlformats.org/officeDocument/2006/math">
                    <m:r>
                      <m:t>100</m:t>
                    </m:r>
                  </m:oMath>
                </a14:m>
                <a:r>
                  <a:rPr/>
                  <a:t>, and </a:t>
                </a:r>
                <a14:m>
                  <m:oMath xmlns:m="http://schemas.openxmlformats.org/officeDocument/2006/math">
                    <m:r>
                      <m:t>300</m:t>
                    </m:r>
                  </m:oMath>
                </a14:m>
                <a:r>
                  <a:rPr/>
                  <a:t>. What happens as </a:t>
                </a:r>
                <a14:m>
                  <m:oMath xmlns:m="http://schemas.openxmlformats.org/officeDocument/2006/math">
                    <m:r>
                      <m:t>n</m:t>
                    </m:r>
                  </m:oMath>
                </a14:m>
                <a:r>
                  <a:rPr/>
                  <a:t> increases?</a:t>
                </a:r>
              </a:p>
            </p:txBody>
          </p:sp>
        </mc:Choice>
      </mc:AlternateContent>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fourBinomialModelsShowingApproxToNormal.png" id="0" name="Picture 1"/>
          <p:cNvPicPr>
            <a:picLocks noGrp="1" noChangeAspect="1"/>
          </p:cNvPicPr>
          <p:nvPr/>
        </p:nvPicPr>
        <p:blipFill>
          <a:blip r:embed="rId2"/>
          <a:stretch>
            <a:fillRect/>
          </a:stretch>
        </p:blipFill>
        <p:spPr bwMode="auto">
          <a:xfrm>
            <a:off x="1536700" y="1600200"/>
            <a:ext cx="6070600" cy="4521200"/>
          </a:xfrm>
          <a:prstGeom prst="rect">
            <a:avLst/>
          </a:prstGeom>
          <a:noFill/>
          <a:ln w="9525">
            <a:noFill/>
            <a:headEnd/>
            <a:tailEnd/>
          </a:ln>
        </p:spPr>
      </p:pic>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Low</a:t>
            </a:r>
            <a:r>
              <a:rPr/>
              <a:t> </a:t>
            </a:r>
            <a:r>
              <a:rPr/>
              <a:t>large</a:t>
            </a:r>
            <a:r>
              <a:rPr/>
              <a:t> </a:t>
            </a:r>
            <a:r>
              <a:rPr/>
              <a:t>is</a:t>
            </a:r>
            <a:r>
              <a:rPr/>
              <a:t> </a:t>
            </a:r>
            <a:r>
              <a:rPr/>
              <a:t>large</a:t>
            </a:r>
            <a:r>
              <a:rPr/>
              <a:t> </a:t>
            </a:r>
            <a:r>
              <a:rPr/>
              <a:t>enough?</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The sample size is considered large enough if the expected number of successes and failures are both at least 10.</a:t>
                </a:r>
              </a:p>
              <a:p>
                <a:pPr lvl="0" marL="0" indent="0">
                  <a:buNone/>
                </a:pPr>
                <a14:m>
                  <m:oMathPara xmlns:m="http://schemas.openxmlformats.org/officeDocument/2006/math">
                    <m:oMathParaPr>
                      <m:jc m:val="center"/>
                    </m:oMathParaPr>
                    <m:oMath>
                      <m:r>
                        <m:t>n</m:t>
                      </m:r>
                      <m:r>
                        <m:t>p</m:t>
                      </m:r>
                      <m:r>
                        <m:t>≥</m:t>
                      </m:r>
                      <m:r>
                        <m:t>10</m:t>
                      </m:r>
                      <m:r>
                        <m:t>  </m:t>
                      </m:r>
                      <m:r>
                        <m:rPr>
                          <m:sty m:val="p"/>
                        </m:rPr>
                        <m:t> and </m:t>
                      </m:r>
                      <m:r>
                        <m:t>  </m:t>
                      </m:r>
                      <m:r>
                        <m:t>n</m:t>
                      </m:r>
                      <m:r>
                        <m:t>(</m:t>
                      </m:r>
                      <m:r>
                        <m:t>1</m:t>
                      </m:r>
                      <m:r>
                        <m:t>−</m:t>
                      </m:r>
                      <m:r>
                        <m:t>p</m:t>
                      </m:r>
                      <m:r>
                        <m:t>)</m:t>
                      </m:r>
                      <m:r>
                        <m:t>≥</m:t>
                      </m:r>
                      <m:r>
                        <m:t>10</m:t>
                      </m:r>
                    </m:oMath>
                  </m:oMathPara>
                </a14:m>
              </a:p>
            </p:txBody>
          </p:sp>
        </mc:Choice>
      </mc:AlternateContent>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Bernouilli</a:t>
            </a:r>
            <a:r>
              <a:rPr/>
              <a:t> </a:t>
            </a:r>
            <a:r>
              <a:rPr/>
              <a:t>random</a:t>
            </a:r>
            <a:r>
              <a:rPr/>
              <a:t> </a:t>
            </a:r>
            <a:r>
              <a:rPr/>
              <a:t>variables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rPr/>
                  <a:t>Each person in Milgram’s experiment can be thought of as a </a:t>
                </a:r>
                <a:r>
                  <a:rPr b="1"/>
                  <a:t>trial</a:t>
                </a:r>
                <a:r>
                  <a:rPr/>
                  <a:t>.</a:t>
                </a:r>
              </a:p>
              <a:p>
                <a:pPr lvl="1"/>
                <a:r>
                  <a:rPr/>
                  <a:t>A person is labeled a </a:t>
                </a:r>
                <a:r>
                  <a:rPr b="1"/>
                  <a:t>success</a:t>
                </a:r>
                <a:r>
                  <a:rPr/>
                  <a:t> if she refuses to administer a severe shock, and </a:t>
                </a:r>
                <a:r>
                  <a:rPr b="1"/>
                  <a:t>failure</a:t>
                </a:r>
                <a:r>
                  <a:rPr/>
                  <a:t> if she administers such shock.</a:t>
                </a:r>
              </a:p>
              <a:p>
                <a:pPr lvl="1"/>
                <a:r>
                  <a:rPr/>
                  <a:t>Since only 35% of people refused to administer a shock, </a:t>
                </a:r>
                <a:r>
                  <a:rPr b="1"/>
                  <a:t>probability of success</a:t>
                </a:r>
                <a:r>
                  <a:rPr/>
                  <a:t> is </a:t>
                </a:r>
                <a14:m>
                  <m:oMath xmlns:m="http://schemas.openxmlformats.org/officeDocument/2006/math">
                    <m:r>
                      <m:t>p</m:t>
                    </m:r>
                    <m:r>
                      <m:t>=</m:t>
                    </m:r>
                    <m:r>
                      <m:t>0.35</m:t>
                    </m:r>
                  </m:oMath>
                </a14:m>
                <a:r>
                  <a:rPr/>
                  <a:t>.</a:t>
                </a:r>
              </a:p>
              <a:p>
                <a:pPr lvl="1"/>
                <a:r>
                  <a:rPr/>
                  <a:t>When an individual trial has only two possible outcomes, it is called a </a:t>
                </a:r>
                <a:r>
                  <a:rPr b="1"/>
                  <a:t>Bernoulli random variable</a:t>
                </a:r>
                <a:r>
                  <a:rPr/>
                  <a:t>.</a:t>
                </a:r>
              </a:p>
            </p:txBody>
          </p:sp>
        </mc:Choice>
      </mc:AlternateContent>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Practice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Below are four pairs of Binomial distribution parameters. Which distribution can be approximated by the normal distribution?</a:t>
                </a:r>
              </a:p>
              <a:p>
                <a:pPr lvl="1"/>
                <a14:m>
                  <m:oMath xmlns:m="http://schemas.openxmlformats.org/officeDocument/2006/math">
                    <m:r>
                      <m:t>n</m:t>
                    </m:r>
                    <m:r>
                      <m:t>=</m:t>
                    </m:r>
                    <m:r>
                      <m:t>100</m:t>
                    </m:r>
                    <m:r>
                      <m:t>,</m:t>
                    </m:r>
                    <m:r>
                      <m:t>p</m:t>
                    </m:r>
                    <m:r>
                      <m:t>=</m:t>
                    </m:r>
                    <m:r>
                      <m:t>0.95</m:t>
                    </m:r>
                  </m:oMath>
                </a14:m>
              </a:p>
              <a:p>
                <a:pPr lvl="1"/>
                <a14:m>
                  <m:oMath xmlns:m="http://schemas.openxmlformats.org/officeDocument/2006/math">
                    <m:r>
                      <m:t>n</m:t>
                    </m:r>
                    <m:r>
                      <m:t>=</m:t>
                    </m:r>
                    <m:r>
                      <m:t>25</m:t>
                    </m:r>
                    <m:r>
                      <m:t>,</m:t>
                    </m:r>
                    <m:r>
                      <m:t>p</m:t>
                    </m:r>
                    <m:r>
                      <m:t>=</m:t>
                    </m:r>
                    <m:r>
                      <m:t>0.45</m:t>
                    </m:r>
                  </m:oMath>
                </a14:m>
              </a:p>
              <a:p>
                <a:pPr lvl="1"/>
                <a14:m>
                  <m:oMath xmlns:m="http://schemas.openxmlformats.org/officeDocument/2006/math">
                    <m:r>
                      <m:t>n</m:t>
                    </m:r>
                    <m:r>
                      <m:t>=</m:t>
                    </m:r>
                    <m:r>
                      <m:t>150</m:t>
                    </m:r>
                    <m:r>
                      <m:t>,</m:t>
                    </m:r>
                    <m:r>
                      <m:t>p</m:t>
                    </m:r>
                    <m:r>
                      <m:t>=</m:t>
                    </m:r>
                    <m:r>
                      <m:t>0.05</m:t>
                    </m:r>
                  </m:oMath>
                </a14:m>
              </a:p>
              <a:p>
                <a:pPr lvl="1"/>
                <a14:m>
                  <m:oMath xmlns:m="http://schemas.openxmlformats.org/officeDocument/2006/math">
                    <m:r>
                      <m:t>n</m:t>
                    </m:r>
                    <m:r>
                      <m:t>=</m:t>
                    </m:r>
                    <m:r>
                      <m:t>500</m:t>
                    </m:r>
                    <m:r>
                      <m:t>,</m:t>
                    </m:r>
                    <m:r>
                      <m:t>p</m:t>
                    </m:r>
                    <m:r>
                      <m:t>=</m:t>
                    </m:r>
                    <m:r>
                      <m:t>0.015</m:t>
                    </m:r>
                  </m:oMath>
                </a14:m>
              </a:p>
            </p:txBody>
          </p:sp>
        </mc:Choice>
      </mc:AlternateContent>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Practice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Below are four pairs of Binomial distribution parameters. Which distribution can be approximated by the normal distribution?</a:t>
                </a:r>
              </a:p>
              <a:p>
                <a:pPr lvl="1"/>
                <a14:m>
                  <m:oMath xmlns:m="http://schemas.openxmlformats.org/officeDocument/2006/math">
                    <m:r>
                      <m:t>n</m:t>
                    </m:r>
                    <m:r>
                      <m:t>=</m:t>
                    </m:r>
                    <m:r>
                      <m:t>100</m:t>
                    </m:r>
                    <m:r>
                      <m:t>,</m:t>
                    </m:r>
                    <m:r>
                      <m:t>p</m:t>
                    </m:r>
                    <m:r>
                      <m:t>=</m:t>
                    </m:r>
                    <m:r>
                      <m:t>0.95</m:t>
                    </m:r>
                  </m:oMath>
                </a14:m>
              </a:p>
              <a:p>
                <a:pPr lvl="1"/>
                <a14:m>
                  <m:oMath xmlns:m="http://schemas.openxmlformats.org/officeDocument/2006/math">
                    <m:r>
                      <m:t>n</m:t>
                    </m:r>
                    <m:r>
                      <m:t>=</m:t>
                    </m:r>
                    <m:r>
                      <m:t>25</m:t>
                    </m:r>
                    <m:r>
                      <m:t>,</m:t>
                    </m:r>
                    <m:r>
                      <m:t>p</m:t>
                    </m:r>
                    <m:r>
                      <m:t>=</m:t>
                    </m:r>
                    <m:r>
                      <m:t>0.45</m:t>
                    </m:r>
                    <m:r>
                      <m:t>→</m:t>
                    </m:r>
                    <m:r>
                      <m:t>25</m:t>
                    </m:r>
                    <m:r>
                      <m:t>×</m:t>
                    </m:r>
                    <m:r>
                      <m:t>0.45</m:t>
                    </m:r>
                    <m:r>
                      <m:t>=</m:t>
                    </m:r>
                    <m:r>
                      <m:t>11.25</m:t>
                    </m:r>
                    <m:r>
                      <m:t>;</m:t>
                    </m:r>
                    <m:r>
                      <m:t>25</m:t>
                    </m:r>
                    <m:r>
                      <m:t>×</m:t>
                    </m:r>
                    <m:r>
                      <m:t>0.55</m:t>
                    </m:r>
                    <m:r>
                      <m:t>=</m:t>
                    </m:r>
                    <m:r>
                      <m:t>13.75</m:t>
                    </m:r>
                  </m:oMath>
                </a14:m>
              </a:p>
              <a:p>
                <a:pPr lvl="1"/>
                <a14:m>
                  <m:oMath xmlns:m="http://schemas.openxmlformats.org/officeDocument/2006/math">
                    <m:r>
                      <m:t>n</m:t>
                    </m:r>
                    <m:r>
                      <m:t>=</m:t>
                    </m:r>
                    <m:r>
                      <m:t>150</m:t>
                    </m:r>
                    <m:r>
                      <m:t>,</m:t>
                    </m:r>
                    <m:r>
                      <m:t>p</m:t>
                    </m:r>
                    <m:r>
                      <m:t>=</m:t>
                    </m:r>
                    <m:r>
                      <m:t>0.05</m:t>
                    </m:r>
                  </m:oMath>
                </a14:m>
              </a:p>
              <a:p>
                <a:pPr lvl="1"/>
                <a14:m>
                  <m:oMath xmlns:m="http://schemas.openxmlformats.org/officeDocument/2006/math">
                    <m:r>
                      <m:t>n</m:t>
                    </m:r>
                    <m:r>
                      <m:t>=</m:t>
                    </m:r>
                    <m:r>
                      <m:t>500</m:t>
                    </m:r>
                    <m:r>
                      <m:t>,</m:t>
                    </m:r>
                    <m:r>
                      <m:t>p</m:t>
                    </m:r>
                    <m:r>
                      <m:t>=</m:t>
                    </m:r>
                    <m:r>
                      <m:t>0.015</m:t>
                    </m:r>
                  </m:oMath>
                </a14:m>
              </a:p>
            </p:txBody>
          </p:sp>
        </mc:Choice>
      </mc:AlternateContent>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An</a:t>
            </a:r>
            <a:r>
              <a:rPr/>
              <a:t> </a:t>
            </a:r>
            <a:r>
              <a:rPr/>
              <a:t>analysis</a:t>
            </a:r>
            <a:r>
              <a:rPr/>
              <a:t> </a:t>
            </a:r>
            <a:r>
              <a:rPr/>
              <a:t>of</a:t>
            </a:r>
            <a:r>
              <a:rPr/>
              <a:t> </a:t>
            </a:r>
            <a:r>
              <a:rPr/>
              <a:t>Facebook</a:t>
            </a:r>
            <a:r>
              <a:rPr/>
              <a:t> </a:t>
            </a:r>
            <a:r>
              <a:rPr/>
              <a:t>users</a:t>
            </a:r>
          </a:p>
        </p:txBody>
      </p:sp>
      <p:sp>
        <p:nvSpPr>
          <p:cNvPr id="3" name="Content Placeholder 2"/>
          <p:cNvSpPr>
            <a:spLocks noGrp="1"/>
          </p:cNvSpPr>
          <p:nvPr>
            <p:ph idx="1"/>
          </p:nvPr>
        </p:nvSpPr>
        <p:spPr/>
        <p:txBody>
          <a:bodyPr/>
          <a:lstStyle/>
          <a:p>
            <a:pPr lvl="0" marL="0" indent="0">
              <a:buNone/>
            </a:pPr>
            <a:r>
              <a:rPr/>
              <a:t>A recent study found that “Facebook users get more than they give”. For example:</a:t>
            </a:r>
          </a:p>
          <a:p>
            <a:pPr lvl="1"/>
            <a:r>
              <a:rPr/>
              <a:t>40% of Facebook users in our sample made a friend request, but 63% received at least one request</a:t>
            </a:r>
          </a:p>
          <a:p>
            <a:pPr lvl="1"/>
            <a:r>
              <a:rPr/>
              <a:t>Users in our sample pressed the like button next to friends’ content an average of 14 times, but had their content “liked” an average of 20 times</a:t>
            </a:r>
          </a:p>
          <a:p>
            <a:pPr lvl="1"/>
            <a:r>
              <a:rPr/>
              <a:t>Users sent 9 personal messages, but received 12</a:t>
            </a:r>
          </a:p>
          <a:p>
            <a:pPr lvl="1"/>
            <a:r>
              <a:rPr/>
              <a:t>12% of users tagged a friend in a photo, but 35% were themselves tagged in a photo</a:t>
            </a:r>
          </a:p>
          <a:p>
            <a:pPr lvl="0" marL="0" indent="0">
              <a:buNone/>
            </a:pPr>
            <a:r>
              <a:rPr/>
              <a:t>Any guesses for how this pattern can be explained?</a:t>
            </a: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An</a:t>
            </a:r>
            <a:r>
              <a:rPr/>
              <a:t> </a:t>
            </a:r>
            <a:r>
              <a:rPr/>
              <a:t>analysis</a:t>
            </a:r>
            <a:r>
              <a:rPr/>
              <a:t> </a:t>
            </a:r>
            <a:r>
              <a:rPr/>
              <a:t>of</a:t>
            </a:r>
            <a:r>
              <a:rPr/>
              <a:t> </a:t>
            </a:r>
            <a:r>
              <a:rPr/>
              <a:t>Facebook</a:t>
            </a:r>
            <a:r>
              <a:rPr/>
              <a:t> </a:t>
            </a:r>
            <a:r>
              <a:rPr/>
              <a:t>users</a:t>
            </a:r>
          </a:p>
        </p:txBody>
      </p:sp>
      <p:sp>
        <p:nvSpPr>
          <p:cNvPr id="3" name="Content Placeholder 2"/>
          <p:cNvSpPr>
            <a:spLocks noGrp="1"/>
          </p:cNvSpPr>
          <p:nvPr>
            <p:ph idx="1"/>
          </p:nvPr>
        </p:nvSpPr>
        <p:spPr/>
        <p:txBody>
          <a:bodyPr/>
          <a:lstStyle/>
          <a:p>
            <a:pPr lvl="0" marL="0" indent="0">
              <a:buNone/>
            </a:pPr>
            <a:r>
              <a:rPr/>
              <a:t>A recent study found that ``Facebook users get more than they give". For example:</a:t>
            </a:r>
          </a:p>
          <a:p>
            <a:pPr lvl="1"/>
            <a:r>
              <a:rPr/>
              <a:t>40% of Facebook users in our sample made a friend request, but 63% received at least one request</a:t>
            </a:r>
          </a:p>
          <a:p>
            <a:pPr lvl="1"/>
            <a:r>
              <a:rPr/>
              <a:t>Users in our sample pressed the like button next to friends’ content an average of 14 times, but had their content “liked” an average of 20 times</a:t>
            </a:r>
          </a:p>
          <a:p>
            <a:pPr lvl="1"/>
            <a:r>
              <a:rPr/>
              <a:t>Users sent 9 personal messages, but received 12</a:t>
            </a:r>
          </a:p>
          <a:p>
            <a:pPr lvl="1"/>
            <a:r>
              <a:rPr/>
              <a:t>12% of users tagged a friend in a photo, but 35% were themselves tagged in a photo</a:t>
            </a:r>
          </a:p>
          <a:p>
            <a:pPr lvl="0" marL="0" indent="0">
              <a:buNone/>
            </a:pPr>
            <a:r>
              <a:rPr/>
              <a:t>Any guesses for how this pattern can be explained?</a:t>
            </a:r>
          </a:p>
          <a:p>
            <a:pPr lvl="0" marL="0" indent="0">
              <a:buNone/>
            </a:pPr>
            <a:r>
              <a:rPr b="1"/>
              <a:t>Power users contribute much more content than the typical user.</a:t>
            </a:r>
          </a:p>
          <a:p>
            <a:pPr lvl="0" marL="0" indent="0">
              <a:buNone/>
            </a:pPr>
            <a:r>
              <a:rPr>
                <a:hlinkClick r:id="rId2"/>
              </a:rPr>
              <a:t>http://www.pewinternet.org/Reports/2012/Facebook-users/Summary.aspx</a:t>
            </a:r>
          </a:p>
        </p:txBody>
      </p:sp>
    </p:spTree>
  </p:cSld>
</p:sld>
</file>

<file path=ppt/slides/slide54.xml><?xml version="1.0" encoding="UTF-8"?>
<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 /><p:txBody><a:bodyPr /><a:lstStyle /><a:p><a:pPr lvl="0" marL="0" indent="0"><a:buNone /></a:pPr><a14:m><m:oMath xmlns:m="http://schemas.openxmlformats.org/officeDocument/2006/math"><m:r><m:t> </m:t></m:r></m:oMath></a14:m></a:p></p:txBody></p:sp><mc:AlternateContent xmlns:mc="http://schemas.openxmlformats.org/markup-compatibility/2006"><mc:Choice xmlns:a14="http://schemas.microsoft.com/office/drawing/2010/main" Requires="a14"><p:sp><p:nvSpPr><p:cNvPr id="3" name="Content Placeholder 2" /><p:cNvSpPr><a:spLocks noGrp="1" /></p:cNvSpPr><p:nvPr><p:ph idx="1" /></p:nvPr></p:nvSpPr><p:spPr /><p:txBody><a:bodyPr /><a:lstStyle /><a:p><a:pPr lvl="0" marL="0" indent="0"><a:buNone /></a:pPr><a:r><a:rPr /><a:t>This study also found that approximately 25% of Facebook users are considered power users. The same study found that the average Facebook user has 245 friends. What is the probability that the average Facebook user with 245 friends has 70 or more friends who would be considered power users? Note any assumptions you must make.</a:t></a:r></a:p><a:p><a:pPr lvl="0" marL="0" indent="0"><a:buNone /></a:pPr><a:r><a:rPr /><a:t>We are given that </a:t></a:r><a14:m><m:oMath xmlns:m="http://schemas.openxmlformats.org/officeDocument/2006/math"><m:r><m:t>n</m:t></m:r><m:r><m:t>=</m:t></m:r><m:r><m:t>245</m:t></m:r><m:r><m:t>,</m:t></m:r><m:r><m:t>p</m:t></m:r><m:r><m:t>=</m:t></m:r><m:r><m:t>0.25</m:t></m:r></m:oMath></a14:m><a:r><a:rPr /><a:t>, and we are asked for the probability </a:t></a:r><a14:m><m:oMath xmlns:m="http://schemas.openxmlformats.org/officeDocument/2006/math"><m:r><m:t>P</m:t></m:r><m:r><m:t>(</m:t></m:r><m:r><m:t>K</m:t></m:r><m:r><m:t>≥</m:t></m:r><m:r><m:t>70</m:t></m:r><m:r><m:t>)</m:t></m:r></m:oMath></a14:m><a:r><a:rPr /><a:t>. To proceed, we need independence, which we’ll assume but could check if we had access to more Facebook data.</a:t></a:r></a:p></p:txBody></p:sp></mc:Choice></mc:AlternateContent></p:spTree></p:cSld></p:sld>
</file>

<file path=ppt/slides/slide55.xml><?xml version="1.0" encoding="UTF-8"?>
<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 /><p:txBody><a:bodyPr /><a:lstStyle /><a:p><a:pPr lvl="0" marL="0" indent="0"><a:buNone /></a:pPr><a14:m><m:oMath xmlns:m="http://schemas.openxmlformats.org/officeDocument/2006/math"><m:r><m:t> </m:t></m:r></m:oMath></a14:m></a:p></p:txBody></p:sp><mc:AlternateContent xmlns:mc="http://schemas.openxmlformats.org/markup-compatibility/2006"><mc:Choice xmlns:a14="http://schemas.microsoft.com/office/drawing/2010/main" Requires="a14"><p:sp><p:nvSpPr><p:cNvPr id="3" name="Content Placeholder 2" /><p:cNvSpPr><a:spLocks noGrp="1" /></p:cNvSpPr><p:nvPr><p:ph idx="1" /></p:nvPr></p:nvSpPr><p:spPr /><p:txBody><a:bodyPr /><a:lstStyle /><a:p><a:pPr lvl="0" marL="0" indent="0"><a:buNone /></a:pPr><a:r><a:rPr /><a:t>We are given that </a:t></a:r><a14:m><m:oMath xmlns:m="http://schemas.openxmlformats.org/officeDocument/2006/math"><m:r><m:t>n</m:t></m:r><m:r><m:t>=</m:t></m:r><m:r><m:t>245</m:t></m:r><m:r><m:t>,</m:t></m:r><m:r><m:t>p</m:t></m:r><m:r><m:t>=</m:t></m:r><m:r><m:t>0.25</m:t></m:r></m:oMath></a14:m><a:r><a:rPr /><a:t>, and we are asked for the probability </a:t></a:r><a14:m><m:oMath xmlns:m="http://schemas.openxmlformats.org/officeDocument/2006/math"><m:r><m:t>P</m:t></m:r><m:r><m:t>(</m:t></m:r><m:r><m:t>K</m:t></m:r><m:r><m:t>≥</m:t></m:r><m:r><m:t>70</m:t></m:r><m:r><m:t>)</m:t></m:r></m:oMath></a14:m><a:r><a:rPr /><a:t>. To proceed, we need independence, which we’ll assume but could check if we had access to more Facebook data.</a:t></a:r></a:p><a:p><a:pPr lvl="0" marL="0" indent="0"><a:buNone /></a:pPr><a14:m><m:oMathPara xmlns:m="http://schemas.openxmlformats.org/officeDocument/2006/math"><m:oMathParaPr><m:jc m:val="center" /></m:oMathParaPr><m:oMath><m:m><m:mPr><m:baseJc m:val="center" /><m:plcHide m:val="1" /><m:mcs><m:mc><m:mcPr><m:mcJc m:val="right" /><m:count m:val="1" /></m:mcPr></m:mc><m:mc><m:mcPr><m:mcJc m:val="left" /><m:count m:val="1" /></m:mcPr></m:mc></m:mcs></m:mPr><m:mr><m:e><m:r><m:t>P</m:t></m:r><m:r><m:t>(</m:t></m:r><m:r><m:t>X</m:t></m:r><m:r><m:t>≥</m:t></m:r><m:r><m:t>70</m:t></m:r><m:r><m:t>)</m:t></m:r></m:e><m:e><m:r><m:t>=</m:t></m:r><m:r><m:t>P</m:t></m:r><m:r><m:t>(</m:t></m:r><m:r><m:t>K</m:t></m:r><m:r><m:t>=</m:t></m:r><m:r><m:t>70</m:t></m:r><m:r><m:rPr><m:sty m:val="p" /></m:rPr><m:t> or </m:t></m:r><m:r><m:t>K</m:t></m:r><m:r><m:t>=</m:t></m:r><m:r><m:t>71</m:t></m:r><m:r><m:rPr><m:sty m:val="p" /></m:rPr><m:t> or </m:t></m:r><m:r><m:t>K</m:t></m:r><m:r><m:t>=</m:t></m:r><m:r><m:t>72</m:t></m:r><m:r><m:rPr><m:sty m:val="p" /></m:rPr><m:t> or </m:t></m:r><m:r><m:t>⋯</m:t></m:r><m:r><m:rPr><m:sty m:val="p" /></m:rPr><m:t> or </m:t></m:r><m:r><m:t>K</m:t></m:r><m:r><m:t>=</m:t></m:r><m:r><m:t>245</m:t></m:r><m:r><m:t>)</m:t></m:r></m:e></m:mr><m:mr><m:e /><m:e><m:r><m:t>=</m:t></m:r><m:r><m:t>P</m:t></m:r><m:r><m:t>(</m:t></m:r><m:r><m:t>K</m:t></m:r><m:r><m:t>=</m:t></m:r><m:r><m:t>70</m:t></m:r><m:r><m:t>)</m:t></m:r><m:r><m:t>+</m:t></m:r><m:r><m:t>P</m:t></m:r><m:r><m:t>(</m:t></m:r><m:r><m:t>K</m:t></m:r><m:r><m:t>=</m:t></m:r><m:r><m:t>71</m:t></m:r><m:r><m:t>)</m:t></m:r><m:r><m:t>+</m:t></m:r><m:r><m:t>P</m:t></m:r><m:r><m:t>(</m:t></m:r><m:r><m:t>K</m:t></m:r><m:r><m:t>=</m:t></m:r><m:r><m:t>72</m:t></m:r><m:r><m:t>)</m:t></m:r><m:r><m:t>+</m:t></m:r><m:r><m:t>⋯</m:t></m:r><m:r><m:t>+</m:t></m:r><m:r><m:t>P</m:t></m:r><m:r><m:t>(</m:t></m:r><m:r><m:t>K</m:t></m:r><m:r><m:t>=</m:t></m:r><m:r><m:t>245</m:t></m:r><m:r><m:t>)</m:t></m:r></m:e></m:mr></m:m></m:oMath></m:oMathPara></a14:m></a:p><a:p><a:pPr lvl="0" marL="0" indent="0"><a:buNone /></a:pPr><a:r><a:rPr /><a:t>This seems like an awful lot of work…</a:t></a:r></a:p></p:txBody></p:sp></mc:Choice></mc:AlternateContent></p:spTree></p:cSld></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Could</a:t>
            </a:r>
            <a:r>
              <a:rPr/>
              <a:t> </a:t>
            </a:r>
            <a:r>
              <a:rPr/>
              <a:t>Use</a:t>
            </a:r>
            <a:r>
              <a:rPr/>
              <a:t> </a:t>
            </a:r>
            <a:r>
              <a:rPr/>
              <a:t>R</a:t>
            </a:r>
            <a:r>
              <a:rPr/>
              <a:t> </a:t>
            </a:r>
            <a:r>
              <a:rPr/>
              <a:t>…</a:t>
            </a:r>
          </a:p>
        </p:txBody>
      </p:sp>
      <p:sp>
        <p:nvSpPr>
          <p:cNvPr id="3" name="Content Placeholder 2"/>
          <p:cNvSpPr>
            <a:spLocks noGrp="1"/>
          </p:cNvSpPr>
          <p:nvPr>
            <p:ph idx="1"/>
          </p:nvPr>
        </p:nvSpPr>
        <p:spPr/>
        <p:txBody>
          <a:bodyPr/>
          <a:lstStyle/>
          <a:p>
            <a:pPr lvl="0" marL="1270000" indent="0">
              <a:buNone/>
            </a:pPr>
            <a:r>
              <a:rPr sz="1800" b="1">
                <a:solidFill>
                  <a:srgbClr val="007020"/>
                </a:solidFill>
                <a:latin typeface="Courier"/>
              </a:rPr>
              <a:t>sum</a:t>
            </a:r>
            <a:r>
              <a:rPr sz="1800">
                <a:latin typeface="Courier"/>
              </a:rPr>
              <a:t>(</a:t>
            </a:r>
            <a:r>
              <a:rPr sz="1800" b="1">
                <a:solidFill>
                  <a:srgbClr val="007020"/>
                </a:solidFill>
                <a:latin typeface="Courier"/>
              </a:rPr>
              <a:t>dbinom</a:t>
            </a:r>
            <a:r>
              <a:rPr sz="1800">
                <a:latin typeface="Courier"/>
              </a:rPr>
              <a:t>(</a:t>
            </a:r>
            <a:r>
              <a:rPr sz="1800">
                <a:solidFill>
                  <a:srgbClr val="902000"/>
                </a:solidFill>
                <a:latin typeface="Courier"/>
              </a:rPr>
              <a:t>x =</a:t>
            </a:r>
            <a:r>
              <a:rPr sz="1800">
                <a:latin typeface="Courier"/>
              </a:rPr>
              <a:t> </a:t>
            </a:r>
            <a:r>
              <a:rPr sz="1800">
                <a:solidFill>
                  <a:srgbClr val="40A070"/>
                </a:solidFill>
                <a:latin typeface="Courier"/>
              </a:rPr>
              <a:t>70</a:t>
            </a:r>
            <a:r>
              <a:rPr sz="1800">
                <a:solidFill>
                  <a:srgbClr val="666666"/>
                </a:solidFill>
                <a:latin typeface="Courier"/>
              </a:rPr>
              <a:t>:</a:t>
            </a:r>
            <a:r>
              <a:rPr sz="1800">
                <a:solidFill>
                  <a:srgbClr val="40A070"/>
                </a:solidFill>
                <a:latin typeface="Courier"/>
              </a:rPr>
              <a:t>245</a:t>
            </a:r>
            <a:r>
              <a:rPr sz="1800">
                <a:latin typeface="Courier"/>
              </a:rPr>
              <a:t>, </a:t>
            </a:r>
            <a:r>
              <a:rPr sz="1800">
                <a:solidFill>
                  <a:srgbClr val="902000"/>
                </a:solidFill>
                <a:latin typeface="Courier"/>
              </a:rPr>
              <a:t>size =</a:t>
            </a:r>
            <a:r>
              <a:rPr sz="1800">
                <a:latin typeface="Courier"/>
              </a:rPr>
              <a:t> </a:t>
            </a:r>
            <a:r>
              <a:rPr sz="1800">
                <a:solidFill>
                  <a:srgbClr val="40A070"/>
                </a:solidFill>
                <a:latin typeface="Courier"/>
              </a:rPr>
              <a:t>245</a:t>
            </a:r>
            <a:r>
              <a:rPr sz="1800">
                <a:latin typeface="Courier"/>
              </a:rPr>
              <a:t>, </a:t>
            </a:r>
            <a:r>
              <a:rPr sz="1800">
                <a:solidFill>
                  <a:srgbClr val="902000"/>
                </a:solidFill>
                <a:latin typeface="Courier"/>
              </a:rPr>
              <a:t>prob =</a:t>
            </a:r>
            <a:r>
              <a:rPr sz="1800">
                <a:latin typeface="Courier"/>
              </a:rPr>
              <a:t> </a:t>
            </a:r>
            <a:r>
              <a:rPr sz="1800">
                <a:solidFill>
                  <a:srgbClr val="40A070"/>
                </a:solidFill>
                <a:latin typeface="Courier"/>
              </a:rPr>
              <a:t>0.25</a:t>
            </a:r>
            <a:r>
              <a:rPr sz="1800">
                <a:latin typeface="Courier"/>
              </a:rPr>
              <a:t>))</a:t>
            </a:r>
          </a:p>
          <a:p>
            <a:pPr lvl="0" marL="1270000" indent="0">
              <a:buNone/>
            </a:pPr>
            <a:r>
              <a:rPr sz="1800">
                <a:latin typeface="Courier"/>
              </a:rPr>
              <a:t>## [1] 0.112763</a:t>
            </a:r>
          </a:p>
          <a:p>
            <a:pPr lvl="0" marL="1270000" indent="0">
              <a:buNone/>
            </a:pPr>
            <a:r>
              <a:rPr sz="1800" b="1">
                <a:solidFill>
                  <a:srgbClr val="007020"/>
                </a:solidFill>
                <a:latin typeface="Courier"/>
              </a:rPr>
              <a:t>pbinom</a:t>
            </a:r>
            <a:r>
              <a:rPr sz="1800">
                <a:latin typeface="Courier"/>
              </a:rPr>
              <a:t>(</a:t>
            </a:r>
            <a:r>
              <a:rPr sz="1800">
                <a:solidFill>
                  <a:srgbClr val="902000"/>
                </a:solidFill>
                <a:latin typeface="Courier"/>
              </a:rPr>
              <a:t>q =</a:t>
            </a:r>
            <a:r>
              <a:rPr sz="1800">
                <a:latin typeface="Courier"/>
              </a:rPr>
              <a:t> </a:t>
            </a:r>
            <a:r>
              <a:rPr sz="1800">
                <a:solidFill>
                  <a:srgbClr val="40A070"/>
                </a:solidFill>
                <a:latin typeface="Courier"/>
              </a:rPr>
              <a:t>69</a:t>
            </a:r>
            <a:r>
              <a:rPr sz="1800">
                <a:latin typeface="Courier"/>
              </a:rPr>
              <a:t>, </a:t>
            </a:r>
            <a:r>
              <a:rPr sz="1800">
                <a:solidFill>
                  <a:srgbClr val="902000"/>
                </a:solidFill>
                <a:latin typeface="Courier"/>
              </a:rPr>
              <a:t>size =</a:t>
            </a:r>
            <a:r>
              <a:rPr sz="1800">
                <a:latin typeface="Courier"/>
              </a:rPr>
              <a:t> </a:t>
            </a:r>
            <a:r>
              <a:rPr sz="1800">
                <a:solidFill>
                  <a:srgbClr val="40A070"/>
                </a:solidFill>
                <a:latin typeface="Courier"/>
              </a:rPr>
              <a:t>245</a:t>
            </a:r>
            <a:r>
              <a:rPr sz="1800">
                <a:latin typeface="Courier"/>
              </a:rPr>
              <a:t>, </a:t>
            </a:r>
            <a:r>
              <a:rPr sz="1800">
                <a:solidFill>
                  <a:srgbClr val="902000"/>
                </a:solidFill>
                <a:latin typeface="Courier"/>
              </a:rPr>
              <a:t>prob =</a:t>
            </a:r>
            <a:r>
              <a:rPr sz="1800">
                <a:latin typeface="Courier"/>
              </a:rPr>
              <a:t> </a:t>
            </a:r>
            <a:r>
              <a:rPr sz="1800">
                <a:solidFill>
                  <a:srgbClr val="40A070"/>
                </a:solidFill>
                <a:latin typeface="Courier"/>
              </a:rPr>
              <a:t>0.25</a:t>
            </a:r>
            <a:r>
              <a:rPr sz="1800">
                <a:latin typeface="Courier"/>
              </a:rPr>
              <a:t>, </a:t>
            </a:r>
            <a:r>
              <a:rPr sz="1800">
                <a:solidFill>
                  <a:srgbClr val="902000"/>
                </a:solidFill>
                <a:latin typeface="Courier"/>
              </a:rPr>
              <a:t>lower.tail =</a:t>
            </a:r>
            <a:r>
              <a:rPr sz="1800">
                <a:latin typeface="Courier"/>
              </a:rPr>
              <a:t> </a:t>
            </a:r>
            <a:r>
              <a:rPr sz="1800">
                <a:solidFill>
                  <a:srgbClr val="007020"/>
                </a:solidFill>
                <a:latin typeface="Courier"/>
              </a:rPr>
              <a:t>FALSE</a:t>
            </a:r>
            <a:r>
              <a:rPr sz="1800">
                <a:latin typeface="Courier"/>
              </a:rPr>
              <a:t>)</a:t>
            </a:r>
          </a:p>
          <a:p>
            <a:pPr lvl="0" marL="1270000" indent="0">
              <a:buNone/>
            </a:pPr>
            <a:r>
              <a:rPr sz="1800">
                <a:latin typeface="Courier"/>
              </a:rPr>
              <a:t>## [1] 0.112763</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Normal</a:t>
            </a:r>
            <a:r>
              <a:rPr/>
              <a:t> </a:t>
            </a:r>
            <a:r>
              <a:rPr/>
              <a:t>approximation</a:t>
            </a:r>
            <a:r>
              <a:rPr/>
              <a:t> </a:t>
            </a:r>
            <a:r>
              <a:rPr/>
              <a:t>to</a:t>
            </a:r>
            <a:r>
              <a:rPr/>
              <a:t> </a:t>
            </a:r>
            <a:r>
              <a:rPr/>
              <a:t>the</a:t>
            </a:r>
            <a:r>
              <a:rPr/>
              <a:t> </a:t>
            </a:r>
            <a:r>
              <a:rPr/>
              <a:t>binomial</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When the sample size is large enough, the binomial distribution with parameters </a:t>
                </a:r>
                <a14:m>
                  <m:oMath xmlns:m="http://schemas.openxmlformats.org/officeDocument/2006/math">
                    <m:r>
                      <m:t>n</m:t>
                    </m:r>
                  </m:oMath>
                </a14:m>
                <a:r>
                  <a:rPr/>
                  <a:t> and </a:t>
                </a:r>
                <a14:m>
                  <m:oMath xmlns:m="http://schemas.openxmlformats.org/officeDocument/2006/math">
                    <m:r>
                      <m:t>p</m:t>
                    </m:r>
                  </m:oMath>
                </a14:m>
                <a:r>
                  <a:rPr/>
                  <a:t> can be approximated by the normal model with parameters </a:t>
                </a:r>
                <a14:m>
                  <m:oMath xmlns:m="http://schemas.openxmlformats.org/officeDocument/2006/math">
                    <m:r>
                      <m:t>μ</m:t>
                    </m:r>
                    <m:r>
                      <m:t>=</m:t>
                    </m:r>
                    <m:r>
                      <m:t>n</m:t>
                    </m:r>
                    <m:r>
                      <m:t>p</m:t>
                    </m:r>
                  </m:oMath>
                </a14:m>
                <a:r>
                  <a:rPr/>
                  <a:t> and </a:t>
                </a:r>
                <a14:m>
                  <m:oMath xmlns:m="http://schemas.openxmlformats.org/officeDocument/2006/math">
                    <m:r>
                      <m:t>σ</m:t>
                    </m:r>
                    <m:r>
                      <m:t>=</m:t>
                    </m:r>
                    <m:rad>
                      <m:radPr>
                        <m:degHide m:val="1"/>
                      </m:radPr>
                      <m:deg/>
                      <m:e>
                        <m:r>
                          <m:t>n</m:t>
                        </m:r>
                        <m:r>
                          <m:t>p</m:t>
                        </m:r>
                        <m:r>
                          <m:t>(</m:t>
                        </m:r>
                        <m:r>
                          <m:t>1</m:t>
                        </m:r>
                        <m:r>
                          <m:t>−</m:t>
                        </m:r>
                        <m:r>
                          <m:t>p</m:t>
                        </m:r>
                        <m:r>
                          <m:t>)</m:t>
                        </m:r>
                      </m:e>
                    </m:rad>
                  </m:oMath>
                </a14:m>
                <a:r>
                  <a:rPr/>
                  <a:t>.</a:t>
                </a:r>
              </a:p>
              <a:p>
                <a:pPr lvl="1"/>
                <a:r>
                  <a:rPr/>
                  <a:t>In the case of the Facebook power users, </a:t>
                </a:r>
                <a14:m>
                  <m:oMath xmlns:m="http://schemas.openxmlformats.org/officeDocument/2006/math">
                    <m:r>
                      <m:t>n</m:t>
                    </m:r>
                    <m:r>
                      <m:t>=</m:t>
                    </m:r>
                    <m:r>
                      <m:t>245</m:t>
                    </m:r>
                  </m:oMath>
                </a14:m>
                <a:r>
                  <a:rPr/>
                  <a:t> and </a:t>
                </a:r>
                <a14:m>
                  <m:oMath xmlns:m="http://schemas.openxmlformats.org/officeDocument/2006/math">
                    <m:r>
                      <m:t>p</m:t>
                    </m:r>
                    <m:r>
                      <m:t>=</m:t>
                    </m:r>
                    <m:r>
                      <m:t>0.25</m:t>
                    </m:r>
                  </m:oMath>
                </a14:m>
                <a:r>
                  <a:rPr/>
                  <a:t>.</a:t>
                </a:r>
              </a:p>
              <a:p>
                <a:pPr lvl="1"/>
                <a14:m>
                  <m:oMathPara xmlns:m="http://schemas.openxmlformats.org/officeDocument/2006/math">
                    <m:oMathParaPr>
                      <m:jc m:val="center"/>
                    </m:oMathParaPr>
                    <m:oMath>
                      <m:r>
                        <m:t>μ</m:t>
                      </m:r>
                      <m:r>
                        <m:t>=</m:t>
                      </m:r>
                      <m:r>
                        <m:t>245</m:t>
                      </m:r>
                      <m:r>
                        <m:t>×</m:t>
                      </m:r>
                      <m:r>
                        <m:t>0.25</m:t>
                      </m:r>
                      <m:r>
                        <m:t>=</m:t>
                      </m:r>
                      <m:r>
                        <m:t>61.25</m:t>
                      </m:r>
                      <m:r>
                        <m:t>  </m:t>
                      </m:r>
                      <m:r>
                        <m:t>σ</m:t>
                      </m:r>
                      <m:r>
                        <m:t>=</m:t>
                      </m:r>
                      <m:rad>
                        <m:radPr>
                          <m:degHide m:val="1"/>
                        </m:radPr>
                        <m:deg/>
                        <m:e>
                          <m:r>
                            <m:t>245</m:t>
                          </m:r>
                          <m:r>
                            <m:t>×</m:t>
                          </m:r>
                          <m:r>
                            <m:t>0.25</m:t>
                          </m:r>
                          <m:r>
                            <m:t>×</m:t>
                          </m:r>
                          <m:r>
                            <m:t>0.75</m:t>
                          </m:r>
                        </m:e>
                      </m:rad>
                      <m:r>
                        <m:t>=</m:t>
                      </m:r>
                      <m:r>
                        <m:t>6.778</m:t>
                      </m:r>
                    </m:oMath>
                  </m:oMathPara>
                </a14:m>
              </a:p>
              <a:p>
                <a:pPr lvl="1"/>
                <a14:m>
                  <m:oMath xmlns:m="http://schemas.openxmlformats.org/officeDocument/2006/math">
                    <m:r>
                      <m:t>B</m:t>
                    </m:r>
                    <m:r>
                      <m:t>i</m:t>
                    </m:r>
                    <m:r>
                      <m:t>n</m:t>
                    </m:r>
                    <m:r>
                      <m:t>(</m:t>
                    </m:r>
                    <m:r>
                      <m:t>n</m:t>
                    </m:r>
                    <m:r>
                      <m:t>=</m:t>
                    </m:r>
                    <m:r>
                      <m:t>245</m:t>
                    </m:r>
                    <m:r>
                      <m:t>,</m:t>
                    </m:r>
                    <m:r>
                      <m:t>p</m:t>
                    </m:r>
                    <m:r>
                      <m:t>=</m:t>
                    </m:r>
                    <m:r>
                      <m:t>0.25</m:t>
                    </m:r>
                    <m:r>
                      <m:t>)</m:t>
                    </m:r>
                    <m:r>
                      <m:t>≈</m:t>
                    </m:r>
                    <m:r>
                      <m:t>N</m:t>
                    </m:r>
                    <m:r>
                      <m:t>(</m:t>
                    </m:r>
                    <m:r>
                      <m:t>μ</m:t>
                    </m:r>
                    <m:r>
                      <m:t>=</m:t>
                    </m:r>
                    <m:r>
                      <m:t>61.25</m:t>
                    </m:r>
                    <m:r>
                      <m:t>,</m:t>
                    </m:r>
                    <m:r>
                      <m:t>σ</m:t>
                    </m:r>
                    <m:r>
                      <m:t>=</m:t>
                    </m:r>
                    <m:r>
                      <m:t>6.778</m:t>
                    </m:r>
                    <m:r>
                      <m:t>)</m:t>
                    </m:r>
                  </m:oMath>
                </a14:m>
                <a:r>
                  <a:rPr/>
                  <a:t>.</a:t>
                </a:r>
              </a:p>
            </p:txBody>
          </p:sp>
        </mc:Choice>
      </mc:AlternateContent>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Normal</a:t>
            </a:r>
            <a:r>
              <a:rPr/>
              <a:t> </a:t>
            </a:r>
            <a:r>
              <a:rPr/>
              <a:t>approximation</a:t>
            </a:r>
            <a:r>
              <a:rPr/>
              <a:t> </a:t>
            </a:r>
            <a:r>
              <a:rPr/>
              <a:t>to</a:t>
            </a:r>
            <a:r>
              <a:rPr/>
              <a:t> </a:t>
            </a:r>
            <a:r>
              <a:rPr/>
              <a:t>the</a:t>
            </a:r>
            <a:r>
              <a:rPr/>
              <a:t> </a:t>
            </a:r>
            <a:r>
              <a:rPr/>
              <a:t>binomial</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rPr/>
                  <a:t>In the case of the Facebook power users, </a:t>
                </a:r>
                <a14:m>
                  <m:oMath xmlns:m="http://schemas.openxmlformats.org/officeDocument/2006/math">
                    <m:r>
                      <m:t>n</m:t>
                    </m:r>
                    <m:r>
                      <m:t>=</m:t>
                    </m:r>
                    <m:r>
                      <m:t>245</m:t>
                    </m:r>
                  </m:oMath>
                </a14:m>
                <a:r>
                  <a:rPr/>
                  <a:t> and </a:t>
                </a:r>
                <a14:m>
                  <m:oMath xmlns:m="http://schemas.openxmlformats.org/officeDocument/2006/math">
                    <m:r>
                      <m:t>p</m:t>
                    </m:r>
                    <m:r>
                      <m:t>=</m:t>
                    </m:r>
                    <m:r>
                      <m:t>0.25</m:t>
                    </m:r>
                  </m:oMath>
                </a14:m>
                <a:r>
                  <a:rPr/>
                  <a:t>.</a:t>
                </a:r>
              </a:p>
              <a:p>
                <a:pPr lvl="1"/>
                <a14:m>
                  <m:oMathPara xmlns:m="http://schemas.openxmlformats.org/officeDocument/2006/math">
                    <m:oMathParaPr>
                      <m:jc m:val="center"/>
                    </m:oMathParaPr>
                    <m:oMath>
                      <m:r>
                        <m:t>μ</m:t>
                      </m:r>
                      <m:r>
                        <m:t>=</m:t>
                      </m:r>
                      <m:r>
                        <m:t>245</m:t>
                      </m:r>
                      <m:r>
                        <m:t>×</m:t>
                      </m:r>
                      <m:r>
                        <m:t>0.25</m:t>
                      </m:r>
                      <m:r>
                        <m:t>=</m:t>
                      </m:r>
                      <m:r>
                        <m:t>61.25</m:t>
                      </m:r>
                      <m:r>
                        <m:t>  </m:t>
                      </m:r>
                      <m:r>
                        <m:t>σ</m:t>
                      </m:r>
                      <m:r>
                        <m:t>=</m:t>
                      </m:r>
                      <m:rad>
                        <m:radPr>
                          <m:degHide m:val="1"/>
                        </m:radPr>
                        <m:deg/>
                        <m:e>
                          <m:r>
                            <m:t>245</m:t>
                          </m:r>
                          <m:r>
                            <m:t>×</m:t>
                          </m:r>
                          <m:r>
                            <m:t>0.25</m:t>
                          </m:r>
                          <m:r>
                            <m:t>×</m:t>
                          </m:r>
                          <m:r>
                            <m:t>0.75</m:t>
                          </m:r>
                        </m:e>
                      </m:rad>
                      <m:r>
                        <m:t>=</m:t>
                      </m:r>
                      <m:r>
                        <m:t>6.778</m:t>
                      </m:r>
                    </m:oMath>
                  </m:oMathPara>
                </a14:m>
              </a:p>
              <a:p>
                <a:pPr lvl="1"/>
                <a14:m>
                  <m:oMath xmlns:m="http://schemas.openxmlformats.org/officeDocument/2006/math">
                    <m:r>
                      <m:t>B</m:t>
                    </m:r>
                    <m:r>
                      <m:t>i</m:t>
                    </m:r>
                    <m:r>
                      <m:t>n</m:t>
                    </m:r>
                    <m:r>
                      <m:t>(</m:t>
                    </m:r>
                    <m:r>
                      <m:t>n</m:t>
                    </m:r>
                    <m:r>
                      <m:t>=</m:t>
                    </m:r>
                    <m:r>
                      <m:t>245</m:t>
                    </m:r>
                    <m:r>
                      <m:t>,</m:t>
                    </m:r>
                    <m:r>
                      <m:t>p</m:t>
                    </m:r>
                    <m:r>
                      <m:t>=</m:t>
                    </m:r>
                    <m:r>
                      <m:t>0.25</m:t>
                    </m:r>
                    <m:r>
                      <m:t>)</m:t>
                    </m:r>
                    <m:r>
                      <m:t>≈</m:t>
                    </m:r>
                    <m:r>
                      <m:t>N</m:t>
                    </m:r>
                    <m:r>
                      <m:t>(</m:t>
                    </m:r>
                    <m:r>
                      <m:t>μ</m:t>
                    </m:r>
                    <m:r>
                      <m:t>=</m:t>
                    </m:r>
                    <m:r>
                      <m:t>61.25</m:t>
                    </m:r>
                    <m:r>
                      <m:t>,</m:t>
                    </m:r>
                    <m:r>
                      <m:t>σ</m:t>
                    </m:r>
                    <m:r>
                      <m:t>=</m:t>
                    </m:r>
                    <m:r>
                      <m:t>6.778</m:t>
                    </m:r>
                    <m:r>
                      <m:t>)</m:t>
                    </m:r>
                  </m:oMath>
                </a14:m>
                <a:r>
                  <a:rPr/>
                  <a:t>.</a:t>
                </a:r>
              </a:p>
            </p:txBody>
          </p:sp>
        </mc:Choice>
      </mc:AlternateContent>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fb_power_user.png" id="0" name="Picture 1"/>
          <p:cNvPicPr>
            <a:picLocks noGrp="1" noChangeAspect="1"/>
          </p:cNvPicPr>
          <p:nvPr/>
        </p:nvPicPr>
        <p:blipFill>
          <a:blip r:embed="rId2"/>
          <a:stretch>
            <a:fillRect/>
          </a:stretch>
        </p:blipFill>
        <p:spPr bwMode="auto">
          <a:xfrm>
            <a:off x="1536700" y="1600200"/>
            <a:ext cx="6070600" cy="45212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Geometric</a:t>
            </a:r>
            <a:r>
              <a:rPr/>
              <a:t> </a:t>
            </a:r>
            <a:r>
              <a:rPr/>
              <a:t>distribution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Dr. Smith wants to repeat Milgram’s experiments but she only wants to sample people until she finds someone who will not inflict a severe shock. What is the probability that she stops after the first person?</a:t>
                </a:r>
              </a:p>
              <a:p>
                <a:pPr lvl="0" marL="0" indent="0">
                  <a:buNone/>
                </a:pPr>
                <a14:m>
                  <m:oMathPara xmlns:m="http://schemas.openxmlformats.org/officeDocument/2006/math">
                    <m:oMathParaPr>
                      <m:jc m:val="center"/>
                    </m:oMathParaPr>
                    <m:oMath>
                      <m:r>
                        <m:t>P</m:t>
                      </m:r>
                      <m:r>
                        <m:t>(</m:t>
                      </m:r>
                      <m:sSup>
                        <m:e>
                          <m:r>
                            <m:t>1</m:t>
                          </m:r>
                        </m:e>
                        <m:sup>
                          <m:r>
                            <m:t>s</m:t>
                          </m:r>
                          <m:r>
                            <m:t>t</m:t>
                          </m:r>
                        </m:sup>
                      </m:sSup>
                      <m:r>
                        <m:rPr>
                          <m:sty m:val="p"/>
                        </m:rPr>
                        <m:t> person refuses</m:t>
                      </m:r>
                      <m:r>
                        <m:t>)</m:t>
                      </m:r>
                      <m:r>
                        <m:t>=</m:t>
                      </m:r>
                      <m:r>
                        <m:t>0.35</m:t>
                      </m:r>
                    </m:oMath>
                  </m:oMathPara>
                </a14:m>
              </a:p>
            </p:txBody>
          </p:sp>
        </mc:Choice>
      </mc:AlternateContent>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Computing</a:t>
            </a:r>
            <a:r>
              <a:rPr/>
              <a:t> </a:t>
            </a:r>
            <a:r>
              <a:rPr/>
              <a:t>the</a:t>
            </a:r>
            <a:r>
              <a:rPr/>
              <a:t> </a:t>
            </a:r>
            <a:r>
              <a:rPr/>
              <a:t>Approximation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What is the probability that the average Facebook user with 245 friends has 70 or more friends who would be considered power users?</a:t>
                </a:r>
              </a:p>
              <a:p>
                <a:pPr lvl="0" marL="0" indent="0">
                  <a:buNone/>
                </a:pPr>
              </a:p>
              <a:p>
                <a:pPr lvl="0" marL="0" indent="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s>
                        </m:mPr>
                        <m:mr>
                          <m:e>
                            <m:r>
                              <m:t>Z</m:t>
                            </m:r>
                          </m:e>
                          <m:e>
                            <m:r>
                              <m:t>=</m:t>
                            </m:r>
                            <m:f>
                              <m:fPr>
                                <m:type m:val="bar"/>
                              </m:fPr>
                              <m:num>
                                <m:r>
                                  <m:t>o</m:t>
                                </m:r>
                                <m:r>
                                  <m:t>b</m:t>
                                </m:r>
                                <m:r>
                                  <m:t>s</m:t>
                                </m:r>
                                <m:r>
                                  <m:t>−</m:t>
                                </m:r>
                                <m:r>
                                  <m:t>m</m:t>
                                </m:r>
                                <m:r>
                                  <m:t>e</m:t>
                                </m:r>
                                <m:r>
                                  <m:t>a</m:t>
                                </m:r>
                                <m:r>
                                  <m:t>n</m:t>
                                </m:r>
                              </m:num>
                              <m:den>
                                <m:r>
                                  <m:t>S</m:t>
                                </m:r>
                                <m:r>
                                  <m:t>D</m:t>
                                </m:r>
                              </m:den>
                            </m:f>
                            <m:r>
                              <m:t>=</m:t>
                            </m:r>
                            <m:f>
                              <m:fPr>
                                <m:type m:val="bar"/>
                              </m:fPr>
                              <m:num>
                                <m:r>
                                  <m:t>70</m:t>
                                </m:r>
                                <m:r>
                                  <m:t>−</m:t>
                                </m:r>
                                <m:r>
                                  <m:t>61.25</m:t>
                                </m:r>
                              </m:num>
                              <m:den>
                                <m:r>
                                  <m:t>6.778</m:t>
                                </m:r>
                              </m:den>
                            </m:f>
                          </m:e>
                        </m:mr>
                        <m:mr>
                          <m:e/>
                          <m:e>
                            <m:r>
                              <m:t>=</m:t>
                            </m:r>
                            <m:r>
                              <m:t>1.29094</m:t>
                            </m:r>
                          </m:e>
                        </m:mr>
                        <m:mr>
                          <m:e>
                            <m:r>
                              <m:t>P</m:t>
                            </m:r>
                            <m:r>
                              <m:t>(</m:t>
                            </m:r>
                            <m:r>
                              <m:t>Z</m:t>
                            </m:r>
                            <m:r>
                              <m:t>&gt;</m:t>
                            </m:r>
                            <m:r>
                              <m:t>1.29094</m:t>
                            </m:r>
                            <m:r>
                              <m:t>)</m:t>
                            </m:r>
                          </m:e>
                          <m:e>
                            <m:r>
                              <m:t>=</m:t>
                            </m:r>
                            <m:r>
                              <m:t>1</m:t>
                            </m:r>
                            <m:r>
                              <m:t>−</m:t>
                            </m:r>
                            <m:r>
                              <m:t>0.90164</m:t>
                            </m:r>
                          </m:e>
                        </m:mr>
                        <m:mr>
                          <m:e/>
                          <m:e>
                            <m:r>
                              <m:t>=</m:t>
                            </m:r>
                            <m:r>
                              <m:t>0.09836</m:t>
                            </m:r>
                          </m:e>
                        </m:mr>
                      </m:m>
                    </m:oMath>
                  </m:oMathPara>
                </a14:m>
              </a:p>
            </p:txBody>
          </p:sp>
        </mc:Choice>
      </mc:AlternateContent>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Computing</a:t>
            </a:r>
            <a:r>
              <a:rPr/>
              <a:t> </a:t>
            </a:r>
            <a:r>
              <a:rPr/>
              <a:t>the</a:t>
            </a:r>
            <a:r>
              <a:rPr/>
              <a:t> </a:t>
            </a:r>
            <a:r>
              <a:rPr/>
              <a:t>Approximation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What is the probability that the average Facebook user with 245 friends has 70 or more friends who would be considered power users?</a:t>
                </a:r>
              </a:p>
              <a:p>
                <a:pPr lvl="0" marL="0" indent="0">
                  <a:buNone/>
                </a:pPr>
                <a:r>
                  <a:rPr b="1"/>
                  <a:t>But where did this </a:t>
                </a:r>
                <a14:m>
                  <m:oMath xmlns:m="http://schemas.openxmlformats.org/officeDocument/2006/math">
                    <m:r>
                      <m:t>P</m:t>
                    </m:r>
                    <m:r>
                      <m:t>(</m:t>
                    </m:r>
                    <m:r>
                      <m:t>Z</m:t>
                    </m:r>
                    <m:r>
                      <m:t>&gt;</m:t>
                    </m:r>
                    <m:r>
                      <m:t>1.29</m:t>
                    </m:r>
                    <m:r>
                      <m:t>)</m:t>
                    </m:r>
                  </m:oMath>
                </a14:m>
                <a:r>
                  <a:rPr b="1"/>
                  <a:t> answer come from? R again!</a:t>
                </a:r>
              </a:p>
              <a:p>
                <a:pPr lvl="0" marL="0" indent="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s>
                        </m:mPr>
                        <m:mr>
                          <m:e>
                            <m:r>
                              <m:t>Z</m:t>
                            </m:r>
                          </m:e>
                          <m:e>
                            <m:r>
                              <m:t>=</m:t>
                            </m:r>
                            <m:f>
                              <m:fPr>
                                <m:type m:val="bar"/>
                              </m:fPr>
                              <m:num>
                                <m:r>
                                  <m:t>o</m:t>
                                </m:r>
                                <m:r>
                                  <m:t>b</m:t>
                                </m:r>
                                <m:r>
                                  <m:t>s</m:t>
                                </m:r>
                                <m:r>
                                  <m:t>−</m:t>
                                </m:r>
                                <m:r>
                                  <m:t>m</m:t>
                                </m:r>
                                <m:r>
                                  <m:t>e</m:t>
                                </m:r>
                                <m:r>
                                  <m:t>a</m:t>
                                </m:r>
                                <m:r>
                                  <m:t>n</m:t>
                                </m:r>
                              </m:num>
                              <m:den>
                                <m:r>
                                  <m:t>S</m:t>
                                </m:r>
                                <m:r>
                                  <m:t>D</m:t>
                                </m:r>
                              </m:den>
                            </m:f>
                            <m:r>
                              <m:t>=</m:t>
                            </m:r>
                            <m:f>
                              <m:fPr>
                                <m:type m:val="bar"/>
                              </m:fPr>
                              <m:num>
                                <m:r>
                                  <m:t>70</m:t>
                                </m:r>
                                <m:r>
                                  <m:t>−</m:t>
                                </m:r>
                                <m:r>
                                  <m:t>61.25</m:t>
                                </m:r>
                              </m:num>
                              <m:den>
                                <m:r>
                                  <m:t>6.778</m:t>
                                </m:r>
                              </m:den>
                            </m:f>
                          </m:e>
                        </m:mr>
                        <m:mr>
                          <m:e/>
                          <m:e>
                            <m:r>
                              <m:t>=</m:t>
                            </m:r>
                            <m:r>
                              <m:t>1.29094</m:t>
                            </m:r>
                          </m:e>
                        </m:mr>
                        <m:mr>
                          <m:e>
                            <m:r>
                              <m:t>P</m:t>
                            </m:r>
                            <m:r>
                              <m:t>(</m:t>
                            </m:r>
                            <m:r>
                              <m:t>Z</m:t>
                            </m:r>
                            <m:r>
                              <m:t>&gt;</m:t>
                            </m:r>
                            <m:r>
                              <m:t>1.29094</m:t>
                            </m:r>
                            <m:r>
                              <m:t>)</m:t>
                            </m:r>
                          </m:e>
                          <m:e>
                            <m:r>
                              <m:t>=</m:t>
                            </m:r>
                            <m:r>
                              <m:t>1</m:t>
                            </m:r>
                            <m:r>
                              <m:t>−</m:t>
                            </m:r>
                            <m:r>
                              <m:t>0.90164</m:t>
                            </m:r>
                          </m:e>
                        </m:mr>
                        <m:mr>
                          <m:e/>
                          <m:e>
                            <m:r>
                              <m:t>=</m:t>
                            </m:r>
                            <m:r>
                              <m:t>0.09836</m:t>
                            </m:r>
                          </m:e>
                        </m:mr>
                      </m:m>
                    </m:oMath>
                  </m:oMathPara>
                </a14:m>
              </a:p>
              <a:p>
                <a:pPr lvl="0" marL="0" indent="0">
                  <a:buNone/>
                </a:pPr>
              </a:p>
            </p:txBody>
          </p:sp>
        </mc:Choice>
      </mc:AlternateContent>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Computing</a:t>
            </a:r>
            <a:r>
              <a:rPr/>
              <a:t> </a:t>
            </a:r>
            <a:r>
              <a:rPr/>
              <a:t>Normal</a:t>
            </a:r>
            <a:r>
              <a:rPr/>
              <a:t> </a:t>
            </a:r>
            <a:r>
              <a:rPr/>
              <a:t>Probabilities</a:t>
            </a:r>
          </a:p>
        </p:txBody>
      </p:sp>
      <p:sp>
        <p:nvSpPr>
          <p:cNvPr id="3" name="Content Placeholder 2"/>
          <p:cNvSpPr>
            <a:spLocks noGrp="1"/>
          </p:cNvSpPr>
          <p:nvPr>
            <p:ph idx="1"/>
          </p:nvPr>
        </p:nvSpPr>
        <p:spPr/>
        <p:txBody>
          <a:bodyPr/>
          <a:lstStyle/>
          <a:p>
            <a:pPr lvl="0" marL="0" indent="0">
              <a:buNone/>
            </a:pPr>
            <a:r>
              <a:rPr/>
              <a:t>Just like we did for </a:t>
            </a:r>
            <a:r>
              <a:rPr b="1"/>
              <a:t>pbinom()</a:t>
            </a:r>
            <a:r>
              <a:rPr/>
              <a:t> and </a:t>
            </a:r>
            <a:r>
              <a:rPr b="1"/>
              <a:t>dbinom()</a:t>
            </a:r>
            <a:r>
              <a:rPr/>
              <a:t>, we can do for </a:t>
            </a:r>
            <a:r>
              <a:rPr b="1"/>
              <a:t>pnorm()</a:t>
            </a:r>
            <a:r>
              <a:rPr/>
              <a:t> and </a:t>
            </a:r>
            <a:r>
              <a:rPr b="1"/>
              <a:t>dnorm()</a:t>
            </a:r>
            <a:r>
              <a:rPr/>
              <a:t>. You saw this in workshop last week.</a:t>
            </a:r>
          </a:p>
          <a:p>
            <a:pPr lvl="0" marL="1270000" indent="0">
              <a:buNone/>
            </a:pPr>
            <a:r>
              <a:rPr sz="1800" b="1">
                <a:solidFill>
                  <a:srgbClr val="007020"/>
                </a:solidFill>
                <a:latin typeface="Courier"/>
              </a:rPr>
              <a:t>pnorm</a:t>
            </a:r>
            <a:r>
              <a:rPr sz="1800">
                <a:latin typeface="Courier"/>
              </a:rPr>
              <a:t>(</a:t>
            </a:r>
            <a:r>
              <a:rPr sz="1800">
                <a:solidFill>
                  <a:srgbClr val="40A070"/>
                </a:solidFill>
                <a:latin typeface="Courier"/>
              </a:rPr>
              <a:t>1.290964</a:t>
            </a:r>
            <a:r>
              <a:rPr sz="1800">
                <a:latin typeface="Courier"/>
              </a:rPr>
              <a:t>, </a:t>
            </a:r>
            <a:r>
              <a:rPr sz="1800">
                <a:solidFill>
                  <a:srgbClr val="902000"/>
                </a:solidFill>
                <a:latin typeface="Courier"/>
              </a:rPr>
              <a:t>lower.tail =</a:t>
            </a:r>
            <a:r>
              <a:rPr sz="1800">
                <a:latin typeface="Courier"/>
              </a:rPr>
              <a:t> </a:t>
            </a:r>
            <a:r>
              <a:rPr sz="1800">
                <a:solidFill>
                  <a:srgbClr val="007020"/>
                </a:solidFill>
                <a:latin typeface="Courier"/>
              </a:rPr>
              <a:t>FALSE</a:t>
            </a:r>
            <a:r>
              <a:rPr sz="1800">
                <a:latin typeface="Courier"/>
              </a:rPr>
              <a:t>)</a:t>
            </a:r>
          </a:p>
          <a:p>
            <a:pPr lvl="0" marL="1270000" indent="0">
              <a:buNone/>
            </a:pPr>
            <a:r>
              <a:rPr sz="1800">
                <a:latin typeface="Courier"/>
              </a:rPr>
              <a:t>## [1] 0.09835808</a:t>
            </a: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This</a:t>
            </a:r>
            <a:r>
              <a:rPr/>
              <a:t> </a:t>
            </a:r>
            <a:r>
              <a:rPr/>
              <a:t>seems</a:t>
            </a:r>
            <a:r>
              <a:rPr/>
              <a:t> </a:t>
            </a:r>
            <a:r>
              <a:rPr/>
              <a:t>…</a:t>
            </a:r>
            <a:r>
              <a:rPr/>
              <a:t> </a:t>
            </a:r>
            <a:r>
              <a:rPr/>
              <a:t>bad</a:t>
            </a:r>
          </a:p>
        </p:txBody>
      </p:sp>
      <p:sp>
        <p:nvSpPr>
          <p:cNvPr id="3" name="Content Placeholder 2"/>
          <p:cNvSpPr>
            <a:spLocks noGrp="1"/>
          </p:cNvSpPr>
          <p:nvPr>
            <p:ph idx="1"/>
          </p:nvPr>
        </p:nvSpPr>
        <p:spPr/>
        <p:txBody>
          <a:bodyPr/>
          <a:lstStyle/>
          <a:p>
            <a:pPr lvl="0" marL="0" indent="0">
              <a:buNone/>
            </a:pPr>
            <a:r>
              <a:rPr/>
              <a:t>We know the exact probability, done using </a:t>
            </a:r>
            <a:r>
              <a:rPr b="1"/>
              <a:t>pbinom()</a:t>
            </a:r>
            <a:r>
              <a:rPr/>
              <a:t>, is 0.1128. So why is this “approximation” giving an answer of 0.09836?</a:t>
            </a: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This</a:t>
            </a:r>
            <a:r>
              <a:rPr/>
              <a:t> </a:t>
            </a:r>
            <a:r>
              <a:rPr/>
              <a:t>seems</a:t>
            </a:r>
            <a:r>
              <a:rPr/>
              <a:t> </a:t>
            </a:r>
            <a:r>
              <a:rPr/>
              <a:t>…</a:t>
            </a:r>
            <a:r>
              <a:rPr/>
              <a:t> </a:t>
            </a:r>
            <a:r>
              <a:rPr/>
              <a:t>bad</a:t>
            </a:r>
          </a:p>
        </p:txBody>
      </p:sp>
      <p:sp>
        <p:nvSpPr>
          <p:cNvPr id="3" name="Content Placeholder 2"/>
          <p:cNvSpPr>
            <a:spLocks noGrp="1"/>
          </p:cNvSpPr>
          <p:nvPr>
            <p:ph idx="1"/>
          </p:nvPr>
        </p:nvSpPr>
        <p:spPr/>
        <p:txBody>
          <a:bodyPr/>
          <a:lstStyle/>
          <a:p>
            <a:pPr lvl="0" marL="0" indent="0">
              <a:buNone/>
            </a:pPr>
            <a:r>
              <a:rPr/>
              <a:t>We know the exact probability, done using </a:t>
            </a:r>
            <a:r>
              <a:rPr b="1"/>
              <a:t>pbinom()</a:t>
            </a:r>
            <a:r>
              <a:rPr/>
              <a:t>, is 0.1128. So why is this “approximation” giving an answer of 0.09836?</a:t>
            </a: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fb_power_user.png" id="0" name="Picture 1"/>
          <p:cNvPicPr>
            <a:picLocks noGrp="1" noChangeAspect="1"/>
          </p:cNvPicPr>
          <p:nvPr/>
        </p:nvPicPr>
        <p:blipFill>
          <a:blip r:embed="rId2"/>
          <a:stretch>
            <a:fillRect/>
          </a:stretch>
        </p:blipFill>
        <p:spPr bwMode="auto">
          <a:xfrm>
            <a:off x="1536700" y="1600200"/>
            <a:ext cx="6070600" cy="4521200"/>
          </a:xfrm>
          <a:prstGeom prst="rect">
            <a:avLst/>
          </a:prstGeom>
          <a:noFill/>
          <a:ln w="9525">
            <a:noFill/>
            <a:headEnd/>
            <a:tailEnd/>
          </a:ln>
        </p:spPr>
      </p:pic>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t>
            </a:r>
            <a:r>
              <a:rPr/>
              <a:t>Correction</a:t>
            </a:r>
            <a:r>
              <a:rPr/>
              <a:t> </a:t>
            </a:r>
            <a:r>
              <a:rPr/>
              <a:t>for</a:t>
            </a:r>
            <a:r>
              <a:rPr/>
              <a:t> </a:t>
            </a:r>
            <a:r>
              <a:rPr/>
              <a:t>Continuity</a:t>
            </a:r>
            <a:r>
              <a:rPr/>
              <a:t>”</a:t>
            </a:r>
          </a:p>
        </p:txBody>
      </p:sp>
      <p:sp>
        <p:nvSpPr>
          <p:cNvPr id="3" name="Content Placeholder 2"/>
          <p:cNvSpPr>
            <a:spLocks noGrp="1"/>
          </p:cNvSpPr>
          <p:nvPr>
            <p:ph idx="1"/>
          </p:nvPr>
        </p:nvSpPr>
        <p:spPr/>
        <p:txBody>
          <a:bodyPr/>
          <a:lstStyle/>
          <a:p>
            <a:pPr lvl="0" marL="0" indent="0">
              <a:buNone/>
            </a:pPr>
            <a:r>
              <a:rPr/>
              <a:t>The normal approximation to the binomial can be a little rough. There is a </a:t>
            </a:r>
            <a:r>
              <a:rPr b="1"/>
              <a:t>correction for continuity</a:t>
            </a:r>
            <a:r>
              <a:rPr/>
              <a:t> which can be used instead:</a:t>
            </a:r>
          </a:p>
          <a:p>
            <a:pPr lvl="1"/>
            <a:r>
              <a:rPr/>
              <a:t>The cutoff values for the lower end of a shaded region should be reduced by 0.5</a:t>
            </a:r>
          </a:p>
          <a:p>
            <a:pPr lvl="1"/>
            <a:r>
              <a:rPr/>
              <a:t>The cutoff values for the upper end should be increased by 0.5.</a:t>
            </a:r>
          </a:p>
          <a:p>
            <a:pPr lvl="0" marL="0" indent="0">
              <a:buNone/>
            </a:pPr>
            <a:r>
              <a:rPr/>
              <a:t>Since we are doing a “greater than” probability, the lower end of the shaded region is our relevant object, so we reduce.</a:t>
            </a: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Computing</a:t>
            </a:r>
            <a:r>
              <a:rPr/>
              <a:t> </a:t>
            </a:r>
            <a:r>
              <a:rPr/>
              <a:t>Normal</a:t>
            </a:r>
            <a:r>
              <a:rPr/>
              <a:t> </a:t>
            </a:r>
            <a:r>
              <a:rPr/>
              <a:t>Probabilities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s>
                        </m:mPr>
                        <m:mr>
                          <m:e>
                            <m:r>
                              <m:t>Z</m:t>
                            </m:r>
                          </m:e>
                          <m:e>
                            <m:r>
                              <m:t>=</m:t>
                            </m:r>
                            <m:f>
                              <m:fPr>
                                <m:type m:val="bar"/>
                              </m:fPr>
                              <m:num>
                                <m:r>
                                  <m:t>o</m:t>
                                </m:r>
                                <m:r>
                                  <m:t>b</m:t>
                                </m:r>
                                <m:r>
                                  <m:t>s</m:t>
                                </m:r>
                                <m:r>
                                  <m:t>−</m:t>
                                </m:r>
                                <m:r>
                                  <m:t>m</m:t>
                                </m:r>
                                <m:r>
                                  <m:t>e</m:t>
                                </m:r>
                                <m:r>
                                  <m:t>a</m:t>
                                </m:r>
                                <m:r>
                                  <m:t>n</m:t>
                                </m:r>
                              </m:num>
                              <m:den>
                                <m:r>
                                  <m:t>S</m:t>
                                </m:r>
                                <m:r>
                                  <m:t>D</m:t>
                                </m:r>
                              </m:den>
                            </m:f>
                            <m:r>
                              <m:t>=</m:t>
                            </m:r>
                            <m:f>
                              <m:fPr>
                                <m:type m:val="bar"/>
                              </m:fPr>
                              <m:num>
                                <m:r>
                                  <m:t>(</m:t>
                                </m:r>
                                <m:r>
                                  <m:t>70</m:t>
                                </m:r>
                                <m:r>
                                  <m:t>−</m:t>
                                </m:r>
                                <m:r>
                                  <m:t>0.5</m:t>
                                </m:r>
                                <m:r>
                                  <m:t>)</m:t>
                                </m:r>
                                <m:r>
                                  <m:t>−</m:t>
                                </m:r>
                                <m:r>
                                  <m:t>61.25</m:t>
                                </m:r>
                              </m:num>
                              <m:den>
                                <m:r>
                                  <m:t>6.778</m:t>
                                </m:r>
                              </m:den>
                            </m:f>
                          </m:e>
                        </m:mr>
                        <m:mr>
                          <m:e/>
                          <m:e>
                            <m:r>
                              <m:t>=</m:t>
                            </m:r>
                            <m:r>
                              <m:t>1.217173</m:t>
                            </m:r>
                          </m:e>
                        </m:mr>
                        <m:mr>
                          <m:e>
                            <m:r>
                              <m:t>P</m:t>
                            </m:r>
                            <m:r>
                              <m:t>(</m:t>
                            </m:r>
                            <m:r>
                              <m:t>Z</m:t>
                            </m:r>
                            <m:r>
                              <m:t>&gt;</m:t>
                            </m:r>
                            <m:r>
                              <m:t>1.217173</m:t>
                            </m:r>
                            <m:r>
                              <m:t>)</m:t>
                            </m:r>
                          </m:e>
                          <m:e>
                            <m:r>
                              <m:t>=</m:t>
                            </m:r>
                            <m:r>
                              <m:t>1</m:t>
                            </m:r>
                            <m:r>
                              <m:t>−</m:t>
                            </m:r>
                            <m:r>
                              <m:t>0.8882308</m:t>
                            </m:r>
                          </m:e>
                        </m:mr>
                        <m:mr>
                          <m:e/>
                          <m:e>
                            <m:r>
                              <m:t>=</m:t>
                            </m:r>
                            <m:r>
                              <m:t>0.1117692</m:t>
                            </m:r>
                          </m:e>
                        </m:mr>
                      </m:m>
                    </m:oMath>
                  </m:oMathPara>
                </a14:m>
              </a:p>
              <a:p>
                <a:pPr lvl="0" marL="1270000" indent="0">
                  <a:buNone/>
                </a:pPr>
                <a:r>
                  <a:rPr sz="1800" b="1">
                    <a:solidFill>
                      <a:srgbClr val="007020"/>
                    </a:solidFill>
                    <a:latin typeface="Courier"/>
                  </a:rPr>
                  <a:t>pnorm</a:t>
                </a:r>
                <a:r>
                  <a:rPr sz="1800">
                    <a:latin typeface="Courier"/>
                  </a:rPr>
                  <a:t>(</a:t>
                </a:r>
                <a:r>
                  <a:rPr sz="1800">
                    <a:solidFill>
                      <a:srgbClr val="40A070"/>
                    </a:solidFill>
                    <a:latin typeface="Courier"/>
                  </a:rPr>
                  <a:t>1.217173</a:t>
                </a:r>
                <a:r>
                  <a:rPr sz="1800">
                    <a:latin typeface="Courier"/>
                  </a:rPr>
                  <a:t>, </a:t>
                </a:r>
                <a:r>
                  <a:rPr sz="1800">
                    <a:solidFill>
                      <a:srgbClr val="902000"/>
                    </a:solidFill>
                    <a:latin typeface="Courier"/>
                  </a:rPr>
                  <a:t>lower.tail =</a:t>
                </a:r>
                <a:r>
                  <a:rPr sz="1800">
                    <a:latin typeface="Courier"/>
                  </a:rPr>
                  <a:t> </a:t>
                </a:r>
                <a:r>
                  <a:rPr sz="1800">
                    <a:solidFill>
                      <a:srgbClr val="007020"/>
                    </a:solidFill>
                    <a:latin typeface="Courier"/>
                  </a:rPr>
                  <a:t>FALSE</a:t>
                </a:r>
                <a:r>
                  <a:rPr sz="1800">
                    <a:latin typeface="Courier"/>
                  </a:rPr>
                  <a:t>)</a:t>
                </a:r>
              </a:p>
              <a:p>
                <a:pPr lvl="0" marL="1270000" indent="0">
                  <a:buNone/>
                </a:pPr>
                <a:r>
                  <a:rPr sz="1800">
                    <a:latin typeface="Courier"/>
                  </a:rPr>
                  <a:t>## [1] 0.1117692</a:t>
                </a:r>
              </a:p>
              <a:p>
                <a:pPr lvl="0" marL="0" indent="0">
                  <a:buNone/>
                </a:pPr>
                <a:r>
                  <a:rPr/>
                  <a:t>That’s much better!</a:t>
                </a:r>
              </a:p>
            </p:txBody>
          </p:sp>
        </mc:Choice>
      </mc:AlternateContent>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Geometric</a:t>
            </a:r>
            <a:r>
              <a:rPr/>
              <a:t> </a:t>
            </a:r>
            <a:r>
              <a:rPr/>
              <a:t>distribution</a:t>
            </a:r>
          </a:p>
        </p:txBody>
      </p:sp>
      <p:sp>
        <p:nvSpPr>
          <p:cNvPr id="3" name="Content Placeholder 2"/>
          <p:cNvSpPr>
            <a:spLocks noGrp="1"/>
          </p:cNvSpPr>
          <p:nvPr>
            <p:ph idx="1"/>
          </p:nvPr>
        </p:nvSpPr>
        <p:spPr/>
        <p:txBody>
          <a:bodyPr/>
          <a:lstStyle/>
          <a:p>
            <a:pPr lvl="0" marL="0" indent="0">
              <a:buNone/>
            </a:pPr>
            <a:r>
              <a:rPr/>
              <a:t>… the third person?</a:t>
            </a:r>
          </a:p>
          <a:p>
            <a:pPr lvl="0" marL="0" indent="0">
              <a:buNone/>
            </a:pPr>
            <a:r>
              <a:rPr/>
              <a:t>$$
P(1^{st}\text{ and }2^{nd}\text{ shock, }3^{rd}\text{ refuses}) = S ( 0.65) \times S (0.65) \times  R (0.35) \\= 0.65^2 \times 0.35 \approx 0.15 
$$</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Geometric</a:t>
            </a:r>
            <a:r>
              <a:rPr/>
              <a:t> </a:t>
            </a:r>
            <a:r>
              <a:rPr/>
              <a:t>distribution</a:t>
            </a:r>
          </a:p>
        </p:txBody>
      </p:sp>
      <p:sp>
        <p:nvSpPr>
          <p:cNvPr id="3" name="Content Placeholder 2"/>
          <p:cNvSpPr>
            <a:spLocks noGrp="1"/>
          </p:cNvSpPr>
          <p:nvPr>
            <p:ph idx="1"/>
          </p:nvPr>
        </p:nvSpPr>
        <p:spPr/>
        <p:txBody>
          <a:bodyPr/>
          <a:lstStyle/>
          <a:p>
            <a:pPr lvl="0" marL="0" indent="0">
              <a:buNone/>
            </a:pPr>
            <a:r>
              <a:rPr/>
              <a:t>… the tenth person?</a:t>
            </a:r>
          </a:p>
          <a:p>
            <a:pPr lvl="0" marL="0" indent="0">
              <a:buNone/>
            </a:pPr>
            <a:r>
              <a:rPr/>
              <a:t>$$
P(\text{9 shock, } 10^{th}\text{ refuses}) = \underbrace{S (0.65) \times \cdots \times S (0.65)}_{9\text{ of these}} \times  R (0.35) \\= 0.65^9 \times 0.35 \approx 0.0072
$$</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Geometric</a:t>
            </a:r>
            <a:r>
              <a:rPr/>
              <a:t> </a:t>
            </a:r>
            <a:r>
              <a:rPr/>
              <a:t>distribution</a:t>
            </a:r>
            <a:r>
              <a:rPr/>
              <a:t> </a:t>
            </a:r>
            <a:r>
              <a:rPr/>
              <a:t>(cont.)</a:t>
            </a:r>
          </a:p>
        </p:txBody>
      </p:sp>
      <p:sp>
        <p:nvSpPr>
          <p:cNvPr id="3" name="Content Placeholder 2"/>
          <p:cNvSpPr>
            <a:spLocks noGrp="1"/>
          </p:cNvSpPr>
          <p:nvPr>
            <p:ph idx="1"/>
          </p:nvPr>
        </p:nvSpPr>
        <p:spPr/>
        <p:txBody>
          <a:bodyPr/>
          <a:lstStyle/>
          <a:p>
            <a:pPr lvl="0" marL="0" indent="0">
              <a:buNone/>
            </a:pPr>
            <a:r>
              <a:rPr/>
              <a:t>The </a:t>
            </a:r>
            <a:r>
              <a:rPr b="1"/>
              <a:t>Geometric distribution</a:t>
            </a:r>
            <a:r>
              <a:rPr/>
              <a:t> describes the waiting time until a success for </a:t>
            </a:r>
            <a:r>
              <a:rPr b="1"/>
              <a:t>independent and identically distributed (iid)</a:t>
            </a:r>
            <a:r>
              <a:rPr/>
              <a:t> Bernouilli random variables.</a:t>
            </a:r>
          </a:p>
          <a:p>
            <a:pPr lvl="1"/>
            <a:r>
              <a:rPr/>
              <a:t>independence: outcomes of trials don’t affect each other</a:t>
            </a:r>
          </a:p>
          <a:p>
            <a:pPr lvl="1"/>
            <a:r>
              <a:rPr/>
              <a:t>identical: the probability of success is the same for each trial</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26</Words>
  <Application>Microsoft Office PowerPoint</Application>
  <PresentationFormat>On-screen Show (4:3)</PresentationFormat>
  <Paragraphs>10</Paragraphs>
  <Slides>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Title</vt:lpstr>
      <vt:lpstr>Slide Title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14</dc:title>
  <dc:creator/>
  <cp:keywords/>
  <dcterms:created xsi:type="dcterms:W3CDTF">2019-10-31T18:16:43Z</dcterms:created>
  <dcterms:modified xsi:type="dcterms:W3CDTF">2019-10-31T18:16:43Z</dcterms:modified>
</cp:coreProperties>
</file>