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value of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−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≤</m:t>
                    </m:r>
                    <m:r>
                      <m:t>Z</m:t>
                    </m:r>
                    <m:r>
                      <m:t>≤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0.3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5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 what do we actually need to run?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qnorm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0.15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mean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sd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lower.tail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TRUE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-1.036433</a:t>
                </a:r>
              </a:p>
              <a:p>
                <a:pPr lvl="0" marL="0" indent="0">
                  <a:buNone/>
                </a:pPr>
                <a:r>
                  <a:rPr/>
                  <a:t>This is </a:t>
                </a:r>
                <a:r>
                  <a:rPr b="1"/>
                  <a:t>-z0</a:t>
                </a:r>
                <a:r>
                  <a:rPr/>
                  <a:t>, because we used 0.15 area to the left, and </a:t>
                </a:r>
                <a:r>
                  <a:rPr b="1"/>
                  <a:t>lower.tail = TRUE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qnorm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0.15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mean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sd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lower.tail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FALSE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1.036433</a:t>
                </a:r>
              </a:p>
              <a:p>
                <a:pPr lvl="0" marL="0" indent="0">
                  <a:buNone/>
                </a:pPr>
                <a:r>
                  <a:rPr/>
                  <a:t>And this is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because </a:t>
                </a:r>
                <a:r>
                  <a:rPr b="1"/>
                  <a:t>lower.tail = FALSE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 now going to solve a series of problems in all the variations of this that we can do.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Left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value of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−</m:t>
                    </m:r>
                    <m:r>
                      <m:t>2</m:t>
                    </m:r>
                    <m:r>
                      <m:t>≤</m:t>
                    </m:r>
                    <m:r>
                      <m:t>Z</m:t>
                    </m:r>
                    <m:r>
                      <m:t>≤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0.7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Right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value of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−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≤</m:t>
                    </m:r>
                    <m:r>
                      <m:t>Z</m:t>
                    </m:r>
                    <m:r>
                      <m:t>≤</m:t>
                    </m:r>
                    <m:r>
                      <m:t>1.0</m:t>
                    </m:r>
                    <m:r>
                      <m:t>)</m:t>
                    </m:r>
                    <m:r>
                      <m:t>=</m:t>
                    </m:r>
                    <m:r>
                      <m:t>0.4</m:t>
                    </m:r>
                  </m:oMath>
                </a14:m>
                <a:r>
                  <a:rPr/>
                  <a:t> ?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Symmetric,</a:t>
            </a:r>
            <a:r>
              <a:rPr/>
              <a:t> </a:t>
            </a:r>
            <a:r>
              <a:rPr/>
              <a:t>known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value of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−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≤</m:t>
                    </m:r>
                    <m:r>
                      <m:t>Z</m:t>
                    </m:r>
                    <m:r>
                      <m:t>≤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0.4</m:t>
                    </m:r>
                  </m:oMath>
                </a14:m>
                <a:r>
                  <a:rPr/>
                  <a:t> ?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Symmetric,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the region from </a:t>
                </a:r>
                <a14:m>
                  <m:oMath xmlns:m="http://schemas.openxmlformats.org/officeDocument/2006/math">
                    <m:r>
                      <m:t>−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90% of the area under a standard normal curve, find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Symmetric,</a:t>
            </a:r>
            <a:r>
              <a:rPr/>
              <a:t> </a:t>
            </a:r>
            <a:r>
              <a:rPr/>
              <a:t>known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value of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−</m:t>
                    </m:r>
                    <m:r>
                      <m:t>2</m:t>
                    </m:r>
                    <m:r>
                      <m:t>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≤</m:t>
                    </m:r>
                    <m:r>
                      <m:t>Z</m:t>
                    </m:r>
                    <m:r>
                      <m:t>≤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0.6</m:t>
                    </m:r>
                  </m:oMath>
                </a14:m>
                <a:r>
                  <a:rPr/>
                  <a:t> 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Inverse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Problems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Symmetric,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the 90th percentile of your distribution is equal to 11, and the 5th percentile is equal to 4, find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14:m><m:oMath xmlns:m="http://schemas.openxmlformats.org/officeDocument/2006/math"><m:r><m:t> </m:t></m:r></m:oMath></a14:m></a:p></p:txBody></p:sp></p:spTree></p:cSld>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we’ve seen in the previous, we often need to take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-scores and find probabilities from them. Sometimes this is in a normal problem, sometimes an approximation, and so on.</a:t>
                </a:r>
              </a:p>
              <a:p>
                <a:pPr lvl="0" marL="0" indent="0">
                  <a:buNone/>
                </a:pPr>
                <a:r>
                  <a:rPr/>
                  <a:t>What if you </a:t>
                </a:r>
                <a:r>
                  <a:rPr b="1"/>
                  <a:t>wanted to go backward</a:t>
                </a:r>
                <a:r>
                  <a:rPr/>
                  <a:t>? What would this look like?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Inverse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if I told you “the probability of this event happening is 0.5”. What would the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-score of such a setup be?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≤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0.5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What’s the unknown here?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!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How</a:t></a:r><a:r><a:rPr /><a:t> </a:t></a:r><a:r><a:rPr /><a:t>do</a:t></a:r><a:r><a:rPr /><a:t> </a:t></a:r><a:r><a:rPr /><a:t>we</a:t></a:r><a:r><a:rPr /><a:t> </a:t></a:r><a:r><a:rPr /><a:t>solve</a:t></a:r><a:r><a:rPr /><a:t> </a:t></a:r><a:r><a:rPr /><a:t>for</a:t></a:r><a:r><a:rPr /><a:t> </a:t></a:r><a14:m><m:oMath xmlns:m="http://schemas.openxmlformats.org/officeDocument/2006/math"><m:sSub><m:e><m:r><m:t>z</m:t></m:r></m:e><m:sub><m:r><m:t>0</m:t></m:r></m:sub></m:sSub></m:oMath></a14:m><a:r><a:rPr /><a:t>?</a:t></a:r></a:p></p:txBody></p:sp><p:sp><p:nvSpPr><p:cNvPr id="3" name="Content Placeholder 2" /><p:cNvSpPr><a:spLocks noGrp="1" /></p:cNvSpPr><p:nvPr><p:ph idx="1" /></p:nvPr></p:nvSpPr><p:spPr /><p:txBody><a:bodyPr /><a:lstStyle /><a:p><a:pPr lvl="1" /><a:r><a:rPr /><a:t>trial and error?</a:t></a:r></a:p><a:p><a:pPr lvl="1" /><a:r><a:rPr /><a:t>use tables?</a:t></a:r></a:p><a:p><a:pPr lvl="1" /><a:r><a:rPr b="1" /><a:t>use R!</a:t></a:r></a:p></p:txBody></p:sp></p:spTree></p:cSld>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Using</a:t></a:r><a:r><a:rPr /><a:t> </a:t></a:r><a:r><a:rPr /><a:t>R</a:t></a:r><a:r><a:rPr /><a:t> </a:t></a:r><a:r><a:rPr /><a:t>to</a:t></a:r><a:r><a:rPr /><a:t> </a:t></a:r><a:r><a:rPr /><a:t>Find</a:t></a:r><a:r><a:rPr /><a:t> </a:t></a:r><a14:m><m:oMath xmlns:m="http://schemas.openxmlformats.org/officeDocument/2006/math"><m:sSub><m:e><m:r><m:t>z</m:t></m:r></m:e><m:sub><m:r><m:t>0</m:t></m:r></m:sub></m:sSub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1270000" indent="0"><a:buNone /></a:pPr><a:r><a:rPr sz="1800" b="1"><a:solidFill><a:srgbClr val="007020" /></a:solidFill><a:latin typeface="Courier" /></a:rPr><a:t>qnorm</a:t></a:r><a:r><a:rPr sz="1800"><a:latin typeface="Courier" /></a:rPr><a:t>(</a:t></a:r><a:r><a:rPr sz="1800"><a:solidFill><a:srgbClr val="902000" /></a:solidFill><a:latin typeface="Courier" /></a:rPr><a:t>p =</a:t></a:r><a:r><a:rPr sz="1800"><a:latin typeface="Courier" /></a:rPr><a:t> </a:t></a:r><a:r><a:rPr sz="1800"><a:solidFill><a:srgbClr val="40A070" /></a:solidFill><a:latin typeface="Courier" /></a:rPr><a:t>0.5</a:t></a:r><a:r><a:rPr sz="1800"><a:latin typeface="Courier" /></a:rPr><a:t>, </a:t></a:r><a:r><a:rPr sz="1800"><a:solidFill><a:srgbClr val="902000" /></a:solidFill><a:latin typeface="Courier" /></a:rPr><a:t>mean =</a:t></a:r><a:r><a:rPr sz="1800"><a:latin typeface="Courier" /></a:rPr><a:t> </a:t></a:r><a:r><a:rPr sz="1800"><a:solidFill><a:srgbClr val="40A070" /></a:solidFill><a:latin typeface="Courier" /></a:rPr><a:t>0</a:t></a:r><a:r><a:rPr sz="1800"><a:latin typeface="Courier" /></a:rPr><a:t>, </a:t></a:r><a:r><a:rPr sz="1800"><a:solidFill><a:srgbClr val="902000" /></a:solidFill><a:latin typeface="Courier" /></a:rPr><a:t>sd =</a:t></a:r><a:r><a:rPr sz="1800"><a:latin typeface="Courier" /></a:rPr><a:t> </a:t></a:r><a:r><a:rPr sz="1800"><a:solidFill><a:srgbClr val="40A070" /></a:solidFill><a:latin typeface="Courier" /></a:rPr><a:t>1</a:t></a:r><a:r><a:rPr sz="1800"><a:latin typeface="Courier" /></a:rPr><a:t>, </a:t></a:r><a:r><a:rPr sz="1800"><a:solidFill><a:srgbClr val="902000" /></a:solidFill><a:latin typeface="Courier" /></a:rPr><a:t>lower.tail =</a:t></a:r><a:r><a:rPr sz="1800"><a:latin typeface="Courier" /></a:rPr><a:t> </a:t></a:r><a:r><a:rPr sz="1800"><a:solidFill><a:srgbClr val="007020" /></a:solidFill><a:latin typeface="Courier" /></a:rPr><a:t>TRUE</a:t></a:r><a:r><a:rPr sz="1800"><a:latin typeface="Courier" /></a:rPr><a:t>)</a:t></a:r></a:p><a:p><a:pPr lvl="0" marL="1270000" indent="0"><a:buNone /></a:pPr><a:r><a:rPr sz="1800"><a:latin typeface="Courier" /></a:rPr><a:t>## [1] 0</a:t></a:r></a:p><a:p><a:pPr lvl="0" marL="0" indent="0"><a:buNone /></a:pPr><a:r><a:rPr /><a:t>Does this make sense? This is saying that </a:t></a:r><a14:m><m:oMath xmlns:m="http://schemas.openxmlformats.org/officeDocument/2006/math"><m:sSub><m:e><m:r><m:t>z</m:t></m:r></m:e><m:sub><m:r><m:t>0</m:t></m:r></m:sub></m:sSub><m:r><m:t>=</m:t></m:r><m:r><m:t>0</m:t></m:r></m:oMath></a14:m><a:r><a:rPr /><a:t> has probability to its left of 0.5.</a:t></a:r></a:p><a:p><a:pPr lvl="0" marL="1270000" indent="0"><a:buNone /></a:pPr><a:r><a:rPr sz="1800" b="1"><a:solidFill><a:srgbClr val="007020" /></a:solidFill><a:latin typeface="Courier" /></a:rPr><a:t>pnorm</a:t></a:r><a:r><a:rPr sz="1800"><a:latin typeface="Courier" /></a:rPr><a:t>(</a:t></a:r><a:r><a:rPr sz="1800"><a:solidFill><a:srgbClr val="902000" /></a:solidFill><a:latin typeface="Courier" /></a:rPr><a:t>q =</a:t></a:r><a:r><a:rPr sz="1800"><a:latin typeface="Courier" /></a:rPr><a:t> </a:t></a:r><a:r><a:rPr sz="1800"><a:solidFill><a:srgbClr val="40A070" /></a:solidFill><a:latin typeface="Courier" /></a:rPr><a:t>0</a:t></a:r><a:r><a:rPr sz="1800"><a:latin typeface="Courier" /></a:rPr><a:t>, </a:t></a:r><a:r><a:rPr sz="1800"><a:solidFill><a:srgbClr val="902000" /></a:solidFill><a:latin typeface="Courier" /></a:rPr><a:t>mean =</a:t></a:r><a:r><a:rPr sz="1800"><a:latin typeface="Courier" /></a:rPr><a:t> </a:t></a:r><a:r><a:rPr sz="1800"><a:solidFill><a:srgbClr val="40A070" /></a:solidFill><a:latin typeface="Courier" /></a:rPr><a:t>0</a:t></a:r><a:r><a:rPr sz="1800"><a:latin typeface="Courier" /></a:rPr><a:t>, </a:t></a:r><a:r><a:rPr sz="1800"><a:solidFill><a:srgbClr val="902000" /></a:solidFill><a:latin typeface="Courier" /></a:rPr><a:t>sd =</a:t></a:r><a:r><a:rPr sz="1800"><a:latin typeface="Courier" /></a:rPr><a:t> </a:t></a:r><a:r><a:rPr sz="1800"><a:solidFill><a:srgbClr val="40A070" /></a:solidFill><a:latin typeface="Courier" /></a:rPr><a:t>1</a:t></a:r><a:r><a:rPr sz="1800"><a:latin typeface="Courier" /></a:rPr><a:t>, </a:t></a:r><a:r><a:rPr sz="1800"><a:solidFill><a:srgbClr val="902000" /></a:solidFill><a:latin typeface="Courier" /></a:rPr><a:t>lower.tail =</a:t></a:r><a:r><a:rPr sz="1800"><a:latin typeface="Courier" /></a:rPr><a:t> </a:t></a:r><a:r><a:rPr sz="1800"><a:solidFill><a:srgbClr val="007020" /></a:solidFill><a:latin typeface="Courier" /></a:rPr><a:t>TRUE</a:t></a:r><a:r><a:rPr sz="1800"><a:latin typeface="Courier" /></a:rPr><a:t>)</a:t></a:r></a:p><a:p><a:pPr lvl="0" marL="1270000" indent="0"><a:buNone /></a:pPr><a:r><a:rPr sz="1800"><a:latin typeface="Courier" /></a:rPr><a:t>## [1] 0.5</a:t></a:r></a:p></p:txBody></p:sp></mc:Choice></mc:AlternateContent></p:spTree></p:cSld>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Checking</a:t>
            </a:r>
            <a:r>
              <a:rPr/>
              <a:t> </a:t>
            </a:r>
            <a:r>
              <a:rPr/>
              <a:t>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from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(x, </a:t>
            </a:r>
            <a:r>
              <a:rPr sz="1800" b="1">
                <a:solidFill>
                  <a:srgbClr val="007020"/>
                </a:solidFill>
                <a:latin typeface="Courier"/>
              </a:rPr>
              <a:t>dnorm</a:t>
            </a:r>
            <a:r>
              <a:rPr sz="1800">
                <a:latin typeface="Courier"/>
              </a:rPr>
              <a:t>(x),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"Z"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5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value of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−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≤</m:t>
                    </m:r>
                    <m:r>
                      <m:t>Z</m:t>
                    </m:r>
                    <m:r>
                      <m:t>≤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0.3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</dc:title>
  <dc:creator/>
  <cp:keywords/>
  <dcterms:created xsi:type="dcterms:W3CDTF">2019-10-31T18:27:38Z</dcterms:created>
  <dcterms:modified xsi:type="dcterms:W3CDTF">2019-10-31T18:27:38Z</dcterms:modified>
</cp:coreProperties>
</file>