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8" Type="http://schemas.openxmlformats.org/officeDocument/2006/relationships/tableStyles" Target="tableStyles.xml" /><Relationship Id="rId117" Type="http://schemas.openxmlformats.org/officeDocument/2006/relationships/theme" Target="theme/theme1.xml" /><Relationship Id="rId1" Type="http://schemas.openxmlformats.org/officeDocument/2006/relationships/slideMaster" Target="slideMasters/slideMaster1.xml" /><Relationship Id="rId116" Type="http://schemas.openxmlformats.org/officeDocument/2006/relationships/viewProps" Target="viewProps.xml" /><Relationship Id="rId11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bucknell.edu/msw3" TargetMode="Externa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cnet.com.au/itunes-just-how-random-is-random-339274094.htm" TargetMode="Externa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milefoot.com/math/discrete/counting/cardfreq.htm" TargetMode="Externa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surveyusa.com/client/PollReport.aspx?g=a5f460ef-bba9-484b-8579-1101ea26421b" TargetMode="Externa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surveyusa.com/client/PollReport.aspx?g=a5f460ef-bba9-484b-8579-1101ea26421b" TargetMode="Externa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gallup.com/poll/156851/uninsured-rate-stable-across-states-far-2012.aspx" TargetMode="Externa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oswego.edu/~srp/stats/2_way_tbl_1.htm" TargetMode="Externa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cancer.org/cancer/cancerbasics/cancer-prevalence" TargetMode="External" /><Relationship Id="rId3" Type="http://schemas.openxmlformats.org/officeDocument/2006/relationships/hyperlink" Target="http://ww5.komen.org/BreastCancer/AccuracyofMammograms.html" TargetMode="External" /><Relationship Id="rId4" Type="http://schemas.openxmlformats.org/officeDocument/2006/relationships/hyperlink" Target="http://www.ncbi.nlm.nih.gov/pmc/articles/PMC1360940"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MATH</a:t>
            </a:r>
            <a:r>
              <a:rPr/>
              <a:t> </a:t>
            </a:r>
            <a:r>
              <a:rPr/>
              <a:t>1051H-A:</a:t>
            </a:r>
            <a:r>
              <a:rPr/>
              <a:t> </a:t>
            </a:r>
            <a:r>
              <a:rPr/>
              <a:t>Lecture</a:t>
            </a:r>
            <a:r>
              <a:rPr/>
              <a:t> </a:t>
            </a:r>
            <a:r>
              <a:rPr/>
              <a:t>#06</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Pie</a:t>
            </a:r>
            <a:r>
              <a:rPr/>
              <a:t> </a:t>
            </a:r>
            <a:r>
              <a:rPr/>
              <a:t>Charts</a:t>
            </a:r>
          </a:p>
        </p:txBody>
      </p:sp>
      <p:sp>
        <p:nvSpPr>
          <p:cNvPr id="3" name="Content Placeholder 2"/>
          <p:cNvSpPr>
            <a:spLocks noGrp="1"/>
          </p:cNvSpPr>
          <p:nvPr>
            <p:ph idx="1"/>
          </p:nvPr>
        </p:nvSpPr>
        <p:spPr/>
        <p:txBody>
          <a:bodyPr/>
          <a:lstStyle/>
          <a:p>
            <a:pPr lvl="0" marL="0" indent="0">
              <a:buNone/>
            </a:pPr>
            <a:r>
              <a:rPr/>
              <a:t>Can you tell which order encompasses the lowest percentage of mammal species?</a:t>
            </a:r>
          </a:p>
          <a:p>
            <a:pPr lvl="0" marL="0" indent="0">
              <a:buNone/>
            </a:pPr>
          </a:p>
          <a:p>
            <a:pPr lvl="0" marL="0" indent="0">
              <a:buNone/>
            </a:pPr>
            <a:r>
              <a:rPr>
                <a:hlinkClick r:id="rId2"/>
              </a:rPr>
              <a:t>http://www.bucknell.edu/msw3</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Inverting</a:t>
            </a:r>
            <a:r>
              <a:rPr/>
              <a:t> </a:t>
            </a:r>
            <a:r>
              <a:rPr/>
              <a:t>probabilities</a:t>
            </a:r>
          </a:p>
        </p:txBody>
      </p:sp>
      <p:sp>
        <p:nvSpPr>
          <p:cNvPr id="3" name="Content Placeholder 2"/>
          <p:cNvSpPr>
            <a:spLocks noGrp="1"/>
          </p:cNvSpPr>
          <p:nvPr>
            <p:ph idx="1"/>
          </p:nvPr>
        </p:nvSpPr>
        <p:spPr/>
        <p:txBody>
          <a:bodyPr/>
          <a:lstStyle/>
          <a:p>
            <a:pPr lvl="0" marL="0" indent="0">
              <a:buNone/>
            </a:pPr>
            <a:r>
              <a:rPr/>
              <a:t>When a patient goes through breast cancer screening there are two competing claims: patient had cancer and patient doesn’t have cancer. If a mammogram yields a positive result, what is the probability that patient actually has cancer?</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ancer_tree_first.png" id="0" name="Picture 1"/>
          <p:cNvPicPr>
            <a:picLocks noGrp="1" noChangeAspect="1"/>
          </p:cNvPicPr>
          <p:nvPr/>
        </p:nvPicPr>
        <p:blipFill>
          <a:blip r:embed="rId2"/>
          <a:stretch>
            <a:fillRect/>
          </a:stretch>
        </p:blipFill>
        <p:spPr bwMode="auto">
          <a:xfrm>
            <a:off x="457200" y="1651000"/>
            <a:ext cx="8229600" cy="4406900"/>
          </a:xfrm>
          <a:prstGeom prst="rect">
            <a:avLst/>
          </a:prstGeom>
          <a:noFill/>
          <a:ln w="9525">
            <a:noFill/>
            <a:headEnd/>
            <a:tailEnd/>
          </a:ln>
        </p:spPr>
      </p:pic>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Inverting</a:t>
            </a:r>
            <a:r>
              <a:rPr/>
              <a:t> </a:t>
            </a:r>
            <a:r>
              <a:rPr/>
              <a:t>probabilities</a:t>
            </a:r>
            <a:r>
              <a:rPr/>
              <a:t> </a:t>
            </a:r>
            <a:r>
              <a:rPr/>
              <a:t>(ctd.)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P</m:t>
                            </m:r>
                            <m:r>
                              <m:t>(</m:t>
                            </m:r>
                            <m:r>
                              <m:t>C</m:t>
                            </m:r>
                            <m:r>
                              <m:t>|</m:t>
                            </m:r>
                            <m:r>
                              <m:t>+</m:t>
                            </m:r>
                            <m:r>
                              <m:t>)</m:t>
                            </m:r>
                          </m:e>
                          <m:e>
                            <m:r>
                              <m:t>=</m:t>
                            </m:r>
                            <m:f>
                              <m:fPr>
                                <m:type m:val="bar"/>
                              </m:fPr>
                              <m:num>
                                <m:r>
                                  <m:t>P</m:t>
                                </m:r>
                                <m:r>
                                  <m:t>(</m:t>
                                </m:r>
                                <m:r>
                                  <m:rPr>
                                    <m:sty m:val="p"/>
                                  </m:rPr>
                                  <m:t>C and +</m:t>
                                </m:r>
                                <m:r>
                                  <m:t>)</m:t>
                                </m:r>
                              </m:num>
                              <m:den>
                                <m:r>
                                  <m:t>P</m:t>
                                </m:r>
                                <m:r>
                                  <m:t>(</m:t>
                                </m:r>
                                <m:r>
                                  <m:t>+</m:t>
                                </m:r>
                                <m:r>
                                  <m:t>)</m:t>
                                </m:r>
                              </m:den>
                            </m:f>
                          </m:e>
                        </m:mr>
                        <m:mr>
                          <m:e/>
                          <m:e>
                            <m:r>
                              <m:t>=</m:t>
                            </m:r>
                            <m:f>
                              <m:fPr>
                                <m:type m:val="bar"/>
                              </m:fPr>
                              <m:num>
                                <m:r>
                                  <m:t>0.0133</m:t>
                                </m:r>
                              </m:num>
                              <m:den>
                                <m:r>
                                  <m:t>0.0133</m:t>
                                </m:r>
                                <m:r>
                                  <m:t>+</m:t>
                                </m:r>
                                <m:r>
                                  <m:t>0.0983</m:t>
                                </m:r>
                              </m:den>
                            </m:f>
                          </m:e>
                        </m:mr>
                        <m:mr>
                          <m:e/>
                          <m:e>
                            <m:r>
                              <m:t>=</m:t>
                            </m:r>
                            <m:r>
                              <m:t>0.12</m:t>
                            </m:r>
                          </m:e>
                        </m:mr>
                      </m:m>
                    </m:oMath>
                  </m:oMathPara>
                </a14:m>
              </a:p>
              <a:p>
                <a:pPr lvl="0" marL="0" indent="0">
                  <a:buNone/>
                </a:pPr>
                <a:r>
                  <a:rPr b="1"/>
                  <a:t>Note</a:t>
                </a:r>
                <a:r>
                  <a:rPr/>
                  <a:t>: Tree diagrams are useful for inverting probabilities: we are given </a:t>
                </a:r>
                <a14:m>
                  <m:oMath xmlns:m="http://schemas.openxmlformats.org/officeDocument/2006/math">
                    <m:r>
                      <m:t>P</m:t>
                    </m:r>
                    <m:r>
                      <m:t>(</m:t>
                    </m:r>
                    <m:r>
                      <m:t>+</m:t>
                    </m:r>
                    <m:r>
                      <m:t>|</m:t>
                    </m:r>
                    <m:r>
                      <m:t>C</m:t>
                    </m:r>
                    <m:r>
                      <m:t>)</m:t>
                    </m:r>
                  </m:oMath>
                </a14:m>
                <a:r>
                  <a:rPr/>
                  <a:t> and asked for </a:t>
                </a:r>
                <a14:m>
                  <m:oMath xmlns:m="http://schemas.openxmlformats.org/officeDocument/2006/math">
                    <m:r>
                      <m:t>P</m:t>
                    </m:r>
                    <m:r>
                      <m:t>(</m:t>
                    </m:r>
                    <m:r>
                      <m:t>C</m:t>
                    </m:r>
                    <m:r>
                      <m:t>|</m:t>
                    </m:r>
                    <m:r>
                      <m:t>+</m:t>
                    </m:r>
                    <m:r>
                      <m:t>)</m:t>
                    </m:r>
                  </m:oMath>
                </a14:m>
                <a:r>
                  <a:rPr/>
                  <a:t>.</a:t>
                </a:r>
              </a:p>
            </p:txBody>
          </p:sp>
        </mc:Choice>
      </mc:AlternateContent>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Suppose a woman who gets tested once and obtains a positive result wants to get tested again. In the second test, what should we assume to be the probability of this specific woman having cancer?</a:t>
            </a:r>
          </a:p>
          <a:p>
            <a:pPr lvl="1"/>
            <a:r>
              <a:rPr/>
              <a:t>0.017</a:t>
            </a:r>
          </a:p>
          <a:p>
            <a:pPr lvl="1"/>
            <a:r>
              <a:rPr/>
              <a:t>0.12</a:t>
            </a:r>
          </a:p>
          <a:p>
            <a:pPr lvl="1"/>
            <a:r>
              <a:rPr/>
              <a:t>0.0133</a:t>
            </a:r>
          </a:p>
          <a:p>
            <a:pPr lvl="1"/>
            <a:r>
              <a:rPr/>
              <a:t>0.88</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Suppose a woman who gets tested once and obtains a positive result wants to get tested again. In the second test, what should we assume to be the probability of this specific woman having cancer?</a:t>
            </a:r>
          </a:p>
          <a:p>
            <a:pPr lvl="1"/>
            <a:r>
              <a:rPr/>
              <a:t>0.017</a:t>
            </a:r>
          </a:p>
          <a:p>
            <a:pPr lvl="1"/>
            <a:r>
              <a:rPr/>
              <a:t>0.12</a:t>
            </a:r>
          </a:p>
          <a:p>
            <a:pPr lvl="1"/>
            <a:r>
              <a:rPr/>
              <a:t>0.0133</a:t>
            </a:r>
          </a:p>
          <a:p>
            <a:pPr lvl="1"/>
            <a:r>
              <a:rPr/>
              <a:t>0.88</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What is the probability that this woman has cancer if this second mammogram also yielded a positive result?</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ancer_tree_first.png" id="0" name="Picture 1"/>
          <p:cNvPicPr>
            <a:picLocks noGrp="1" noChangeAspect="1"/>
          </p:cNvPicPr>
          <p:nvPr/>
        </p:nvPicPr>
        <p:blipFill>
          <a:blip r:embed="rId2"/>
          <a:stretch>
            <a:fillRect/>
          </a:stretch>
        </p:blipFill>
        <p:spPr bwMode="auto">
          <a:xfrm>
            <a:off x="457200" y="1651000"/>
            <a:ext cx="8229600" cy="4406900"/>
          </a:xfrm>
          <a:prstGeom prst="rect">
            <a:avLst/>
          </a:prstGeom>
          <a:noFill/>
          <a:ln w="9525">
            <a:noFill/>
            <a:headEnd/>
            <a:tailEnd/>
          </a:ln>
        </p:spPr>
      </p:pic>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What is the probability that this woman has cancer if this second mammogram also yielded a positive result?</a:t>
            </a:r>
          </a:p>
          <a:p>
            <a:pPr lvl="1"/>
            <a:r>
              <a:rPr/>
              <a:t>0.0936</a:t>
            </a:r>
          </a:p>
          <a:p>
            <a:pPr lvl="1"/>
            <a:r>
              <a:rPr/>
              <a:t>0.088</a:t>
            </a:r>
          </a:p>
          <a:p>
            <a:pPr lvl="1"/>
            <a:r>
              <a:rPr/>
              <a:t>0.48</a:t>
            </a:r>
          </a:p>
          <a:p>
            <a:pPr lvl="1"/>
            <a:r>
              <a:rPr/>
              <a:t>0.52</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is the probability that this woman has cancer if this second mammogram also yielded a positive result?</a:t>
                </a:r>
              </a:p>
              <a:p>
                <a:pPr lvl="1"/>
                <a:r>
                  <a:rPr/>
                  <a:t>0.0936</a:t>
                </a:r>
              </a:p>
              <a:p>
                <a:pPr lvl="1"/>
                <a:r>
                  <a:rPr/>
                  <a:t>0.088</a:t>
                </a:r>
              </a:p>
              <a:p>
                <a:pPr lvl="1"/>
                <a:r>
                  <a:rPr/>
                  <a:t>0.48</a:t>
                </a:r>
              </a:p>
              <a:p>
                <a:pPr lvl="1"/>
                <a:r>
                  <a:rPr/>
                  <a:t>0.52</a:t>
                </a:r>
              </a:p>
              <a:p>
                <a:pPr lvl="0" marL="0" indent="0">
                  <a:buNone/>
                </a:pPr>
                <a14:m>
                  <m:oMath xmlns:m="http://schemas.openxmlformats.org/officeDocument/2006/math">
                    <m:r>
                      <m:t>P</m:t>
                    </m:r>
                    <m:r>
                      <m:t>(</m:t>
                    </m:r>
                    <m:r>
                      <m:t>C</m:t>
                    </m:r>
                    <m:r>
                      <m:t>|</m:t>
                    </m:r>
                    <m:r>
                      <m:t>+</m:t>
                    </m:r>
                    <m:r>
                      <m:t>)</m:t>
                    </m:r>
                    <m:r>
                      <m:t>=</m:t>
                    </m:r>
                    <m:f>
                      <m:fPr>
                        <m:type m:val="bar"/>
                      </m:fPr>
                      <m:num>
                        <m:r>
                          <m:t>P</m:t>
                        </m:r>
                        <m:r>
                          <m:t>(</m:t>
                        </m:r>
                        <m:r>
                          <m:rPr>
                            <m:sty m:val="p"/>
                          </m:rPr>
                          <m:t>C and +</m:t>
                        </m:r>
                        <m:r>
                          <m:t>)</m:t>
                        </m:r>
                      </m:num>
                      <m:den>
                        <m:r>
                          <m:t>P</m:t>
                        </m:r>
                        <m:r>
                          <m:t>(</m:t>
                        </m:r>
                        <m:r>
                          <m:t>+</m:t>
                        </m:r>
                        <m:r>
                          <m:t>)</m:t>
                        </m:r>
                      </m:den>
                    </m:f>
                    <m:r>
                      <m:t>=</m:t>
                    </m:r>
                    <m:f>
                      <m:fPr>
                        <m:type m:val="bar"/>
                      </m:fPr>
                      <m:num>
                        <m:r>
                          <m:t>0.0936</m:t>
                        </m:r>
                      </m:num>
                      <m:den>
                        <m:r>
                          <m:t>0.0936</m:t>
                        </m:r>
                        <m:r>
                          <m:t>+</m:t>
                        </m:r>
                        <m:r>
                          <m:t>0.088</m:t>
                        </m:r>
                      </m:den>
                    </m:f>
                    <m:r>
                      <m:t>=</m:t>
                    </m:r>
                    <m:r>
                      <m:t>0.52</m:t>
                    </m:r>
                  </m:oMath>
                </a14:m>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Bayes’</a:t>
            </a:r>
            <a:r>
              <a:rPr/>
              <a:t> </a:t>
            </a:r>
            <a:r>
              <a:rPr/>
              <a:t>Theorem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 conditional probability formula we have seen so far is a special case of the Bayes’ Theorem, which is applicable even when events have more than just two outcomes.</a:t>
                </a:r>
              </a:p>
              <a:p>
                <a:pPr lvl="1"/>
                <a:r>
                  <a:rPr b="1"/>
                  <a:t>Bayes’ Theorem:</a:t>
                </a:r>
              </a:p>
              <a:p>
                <a:pPr lvl="1"/>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P</m:t>
                            </m:r>
                            <m:r>
                              <m:t>(</m:t>
                            </m:r>
                            <m:r>
                              <m:rPr>
                                <m:sty m:val="p"/>
                              </m:rPr>
                              <m:t>outcome </m:t>
                            </m:r>
                          </m:e>
                          <m:e>
                            <m:sSub>
                              <m:e>
                                <m:r>
                                  <m:t>A</m:t>
                                </m:r>
                              </m:e>
                              <m:sub>
                                <m:r>
                                  <m:t>1</m:t>
                                </m:r>
                              </m:sub>
                            </m:sSub>
                            <m:r>
                              <m:rPr>
                                <m:sty m:val="p"/>
                              </m:rPr>
                              <m:t> of variable 1</m:t>
                            </m:r>
                            <m:r>
                              <m:t>|</m:t>
                            </m:r>
                            <m:r>
                              <m:rPr>
                                <m:sty m:val="p"/>
                              </m:rPr>
                              <m:t>outcome B of variable 2</m:t>
                            </m:r>
                            <m:r>
                              <m:t>)</m:t>
                            </m:r>
                          </m:e>
                        </m:mr>
                        <m:mr>
                          <m:e/>
                          <m:e>
                            <m:r>
                              <m:t>=</m:t>
                            </m:r>
                            <m:f>
                              <m:fPr>
                                <m:type m:val="bar"/>
                              </m:fPr>
                              <m:num>
                                <m:r>
                                  <m:t>P</m:t>
                                </m:r>
                                <m:r>
                                  <m:t>(</m:t>
                                </m:r>
                                <m:r>
                                  <m:t>B</m:t>
                                </m:r>
                                <m:r>
                                  <m:t>|</m:t>
                                </m:r>
                                <m:sSub>
                                  <m:e>
                                    <m:r>
                                      <m:t>A</m:t>
                                    </m:r>
                                  </m:e>
                                  <m:sub>
                                    <m:r>
                                      <m:t>1</m:t>
                                    </m:r>
                                  </m:sub>
                                </m:sSub>
                                <m:r>
                                  <m:t>)</m:t>
                                </m:r>
                                <m:r>
                                  <m:t>P</m:t>
                                </m:r>
                                <m:r>
                                  <m:t>(</m:t>
                                </m:r>
                                <m:sSub>
                                  <m:e>
                                    <m:r>
                                      <m:t>A</m:t>
                                    </m:r>
                                  </m:e>
                                  <m:sub>
                                    <m:r>
                                      <m:t>1</m:t>
                                    </m:r>
                                  </m:sub>
                                </m:sSub>
                                <m:r>
                                  <m:t>)</m:t>
                                </m:r>
                              </m:num>
                              <m:den>
                                <m:r>
                                  <m:t>P</m:t>
                                </m:r>
                                <m:r>
                                  <m:t>(</m:t>
                                </m:r>
                                <m:r>
                                  <m:t>B</m:t>
                                </m:r>
                                <m:r>
                                  <m:t>|</m:t>
                                </m:r>
                                <m:sSub>
                                  <m:e>
                                    <m:r>
                                      <m:t>A</m:t>
                                    </m:r>
                                  </m:e>
                                  <m:sub>
                                    <m:r>
                                      <m:t>1</m:t>
                                    </m:r>
                                  </m:sub>
                                </m:sSub>
                                <m:r>
                                  <m:t>)</m:t>
                                </m:r>
                                <m:r>
                                  <m:t>P</m:t>
                                </m:r>
                                <m:r>
                                  <m:t>(</m:t>
                                </m:r>
                                <m:sSub>
                                  <m:e>
                                    <m:r>
                                      <m:t>A</m:t>
                                    </m:r>
                                  </m:e>
                                  <m:sub>
                                    <m:r>
                                      <m:t>1</m:t>
                                    </m:r>
                                  </m:sub>
                                </m:sSub>
                                <m:r>
                                  <m:t>)</m:t>
                                </m:r>
                                <m:r>
                                  <m:t>+</m:t>
                                </m:r>
                                <m:r>
                                  <m:t>P</m:t>
                                </m:r>
                                <m:r>
                                  <m:t>(</m:t>
                                </m:r>
                                <m:r>
                                  <m:t>B</m:t>
                                </m:r>
                                <m:r>
                                  <m:t>|</m:t>
                                </m:r>
                                <m:sSub>
                                  <m:e>
                                    <m:r>
                                      <m:t>A</m:t>
                                    </m:r>
                                  </m:e>
                                  <m:sub>
                                    <m:r>
                                      <m:t>2</m:t>
                                    </m:r>
                                  </m:sub>
                                </m:sSub>
                                <m:r>
                                  <m:t>)</m:t>
                                </m:r>
                                <m:r>
                                  <m:t>P</m:t>
                                </m:r>
                                <m:r>
                                  <m:t>(</m:t>
                                </m:r>
                                <m:sSub>
                                  <m:e>
                                    <m:r>
                                      <m:t>A</m:t>
                                    </m:r>
                                  </m:e>
                                  <m:sub>
                                    <m:r>
                                      <m:t>2</m:t>
                                    </m:r>
                                  </m:sub>
                                </m:sSub>
                                <m:r>
                                  <m:t>)</m:t>
                                </m:r>
                                <m:r>
                                  <m:t>+</m:t>
                                </m:r>
                                <m:r>
                                  <m:t>⋯</m:t>
                                </m:r>
                                <m:r>
                                  <m:t>+</m:t>
                                </m:r>
                                <m:r>
                                  <m:t>P</m:t>
                                </m:r>
                                <m:r>
                                  <m:t>(</m:t>
                                </m:r>
                                <m:r>
                                  <m:t>B</m:t>
                                </m:r>
                                <m:r>
                                  <m:t>|</m:t>
                                </m:r>
                                <m:sSub>
                                  <m:e>
                                    <m:r>
                                      <m:t>A</m:t>
                                    </m:r>
                                  </m:e>
                                  <m:sub>
                                    <m:r>
                                      <m:t>k</m:t>
                                    </m:r>
                                  </m:sub>
                                </m:sSub>
                                <m:r>
                                  <m:t>)</m:t>
                                </m:r>
                                <m:r>
                                  <m:t>P</m:t>
                                </m:r>
                                <m:r>
                                  <m:t>(</m:t>
                                </m:r>
                                <m:sSub>
                                  <m:e>
                                    <m:r>
                                      <m:t>A</m:t>
                                    </m:r>
                                  </m:e>
                                  <m:sub>
                                    <m:r>
                                      <m:t>k</m:t>
                                    </m:r>
                                  </m:sub>
                                </m:sSub>
                                <m:r>
                                  <m:t>)</m:t>
                                </m:r>
                              </m:den>
                            </m:f>
                          </m:e>
                        </m:mr>
                      </m:m>
                    </m:oMath>
                  </m:oMathPara>
                </a14:m>
              </a:p>
              <a:p>
                <a:pPr lvl="1"/>
                <a:r>
                  <a:rPr/>
                  <a:t>where </a:t>
                </a:r>
                <a14:m>
                  <m:oMath xmlns:m="http://schemas.openxmlformats.org/officeDocument/2006/math">
                    <m:sSub>
                      <m:e>
                        <m:r>
                          <m:t>A</m:t>
                        </m:r>
                      </m:e>
                      <m:sub>
                        <m:r>
                          <m:t>2</m:t>
                        </m:r>
                      </m:sub>
                    </m:sSub>
                  </m:oMath>
                </a14:m>
                <a:r>
                  <a:rPr/>
                  <a:t>, </a:t>
                </a:r>
                <a14:m>
                  <m:oMath xmlns:m="http://schemas.openxmlformats.org/officeDocument/2006/math">
                    <m:r>
                      <m:t>⋯</m:t>
                    </m:r>
                  </m:oMath>
                </a14:m>
                <a:r>
                  <a:rPr/>
                  <a:t>, </a:t>
                </a:r>
                <a14:m>
                  <m:oMath xmlns:m="http://schemas.openxmlformats.org/officeDocument/2006/math">
                    <m:sSub>
                      <m:e>
                        <m:r>
                          <m:t>A</m:t>
                        </m:r>
                      </m:e>
                      <m:sub>
                        <m:r>
                          <m:t>k</m:t>
                        </m:r>
                      </m:sub>
                    </m:sSub>
                  </m:oMath>
                </a14:m>
                <a:r>
                  <a:rPr/>
                  <a:t> represent all other possible outcomes of variable 1.</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Comparing</a:t>
            </a:r>
            <a:r>
              <a:rPr/>
              <a:t> </a:t>
            </a:r>
            <a:r>
              <a:rPr/>
              <a:t>Numerical</a:t>
            </a:r>
            <a:r>
              <a:rPr/>
              <a:t> </a:t>
            </a:r>
            <a:r>
              <a:rPr/>
              <a:t>Data</a:t>
            </a:r>
            <a:r>
              <a:rPr/>
              <a:t> </a:t>
            </a:r>
            <a:r>
              <a:rPr/>
              <a:t>Across</a:t>
            </a:r>
            <a:r>
              <a:rPr/>
              <a:t> </a:t>
            </a:r>
            <a:r>
              <a:rPr/>
              <a:t>Groups</a:t>
            </a:r>
          </a:p>
        </p:txBody>
      </p:sp>
      <p:sp>
        <p:nvSpPr>
          <p:cNvPr id="3" name="Content Placeholder 2"/>
          <p:cNvSpPr>
            <a:spLocks noGrp="1"/>
          </p:cNvSpPr>
          <p:nvPr>
            <p:ph idx="1"/>
          </p:nvPr>
        </p:nvSpPr>
        <p:spPr/>
        <p:txBody>
          <a:bodyPr/>
          <a:lstStyle/>
          <a:p>
            <a:pPr lvl="0" marL="0" indent="0">
              <a:buNone/>
            </a:pPr>
            <a:r>
              <a:rPr/>
              <a:t>Does there appear to be a relationship between class year and the number of clubs students are in?</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Application</a:t>
            </a:r>
            <a:r>
              <a:rPr/>
              <a:t> </a:t>
            </a:r>
            <a:r>
              <a:rPr/>
              <a:t>activity:</a:t>
            </a:r>
            <a:r>
              <a:rPr/>
              <a:t> </a:t>
            </a:r>
            <a:r>
              <a:rPr/>
              <a:t>Inverting</a:t>
            </a:r>
            <a:r>
              <a:rPr/>
              <a:t> </a:t>
            </a:r>
            <a:r>
              <a:rPr/>
              <a:t>probabilities</a:t>
            </a:r>
          </a:p>
        </p:txBody>
      </p:sp>
      <p:sp>
        <p:nvSpPr>
          <p:cNvPr id="3" name="Content Placeholder 2"/>
          <p:cNvSpPr>
            <a:spLocks noGrp="1"/>
          </p:cNvSpPr>
          <p:nvPr>
            <p:ph idx="1"/>
          </p:nvPr>
        </p:nvSpPr>
        <p:spPr/>
        <p:txBody>
          <a:bodyPr/>
          <a:lstStyle/>
          <a:p>
            <a:pPr lvl="0" marL="0" indent="0">
              <a:buNone/>
            </a:pPr>
            <a:r>
              <a:rPr/>
              <a:t>A common epidemiological model for the spread of diseases is the SIR model, where the population is partitioned into three groups: Susceptible, Infected, and Recovered. This is a reasonable model for diseases like chickenpox where a single infection usually provides immunity to subsequent infections. Sometimes these diseases can also be difficult to detect. </a:t>
            </a:r>
          </a:p>
          <a:p>
            <a:pPr lvl="0" marL="0" indent="0">
              <a:buNone/>
            </a:pPr>
            <a:r>
              <a:rPr/>
              <a:t>Imagine a population in the midst of an epidemic where 60% of the population is considered susceptible, 10% is infected, and 30% is recovered. The only test for the disease is accurate 95% of the time for susceptible individuals, 99% for infected individuals, but 65% for recovered individuals. (Note: In this case accurate means returning a negative result for susceptible and recovered individuals and a positive result for infected individuals).</a:t>
            </a:r>
          </a:p>
          <a:p>
            <a:pPr lvl="0" marL="0" indent="0">
              <a:buNone/>
            </a:pPr>
            <a:r>
              <a:rPr/>
              <a:t>Draw a probability tree to reflect the information given above. If the individual has tested positive, what is the probability that they are actually infected?</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Application</a:t>
            </a:r>
            <a:r>
              <a:rPr/>
              <a:t> </a:t>
            </a:r>
            <a:r>
              <a:rPr/>
              <a:t>activity:</a:t>
            </a:r>
            <a:r>
              <a:rPr/>
              <a:t> </a:t>
            </a:r>
            <a:r>
              <a:rPr/>
              <a:t>Inverting</a:t>
            </a:r>
            <a:r>
              <a:rPr/>
              <a:t> </a:t>
            </a:r>
            <a:r>
              <a:rPr/>
              <a:t>probabilities</a:t>
            </a:r>
            <a:r>
              <a:rPr/>
              <a:t> </a:t>
            </a:r>
            <a:r>
              <a:rPr/>
              <a:t>(cont.)</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ir_tree.png" id="0" name="Picture 1"/>
          <p:cNvPicPr>
            <a:picLocks noGrp="1" noChangeAspect="1"/>
          </p:cNvPicPr>
          <p:nvPr/>
        </p:nvPicPr>
        <p:blipFill>
          <a:blip r:embed="rId2"/>
          <a:stretch>
            <a:fillRect/>
          </a:stretch>
        </p:blipFill>
        <p:spPr bwMode="auto">
          <a:xfrm>
            <a:off x="609600" y="1600200"/>
            <a:ext cx="7912100" cy="4521200"/>
          </a:xfrm>
          <a:prstGeom prst="rect">
            <a:avLst/>
          </a:prstGeom>
          <a:noFill/>
          <a:ln w="9525">
            <a:noFill/>
            <a:headEnd/>
            <a:tailEnd/>
          </a:ln>
        </p:spPr>
      </p:pic>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0" marL="0" indent="0">
                  <a:buNone/>
                </a:pPr>
                <a14:m>
                  <m:oMathPara xmlns:m="http://schemas.openxmlformats.org/officeDocument/2006/math">
                    <m:oMathParaPr>
                      <m:jc m:val="center"/>
                    </m:oMathParaPr>
                    <m:oMath>
                      <m:r>
                        <m:t>P</m:t>
                      </m:r>
                      <m:r>
                        <m:t>(</m:t>
                      </m:r>
                      <m:r>
                        <m:rPr>
                          <m:sty m:val="p"/>
                        </m:rPr>
                        <m:t>inf </m:t>
                      </m:r>
                      <m:r>
                        <m:t>|</m:t>
                      </m:r>
                      <m:r>
                        <m:t> </m:t>
                      </m:r>
                      <m:r>
                        <m:t>+</m:t>
                      </m:r>
                      <m:r>
                        <m:t>)</m:t>
                      </m:r>
                      <m:r>
                        <m:t>=</m:t>
                      </m:r>
                      <m:f>
                        <m:fPr>
                          <m:type m:val="bar"/>
                        </m:fPr>
                        <m:num>
                          <m:r>
                            <m:t>P</m:t>
                          </m:r>
                          <m:r>
                            <m:t>(</m:t>
                          </m:r>
                          <m:r>
                            <m:rPr>
                              <m:sty m:val="p"/>
                            </m:rPr>
                            <m:t>inf and </m:t>
                          </m:r>
                          <m:r>
                            <m:t>+</m:t>
                          </m:r>
                          <m:r>
                            <m:t>)</m:t>
                          </m:r>
                        </m:num>
                        <m:den>
                          <m:r>
                            <m:t>P</m:t>
                          </m:r>
                          <m:r>
                            <m:t>(</m:t>
                          </m:r>
                          <m:r>
                            <m:t>+</m:t>
                          </m:r>
                          <m:r>
                            <m:t>)</m:t>
                          </m:r>
                        </m:den>
                      </m:f>
                      <m:r>
                        <m:t>=</m:t>
                      </m:r>
                      <m:f>
                        <m:fPr>
                          <m:type m:val="bar"/>
                        </m:fPr>
                        <m:num>
                          <m:r>
                            <m:t>0.099</m:t>
                          </m:r>
                        </m:num>
                        <m:den>
                          <m:r>
                            <m:t>0.03</m:t>
                          </m:r>
                          <m:r>
                            <m:t>+</m:t>
                          </m:r>
                          <m:r>
                            <m:t>0.099</m:t>
                          </m:r>
                          <m:r>
                            <m:t>+</m:t>
                          </m:r>
                          <m:r>
                            <m:t>0.105</m:t>
                          </m:r>
                        </m:den>
                      </m:f>
                      <m:r>
                        <m:t>≈</m:t>
                      </m:r>
                      <m:r>
                        <m:t>0.423</m:t>
                      </m:r>
                    </m:oMath>
                  </m:oMathPara>
                </a14:m>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1_7_boxplots.png" id="0" name="Picture 1"/>
          <p:cNvPicPr>
            <a:picLocks noGrp="1" noChangeAspect="1"/>
          </p:cNvPicPr>
          <p:nvPr/>
        </p:nvPicPr>
        <p:blipFill>
          <a:blip r:embed="rId2"/>
          <a:stretch>
            <a:fillRect/>
          </a:stretch>
        </p:blipFill>
        <p:spPr bwMode="auto">
          <a:xfrm>
            <a:off x="457200" y="1905000"/>
            <a:ext cx="8229600" cy="3911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Defining</a:t>
            </a:r>
            <a:r>
              <a:rPr/>
              <a:t> </a:t>
            </a:r>
            <a:r>
              <a:rPr/>
              <a:t>Probability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a:t>
            </a:r>
          </a:p>
        </p:txBody>
      </p:sp>
      <p:sp>
        <p:nvSpPr>
          <p:cNvPr id="3" name="Content Placeholder 2"/>
          <p:cNvSpPr>
            <a:spLocks noGrp="1"/>
          </p:cNvSpPr>
          <p:nvPr>
            <p:ph idx="1"/>
          </p:nvPr>
        </p:nvSpPr>
        <p:spPr/>
        <p:txBody>
          <a:bodyPr/>
          <a:lstStyle/>
          <a:p>
            <a:pPr lvl="0" marL="0" indent="0">
              <a:buNone/>
            </a:pPr>
            <a:r>
              <a:rPr/>
              <a:t>We will definitely not finish these notes today. This will spill into Friday, and possibly next week. We </a:t>
            </a:r>
            <a:r>
              <a:rPr i="1"/>
              <a:t>are</a:t>
            </a:r>
            <a:r>
              <a:rPr/>
              <a:t> done Chapter 2 of the 4th edition of the textbook for now, though.</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a:t>
            </a:r>
            <a:r>
              <a:rPr/>
              <a:t> </a:t>
            </a:r>
            <a:r>
              <a:rPr/>
              <a:t>processes</a:t>
            </a:r>
          </a:p>
        </p:txBody>
      </p:sp>
      <p:sp>
        <p:nvSpPr>
          <p:cNvPr id="3" name="Content Placeholder 2"/>
          <p:cNvSpPr>
            <a:spLocks noGrp="1"/>
          </p:cNvSpPr>
          <p:nvPr>
            <p:ph idx="1"/>
          </p:nvPr>
        </p:nvSpPr>
        <p:spPr/>
        <p:txBody>
          <a:bodyPr/>
          <a:lstStyle/>
          <a:p>
            <a:pPr lvl="0" marL="0" indent="0">
              <a:buNone/>
            </a:pPr>
          </a:p>
          <a:p>
            <a:pPr lvl="1"/>
            <a:r>
              <a:rPr/>
              <a:t>A </a:t>
            </a:r>
            <a:r>
              <a:rPr b="1"/>
              <a:t>random process</a:t>
            </a:r>
            <a:r>
              <a:rPr/>
              <a:t> is a situation in which we know what outcomes could happen, but we don’t know which particular outcome will happen.</a:t>
            </a:r>
          </a:p>
          <a:p>
            <a:pPr lvl="1"/>
            <a:r>
              <a:rPr b="1"/>
              <a:t>Examples</a:t>
            </a:r>
            <a:r>
              <a:rPr/>
              <a:t>: coin tosses, die rolls, iTunes shuffle, whether the stock market goes up or down tomorrow, etc.</a:t>
            </a:r>
          </a:p>
          <a:p>
            <a:pPr lvl="1"/>
            <a:r>
              <a:rPr/>
              <a:t>It can be helpful to model a process as random even if it is not truly random.</a:t>
            </a:r>
          </a:p>
          <a:p>
            <a:pPr lvl="0" marL="0" indent="0">
              <a:buNone/>
            </a:pPr>
            <a:r>
              <a:rPr>
                <a:hlinkClick r:id="rId2"/>
              </a:rPr>
              <a:t>http://www.cnet.com.au/itunes-just-how-random-is-random-339274094.htm</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Probability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There are several possible interpretations of probability but they (almost) completely agree on the mathematical rules probability must follow.</a:t>
                </a:r>
              </a:p>
              <a:p>
                <a:pPr lvl="2"/>
                <a14:m>
                  <m:oMath xmlns:m="http://schemas.openxmlformats.org/officeDocument/2006/math">
                    <m:r>
                      <m:t>P</m:t>
                    </m:r>
                    <m:r>
                      <m:t>(</m:t>
                    </m:r>
                    <m:r>
                      <m:t>A</m:t>
                    </m:r>
                    <m:r>
                      <m:t>)</m:t>
                    </m:r>
                  </m:oMath>
                </a14:m>
                <a:r>
                  <a:rPr/>
                  <a:t> = Probability of event A</a:t>
                </a:r>
              </a:p>
              <a:p>
                <a:pPr lvl="2"/>
                <a14:m>
                  <m:oMath xmlns:m="http://schemas.openxmlformats.org/officeDocument/2006/math">
                    <m:r>
                      <m:t>0</m:t>
                    </m:r>
                    <m:r>
                      <m:t>≤</m:t>
                    </m:r>
                    <m:r>
                      <m:t>P</m:t>
                    </m:r>
                    <m:r>
                      <m:t>(</m:t>
                    </m:r>
                    <m:r>
                      <m:t>A</m:t>
                    </m:r>
                    <m:r>
                      <m:t>)</m:t>
                    </m:r>
                    <m:r>
                      <m:t>≤</m:t>
                    </m:r>
                    <m:r>
                      <m:t>1</m:t>
                    </m:r>
                  </m:oMath>
                </a14:m>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Probability:</a:t>
            </a:r>
            <a:r>
              <a:rPr/>
              <a:t> </a:t>
            </a:r>
            <a:r>
              <a:rPr/>
              <a:t>Frequentist</a:t>
            </a:r>
          </a:p>
        </p:txBody>
      </p:sp>
      <p:sp>
        <p:nvSpPr>
          <p:cNvPr id="3" name="Content Placeholder 2"/>
          <p:cNvSpPr>
            <a:spLocks noGrp="1"/>
          </p:cNvSpPr>
          <p:nvPr>
            <p:ph idx="1"/>
          </p:nvPr>
        </p:nvSpPr>
        <p:spPr/>
        <p:txBody>
          <a:bodyPr/>
          <a:lstStyle/>
          <a:p>
            <a:pPr lvl="1"/>
            <a:r>
              <a:rPr b="1"/>
              <a:t>Frequentist interpretation:</a:t>
            </a:r>
          </a:p>
          <a:p>
            <a:pPr lvl="2"/>
            <a:r>
              <a:rPr/>
              <a:t>The probability of an outcome is the proportion of times the outcome would occur if we observed the random process an infinite number of times.</a:t>
            </a:r>
          </a:p>
          <a:p>
            <a:pPr lvl="2"/>
            <a:r>
              <a:rPr/>
              <a:t>relies on a “multiverse” concept for most problems, “if”</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Probability:</a:t>
            </a:r>
            <a:r>
              <a:rPr/>
              <a:t> </a:t>
            </a:r>
            <a:r>
              <a:rPr/>
              <a:t>Bayesian</a:t>
            </a:r>
          </a:p>
        </p:txBody>
      </p:sp>
      <p:sp>
        <p:nvSpPr>
          <p:cNvPr id="3" name="Content Placeholder 2"/>
          <p:cNvSpPr>
            <a:spLocks noGrp="1"/>
          </p:cNvSpPr>
          <p:nvPr>
            <p:ph idx="1"/>
          </p:nvPr>
        </p:nvSpPr>
        <p:spPr/>
        <p:txBody>
          <a:bodyPr/>
          <a:lstStyle/>
          <a:p>
            <a:pPr lvl="1"/>
            <a:r>
              <a:rPr b="1"/>
              <a:t>Bayesian interpretation:</a:t>
            </a:r>
          </a:p>
          <a:p>
            <a:pPr lvl="2"/>
            <a:r>
              <a:rPr/>
              <a:t>A Bayesian interprets probability as a subjective degree of belief: For the same event, two separate people could have different viewpoints and so assign different probabilities.</a:t>
            </a:r>
          </a:p>
          <a:p>
            <a:pPr lvl="2"/>
            <a:r>
              <a:rPr/>
              <a:t>Largely popularized by revolutionary advance in computational technology and methods during the last twenty years.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b="1"/>
              <a:t>Which of the following events would you be most surprised by?</a:t>
            </a:r>
          </a:p>
          <a:p>
            <a:pPr lvl="1">
              <a:buAutoNum type="arabicPeriod"/>
            </a:pPr>
            <a:r>
              <a:rPr/>
              <a:t>exactly 3 heads in 10 coin flips</a:t>
            </a:r>
          </a:p>
          <a:p>
            <a:pPr lvl="1">
              <a:buAutoNum type="arabicPeriod"/>
            </a:pPr>
            <a:r>
              <a:rPr/>
              <a:t>exactly 3 heads in 100 coin flips</a:t>
            </a:r>
          </a:p>
          <a:p>
            <a:pPr lvl="1">
              <a:buAutoNum type="arabicPeriod"/>
            </a:pPr>
            <a:r>
              <a:rPr/>
              <a:t>exactly 3 heads in 1000 coin flips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Considering</a:t>
            </a:r>
            <a:r>
              <a:rPr/>
              <a:t> </a:t>
            </a:r>
            <a:r>
              <a:rPr/>
              <a:t>Categorical</a:t>
            </a:r>
            <a:r>
              <a:rPr/>
              <a:t> </a:t>
            </a:r>
            <a:r>
              <a:rPr/>
              <a:t>Data</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b="1"/>
              <a:t>Which of the following events would you be most surprised by?</a:t>
            </a:r>
          </a:p>
          <a:p>
            <a:pPr lvl="1">
              <a:buAutoNum type="arabicPeriod"/>
            </a:pPr>
            <a:r>
              <a:rPr/>
              <a:t>exactly 3 heads in 10 coin flips</a:t>
            </a:r>
          </a:p>
          <a:p>
            <a:pPr lvl="1">
              <a:buAutoNum type="arabicPeriod"/>
            </a:pPr>
            <a:r>
              <a:rPr/>
              <a:t>exactly 3 heads in 100 coin flips</a:t>
            </a:r>
          </a:p>
          <a:p>
            <a:pPr lvl="1">
              <a:buAutoNum type="arabicPeriod"/>
            </a:pPr>
            <a:r>
              <a:rPr/>
              <a:t>exactly 3 heads in 1000 coin flips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Law</a:t>
            </a:r>
            <a:r>
              <a:rPr/>
              <a:t> </a:t>
            </a:r>
            <a:r>
              <a:rPr/>
              <a:t>of</a:t>
            </a:r>
            <a:r>
              <a:rPr/>
              <a:t> </a:t>
            </a:r>
            <a:r>
              <a:rPr/>
              <a:t>large</a:t>
            </a:r>
            <a:r>
              <a:rPr/>
              <a:t> </a:t>
            </a:r>
            <a:r>
              <a:rPr/>
              <a:t>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a:t>
                </a:r>
                <a:r>
                  <a:rPr b="1"/>
                  <a:t>Law of large numbers</a:t>
                </a:r>
                <a:r>
                  <a:rPr/>
                  <a:t> states that as more observations are collected, the proportion of occurrences with a particular outcome, </a:t>
                </a:r>
                <a14:m>
                  <m:oMath xmlns:m="http://schemas.openxmlformats.org/officeDocument/2006/math">
                    <m:sSub>
                      <m:e>
                        <m:acc>
                          <m:accPr>
                            <m:chr m:val="̂"/>
                          </m:accPr>
                          <m:e>
                            <m:r>
                              <m:t>p</m:t>
                            </m:r>
                          </m:e>
                        </m:acc>
                      </m:e>
                      <m:sub>
                        <m:r>
                          <m:t>n</m:t>
                        </m:r>
                      </m:sub>
                    </m:sSub>
                  </m:oMath>
                </a14:m>
                <a:r>
                  <a:rPr/>
                  <a:t>, converges to the probability of that outcome, </a:t>
                </a:r>
                <a14:m>
                  <m:oMath xmlns:m="http://schemas.openxmlformats.org/officeDocument/2006/math">
                    <m:r>
                      <m:t>p</m:t>
                    </m:r>
                  </m:oMath>
                </a14:m>
                <a:r>
                  <a:rPr/>
                  <a:t>.</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Law</a:t>
            </a:r>
            <a:r>
              <a:rPr/>
              <a:t> </a:t>
            </a:r>
            <a:r>
              <a:rPr/>
              <a:t>of</a:t>
            </a:r>
            <a:r>
              <a:rPr/>
              <a:t> </a:t>
            </a:r>
            <a:r>
              <a:rPr/>
              <a:t>large</a:t>
            </a:r>
            <a:r>
              <a:rPr/>
              <a:t> </a:t>
            </a:r>
            <a:r>
              <a:rPr/>
              <a:t>numbers</a:t>
            </a:r>
            <a:r>
              <a:rPr/>
              <a:t> </a:t>
            </a:r>
            <a:r>
              <a:rPr/>
              <a:t>(cont.)</a:t>
            </a:r>
          </a:p>
        </p:txBody>
      </p:sp>
      <p:sp>
        <p:nvSpPr>
          <p:cNvPr id="3" name="Content Placeholder 2"/>
          <p:cNvSpPr>
            <a:spLocks noGrp="1"/>
          </p:cNvSpPr>
          <p:nvPr>
            <p:ph idx="1"/>
          </p:nvPr>
        </p:nvSpPr>
        <p:spPr/>
        <p:txBody>
          <a:bodyPr/>
          <a:lstStyle/>
          <a:p>
            <a:pPr lvl="0" marL="0" indent="0">
              <a:buNone/>
            </a:pPr>
            <a:r>
              <a:rPr/>
              <a:t>When tossing a </a:t>
            </a:r>
            <a:r>
              <a:rPr i="1"/>
              <a:t>fair</a:t>
            </a:r>
            <a:r>
              <a:rPr/>
              <a:t> coin, if heads comes up on each of the first 10 tosses, what do you think the chance is that another head will come up on the next toss? 0.5, less than 0.5, or more than 0.5?</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Hstring.png" id="0" name="Picture 1"/>
          <p:cNvPicPr>
            <a:picLocks noGrp="1" noChangeAspect="1"/>
          </p:cNvPicPr>
          <p:nvPr/>
        </p:nvPicPr>
        <p:blipFill>
          <a:blip r:embed="rId2"/>
          <a:stretch>
            <a:fillRect/>
          </a:stretch>
        </p:blipFill>
        <p:spPr bwMode="auto">
          <a:xfrm>
            <a:off x="457200" y="3492500"/>
            <a:ext cx="8229600" cy="7239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Law</a:t>
            </a:r>
            <a:r>
              <a:rPr/>
              <a:t> </a:t>
            </a:r>
            <a:r>
              <a:rPr/>
              <a:t>of</a:t>
            </a:r>
            <a:r>
              <a:rPr/>
              <a:t> </a:t>
            </a:r>
            <a:r>
              <a:rPr/>
              <a:t>large</a:t>
            </a:r>
            <a:r>
              <a:rPr/>
              <a:t> </a:t>
            </a:r>
            <a:r>
              <a:rPr/>
              <a:t>numbers</a:t>
            </a:r>
            <a:r>
              <a:rPr/>
              <a:t> </a:t>
            </a:r>
            <a:r>
              <a:rPr/>
              <a:t>(cont.)</a:t>
            </a:r>
          </a:p>
        </p:txBody>
      </p:sp>
      <p:sp>
        <p:nvSpPr>
          <p:cNvPr id="3" name="Content Placeholder 2"/>
          <p:cNvSpPr>
            <a:spLocks noGrp="1"/>
          </p:cNvSpPr>
          <p:nvPr>
            <p:ph idx="1"/>
          </p:nvPr>
        </p:nvSpPr>
        <p:spPr/>
        <p:txBody>
          <a:bodyPr/>
          <a:lstStyle/>
          <a:p>
            <a:pPr lvl="0" marL="0" indent="0">
              <a:buNone/>
            </a:pPr>
            <a:r>
              <a:rPr/>
              <a:t>When tossing a </a:t>
            </a:r>
            <a:r>
              <a:rPr i="1"/>
              <a:t>fair</a:t>
            </a:r>
            <a:r>
              <a:rPr/>
              <a:t> coin, if heads comes up on each of the first 10 tosses, what do you think the chance is that another head will come up on the next toss? 0.5, less than 0.5, or more than 0.5?</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Hstring.png" id="0" name="Picture 1"/>
          <p:cNvPicPr>
            <a:picLocks noGrp="1" noChangeAspect="1"/>
          </p:cNvPicPr>
          <p:nvPr/>
        </p:nvPicPr>
        <p:blipFill>
          <a:blip r:embed="rId2"/>
          <a:stretch>
            <a:fillRect/>
          </a:stretch>
        </p:blipFill>
        <p:spPr bwMode="auto">
          <a:xfrm>
            <a:off x="457200" y="3492500"/>
            <a:ext cx="8229600" cy="7239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Law</a:t>
            </a:r>
            <a:r>
              <a:rPr/>
              <a:t> </a:t>
            </a:r>
            <a:r>
              <a:rPr/>
              <a:t>of</a:t>
            </a:r>
            <a:r>
              <a:rPr/>
              <a:t> </a:t>
            </a:r>
            <a:r>
              <a:rPr/>
              <a:t>large</a:t>
            </a:r>
            <a:r>
              <a:rPr/>
              <a:t> </a:t>
            </a:r>
            <a:r>
              <a:rPr/>
              <a:t>numbers</a:t>
            </a:r>
            <a:r>
              <a:rPr/>
              <a:t> </a:t>
            </a:r>
            <a:r>
              <a:rPr/>
              <a:t>(cont.)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Hstring.png" id="0" name="Picture 1"/>
          <p:cNvPicPr>
            <a:picLocks noGrp="1" noChangeAspect="1"/>
          </p:cNvPicPr>
          <p:nvPr/>
        </p:nvPicPr>
        <p:blipFill>
          <a:blip r:embed="rId2"/>
          <a:stretch>
            <a:fillRect/>
          </a:stretch>
        </p:blipFill>
        <p:spPr bwMode="auto">
          <a:xfrm>
            <a:off x="457200" y="3492500"/>
            <a:ext cx="8229600" cy="7239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0" marL="0" indent="0">
                  <a:buNone/>
                </a:pPr>
                <a:r>
                  <a:rPr/>
                  <a:t> * The probability is still 0.5, or there is still a 50% chance that another head will come up on the next toss.</a:t>
                </a:r>
              </a:p>
              <a:p>
                <a:pPr lvl="0" marL="0" indent="0">
                  <a:buNone/>
                </a:pPr>
                <a14:m>
                  <m:oMathPara xmlns:m="http://schemas.openxmlformats.org/officeDocument/2006/math">
                    <m:oMathParaPr>
                      <m:jc m:val="center"/>
                    </m:oMathParaPr>
                    <m:oMath>
                      <m:r>
                        <m:t>P</m:t>
                      </m:r>
                      <m:r>
                        <m:t>(</m:t>
                      </m:r>
                      <m:r>
                        <m:t>H</m:t>
                      </m:r>
                      <m:sSup>
                        <m:e>
                          <m:r>
                            <m:rPr>
                              <m:sty m:val="p"/>
                            </m:rPr>
                            <m:t> on 11</m:t>
                          </m:r>
                        </m:e>
                        <m:sup>
                          <m:r>
                            <m:t>t</m:t>
                          </m:r>
                          <m:r>
                            <m:t>h</m:t>
                          </m:r>
                        </m:sup>
                      </m:sSup>
                      <m:r>
                        <m:rPr>
                          <m:sty m:val="p"/>
                        </m:rPr>
                        <m:t> toss</m:t>
                      </m:r>
                      <m:r>
                        <m:t>)</m:t>
                      </m:r>
                      <m:r>
                        <m:t>=</m:t>
                      </m:r>
                      <m:r>
                        <m:t>P</m:t>
                      </m:r>
                      <m:r>
                        <m:t>(</m:t>
                      </m:r>
                      <m:r>
                        <m:t>T</m:t>
                      </m:r>
                      <m:sSup>
                        <m:e>
                          <m:r>
                            <m:rPr>
                              <m:sty m:val="p"/>
                            </m:rPr>
                            <m:t> on 11</m:t>
                          </m:r>
                        </m:e>
                        <m:sup>
                          <m:r>
                            <m:t>t</m:t>
                          </m:r>
                          <m:r>
                            <m:t>h</m:t>
                          </m:r>
                        </m:sup>
                      </m:sSup>
                      <m:r>
                        <m:rPr>
                          <m:sty m:val="p"/>
                        </m:rPr>
                        <m:t> toss</m:t>
                      </m:r>
                      <m:r>
                        <m:t>)</m:t>
                      </m:r>
                      <m:r>
                        <m:t>=</m:t>
                      </m:r>
                      <m:r>
                        <m:t>0.5</m:t>
                      </m:r>
                    </m:oMath>
                  </m:oMathPara>
                </a14:m>
              </a:p>
              <a:p>
                <a:pPr lvl="0" marL="0" indent="0">
                  <a:buNone/>
                </a:pPr>
                <a:r>
                  <a:rPr/>
                  <a:t>* The coin is not “due” for a tail. * The common misunderstanding of the LLN is that random processes are supposed to compensate for whatever happened in the past; this is just not true and is also called the </a:t>
                </a:r>
                <a:r>
                  <a:rPr b="1"/>
                  <a:t>gambler’s fallacy</a:t>
                </a:r>
                <a:r>
                  <a:rPr/>
                  <a:t> (or </a:t>
                </a:r>
                <a:r>
                  <a:rPr b="1"/>
                  <a:t>law of averages</a:t>
                </a:r>
                <a:r>
                  <a:rPr/>
                  <a:t>.</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Disjoint</a:t>
            </a:r>
            <a:r>
              <a:rPr/>
              <a:t> </a:t>
            </a:r>
            <a:r>
              <a:rPr/>
              <a:t>and</a:t>
            </a:r>
            <a:r>
              <a:rPr/>
              <a:t> </a:t>
            </a:r>
            <a:r>
              <a:rPr/>
              <a:t>non-disjoint</a:t>
            </a:r>
            <a:r>
              <a:rPr/>
              <a:t> </a:t>
            </a:r>
            <a:r>
              <a:rPr/>
              <a:t>outcomes</a:t>
            </a:r>
          </a:p>
        </p:txBody>
      </p:sp>
      <p:sp>
        <p:nvSpPr>
          <p:cNvPr id="3" name="Content Placeholder 2"/>
          <p:cNvSpPr>
            <a:spLocks noGrp="1"/>
          </p:cNvSpPr>
          <p:nvPr>
            <p:ph idx="1"/>
          </p:nvPr>
        </p:nvSpPr>
        <p:spPr/>
        <p:txBody>
          <a:bodyPr/>
          <a:lstStyle/>
          <a:p>
            <a:pPr lvl="0" marL="0" indent="0">
              <a:buNone/>
            </a:pPr>
            <a:r>
              <a:rPr b="1"/>
              <a:t>Disjoint (mutually exclusive) outcomes:</a:t>
            </a:r>
            <a:r>
              <a:rPr/>
              <a:t> Cannot happen at the same time.</a:t>
            </a:r>
          </a:p>
          <a:p>
            <a:pPr lvl="1"/>
            <a:r>
              <a:rPr/>
              <a:t>The outcome of a single coin toss cannot be a head and a tail.</a:t>
            </a:r>
          </a:p>
          <a:p>
            <a:pPr lvl="1"/>
            <a:r>
              <a:rPr/>
              <a:t>A student both cannot fail and pass a class.</a:t>
            </a:r>
          </a:p>
          <a:p>
            <a:pPr lvl="1"/>
            <a:r>
              <a:rPr/>
              <a:t>A single card drawn from a deck cannot be an ace and a queen.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Contingency</a:t>
            </a:r>
            <a:r>
              <a:rPr/>
              <a:t> </a:t>
            </a:r>
            <a:r>
              <a:rPr/>
              <a:t>Tables</a:t>
            </a:r>
          </a:p>
        </p:txBody>
      </p:sp>
      <p:sp>
        <p:nvSpPr>
          <p:cNvPr id="3" name="Content Placeholder 2"/>
          <p:cNvSpPr>
            <a:spLocks noGrp="1"/>
          </p:cNvSpPr>
          <p:nvPr>
            <p:ph idx="1"/>
          </p:nvPr>
        </p:nvSpPr>
        <p:spPr/>
        <p:txBody>
          <a:bodyPr/>
          <a:lstStyle/>
          <a:p>
            <a:pPr lvl="0" marL="0" indent="0">
              <a:buNone/>
            </a:pPr>
            <a:r>
              <a:rPr/>
              <a:t>A table that summarizes data for two categorical variables is called a </a:t>
            </a:r>
            <a:r>
              <a:rPr b="1"/>
              <a:t>contingency table</a:t>
            </a:r>
            <a:r>
              <a:rPr/>
              <a:t>.</a:t>
            </a:r>
          </a:p>
          <a:p>
            <a:pPr lvl="0" marL="0" indent="0">
              <a:buNone/>
            </a:pPr>
            <a:r>
              <a:rPr/>
              <a:t>The contingency table below shows the distribution of students’ genders and whether or not they are looking for a spouse while in college.</a:t>
            </a:r>
          </a:p>
          <a:p>
            <a:pPr lvl="0" marL="0" indent="0">
              <a:buNone/>
            </a:pPr>
            <a:r>
              <a:rPr/>
              <a:t>looking for spouse</a:t>
            </a:r>
          </a:p>
          <a:p>
            <a:pPr lvl="0" marL="0" indent="0">
              <a:buNone/>
            </a:pPr>
            <a:r>
              <a:rPr/>
              <a:t>No</a:t>
            </a:r>
          </a:p>
          <a:p>
            <a:pPr lvl="0" marL="0" indent="0">
              <a:buNone/>
            </a:pPr>
            <a:r>
              <a:rPr/>
              <a:t>Yes</a:t>
            </a:r>
          </a:p>
          <a:p>
            <a:pPr lvl="0" marL="0" indent="0">
              <a:buNone/>
            </a:pPr>
            <a:r>
              <a:rPr/>
              <a:t>Total</a:t>
            </a:r>
          </a:p>
          <a:p>
            <a:pPr lvl="0" marL="0" indent="0">
              <a:buNone/>
            </a:pPr>
            <a:r>
              <a:rPr/>
              <a:t>gender</a:t>
            </a:r>
          </a:p>
          <a:p>
            <a:pPr lvl="0" marL="0" indent="0">
              <a:buNone/>
            </a:pPr>
            <a:r>
              <a:rPr/>
              <a:t>Female</a:t>
            </a:r>
          </a:p>
          <a:p>
            <a:pPr lvl="0" marL="0" indent="0">
              <a:buNone/>
            </a:pPr>
            <a:r>
              <a:rPr/>
              <a:t>86</a:t>
            </a:r>
          </a:p>
          <a:p>
            <a:pPr lvl="0" marL="0" indent="0">
              <a:buNone/>
            </a:pPr>
            <a:r>
              <a:rPr/>
              <a:t>51</a:t>
            </a:r>
          </a:p>
          <a:p>
            <a:pPr lvl="0" marL="0" indent="0">
              <a:buNone/>
            </a:pPr>
            <a:r>
              <a:rPr/>
              <a:t>137</a:t>
            </a:r>
          </a:p>
          <a:p>
            <a:pPr lvl="0" marL="0" indent="0">
              <a:buNone/>
            </a:pPr>
            <a:r>
              <a:rPr/>
              <a:t>Male</a:t>
            </a:r>
          </a:p>
          <a:p>
            <a:pPr lvl="0" marL="0" indent="0">
              <a:buNone/>
            </a:pPr>
            <a:r>
              <a:rPr/>
              <a:t>52</a:t>
            </a:r>
          </a:p>
          <a:p>
            <a:pPr lvl="0" marL="0" indent="0">
              <a:buNone/>
            </a:pPr>
            <a:r>
              <a:rPr/>
              <a:t>18</a:t>
            </a:r>
          </a:p>
          <a:p>
            <a:pPr lvl="0" marL="0" indent="0">
              <a:buNone/>
            </a:pPr>
            <a:r>
              <a:rPr/>
              <a:t>70</a:t>
            </a:r>
          </a:p>
          <a:p>
            <a:pPr lvl="0" marL="0" indent="0">
              <a:buNone/>
            </a:pPr>
            <a:r>
              <a:rPr/>
              <a:t>Total</a:t>
            </a:r>
          </a:p>
          <a:p>
            <a:pPr lvl="0" marL="0" indent="0">
              <a:buNone/>
            </a:pPr>
            <a:r>
              <a:rPr/>
              <a:t>138</a:t>
            </a:r>
          </a:p>
          <a:p>
            <a:pPr lvl="0" marL="0" indent="0">
              <a:buNone/>
            </a:pPr>
            <a:r>
              <a:rPr/>
              <a:t>69</a:t>
            </a:r>
          </a:p>
          <a:p>
            <a:pPr lvl="0" marL="0" indent="0">
              <a:buNone/>
            </a:pPr>
            <a:r>
              <a:rPr/>
              <a:t>207</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Disjoint</a:t>
            </a:r>
            <a:r>
              <a:rPr/>
              <a:t> </a:t>
            </a:r>
            <a:r>
              <a:rPr/>
              <a:t>and</a:t>
            </a:r>
            <a:r>
              <a:rPr/>
              <a:t> </a:t>
            </a:r>
            <a:r>
              <a:rPr/>
              <a:t>non-disjoint</a:t>
            </a:r>
            <a:r>
              <a:rPr/>
              <a:t> </a:t>
            </a:r>
            <a:r>
              <a:rPr/>
              <a:t>outcomes</a:t>
            </a:r>
          </a:p>
        </p:txBody>
      </p:sp>
      <p:sp>
        <p:nvSpPr>
          <p:cNvPr id="3" name="Content Placeholder 2"/>
          <p:cNvSpPr>
            <a:spLocks noGrp="1"/>
          </p:cNvSpPr>
          <p:nvPr>
            <p:ph idx="1"/>
          </p:nvPr>
        </p:nvSpPr>
        <p:spPr/>
        <p:txBody>
          <a:bodyPr/>
          <a:lstStyle/>
          <a:p>
            <a:pPr lvl="0" marL="0" indent="0">
              <a:buNone/>
            </a:pPr>
            <a:r>
              <a:rPr b="1"/>
              <a:t>Disjoint (mutually exclusive) outcomes:</a:t>
            </a:r>
            <a:r>
              <a:rPr/>
              <a:t> Cannot happen at the same time.</a:t>
            </a:r>
          </a:p>
          <a:p>
            <a:pPr lvl="1"/>
            <a:r>
              <a:rPr/>
              <a:t>The outcome of a single coin toss cannot be a head and a tail.</a:t>
            </a:r>
          </a:p>
          <a:p>
            <a:pPr lvl="1"/>
            <a:r>
              <a:rPr/>
              <a:t>A student both cannot fail and pass a class.</a:t>
            </a:r>
          </a:p>
          <a:p>
            <a:pPr lvl="1"/>
            <a:r>
              <a:rPr/>
              <a:t>A single card drawn from a deck cannot be an ace and a queen.</a:t>
            </a:r>
          </a:p>
          <a:p>
            <a:pPr lvl="0" marL="0" indent="0">
              <a:buNone/>
            </a:pPr>
            <a:r>
              <a:rPr b="1"/>
              <a:t>Non-disjoint outcomes:</a:t>
            </a:r>
            <a:r>
              <a:rPr/>
              <a:t> Can happen at the same time.</a:t>
            </a:r>
          </a:p>
          <a:p>
            <a:pPr lvl="1"/>
            <a:r>
              <a:rPr/>
              <a:t>A student can get an A in Stats and A in Econ in the same semester.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Union</a:t>
            </a:r>
            <a:r>
              <a:rPr/>
              <a:t> </a:t>
            </a:r>
            <a:r>
              <a:rPr/>
              <a:t>of</a:t>
            </a:r>
            <a:r>
              <a:rPr/>
              <a:t> </a:t>
            </a:r>
            <a:r>
              <a:rPr/>
              <a:t>non-disjoint</a:t>
            </a:r>
            <a:r>
              <a:rPr/>
              <a:t> </a:t>
            </a:r>
            <a:r>
              <a:rPr/>
              <a:t>events</a:t>
            </a:r>
          </a:p>
        </p:txBody>
      </p:sp>
      <p:sp>
        <p:nvSpPr>
          <p:cNvPr id="3" name="Content Placeholder 2"/>
          <p:cNvSpPr>
            <a:spLocks noGrp="1"/>
          </p:cNvSpPr>
          <p:nvPr>
            <p:ph idx="1"/>
          </p:nvPr>
        </p:nvSpPr>
        <p:spPr/>
        <p:txBody>
          <a:bodyPr/>
          <a:lstStyle/>
          <a:p>
            <a:pPr lvl="0" marL="0" indent="0">
              <a:buNone/>
            </a:pPr>
            <a:r>
              <a:rPr b="1"/>
              <a:t>What is the probability of drawing a jack or a red card from a well shuffled full deck?</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ards.png" id="0" name="Picture 1"/>
          <p:cNvPicPr>
            <a:picLocks noGrp="1" noChangeAspect="1"/>
          </p:cNvPicPr>
          <p:nvPr/>
        </p:nvPicPr>
        <p:blipFill>
          <a:blip r:embed="rId2"/>
          <a:stretch>
            <a:fillRect/>
          </a:stretch>
        </p:blipFill>
        <p:spPr bwMode="auto">
          <a:xfrm>
            <a:off x="457200" y="2057400"/>
            <a:ext cx="8229600" cy="36068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P</m:t>
                            </m:r>
                            <m:r>
                              <m:t>(</m:t>
                            </m:r>
                            <m:r>
                              <m:t>j</m:t>
                            </m:r>
                            <m:r>
                              <m:t>a</m:t>
                            </m:r>
                            <m:r>
                              <m:t>c</m:t>
                            </m:r>
                            <m:r>
                              <m:t>k</m:t>
                            </m:r>
                            <m:r>
                              <m:t> </m:t>
                            </m:r>
                            <m:r>
                              <m:t>o</m:t>
                            </m:r>
                            <m:r>
                              <m:t>r</m:t>
                            </m:r>
                            <m:r>
                              <m:t> </m:t>
                            </m:r>
                            <m:r>
                              <m:t>r</m:t>
                            </m:r>
                            <m:r>
                              <m:t>e</m:t>
                            </m:r>
                            <m:r>
                              <m:t>d</m:t>
                            </m:r>
                            <m:r>
                              <m:t>)</m:t>
                            </m:r>
                          </m:e>
                          <m:e>
                            <m:r>
                              <m:t>=</m:t>
                            </m:r>
                            <m:r>
                              <m:t>P</m:t>
                            </m:r>
                            <m:r>
                              <m:t>(</m:t>
                            </m:r>
                            <m:r>
                              <m:t>j</m:t>
                            </m:r>
                            <m:r>
                              <m:t>a</m:t>
                            </m:r>
                            <m:r>
                              <m:t>c</m:t>
                            </m:r>
                            <m:r>
                              <m:t>k</m:t>
                            </m:r>
                            <m:r>
                              <m:t>)</m:t>
                            </m:r>
                            <m:r>
                              <m:t>+</m:t>
                            </m:r>
                            <m:r>
                              <m:t>P</m:t>
                            </m:r>
                            <m:r>
                              <m:t>(</m:t>
                            </m:r>
                            <m:r>
                              <m:t>r</m:t>
                            </m:r>
                            <m:r>
                              <m:t>e</m:t>
                            </m:r>
                            <m:r>
                              <m:t>d</m:t>
                            </m:r>
                            <m:r>
                              <m:t>)</m:t>
                            </m:r>
                            <m:r>
                              <m:t>−</m:t>
                            </m:r>
                            <m:r>
                              <m:t>P</m:t>
                            </m:r>
                            <m:r>
                              <m:t>(</m:t>
                            </m:r>
                            <m:r>
                              <m:t>j</m:t>
                            </m:r>
                            <m:r>
                              <m:t>a</m:t>
                            </m:r>
                            <m:r>
                              <m:t>c</m:t>
                            </m:r>
                            <m:r>
                              <m:t>k</m:t>
                            </m:r>
                            <m:r>
                              <m:t> </m:t>
                            </m:r>
                            <m:r>
                              <m:t>a</m:t>
                            </m:r>
                            <m:r>
                              <m:t>n</m:t>
                            </m:r>
                            <m:r>
                              <m:t>d</m:t>
                            </m:r>
                            <m:r>
                              <m:t> </m:t>
                            </m:r>
                            <m:r>
                              <m:t>r</m:t>
                            </m:r>
                            <m:r>
                              <m:t>e</m:t>
                            </m:r>
                            <m:r>
                              <m:t>d</m:t>
                            </m:r>
                            <m:r>
                              <m:t>)</m:t>
                            </m:r>
                          </m:e>
                        </m:mr>
                        <m:mr>
                          <m:e/>
                          <m:e>
                            <m:r>
                              <m:t>=</m:t>
                            </m:r>
                            <m:f>
                              <m:fPr>
                                <m:type m:val="bar"/>
                              </m:fPr>
                              <m:num>
                                <m:r>
                                  <m:t>4</m:t>
                                </m:r>
                              </m:num>
                              <m:den>
                                <m:r>
                                  <m:t>52</m:t>
                                </m:r>
                              </m:den>
                            </m:f>
                            <m:r>
                              <m:t>+</m:t>
                            </m:r>
                            <m:f>
                              <m:fPr>
                                <m:type m:val="bar"/>
                              </m:fPr>
                              <m:num>
                                <m:r>
                                  <m:t>26</m:t>
                                </m:r>
                              </m:num>
                              <m:den>
                                <m:r>
                                  <m:t>52</m:t>
                                </m:r>
                              </m:den>
                            </m:f>
                            <m:r>
                              <m:t>−</m:t>
                            </m:r>
                            <m:f>
                              <m:fPr>
                                <m:type m:val="bar"/>
                              </m:fPr>
                              <m:num>
                                <m:r>
                                  <m:t>2</m:t>
                                </m:r>
                              </m:num>
                              <m:den>
                                <m:r>
                                  <m:t>52</m:t>
                                </m:r>
                              </m:den>
                            </m:f>
                            <m:r>
                              <m:t>=</m:t>
                            </m:r>
                            <m:f>
                              <m:fPr>
                                <m:type m:val="bar"/>
                              </m:fPr>
                              <m:num>
                                <m:r>
                                  <m:t>28</m:t>
                                </m:r>
                              </m:num>
                              <m:den>
                                <m:r>
                                  <m:t>52</m:t>
                                </m:r>
                              </m:den>
                            </m:f>
                          </m:e>
                        </m:mr>
                      </m:m>
                    </m:oMath>
                  </m:oMathPara>
                </a14:m>
              </a:p>
              <a:p>
                <a:pPr lvl="0" marL="0" indent="0">
                  <a:buNone/>
                </a:pPr>
                <a:r>
                  <a:rPr/>
                  <a:t>Figure from </a:t>
                </a:r>
                <a:r>
                  <a:rPr>
                    <a:hlinkClick r:id="rId2"/>
                  </a:rPr>
                  <a:t>http://www.milefoot.com/math/discrete/counting/cardfreq.htm</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What is the probability that a randomly sampled student thinks marijuana should be legalized </a:t>
            </a:r>
            <a:r>
              <a:rPr b="1"/>
              <a:t>or</a:t>
            </a:r>
            <a:r>
              <a:rPr/>
              <a:t> they agree with their parents’ political views?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marijuana.png" id="0" name="Picture 1"/>
          <p:cNvPicPr>
            <a:picLocks noGrp="1" noChangeAspect="1"/>
          </p:cNvPicPr>
          <p:nvPr/>
        </p:nvPicPr>
        <p:blipFill>
          <a:blip r:embed="rId2"/>
          <a:stretch>
            <a:fillRect/>
          </a:stretch>
        </p:blipFill>
        <p:spPr bwMode="auto">
          <a:xfrm>
            <a:off x="457200" y="2565400"/>
            <a:ext cx="8229600" cy="25781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1">
                  <a:buAutoNum type="arabicPeriod"/>
                </a:pPr>
                <a14:m>
                  <m:oMath xmlns:m="http://schemas.openxmlformats.org/officeDocument/2006/math">
                    <m:f>
                      <m:fPr>
                        <m:type m:val="bar"/>
                      </m:fPr>
                      <m:num>
                        <m:r>
                          <m:t>40</m:t>
                        </m:r>
                        <m:r>
                          <m:t>+</m:t>
                        </m:r>
                        <m:r>
                          <m:t>36</m:t>
                        </m:r>
                        <m:r>
                          <m:t>−</m:t>
                        </m:r>
                        <m:r>
                          <m:t>78</m:t>
                        </m:r>
                      </m:num>
                      <m:den>
                        <m:r>
                          <m:t>165</m:t>
                        </m:r>
                      </m:den>
                    </m:f>
                  </m:oMath>
                </a14:m>
              </a:p>
              <a:p>
                <a:pPr lvl="1">
                  <a:buAutoNum type="arabicPeriod"/>
                </a:pPr>
                <a14:m>
                  <m:oMath xmlns:m="http://schemas.openxmlformats.org/officeDocument/2006/math">
                    <m:f>
                      <m:fPr>
                        <m:type m:val="bar"/>
                      </m:fPr>
                      <m:num>
                        <m:r>
                          <m:t>114</m:t>
                        </m:r>
                        <m:r>
                          <m:t>+</m:t>
                        </m:r>
                        <m:r>
                          <m:t>118</m:t>
                        </m:r>
                        <m:r>
                          <m:t>−</m:t>
                        </m:r>
                        <m:r>
                          <m:t>78</m:t>
                        </m:r>
                      </m:num>
                      <m:den>
                        <m:r>
                          <m:t>165</m:t>
                        </m:r>
                      </m:den>
                    </m:f>
                  </m:oMath>
                </a14:m>
              </a:p>
              <a:p>
                <a:pPr lvl="1">
                  <a:buAutoNum type="arabicPeriod"/>
                </a:pPr>
                <a14:m>
                  <m:oMath xmlns:m="http://schemas.openxmlformats.org/officeDocument/2006/math">
                    <m:f>
                      <m:fPr>
                        <m:type m:val="bar"/>
                      </m:fPr>
                      <m:num>
                        <m:r>
                          <m:t>78</m:t>
                        </m:r>
                      </m:num>
                      <m:den>
                        <m:r>
                          <m:t>165</m:t>
                        </m:r>
                      </m:den>
                    </m:f>
                  </m:oMath>
                </a14:m>
              </a:p>
              <a:p>
                <a:pPr lvl="1">
                  <a:buAutoNum type="arabicPeriod"/>
                </a:pPr>
                <a14:m>
                  <m:oMath xmlns:m="http://schemas.openxmlformats.org/officeDocument/2006/math">
                    <m:f>
                      <m:fPr>
                        <m:type m:val="bar"/>
                      </m:fPr>
                      <m:num>
                        <m:r>
                          <m:t>78</m:t>
                        </m:r>
                      </m:num>
                      <m:den>
                        <m:r>
                          <m:t>188</m:t>
                        </m:r>
                      </m:den>
                    </m:f>
                  </m:oMath>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What is the probability that a randomly sampled student thinks marijuana should be legalized </a:t>
            </a:r>
            <a:r>
              <a:rPr b="1"/>
              <a:t>or</a:t>
            </a:r>
            <a:r>
              <a:rPr/>
              <a:t> they agree with their parents’ political views?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marijuana.png" id="0" name="Picture 1"/>
          <p:cNvPicPr>
            <a:picLocks noGrp="1" noChangeAspect="1"/>
          </p:cNvPicPr>
          <p:nvPr/>
        </p:nvPicPr>
        <p:blipFill>
          <a:blip r:embed="rId2"/>
          <a:stretch>
            <a:fillRect/>
          </a:stretch>
        </p:blipFill>
        <p:spPr bwMode="auto">
          <a:xfrm>
            <a:off x="457200" y="2565400"/>
            <a:ext cx="8229600" cy="25781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1">
                  <a:buAutoNum type="arabicPeriod"/>
                </a:pPr>
                <a14:m>
                  <m:oMath xmlns:m="http://schemas.openxmlformats.org/officeDocument/2006/math">
                    <m:f>
                      <m:fPr>
                        <m:type m:val="bar"/>
                      </m:fPr>
                      <m:num>
                        <m:r>
                          <m:t>40</m:t>
                        </m:r>
                        <m:r>
                          <m:t>+</m:t>
                        </m:r>
                        <m:r>
                          <m:t>36</m:t>
                        </m:r>
                        <m:r>
                          <m:t>−</m:t>
                        </m:r>
                        <m:r>
                          <m:t>78</m:t>
                        </m:r>
                      </m:num>
                      <m:den>
                        <m:r>
                          <m:t>165</m:t>
                        </m:r>
                      </m:den>
                    </m:f>
                  </m:oMath>
                </a14:m>
              </a:p>
              <a:p>
                <a:pPr lvl="1">
                  <a:buAutoNum type="arabicPeriod"/>
                </a:pPr>
                <a14:m>
                  <m:oMath xmlns:m="http://schemas.openxmlformats.org/officeDocument/2006/math">
                    <m:f>
                      <m:fPr>
                        <m:type m:val="bar"/>
                      </m:fPr>
                      <m:num>
                        <m:r>
                          <m:t>114</m:t>
                        </m:r>
                        <m:r>
                          <m:t>+</m:t>
                        </m:r>
                        <m:r>
                          <m:t>118</m:t>
                        </m:r>
                        <m:r>
                          <m:t>−</m:t>
                        </m:r>
                        <m:r>
                          <m:t>78</m:t>
                        </m:r>
                      </m:num>
                      <m:den>
                        <m:r>
                          <m:t>165</m:t>
                        </m:r>
                      </m:den>
                    </m:f>
                  </m:oMath>
                </a14:m>
              </a:p>
              <a:p>
                <a:pPr lvl="1">
                  <a:buAutoNum type="arabicPeriod"/>
                </a:pPr>
                <a14:m>
                  <m:oMath xmlns:m="http://schemas.openxmlformats.org/officeDocument/2006/math">
                    <m:f>
                      <m:fPr>
                        <m:type m:val="bar"/>
                      </m:fPr>
                      <m:num>
                        <m:r>
                          <m:t>78</m:t>
                        </m:r>
                      </m:num>
                      <m:den>
                        <m:r>
                          <m:t>165</m:t>
                        </m:r>
                      </m:den>
                    </m:f>
                  </m:oMath>
                </a14:m>
              </a:p>
              <a:p>
                <a:pPr lvl="1">
                  <a:buAutoNum type="arabicPeriod"/>
                </a:pPr>
                <a14:m>
                  <m:oMath xmlns:m="http://schemas.openxmlformats.org/officeDocument/2006/math">
                    <m:f>
                      <m:fPr>
                        <m:type m:val="bar"/>
                      </m:fPr>
                      <m:num>
                        <m:r>
                          <m:t>78</m:t>
                        </m:r>
                      </m:num>
                      <m:den>
                        <m:r>
                          <m:t>188</m:t>
                        </m:r>
                      </m:den>
                    </m:f>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a:t>
            </a:r>
            <a:r>
              <a:rPr/>
              <a:t> </a:t>
            </a:r>
            <a:r>
              <a:rPr/>
              <a:t>Plots</a:t>
            </a:r>
          </a:p>
        </p:txBody>
      </p:sp>
      <p:sp>
        <p:nvSpPr>
          <p:cNvPr id="3" name="Content Placeholder 2"/>
          <p:cNvSpPr>
            <a:spLocks noGrp="1"/>
          </p:cNvSpPr>
          <p:nvPr>
            <p:ph idx="1"/>
          </p:nvPr>
        </p:nvSpPr>
        <p:spPr/>
        <p:txBody>
          <a:bodyPr/>
          <a:lstStyle/>
          <a:p>
            <a:pPr lvl="0" marL="0" indent="0">
              <a:buNone/>
            </a:pPr>
            <a:r>
              <a:rPr/>
              <a:t>A </a:t>
            </a:r>
            <a:r>
              <a:rPr b="1"/>
              <a:t>bar plot</a:t>
            </a:r>
            <a:r>
              <a:rPr/>
              <a:t> is a common way to display a single categorical variable. A bar plot where proportions instead of frequencies are shown is called a </a:t>
            </a:r>
            <a:r>
              <a:rPr b="1"/>
              <a:t>relative frequency bar plot</a:t>
            </a:r>
            <a:r>
              <a:rPr/>
              <a:t>.</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Recap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General addition rule</a:t>
                </a:r>
                <a:r>
                  <a:rPr/>
                  <a:t> </a:t>
                </a:r>
                <a14:m>
                  <m:oMath xmlns:m="http://schemas.openxmlformats.org/officeDocument/2006/math">
                    <m:r>
                      <m:t>P</m:t>
                    </m:r>
                    <m:r>
                      <m:t>(</m:t>
                    </m:r>
                    <m:r>
                      <m:t>A</m:t>
                    </m:r>
                    <m:r>
                      <m:t> </m:t>
                    </m:r>
                    <m:r>
                      <m:t>o</m:t>
                    </m:r>
                    <m:r>
                      <m:t>r</m:t>
                    </m:r>
                    <m:r>
                      <m:t> </m:t>
                    </m:r>
                    <m:r>
                      <m:t>B</m:t>
                    </m:r>
                    <m:r>
                      <m:t>)</m:t>
                    </m:r>
                    <m:r>
                      <m:t>=</m:t>
                    </m:r>
                    <m:r>
                      <m:t>P</m:t>
                    </m:r>
                    <m:r>
                      <m:t>(</m:t>
                    </m:r>
                    <m:r>
                      <m:t>A</m:t>
                    </m:r>
                    <m:r>
                      <m:t>)</m:t>
                    </m:r>
                    <m:r>
                      <m:t>+</m:t>
                    </m:r>
                    <m:r>
                      <m:t>P</m:t>
                    </m:r>
                    <m:r>
                      <m:t>(</m:t>
                    </m:r>
                    <m:r>
                      <m:t>B</m:t>
                    </m:r>
                    <m:r>
                      <m:t>)</m:t>
                    </m:r>
                    <m:r>
                      <m:t>−</m:t>
                    </m:r>
                    <m:r>
                      <m:t>P</m:t>
                    </m:r>
                    <m:r>
                      <m:t>(</m:t>
                    </m:r>
                    <m:r>
                      <m:t>A</m:t>
                    </m:r>
                    <m:r>
                      <m:t> </m:t>
                    </m:r>
                    <m:r>
                      <m:t>a</m:t>
                    </m:r>
                    <m:r>
                      <m:t>n</m:t>
                    </m:r>
                    <m:r>
                      <m:t>d</m:t>
                    </m:r>
                    <m:r>
                      <m:t> </m:t>
                    </m:r>
                    <m:r>
                      <m:t>B</m:t>
                    </m:r>
                    <m:r>
                      <m:t>)</m:t>
                    </m:r>
                  </m:oMath>
                </a14:m>
              </a:p>
              <a:p>
                <a:pPr lvl="0" marL="0" indent="0">
                  <a:buNone/>
                </a:pPr>
                <a:r>
                  <a:rPr/>
                  <a:t>For disjoint events </a:t>
                </a:r>
                <a14:m>
                  <m:oMath xmlns:m="http://schemas.openxmlformats.org/officeDocument/2006/math">
                    <m:r>
                      <m:t>P</m:t>
                    </m:r>
                    <m:r>
                      <m:t>(</m:t>
                    </m:r>
                    <m:r>
                      <m:t>A</m:t>
                    </m:r>
                    <m:r>
                      <m:t> </m:t>
                    </m:r>
                    <m:r>
                      <m:t>a</m:t>
                    </m:r>
                    <m:r>
                      <m:t>n</m:t>
                    </m:r>
                    <m:r>
                      <m:t>d</m:t>
                    </m:r>
                    <m:r>
                      <m:t> </m:t>
                    </m:r>
                    <m:r>
                      <m:t>B</m:t>
                    </m:r>
                    <m:r>
                      <m:t>)</m:t>
                    </m:r>
                    <m:r>
                      <m:t>=</m:t>
                    </m:r>
                    <m:r>
                      <m:t>0</m:t>
                    </m:r>
                  </m:oMath>
                </a14:m>
                <a:r>
                  <a:rPr/>
                  <a:t>, so the above formula simplifies to </a:t>
                </a:r>
                <a14:m>
                  <m:oMath xmlns:m="http://schemas.openxmlformats.org/officeDocument/2006/math">
                    <m:r>
                      <m:t>P</m:t>
                    </m:r>
                    <m:r>
                      <m:t>(</m:t>
                    </m:r>
                    <m:r>
                      <m:t>A</m:t>
                    </m:r>
                    <m:r>
                      <m:t> </m:t>
                    </m:r>
                    <m:r>
                      <m:t>o</m:t>
                    </m:r>
                    <m:r>
                      <m:t>r</m:t>
                    </m:r>
                    <m:r>
                      <m:t> </m:t>
                    </m:r>
                    <m:r>
                      <m:t>B</m:t>
                    </m:r>
                    <m:r>
                      <m:t>)</m:t>
                    </m:r>
                    <m:r>
                      <m:t>=</m:t>
                    </m:r>
                    <m:r>
                      <m:t>P</m:t>
                    </m:r>
                    <m:r>
                      <m:t>(</m:t>
                    </m:r>
                    <m:r>
                      <m:t>A</m:t>
                    </m:r>
                    <m:r>
                      <m:t>)</m:t>
                    </m:r>
                    <m:r>
                      <m:t>+</m:t>
                    </m:r>
                    <m:r>
                      <m:t>P</m:t>
                    </m:r>
                    <m:r>
                      <m:t>(</m:t>
                    </m:r>
                    <m:r>
                      <m:t>B</m:t>
                    </m:r>
                    <m:r>
                      <m:t>)</m:t>
                    </m:r>
                  </m:oMath>
                </a14:m>
                <a:r>
                  <a:rPr/>
                  <a:t>.</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Probability</a:t>
            </a:r>
            <a:r>
              <a:rPr/>
              <a:t> </a:t>
            </a:r>
            <a:r>
              <a:rPr/>
              <a:t>distributions</a:t>
            </a:r>
          </a:p>
        </p:txBody>
      </p:sp>
      <p:sp>
        <p:nvSpPr>
          <p:cNvPr id="3" name="Content Placeholder 2"/>
          <p:cNvSpPr>
            <a:spLocks noGrp="1"/>
          </p:cNvSpPr>
          <p:nvPr>
            <p:ph idx="1"/>
          </p:nvPr>
        </p:nvSpPr>
        <p:spPr/>
        <p:txBody>
          <a:bodyPr/>
          <a:lstStyle/>
          <a:p>
            <a:pPr lvl="0" marL="0" indent="0">
              <a:buNone/>
            </a:pPr>
            <a:r>
              <a:rPr/>
              <a:t>A </a:t>
            </a:r>
            <a:r>
              <a:rPr b="1"/>
              <a:t>probability distribution</a:t>
            </a:r>
            <a:r>
              <a:rPr/>
              <a:t> lists all possible events and the probabilities with which they occur.</a:t>
            </a:r>
          </a:p>
          <a:p>
            <a:pPr lvl="1"/>
            <a:r>
              <a:rPr/>
              <a:t>The probability distribution for the gender of one child:</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marL="0" indent="0" algn="l">
                        <a:buNone/>
                      </a:pPr>
                      <a:r>
                        <a:rPr/>
                        <a:t>Event</a:t>
                      </a:r>
                    </a:p>
                  </a:txBody>
                  <a:tcPr/>
                </a:tc>
                <a:tc>
                  <a:txBody>
                    <a:bodyPr/>
                    <a:lstStyle/>
                    <a:p>
                      <a:pPr lvl="0" marL="0" indent="0" algn="l">
                        <a:buNone/>
                      </a:pPr>
                      <a:r>
                        <a:rPr/>
                        <a:t>Male</a:t>
                      </a:r>
                    </a:p>
                  </a:txBody>
                  <a:tcPr/>
                </a:tc>
                <a:tc>
                  <a:txBody>
                    <a:bodyPr/>
                    <a:lstStyle/>
                    <a:p>
                      <a:pPr lvl="0" marL="0" indent="0" algn="l">
                        <a:buNone/>
                      </a:pPr>
                      <a:r>
                        <a:rPr/>
                        <a:t>Female</a:t>
                      </a:r>
                    </a:p>
                  </a:txBody>
                  <a:tcPr/>
                </a:tc>
              </a:tr>
              <a:tr h="0">
                <a:tc>
                  <a:txBody>
                    <a:bodyPr/>
                    <a:lstStyle/>
                    <a:p>
                      <a:pPr lvl="0" marL="0" indent="0" algn="l">
                        <a:buNone/>
                      </a:pPr>
                      <a:r>
                        <a:rPr/>
                        <a:t>Probability</a:t>
                      </a:r>
                    </a:p>
                  </a:txBody>
                </a:tc>
                <a:tc>
                  <a:txBody>
                    <a:bodyPr/>
                    <a:lstStyle/>
                    <a:p>
                      <a:pPr lvl="0" marL="0" indent="0" algn="l">
                        <a:buNone/>
                      </a:pPr>
                      <a:r>
                        <a:rPr/>
                        <a:t>0.5</a:t>
                      </a:r>
                    </a:p>
                  </a:txBody>
                </a:tc>
                <a:tc>
                  <a:txBody>
                    <a:bodyPr/>
                    <a:lstStyle/>
                    <a:p>
                      <a:pPr lvl="0" marL="0" indent="0" algn="l">
                        <a:buNone/>
                      </a:pPr>
                      <a:r>
                        <a:rPr/>
                        <a:t>0.5</a:t>
                      </a:r>
                    </a:p>
                  </a:txBody>
                </a:tc>
              </a:tr>
            </a:tbl>
          </a:graphicData>
        </a:graphic>
      </p:graphicFrame>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Probability</a:t>
            </a:r>
            <a:r>
              <a:rPr/>
              <a:t> </a:t>
            </a:r>
            <a:r>
              <a:rPr/>
              <a:t>distributions</a:t>
            </a:r>
          </a:p>
        </p:txBody>
      </p:sp>
      <p:sp>
        <p:nvSpPr>
          <p:cNvPr id="3" name="Content Placeholder 2"/>
          <p:cNvSpPr>
            <a:spLocks noGrp="1"/>
          </p:cNvSpPr>
          <p:nvPr>
            <p:ph idx="1"/>
          </p:nvPr>
        </p:nvSpPr>
        <p:spPr/>
        <p:txBody>
          <a:bodyPr/>
          <a:lstStyle/>
          <a:p>
            <a:pPr lvl="0" marL="0" indent="0">
              <a:buNone/>
            </a:pPr>
            <a:r>
              <a:rPr/>
              <a:t>A </a:t>
            </a:r>
            <a:r>
              <a:rPr b="1"/>
              <a:t>probability distribution</a:t>
            </a:r>
            <a:r>
              <a:rPr/>
              <a:t> lists all possible events and the probabilities with which they occur.</a:t>
            </a:r>
          </a:p>
          <a:p>
            <a:pPr lvl="1"/>
            <a:r>
              <a:rPr/>
              <a:t>Rules for probability distributions:</a:t>
            </a:r>
          </a:p>
          <a:p>
            <a:pPr lvl="2"/>
            <a:r>
              <a:rPr/>
              <a:t>The events listed must be disjoint</a:t>
            </a:r>
          </a:p>
          <a:p>
            <a:pPr lvl="2"/>
            <a:r>
              <a:rPr/>
              <a:t>Each probability must be between 0 and 1</a:t>
            </a:r>
          </a:p>
          <a:p>
            <a:pPr lvl="2"/>
            <a:r>
              <a:rPr/>
              <a:t>The probabilities must total 1</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Probability</a:t>
            </a:r>
            <a:r>
              <a:rPr/>
              <a:t> </a:t>
            </a:r>
            <a:r>
              <a:rPr/>
              <a:t>distributions</a:t>
            </a:r>
          </a:p>
        </p:txBody>
      </p:sp>
      <p:sp>
        <p:nvSpPr>
          <p:cNvPr id="3" name="Content Placeholder 2"/>
          <p:cNvSpPr>
            <a:spLocks noGrp="1"/>
          </p:cNvSpPr>
          <p:nvPr>
            <p:ph idx="1"/>
          </p:nvPr>
        </p:nvSpPr>
        <p:spPr/>
        <p:txBody>
          <a:bodyPr/>
          <a:lstStyle/>
          <a:p>
            <a:pPr lvl="0" marL="0" indent="0">
              <a:buNone/>
            </a:pPr>
            <a:r>
              <a:rPr/>
              <a:t>A </a:t>
            </a:r>
            <a:r>
              <a:rPr b="1"/>
              <a:t>probability distribution</a:t>
            </a:r>
            <a:r>
              <a:rPr/>
              <a:t> lists all possible events and the probabilities with which they occur.</a:t>
            </a:r>
          </a:p>
          <a:p>
            <a:pPr lvl="1"/>
            <a:r>
              <a:rPr/>
              <a:t>The probability distribution for the genders of two children:</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marL="0" indent="0">
                        <a:buNone/>
                      </a:pPr>
                      <a:r>
                        <a:rPr/>
                        <a:t>Event</a:t>
                      </a:r>
                    </a:p>
                  </a:txBody>
                  <a:tcPr/>
                </a:tc>
                <a:tc>
                  <a:txBody>
                    <a:bodyPr/>
                    <a:lstStyle/>
                    <a:p>
                      <a:pPr lvl="0" marL="0" indent="0" algn="l">
                        <a:buNone/>
                      </a:pPr>
                      <a:r>
                        <a:rPr/>
                        <a:t>MM</a:t>
                      </a:r>
                    </a:p>
                  </a:txBody>
                  <a:tcPr/>
                </a:tc>
                <a:tc>
                  <a:txBody>
                    <a:bodyPr/>
                    <a:lstStyle/>
                    <a:p>
                      <a:pPr lvl="0" marL="0" indent="0" algn="l">
                        <a:buNone/>
                      </a:pPr>
                      <a:r>
                        <a:rPr/>
                        <a:t>FF</a:t>
                      </a:r>
                    </a:p>
                  </a:txBody>
                  <a:tcPr/>
                </a:tc>
                <a:tc>
                  <a:txBody>
                    <a:bodyPr/>
                    <a:lstStyle/>
                    <a:p>
                      <a:pPr lvl="0" marL="0" indent="0" algn="l">
                        <a:buNone/>
                      </a:pPr>
                      <a:r>
                        <a:rPr/>
                        <a:t>MF</a:t>
                      </a:r>
                    </a:p>
                  </a:txBody>
                  <a:tcPr/>
                </a:tc>
                <a:tc>
                  <a:txBody>
                    <a:bodyPr/>
                    <a:lstStyle/>
                    <a:p>
                      <a:pPr lvl="0" marL="0" indent="0" algn="l">
                        <a:buNone/>
                      </a:pPr>
                      <a:r>
                        <a:rPr/>
                        <a:t>FM</a:t>
                      </a:r>
                    </a:p>
                  </a:txBody>
                  <a:tcPr/>
                </a:tc>
              </a:tr>
              <a:tr h="0">
                <a:tc>
                  <a:txBody>
                    <a:bodyPr/>
                    <a:lstStyle/>
                    <a:p>
                      <a:pPr lvl="0" marL="0" indent="0">
                        <a:buNone/>
                      </a:pPr>
                      <a:r>
                        <a:rPr/>
                        <a:t>Probability</a:t>
                      </a:r>
                    </a:p>
                  </a:txBody>
                </a:tc>
                <a:tc>
                  <a:txBody>
                    <a:bodyPr/>
                    <a:lstStyle/>
                    <a:p>
                      <a:pPr lvl="0" marL="0" indent="0" algn="l">
                        <a:buNone/>
                      </a:pPr>
                      <a:r>
                        <a:rPr/>
                        <a:t>0.25</a:t>
                      </a:r>
                    </a:p>
                  </a:txBody>
                </a:tc>
                <a:tc>
                  <a:txBody>
                    <a:bodyPr/>
                    <a:lstStyle/>
                    <a:p>
                      <a:pPr lvl="0" marL="0" indent="0" algn="l">
                        <a:buNone/>
                      </a:pPr>
                      <a:r>
                        <a:rPr/>
                        <a:t>0.25</a:t>
                      </a:r>
                    </a:p>
                  </a:txBody>
                </a:tc>
                <a:tc>
                  <a:txBody>
                    <a:bodyPr/>
                    <a:lstStyle/>
                    <a:p>
                      <a:pPr lvl="0" marL="0" indent="0" algn="l">
                        <a:buNone/>
                      </a:pPr>
                      <a:r>
                        <a:rPr/>
                        <a:t>0.25</a:t>
                      </a:r>
                    </a:p>
                  </a:txBody>
                </a:tc>
                <a:tc>
                  <a:txBody>
                    <a:bodyPr/>
                    <a:lstStyle/>
                    <a:p>
                      <a:pPr lvl="0" marL="0" indent="0" algn="l">
                        <a:buNone/>
                      </a:pPr>
                      <a:r>
                        <a:rPr/>
                        <a:t>0.25</a:t>
                      </a:r>
                    </a:p>
                  </a:txBody>
                </a:tc>
              </a:tr>
            </a:tbl>
          </a:graphicData>
        </a:graphic>
      </p:graphicFrame>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In a survey, 52% of respondents said they like pizza. What is the probability that a randomly selected respondent from this sample is a </a:t>
            </a:r>
            <a:r>
              <a:rPr b="1"/>
              <a:t>pizza hater</a:t>
            </a:r>
            <a:r>
              <a:rPr/>
              <a:t>.</a:t>
            </a:r>
          </a:p>
          <a:p>
            <a:pPr lvl="1">
              <a:buAutoNum type="arabicPeriod"/>
            </a:pPr>
            <a:r>
              <a:rPr/>
              <a:t>0.48</a:t>
            </a:r>
          </a:p>
          <a:p>
            <a:pPr lvl="1">
              <a:buAutoNum type="arabicPeriod"/>
            </a:pPr>
            <a:r>
              <a:rPr/>
              <a:t>more than 0.48</a:t>
            </a:r>
          </a:p>
          <a:p>
            <a:pPr lvl="1">
              <a:buAutoNum type="arabicPeriod"/>
            </a:pPr>
            <a:r>
              <a:rPr/>
              <a:t>less than 0.48</a:t>
            </a:r>
          </a:p>
          <a:p>
            <a:pPr lvl="1">
              <a:buAutoNum type="arabicPeriod"/>
            </a:pPr>
            <a:r>
              <a:rPr/>
              <a:t>cannot calculate using only the information given</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In a survey, 52% of respondents said they like pizza. What is the probability that a randomly selected respondent from this sample is a </a:t>
            </a:r>
            <a:r>
              <a:rPr b="1"/>
              <a:t>pizza hater</a:t>
            </a:r>
            <a:r>
              <a:rPr/>
              <a:t>.</a:t>
            </a:r>
          </a:p>
          <a:p>
            <a:pPr lvl="1">
              <a:buAutoNum type="arabicPeriod"/>
            </a:pPr>
            <a:r>
              <a:rPr/>
              <a:t>0.48</a:t>
            </a:r>
          </a:p>
          <a:p>
            <a:pPr lvl="1">
              <a:buAutoNum type="arabicPeriod"/>
            </a:pPr>
            <a:r>
              <a:rPr/>
              <a:t>more than 0.48</a:t>
            </a:r>
          </a:p>
          <a:p>
            <a:pPr lvl="1">
              <a:buAutoNum type="arabicPeriod"/>
            </a:pPr>
            <a:r>
              <a:rPr/>
              <a:t>less than 0.48</a:t>
            </a:r>
          </a:p>
          <a:p>
            <a:pPr lvl="1">
              <a:buAutoNum type="arabicPeriod"/>
            </a:pPr>
            <a:r>
              <a:rPr/>
              <a:t>cannot calculate using only the information given</a:t>
            </a:r>
          </a:p>
          <a:p>
            <a:pPr lvl="0" marL="0" indent="0">
              <a:buNone/>
            </a:pPr>
            <a:r>
              <a:rPr b="1"/>
              <a:t>More</a:t>
            </a:r>
            <a:r>
              <a:rPr/>
              <a:t>: If the only two states people can be in are </a:t>
            </a:r>
            <a:r>
              <a:rPr b="1"/>
              <a:t>pizza likers</a:t>
            </a:r>
            <a:r>
              <a:rPr/>
              <a:t> and </a:t>
            </a:r>
            <a:r>
              <a:rPr b="1"/>
              <a:t>pizza haters</a:t>
            </a:r>
            <a:r>
              <a:rPr/>
              <a:t>, then the first option (1) is possible. However, it is also possible there are people who are ambivalent about pizza, or love pizza (more than like?), or who have never eaten pizza! The only answer we can eliminate is (b), because it is impossible by the rules of probability.</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Sample</a:t>
            </a:r>
            <a:r>
              <a:rPr/>
              <a:t> </a:t>
            </a:r>
            <a:r>
              <a:rPr/>
              <a:t>space</a:t>
            </a:r>
            <a:r>
              <a:rPr/>
              <a:t> </a:t>
            </a:r>
            <a:r>
              <a:rPr/>
              <a:t>and</a:t>
            </a:r>
            <a:r>
              <a:rPr/>
              <a:t> </a:t>
            </a:r>
            <a:r>
              <a:rPr/>
              <a:t>complements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a:t>
                </a:r>
                <a:r>
                  <a:rPr b="1"/>
                  <a:t>sample space</a:t>
                </a:r>
                <a:r>
                  <a:rPr/>
                  <a:t> is the collection of all possible outcomes of a trial (or experiment).</a:t>
                </a:r>
              </a:p>
              <a:p>
                <a:pPr lvl="1"/>
                <a:r>
                  <a:rPr/>
                  <a:t>A couple has one child, what is the sample space for the gender of this child? </a:t>
                </a:r>
                <a14:m>
                  <m:oMath xmlns:m="http://schemas.openxmlformats.org/officeDocument/2006/math">
                    <m:r>
                      <m:t>S</m:t>
                    </m:r>
                    <m:r>
                      <m:t>=</m:t>
                    </m:r>
                    <m:r>
                      <m:t>{</m:t>
                    </m:r>
                    <m:r>
                      <m:t>M</m:t>
                    </m:r>
                    <m:r>
                      <m:t>,</m:t>
                    </m:r>
                    <m:r>
                      <m:t>F</m:t>
                    </m:r>
                    <m:r>
                      <m:t>}</m:t>
                    </m:r>
                  </m:oMath>
                </a14:m>
              </a:p>
              <a:p>
                <a:pPr lvl="1"/>
                <a:r>
                  <a:rPr/>
                  <a:t>A couple has two children, what is the sample space for the gender of these children? </a:t>
                </a:r>
                <a14:m>
                  <m:oMath xmlns:m="http://schemas.openxmlformats.org/officeDocument/2006/math">
                    <m:r>
                      <m:t>S</m:t>
                    </m:r>
                    <m:r>
                      <m:t>=</m:t>
                    </m:r>
                  </m:oMath>
                </a14:m>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Sample</a:t>
            </a:r>
            <a:r>
              <a:rPr/>
              <a:t> </a:t>
            </a:r>
            <a:r>
              <a:rPr/>
              <a:t>space</a:t>
            </a:r>
            <a:r>
              <a:rPr/>
              <a:t> </a:t>
            </a:r>
            <a:r>
              <a:rPr/>
              <a:t>and</a:t>
            </a:r>
            <a:r>
              <a:rPr/>
              <a:t> </a:t>
            </a:r>
            <a:r>
              <a:rPr/>
              <a:t>complements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a:t>
                </a:r>
                <a:r>
                  <a:rPr b="1"/>
                  <a:t>sample space</a:t>
                </a:r>
                <a:r>
                  <a:rPr/>
                  <a:t> is the collection of all possible outcomes of a trial (or experiment).</a:t>
                </a:r>
              </a:p>
              <a:p>
                <a:pPr lvl="1"/>
                <a:r>
                  <a:rPr/>
                  <a:t>A couple has one child, what is the sample space for the gender of this child? </a:t>
                </a:r>
                <a14:m>
                  <m:oMath xmlns:m="http://schemas.openxmlformats.org/officeDocument/2006/math">
                    <m:r>
                      <m:t>S</m:t>
                    </m:r>
                    <m:r>
                      <m:t>=</m:t>
                    </m:r>
                    <m:r>
                      <m:t>{</m:t>
                    </m:r>
                    <m:r>
                      <m:t>M</m:t>
                    </m:r>
                    <m:r>
                      <m:t>,</m:t>
                    </m:r>
                    <m:r>
                      <m:t>F</m:t>
                    </m:r>
                    <m:r>
                      <m:t>}</m:t>
                    </m:r>
                  </m:oMath>
                </a14:m>
              </a:p>
              <a:p>
                <a:pPr lvl="1"/>
                <a:r>
                  <a:rPr/>
                  <a:t>A couple has two children, what is the sample space for the gender of these children? </a:t>
                </a:r>
                <a14:m>
                  <m:oMath xmlns:m="http://schemas.openxmlformats.org/officeDocument/2006/math">
                    <m:r>
                      <m:t>S</m:t>
                    </m:r>
                    <m:r>
                      <m:t>=</m:t>
                    </m:r>
                    <m:r>
                      <m:t>{</m:t>
                    </m:r>
                    <m:r>
                      <m:t>M</m:t>
                    </m:r>
                    <m:r>
                      <m:t>M</m:t>
                    </m:r>
                    <m:r>
                      <m:t>,</m:t>
                    </m:r>
                    <m:r>
                      <m:t>F</m:t>
                    </m:r>
                    <m:r>
                      <m:t>F</m:t>
                    </m:r>
                    <m:r>
                      <m:t>,</m:t>
                    </m:r>
                    <m:r>
                      <m:t>F</m:t>
                    </m:r>
                    <m:r>
                      <m:t>M</m:t>
                    </m:r>
                    <m:r>
                      <m:t>,</m:t>
                    </m:r>
                    <m:r>
                      <m:t>M</m:t>
                    </m:r>
                    <m:r>
                      <m:t>F</m:t>
                    </m:r>
                    <m:r>
                      <m:t>}</m:t>
                    </m:r>
                  </m:oMath>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1_7_bar.png" id="0" name="Picture 1"/>
          <p:cNvPicPr>
            <a:picLocks noGrp="1" noChangeAspect="1"/>
          </p:cNvPicPr>
          <p:nvPr/>
        </p:nvPicPr>
        <p:blipFill>
          <a:blip r:embed="rId2"/>
          <a:stretch>
            <a:fillRect/>
          </a:stretch>
        </p:blipFill>
        <p:spPr bwMode="auto">
          <a:xfrm>
            <a:off x="457200" y="2717800"/>
            <a:ext cx="8229600" cy="22733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Sample</a:t>
            </a:r>
            <a:r>
              <a:rPr/>
              <a:t> </a:t>
            </a:r>
            <a:r>
              <a:rPr/>
              <a:t>space</a:t>
            </a:r>
            <a:r>
              <a:rPr/>
              <a:t> </a:t>
            </a:r>
            <a:r>
              <a:rPr/>
              <a:t>and</a:t>
            </a:r>
            <a:r>
              <a:rPr/>
              <a:t> </a:t>
            </a:r>
            <a:r>
              <a:rPr/>
              <a:t>complements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a:t>
                </a:r>
                <a:r>
                  <a:rPr b="1"/>
                  <a:t>sample space</a:t>
                </a:r>
                <a:r>
                  <a:rPr/>
                  <a:t> is the collection of all possible outcomes of a trial (or experiment).</a:t>
                </a:r>
              </a:p>
              <a:p>
                <a:pPr lvl="1"/>
                <a:r>
                  <a:rPr/>
                  <a:t>A couple has one child, what is the sample space for the gender of this child? </a:t>
                </a:r>
                <a14:m>
                  <m:oMath xmlns:m="http://schemas.openxmlformats.org/officeDocument/2006/math">
                    <m:r>
                      <m:t>S</m:t>
                    </m:r>
                    <m:r>
                      <m:t>=</m:t>
                    </m:r>
                    <m:r>
                      <m:t>{</m:t>
                    </m:r>
                    <m:r>
                      <m:t>M</m:t>
                    </m:r>
                    <m:r>
                      <m:t>,</m:t>
                    </m:r>
                    <m:r>
                      <m:t>F</m:t>
                    </m:r>
                    <m:r>
                      <m:t>}</m:t>
                    </m:r>
                  </m:oMath>
                </a14:m>
              </a:p>
              <a:p>
                <a:pPr lvl="1"/>
                <a:r>
                  <a:rPr/>
                  <a:t>A couple has two children, what is the sample space for the gender of these children? </a:t>
                </a:r>
                <a14:m>
                  <m:oMath xmlns:m="http://schemas.openxmlformats.org/officeDocument/2006/math">
                    <m:r>
                      <m:t>S</m:t>
                    </m:r>
                    <m:r>
                      <m:t>=</m:t>
                    </m:r>
                    <m:r>
                      <m:t>{</m:t>
                    </m:r>
                    <m:r>
                      <m:t>M</m:t>
                    </m:r>
                    <m:r>
                      <m:t>M</m:t>
                    </m:r>
                    <m:r>
                      <m:t>,</m:t>
                    </m:r>
                    <m:r>
                      <m:t>F</m:t>
                    </m:r>
                    <m:r>
                      <m:t>F</m:t>
                    </m:r>
                    <m:r>
                      <m:t>,</m:t>
                    </m:r>
                    <m:r>
                      <m:t>F</m:t>
                    </m:r>
                    <m:r>
                      <m:t>M</m:t>
                    </m:r>
                    <m:r>
                      <m:t>,</m:t>
                    </m:r>
                    <m:r>
                      <m:t>M</m:t>
                    </m:r>
                    <m:r>
                      <m:t>F</m:t>
                    </m:r>
                    <m:r>
                      <m:t>}</m:t>
                    </m:r>
                  </m:oMath>
                </a14:m>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Sample</a:t>
            </a:r>
            <a:r>
              <a:rPr/>
              <a:t> </a:t>
            </a:r>
            <a:r>
              <a:rPr/>
              <a:t>space</a:t>
            </a:r>
            <a:r>
              <a:rPr/>
              <a:t> </a:t>
            </a:r>
            <a:r>
              <a:rPr/>
              <a:t>and</a:t>
            </a:r>
            <a:r>
              <a:rPr/>
              <a:t> </a:t>
            </a:r>
            <a:r>
              <a:rPr/>
              <a:t>complements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Complementary events</a:t>
                </a:r>
                <a:r>
                  <a:rPr/>
                  <a:t> are two mutually exclusive events whose probabilities that add up to 1.</a:t>
                </a:r>
              </a:p>
              <a:p>
                <a:pPr lvl="1"/>
                <a:r>
                  <a:rPr/>
                  <a:t>A couple has one child. If we know that the child is not a boy, what is gender of this child? </a:t>
                </a:r>
                <a14:m>
                  <m:oMath xmlns:m="http://schemas.openxmlformats.org/officeDocument/2006/math">
                    <m:r>
                      <m:t>{</m:t>
                    </m:r>
                    <m:r>
                      <m:t>M</m:t>
                    </m:r>
                    <m:r>
                      <m:t>,</m:t>
                    </m:r>
                    <m:r>
                      <m:t>F</m:t>
                    </m:r>
                    <m:r>
                      <m:t>}</m:t>
                    </m:r>
                  </m:oMath>
                </a14:m>
                <a:r>
                  <a:rPr/>
                  <a:t>. Male and female are </a:t>
                </a:r>
                <a:r>
                  <a:rPr b="1"/>
                  <a:t>complementary</a:t>
                </a:r>
                <a:r>
                  <a:rPr/>
                  <a:t> outcomes.</a:t>
                </a:r>
              </a:p>
              <a:p>
                <a:pPr lvl="1"/>
                <a:r>
                  <a:rPr/>
                  <a:t>A couple has two children, if we know that they are not both female, what are the possible gender combinations for these children? </a:t>
                </a:r>
                <a14:m>
                  <m:oMath xmlns:m="http://schemas.openxmlformats.org/officeDocument/2006/math">
                    <m:r>
                      <m:t>{</m:t>
                    </m:r>
                    <m:r>
                      <m:t>M</m:t>
                    </m:r>
                    <m:r>
                      <m:t>M</m:t>
                    </m:r>
                    <m:r>
                      <m:t>,</m:t>
                    </m:r>
                    <m:r>
                      <m:t>F</m:t>
                    </m:r>
                    <m:r>
                      <m:t>F</m:t>
                    </m:r>
                    <m:r>
                      <m:t>,</m:t>
                    </m:r>
                    <m:r>
                      <m:t>F</m:t>
                    </m:r>
                    <m:r>
                      <m:t>M</m:t>
                    </m:r>
                    <m:r>
                      <m:t>,</m:t>
                    </m:r>
                    <m:r>
                      <m:t>M</m:t>
                    </m:r>
                    <m:r>
                      <m:t>F</m:t>
                    </m:r>
                    <m:r>
                      <m:t>}</m:t>
                    </m:r>
                  </m:oMath>
                </a14:m>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Independence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Two processes are said to be </a:t>
                </a:r>
                <a:r>
                  <a:rPr b="1"/>
                  <a:t>independent</a:t>
                </a:r>
                <a:r>
                  <a:rPr/>
                  <a:t> of one another if knowing the outcome of one provides no useful information about the outcome of the other.</a:t>
                </a:r>
              </a:p>
              <a:p>
                <a:pPr lvl="1"/>
                <a:r>
                  <a:rPr/>
                  <a:t>Knowing that the coin landed on a head on the first toss </a:t>
                </a:r>
                <a:r>
                  <a:rPr b="1"/>
                  <a:t>does not</a:t>
                </a:r>
                <a:r>
                  <a:rPr/>
                  <a:t> provide any useful information for determining what the coin will land on in the second toss. </a:t>
                </a:r>
                <a14:m>
                  <m:oMath xmlns:m="http://schemas.openxmlformats.org/officeDocument/2006/math">
                    <m:r>
                      <m:t>→</m:t>
                    </m:r>
                  </m:oMath>
                </a14:m>
                <a:r>
                  <a:rPr/>
                  <a:t> Outcomes of two tosses of a coin are independent.</a:t>
                </a:r>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Independence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Two processes are said to be </a:t>
                </a:r>
                <a:r>
                  <a:rPr b="1"/>
                  <a:t>independent</a:t>
                </a:r>
                <a:r>
                  <a:rPr/>
                  <a:t> of one another if knowing the outcome of one provides no useful information about the outcome of the other.</a:t>
                </a:r>
              </a:p>
              <a:p>
                <a:pPr lvl="1"/>
                <a:r>
                  <a:rPr/>
                  <a:t>Knowing that the coin landed on a head on the first toss </a:t>
                </a:r>
                <a:r>
                  <a:rPr b="1"/>
                  <a:t>does not</a:t>
                </a:r>
                <a:r>
                  <a:rPr/>
                  <a:t> provide any useful information for determining what the coin will land on in the second toss. </a:t>
                </a:r>
                <a14:m>
                  <m:oMath xmlns:m="http://schemas.openxmlformats.org/officeDocument/2006/math">
                    <m:r>
                      <m:t>→</m:t>
                    </m:r>
                  </m:oMath>
                </a14:m>
                <a:r>
                  <a:rPr/>
                  <a:t> Outcomes of two tosses of a coin are independent.</a:t>
                </a:r>
              </a:p>
              <a:p>
                <a:pPr lvl="1"/>
                <a:r>
                  <a:rPr/>
                  <a:t>Knowing that the first card drawn from a deck is an ace </a:t>
                </a:r>
                <a:r>
                  <a:rPr b="1"/>
                  <a:t>does</a:t>
                </a:r>
                <a:r>
                  <a:rPr/>
                  <a:t> provide useful information for determining the probability of drawing an ace in the second draw. </a:t>
                </a:r>
                <a14:m>
                  <m:oMath xmlns:m="http://schemas.openxmlformats.org/officeDocument/2006/math">
                    <m:r>
                      <m:t>→</m:t>
                    </m:r>
                  </m:oMath>
                </a14:m>
                <a:r>
                  <a:rPr/>
                  <a:t> Outcomes of two draws from a deck of cards (without replacement) are dependent.</a:t>
                </a:r>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Between January 9-12, 2013, SurveyUSA interviewed a random sample of 500 North Carolina residents asking them whether they think widespread gun ownership protects law abiding citizens from crime, or makes society more dangerous. 58% of all respondents said it protects citizens. 67% of White respondents, 28% of Black respondents, and 64% of Hispanic respondents shared this view. Which of the below is true?</a:t>
            </a:r>
          </a:p>
          <a:p>
            <a:pPr lvl="0" marL="0" indent="0">
              <a:buNone/>
            </a:pPr>
            <a:r>
              <a:rPr/>
              <a:t>Opinions on gun ownership and race ethnicity are most likely</a:t>
            </a:r>
          </a:p>
          <a:p>
            <a:pPr lvl="1">
              <a:buAutoNum type="arabicPeriod"/>
            </a:pPr>
            <a:r>
              <a:rPr/>
              <a:t>complementary</a:t>
            </a:r>
          </a:p>
          <a:p>
            <a:pPr lvl="1">
              <a:buAutoNum type="arabicPeriod"/>
            </a:pPr>
            <a:r>
              <a:rPr/>
              <a:t>mutually exclusive</a:t>
            </a:r>
          </a:p>
          <a:p>
            <a:pPr lvl="1">
              <a:buAutoNum type="arabicPeriod"/>
            </a:pPr>
            <a:r>
              <a:rPr/>
              <a:t>independent</a:t>
            </a:r>
          </a:p>
          <a:p>
            <a:pPr lvl="1">
              <a:buAutoNum type="arabicPeriod"/>
            </a:pPr>
            <a:r>
              <a:rPr/>
              <a:t>dependent</a:t>
            </a:r>
          </a:p>
          <a:p>
            <a:pPr lvl="1">
              <a:buAutoNum type="arabicPeriod"/>
            </a:pPr>
            <a:r>
              <a:rPr/>
              <a:t>disjoint</a:t>
            </a:r>
          </a:p>
          <a:p>
            <a:pPr lvl="0" marL="0" indent="0">
              <a:buNone/>
            </a:pPr>
            <a:r>
              <a:rPr/>
              <a:t> </a:t>
            </a:r>
            <a:r>
              <a:rPr>
                <a:hlinkClick r:id="rId2"/>
              </a:rPr>
              <a:t>http://www.surveyusa.com/client/PollReport.aspx?g=a5f460ef-bba9-484b-8579-1101ea26421b</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Between January 9-12, 2013, SurveyUSA interviewed a random sample of 500 North Carolina residents asking them whether they think widespread gun ownership protects law abiding citizens from crime, or makes society more dangerous. 58% of all respondents said it protects citizens. 67% of White respondents, 28% of Black respondents, and 64% of Hispanic respondents shared this view. Which of the below is true?</a:t>
            </a:r>
          </a:p>
          <a:p>
            <a:pPr lvl="0" marL="0" indent="0">
              <a:buNone/>
            </a:pPr>
            <a:r>
              <a:rPr/>
              <a:t>Opinions on gun ownership and race ethnicity are most likely</a:t>
            </a:r>
          </a:p>
          <a:p>
            <a:pPr lvl="1">
              <a:buAutoNum type="arabicPeriod"/>
            </a:pPr>
            <a:r>
              <a:rPr/>
              <a:t>complementary</a:t>
            </a:r>
          </a:p>
          <a:p>
            <a:pPr lvl="1">
              <a:buAutoNum type="arabicPeriod"/>
            </a:pPr>
            <a:r>
              <a:rPr/>
              <a:t>mutually exclusive</a:t>
            </a:r>
          </a:p>
          <a:p>
            <a:pPr lvl="1">
              <a:buAutoNum type="arabicPeriod"/>
            </a:pPr>
            <a:r>
              <a:rPr/>
              <a:t>independent</a:t>
            </a:r>
          </a:p>
          <a:p>
            <a:pPr lvl="1">
              <a:buAutoNum type="arabicPeriod"/>
            </a:pPr>
            <a:r>
              <a:rPr/>
              <a:t>dependent</a:t>
            </a:r>
          </a:p>
          <a:p>
            <a:pPr lvl="1">
              <a:buAutoNum type="arabicPeriod"/>
            </a:pPr>
            <a:r>
              <a:rPr/>
              <a:t>disjoint </a:t>
            </a:r>
          </a:p>
          <a:p>
            <a:pPr lvl="0" marL="0" indent="0">
              <a:buNone/>
            </a:pPr>
            <a:r>
              <a:rPr/>
              <a:t> </a:t>
            </a:r>
            <a:r>
              <a:rPr>
                <a:hlinkClick r:id="rId2"/>
              </a:rPr>
              <a:t>http://www.surveyusa.com/client/PollReport.aspx?g=a5f460ef-bba9-484b-8579-1101ea26421b</a:t>
            </a:r>
          </a:p>
        </p:txBody>
      </p:sp>
    </p:spTree>
  </p:cSld>
</p:sld>
</file>

<file path=ppt/slides/slide56.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b="1" /><a:t>Checking for independence</a:t></a:r><a:r><a:rPr /><a:t>:</a:t></a:r></a:p><a:p><a:pPr lvl="0" marL="0" indent="0"><a:buNone /></a:pPr><a:r><a:rPr /><a:t>If P(A occurs, given that B is true) = </a:t></a:r><a14:m><m:oMath xmlns:m="http://schemas.openxmlformats.org/officeDocument/2006/math"><m:r><m:t>P</m:t></m:r><m:r><m:t>(</m:t></m:r><m:r><m:t>A</m:t></m:r><m:r><m:t> </m:t></m:r><m:r><m:t>|</m:t></m:r><m:r><m:t> </m:t></m:r><m:r><m:t>B</m:t></m:r><m:r><m:t>)</m:t></m:r><m:r><m:t>=</m:t></m:r><m:r><m:t>P</m:t></m:r><m:r><m:t>(</m:t></m:r><m:r><m:t>A</m:t></m:r><m:r><m:t>)</m:t></m:r></m:oMath></a14:m><a:r><a:rPr /><a:t>, then A and B are independent.</a:t></a:r></a:p></p:txBody></p:sp></mc:Choice></mc:AlternateContent></p:spTree></p:cSld></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Gun</a:t>
            </a:r>
            <a:r>
              <a:rPr/>
              <a:t> </a:t>
            </a:r>
            <a:r>
              <a:rPr/>
              <a:t>Ownership</a:t>
            </a:r>
            <a:r>
              <a:rPr/>
              <a:t> </a:t>
            </a:r>
            <a:r>
              <a:rPr/>
              <a:t>Question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P(protects citizens) = 0.58</a:t>
                </a:r>
              </a:p>
              <a:p>
                <a:pPr lvl="1"/>
                <a:r>
                  <a:rPr/>
                  <a:t>P(randomly selected NC resident says gun ownership protects citizens, given that the resident is white) = P(protects citizens </a:t>
                </a:r>
                <a14:m>
                  <m:oMath xmlns:m="http://schemas.openxmlformats.org/officeDocument/2006/math">
                    <m:r>
                      <m:t>|</m:t>
                    </m:r>
                  </m:oMath>
                </a14:m>
                <a:r>
                  <a:rPr/>
                  <a:t> White) = 0.67</a:t>
                </a:r>
              </a:p>
              <a:p>
                <a:pPr lvl="1"/>
                <a:r>
                  <a:rPr/>
                  <a:t>P(protects citizens </a:t>
                </a:r>
                <a14:m>
                  <m:oMath xmlns:m="http://schemas.openxmlformats.org/officeDocument/2006/math">
                    <m:r>
                      <m:t>|</m:t>
                    </m:r>
                  </m:oMath>
                </a14:m>
                <a:r>
                  <a:rPr/>
                  <a:t> Black) = 0.28</a:t>
                </a:r>
              </a:p>
              <a:p>
                <a:pPr lvl="1"/>
                <a:r>
                  <a:rPr/>
                  <a:t>P(protects citizens </a:t>
                </a:r>
                <a14:m>
                  <m:oMath xmlns:m="http://schemas.openxmlformats.org/officeDocument/2006/math">
                    <m:r>
                      <m:t>|</m:t>
                    </m:r>
                  </m:oMath>
                </a14:m>
                <a:r>
                  <a:rPr/>
                  <a:t> Hispanic) = 0.64</a:t>
                </a:r>
              </a:p>
              <a:p>
                <a:pPr lvl="0" marL="0" indent="0">
                  <a:buNone/>
                </a:pPr>
                <a:r>
                  <a:rPr/>
                  <a:t>P(protects citizens) varies by race/ethnicity, therefore opinion on gun ownership and race ethnicity are most likely dependent.</a:t>
                </a:r>
              </a:p>
            </p:txBody>
          </p:sp>
        </mc:Choice>
      </mc:AlternateContent>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Determining</a:t>
            </a:r>
            <a:r>
              <a:rPr/>
              <a:t> </a:t>
            </a:r>
            <a:r>
              <a:rPr/>
              <a:t>dependence</a:t>
            </a:r>
            <a:r>
              <a:rPr/>
              <a:t> </a:t>
            </a:r>
            <a:r>
              <a:rPr/>
              <a:t>based</a:t>
            </a:r>
            <a:r>
              <a:rPr/>
              <a:t> </a:t>
            </a:r>
            <a:r>
              <a:rPr/>
              <a:t>on</a:t>
            </a:r>
            <a:r>
              <a:rPr/>
              <a:t> </a:t>
            </a:r>
            <a:r>
              <a:rPr/>
              <a:t>sample</a:t>
            </a:r>
            <a:r>
              <a:rPr/>
              <a:t> </a:t>
            </a:r>
            <a:r>
              <a:rPr/>
              <a:t>data</a:t>
            </a:r>
          </a:p>
        </p:txBody>
      </p:sp>
      <p:sp>
        <p:nvSpPr>
          <p:cNvPr id="3" name="Content Placeholder 2"/>
          <p:cNvSpPr>
            <a:spLocks noGrp="1"/>
          </p:cNvSpPr>
          <p:nvPr>
            <p:ph idx="1"/>
          </p:nvPr>
        </p:nvSpPr>
        <p:spPr/>
        <p:txBody>
          <a:bodyPr/>
          <a:lstStyle/>
          <a:p>
            <a:pPr lvl="1"/>
            <a:r>
              <a:rPr/>
              <a:t>If conditional probabilities calculated based on sample data suggest dependence between two variables, the next step is to conduct a hypothesis test to determine if the observed difference between the probabilities is likely or unlikely to have happened by chance.</a:t>
            </a:r>
          </a:p>
          <a:p>
            <a:pPr lvl="1"/>
            <a:r>
              <a:rPr/>
              <a:t>If the observed difference between the conditional probabilities is large, then there is stronger evidence that the difference is real.</a:t>
            </a:r>
          </a:p>
          <a:p>
            <a:pPr lvl="1"/>
            <a:r>
              <a:rPr/>
              <a:t>If a sample is large, then even a small difference can provide strong evidence of a real difference.</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More</a:t>
            </a:r>
            <a:r>
              <a:rPr/>
              <a:t> </a:t>
            </a:r>
            <a:r>
              <a:rPr/>
              <a:t>on</a:t>
            </a:r>
            <a:r>
              <a:rPr/>
              <a:t> </a:t>
            </a:r>
            <a:r>
              <a:rPr/>
              <a:t>dependence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saw that P(protects citizens </a:t>
                </a:r>
                <a14:m>
                  <m:oMath xmlns:m="http://schemas.openxmlformats.org/officeDocument/2006/math">
                    <m:r>
                      <m:t>|</m:t>
                    </m:r>
                  </m:oMath>
                </a14:m>
                <a:r>
                  <a:rPr/>
                  <a:t> White) = 0.67 and P(protects citizens </a:t>
                </a:r>
                <a14:m>
                  <m:oMath xmlns:m="http://schemas.openxmlformats.org/officeDocument/2006/math">
                    <m:r>
                      <m:t>|</m:t>
                    </m:r>
                  </m:oMath>
                </a14:m>
                <a:r>
                  <a:rPr/>
                  <a:t> Hispanic) = 0.64. Under which condition would you be more convinced of a real difference between the proportions of Whites and Hispanics who think gun widespread gun ownership protects citizens? </a:t>
                </a:r>
                <a14:m>
                  <m:oMath xmlns:m="http://schemas.openxmlformats.org/officeDocument/2006/math">
                    <m:r>
                      <m:t>n</m:t>
                    </m:r>
                    <m:r>
                      <m:t>=</m:t>
                    </m:r>
                    <m:r>
                      <m:t>500</m:t>
                    </m:r>
                  </m:oMath>
                </a14:m>
                <a:r>
                  <a:rPr/>
                  <a:t> or </a:t>
                </a:r>
                <a14:m>
                  <m:oMath xmlns:m="http://schemas.openxmlformats.org/officeDocument/2006/math">
                    <m:r>
                      <m:t>n</m:t>
                    </m:r>
                    <m:r>
                      <m:t>=</m:t>
                    </m:r>
                    <m:r>
                      <m:t>50</m:t>
                    </m:r>
                    <m:r>
                      <m:t>,</m:t>
                    </m:r>
                    <m:r>
                      <m:t>000</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b="1"/>
              <a:t>How are bar plots different than histograms?</a:t>
            </a:r>
            <a:r>
              <a:rPr/>
              <a:t> Bar plots are used for displaying distributions of categorical variables, while histograms are used for numerical variables. The x-axis in a histogram is a number line, hence the order of the bars cannot be changed, while in a bar plot the categories can be listed in any order (though some orderings make more sense than others, especially for ordinal variables.)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b="1" /><a:t>Product rule for independent events</a:t></a:r><a:r><a:rPr /><a:t>: </a:t></a:r><a14:m><m:oMath xmlns:m="http://schemas.openxmlformats.org/officeDocument/2006/math"><m:r><m:t>P</m:t></m:r><m:r><m:t>(</m:t></m:r><m:r><m:t>A</m:t></m:r><m:r><m:t> </m:t></m:r><m:r><m:t>a</m:t></m:r><m:r><m:t>n</m:t></m:r><m:r><m:t>d</m:t></m:r><m:r><m:t> </m:t></m:r><m:r><m:t>B</m:t></m:r><m:r><m:t>)</m:t></m:r><m:r><m:t>=</m:t></m:r><m:r><m:t>P</m:t></m:r><m:r><m:t>(</m:t></m:r><m:r><m:t>A</m:t></m:r><m:r><m:t>)</m:t></m:r><m:r><m:t>×</m:t></m:r><m:r><m:t>P</m:t></m:r><m:r><m:t>(</m:t></m:r><m:r><m:t>B</m:t></m:r><m:r><m:t>)</m:t></m:r></m:oMath></a14:m></a:p><a:p><a:pPr lvl="0" marL="0" indent="0"><a:buNone /></a:pPr><a:r><a:rPr /><a:t> More generally, </a:t></a:r><a14:m><m:oMath xmlns:m="http://schemas.openxmlformats.org/officeDocument/2006/math"><m:r><m:t>P</m:t></m:r><m:r><m:t>(</m:t></m:r><m:sSub><m:e><m:r><m:t>A</m:t></m:r></m:e><m:sub><m:r><m:t>1</m:t></m:r></m:sub></m:sSub><m:r><m:t> </m:t></m:r><m:r><m:t>a</m:t></m:r><m:r><m:t>n</m:t></m:r><m:r><m:t>d</m:t></m:r><m:r><m:t> </m:t></m:r><m:r><m:t>⋯</m:t></m:r><m:r><m:t> </m:t></m:r><m:r><m:t>a</m:t></m:r><m:r><m:t>n</m:t></m:r><m:r><m:t>d</m:t></m:r><m:r><m:t> </m:t></m:r><m:sSub><m:e><m:r><m:t>A</m:t></m:r></m:e><m:sub><m:r><m:t>k</m:t></m:r></m:sub></m:sSub><m:r><m:t>)</m:t></m:r><m:r><m:t>=</m:t></m:r><m:r><m:t>P</m:t></m:r><m:r><m:t>(</m:t></m:r><m:sSub><m:e><m:r><m:t>A</m:t></m:r></m:e><m:sub><m:r><m:t>1</m:t></m:r></m:sub></m:sSub><m:r><m:t>)</m:t></m:r><m:r><m:t>×</m:t></m:r><m:r><m:t>⋯</m:t></m:r><m:r><m:t>×</m:t></m:r><m:r><m:t>P</m:t></m:r><m:r><m:t>(</m:t></m:r><m:sSub><m:e><m:r><m:t>A</m:t></m:r></m:e><m:sub><m:r><m:t>k</m:t></m:r></m:sub></m:sSub><m:r><m:t>)</m:t></m:r></m:oMath></a14:m></a:p></p:txBody></p:sp></mc:Choice></mc:AlternateContent></p:spTree></p:cSld></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You toss a coin twice, what is the probability of getting two tails in a row?</a:t>
                </a:r>
              </a:p>
              <a:p>
                <a:pPr lvl="0" marL="0" indent="0">
                  <a:buNone/>
                </a:pPr>
                <a:r>
                  <a:rPr/>
                  <a:t> </a:t>
                </a:r>
                <a14:m>
                  <m:oMath xmlns:m="http://schemas.openxmlformats.org/officeDocument/2006/math">
                    <m:r>
                      <m:t>P</m:t>
                    </m:r>
                    <m:r>
                      <m:t>(</m:t>
                    </m:r>
                    <m:r>
                      <m:rPr>
                        <m:sty m:val="p"/>
                      </m:rPr>
                      <m:t>T on the first toss</m:t>
                    </m:r>
                    <m:r>
                      <m:t>)</m:t>
                    </m:r>
                    <m:r>
                      <m:t>×</m:t>
                    </m:r>
                    <m:r>
                      <m:t>P</m:t>
                    </m:r>
                    <m:r>
                      <m:t>(</m:t>
                    </m:r>
                    <m:r>
                      <m:rPr>
                        <m:sty m:val="p"/>
                      </m:rPr>
                      <m:t>T on the second toss</m:t>
                    </m:r>
                    <m:r>
                      <m:t>)</m:t>
                    </m:r>
                    <m:r>
                      <m:t>=</m:t>
                    </m:r>
                    <m:f>
                      <m:fPr>
                        <m:type m:val="bar"/>
                      </m:fPr>
                      <m:num>
                        <m:r>
                          <m:t>1</m:t>
                        </m:r>
                      </m:num>
                      <m:den>
                        <m:r>
                          <m:t>2</m:t>
                        </m:r>
                      </m:den>
                    </m:f>
                    <m:r>
                      <m:t>×</m:t>
                    </m:r>
                    <m:f>
                      <m:fPr>
                        <m:type m:val="bar"/>
                      </m:fPr>
                      <m:num>
                        <m:r>
                          <m:t>1</m:t>
                        </m:r>
                      </m:num>
                      <m:den>
                        <m:r>
                          <m:t>2</m:t>
                        </m:r>
                      </m:den>
                    </m:f>
                    <m:r>
                      <m:t>=</m:t>
                    </m:r>
                    <m:f>
                      <m:fPr>
                        <m:type m:val="bar"/>
                      </m:fPr>
                      <m:num>
                        <m:r>
                          <m:t>1</m:t>
                        </m:r>
                      </m:num>
                      <m:den>
                        <m:r>
                          <m:t>4</m:t>
                        </m:r>
                      </m:den>
                    </m:f>
                  </m:oMath>
                </a14:m>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 recent Gallup poll suggests that 25.5% of Texans do not have health insurance as of June 2012. Assuming that the uninsured rate stayed constant, what is the probability that two randomly selected Texans are both uninsured?</a:t>
                </a:r>
              </a:p>
              <a:p>
                <a:pPr lvl="0" marL="0" indent="0">
                  <a:buNone/>
                </a:pPr>
              </a:p>
              <a:p>
                <a:pPr lvl="1"/>
                <a14:m>
                  <m:oMath xmlns:m="http://schemas.openxmlformats.org/officeDocument/2006/math">
                    <m:sSup>
                      <m:e>
                        <m:r>
                          <m:t>25.5</m:t>
                        </m:r>
                      </m:e>
                      <m:sup>
                        <m:r>
                          <m:t>2</m:t>
                        </m:r>
                      </m:sup>
                    </m:sSup>
                  </m:oMath>
                </a14:m>
              </a:p>
              <a:p>
                <a:pPr lvl="1"/>
                <a14:m>
                  <m:oMath xmlns:m="http://schemas.openxmlformats.org/officeDocument/2006/math">
                    <m:sSup>
                      <m:e>
                        <m:r>
                          <m:t>0.255</m:t>
                        </m:r>
                      </m:e>
                      <m:sup>
                        <m:r>
                          <m:t>2</m:t>
                        </m:r>
                      </m:sup>
                    </m:sSup>
                  </m:oMath>
                </a14:m>
              </a:p>
              <a:p>
                <a:pPr lvl="1"/>
                <a14:m>
                  <m:oMath xmlns:m="http://schemas.openxmlformats.org/officeDocument/2006/math">
                    <m:r>
                      <m:t>0.255</m:t>
                    </m:r>
                    <m:r>
                      <m:t>×</m:t>
                    </m:r>
                    <m:r>
                      <m:t>2</m:t>
                    </m:r>
                  </m:oMath>
                </a14:m>
              </a:p>
              <a:p>
                <a:pPr lvl="1"/>
                <a14:m>
                  <m:oMath xmlns:m="http://schemas.openxmlformats.org/officeDocument/2006/math">
                    <m:r>
                      <m:t>(</m:t>
                    </m:r>
                    <m:r>
                      <m:t>1</m:t>
                    </m:r>
                    <m:r>
                      <m:t>−</m:t>
                    </m:r>
                    <m:r>
                      <m:t>0.255</m:t>
                    </m:r>
                    <m:sSup>
                      <m:e>
                        <m:r>
                          <m:t>)</m:t>
                        </m:r>
                      </m:e>
                      <m:sup>
                        <m:r>
                          <m:t>2</m:t>
                        </m:r>
                      </m:sup>
                    </m:sSup>
                  </m:oMath>
                </a14:m>
              </a:p>
              <a:p>
                <a:pPr lvl="0" marL="0" indent="0">
                  <a:buNone/>
                </a:pPr>
                <a:r>
                  <a:rPr>
                    <a:hlinkClick r:id="rId2"/>
                  </a:rPr>
                  <a:t>http://www.gallup.com/poll/156851/uninsured-rate-stable-across-states-far-2012.aspx</a:t>
                </a: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Disjoint</a:t>
            </a:r>
            <a:r>
              <a:rPr/>
              <a:t> </a:t>
            </a:r>
            <a:r>
              <a:rPr/>
              <a:t>vs. complementary</a:t>
            </a:r>
          </a:p>
        </p:txBody>
      </p:sp>
      <p:sp>
        <p:nvSpPr>
          <p:cNvPr id="3" name="Content Placeholder 2"/>
          <p:cNvSpPr>
            <a:spLocks noGrp="1"/>
          </p:cNvSpPr>
          <p:nvPr>
            <p:ph idx="1"/>
          </p:nvPr>
        </p:nvSpPr>
        <p:spPr/>
        <p:txBody>
          <a:bodyPr/>
          <a:lstStyle/>
          <a:p>
            <a:pPr lvl="0" marL="0" indent="0">
              <a:buNone/>
            </a:pPr>
            <a:r>
              <a:rPr b="1"/>
              <a:t>Do the sum</a:t>
            </a:r>
            <a:r>
              <a:rPr/>
              <a:t> of probabilities of two disjoint events always add up to 1?</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Disjoint</a:t>
            </a:r>
            <a:r>
              <a:rPr/>
              <a:t> </a:t>
            </a:r>
            <a:r>
              <a:rPr/>
              <a:t>vs. complementary</a:t>
            </a:r>
          </a:p>
        </p:txBody>
      </p:sp>
      <p:sp>
        <p:nvSpPr>
          <p:cNvPr id="3" name="Content Placeholder 2"/>
          <p:cNvSpPr>
            <a:spLocks noGrp="1"/>
          </p:cNvSpPr>
          <p:nvPr>
            <p:ph idx="1"/>
          </p:nvPr>
        </p:nvSpPr>
        <p:spPr/>
        <p:txBody>
          <a:bodyPr/>
          <a:lstStyle/>
          <a:p>
            <a:pPr lvl="0" marL="0" indent="0">
              <a:buNone/>
            </a:pPr>
            <a:r>
              <a:rPr b="1"/>
              <a:t>Do the sum</a:t>
            </a:r>
            <a:r>
              <a:rPr/>
              <a:t> of probabilities of two disjoint events always add up to 1?</a:t>
            </a:r>
          </a:p>
          <a:p>
            <a:pPr lvl="0" marL="0" indent="0">
              <a:buNone/>
            </a:pPr>
            <a:r>
              <a:rPr/>
              <a:t>Not necessarily, there may be more than 2 events in the sample space, e.g. party affiliation.</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Disjoint</a:t>
            </a:r>
            <a:r>
              <a:rPr/>
              <a:t> </a:t>
            </a:r>
            <a:r>
              <a:rPr/>
              <a:t>vs. complementary</a:t>
            </a:r>
          </a:p>
        </p:txBody>
      </p:sp>
      <p:sp>
        <p:nvSpPr>
          <p:cNvPr id="3" name="Content Placeholder 2"/>
          <p:cNvSpPr>
            <a:spLocks noGrp="1"/>
          </p:cNvSpPr>
          <p:nvPr>
            <p:ph idx="1"/>
          </p:nvPr>
        </p:nvSpPr>
        <p:spPr/>
        <p:txBody>
          <a:bodyPr/>
          <a:lstStyle/>
          <a:p>
            <a:pPr lvl="0" marL="0" indent="0">
              <a:buNone/>
            </a:pPr>
            <a:r>
              <a:rPr b="1"/>
              <a:t>Do the sum</a:t>
            </a:r>
            <a:r>
              <a:rPr/>
              <a:t> of probabilities of two disjoint events always add up to 1?</a:t>
            </a:r>
          </a:p>
          <a:p>
            <a:pPr lvl="0" marL="0" indent="0">
              <a:buNone/>
            </a:pPr>
            <a:r>
              <a:rPr/>
              <a:t>Not necessarily, there may be more than 2 events in the sample space, e.g. party affiliation.</a:t>
            </a:r>
          </a:p>
          <a:p>
            <a:pPr lvl="0" marL="0" indent="0">
              <a:buNone/>
            </a:pPr>
          </a:p>
          <a:p>
            <a:pPr lvl="0" marL="0" indent="0">
              <a:buNone/>
            </a:pPr>
            <a:r>
              <a:rPr b="1"/>
              <a:t>Do the sum</a:t>
            </a:r>
            <a:r>
              <a:rPr/>
              <a:t> of probabilities of two complementary events always add up to 1?</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Disjoint</a:t>
            </a:r>
            <a:r>
              <a:rPr/>
              <a:t> </a:t>
            </a:r>
            <a:r>
              <a:rPr/>
              <a:t>vs. complementary</a:t>
            </a:r>
          </a:p>
        </p:txBody>
      </p:sp>
      <p:sp>
        <p:nvSpPr>
          <p:cNvPr id="3" name="Content Placeholder 2"/>
          <p:cNvSpPr>
            <a:spLocks noGrp="1"/>
          </p:cNvSpPr>
          <p:nvPr>
            <p:ph idx="1"/>
          </p:nvPr>
        </p:nvSpPr>
        <p:spPr/>
        <p:txBody>
          <a:bodyPr/>
          <a:lstStyle/>
          <a:p>
            <a:pPr lvl="0" marL="0" indent="0">
              <a:buNone/>
            </a:pPr>
            <a:r>
              <a:rPr b="1"/>
              <a:t>Do the sum</a:t>
            </a:r>
            <a:r>
              <a:rPr/>
              <a:t> of probabilities of two disjoint events always add up to 1?</a:t>
            </a:r>
          </a:p>
          <a:p>
            <a:pPr lvl="0" marL="0" indent="0">
              <a:buNone/>
            </a:pPr>
            <a:r>
              <a:rPr/>
              <a:t>Not necessarily, there may be more than 2 events in the sample space, e.g. party affiliation.</a:t>
            </a:r>
          </a:p>
          <a:p>
            <a:pPr lvl="0" marL="0" indent="0">
              <a:buNone/>
            </a:pPr>
          </a:p>
          <a:p>
            <a:pPr lvl="0" marL="0" indent="0">
              <a:buNone/>
            </a:pPr>
            <a:r>
              <a:rPr b="1"/>
              <a:t>Do the sum</a:t>
            </a:r>
            <a:r>
              <a:rPr/>
              <a:t> of probabilities of two complementary events always add up to 1?</a:t>
            </a:r>
          </a:p>
          <a:p>
            <a:pPr lvl="0" marL="0" indent="0">
              <a:buNone/>
            </a:pPr>
            <a:r>
              <a:rPr/>
              <a:t>Yes, that’s the definition of complementary, e.g. heads and tails.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Putting</a:t>
            </a:r>
            <a:r>
              <a:rPr/>
              <a:t> </a:t>
            </a:r>
            <a:r>
              <a:rPr/>
              <a:t>everything</a:t>
            </a:r>
            <a:r>
              <a:rPr/>
              <a:t> </a:t>
            </a:r>
            <a:r>
              <a:rPr/>
              <a:t>together…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If</a:t>
                </a:r>
                <a:r>
                  <a:rPr/>
                  <a:t> we were to randomly select 5 Texans, what is the probability that at least one is uninsured?</a:t>
                </a:r>
              </a:p>
              <a:p>
                <a:pPr lvl="1"/>
                <a:r>
                  <a:rPr/>
                  <a:t>If we were to randomly select 5 Texans, the sample space for the number of Texans who are uninsured would be: </a:t>
                </a:r>
                <a14:m>
                  <m:oMath xmlns:m="http://schemas.openxmlformats.org/officeDocument/2006/math">
                    <m:r>
                      <m:t>S</m:t>
                    </m:r>
                    <m:r>
                      <m:t>=</m:t>
                    </m:r>
                    <m:r>
                      <m:t>{</m:t>
                    </m:r>
                    <m:r>
                      <m:t>0</m:t>
                    </m:r>
                    <m:r>
                      <m:t>,</m:t>
                    </m:r>
                    <m:r>
                      <m:t>1</m:t>
                    </m:r>
                    <m:r>
                      <m:t>,</m:t>
                    </m:r>
                    <m:r>
                      <m:t>2</m:t>
                    </m:r>
                    <m:r>
                      <m:t>,</m:t>
                    </m:r>
                    <m:r>
                      <m:t>3</m:t>
                    </m:r>
                    <m:r>
                      <m:t>,</m:t>
                    </m:r>
                    <m:r>
                      <m:t>4</m:t>
                    </m:r>
                    <m:r>
                      <m:t>,</m:t>
                    </m:r>
                    <m:r>
                      <m:t>5</m:t>
                    </m:r>
                    <m:r>
                      <m:t>}</m:t>
                    </m:r>
                  </m:oMath>
                </a14:m>
              </a:p>
              <a:p>
                <a:pPr lvl="1"/>
                <a:r>
                  <a:rPr/>
                  <a:t>We are interested in instances where at least one person is uninsured: </a:t>
                </a:r>
                <a14:m>
                  <m:oMath xmlns:m="http://schemas.openxmlformats.org/officeDocument/2006/math">
                    <m:r>
                      <m:t>S</m:t>
                    </m:r>
                    <m:r>
                      <m:t>=</m:t>
                    </m:r>
                    <m:r>
                      <m:t>{</m:t>
                    </m:r>
                    <m:r>
                      <m:t>0</m:t>
                    </m:r>
                    <m:r>
                      <m:t>,</m:t>
                    </m:r>
                  </m:oMath>
                </a14:m>
                <a:r>
                  <a:rPr/>
                  <a:t> </a:t>
                </a:r>
                <a:r>
                  <a:rPr b="1"/>
                  <a:t>1, 2, 3, 4, 5</a:t>
                </a:r>
                <a14:m>
                  <m:oMath xmlns:m="http://schemas.openxmlformats.org/officeDocument/2006/math">
                    <m:r>
                      <m:t>}</m:t>
                    </m:r>
                  </m:oMath>
                </a14:m>
              </a:p>
              <a:p>
                <a:pPr lvl="1"/>
                <a:r>
                  <a:rPr/>
                  <a:t>So we can divide up the sample space into two categories: </a:t>
                </a:r>
                <a14:m>
                  <m:oMath xmlns:m="http://schemas.openxmlformats.org/officeDocument/2006/math">
                    <m:r>
                      <m:t>S</m:t>
                    </m:r>
                    <m:r>
                      <m:t>=</m:t>
                    </m:r>
                    <m:r>
                      <m:t>{</m:t>
                    </m:r>
                    <m:r>
                      <m:t>0</m:t>
                    </m:r>
                    <m:r>
                      <m:t>,</m:t>
                    </m:r>
                  </m:oMath>
                </a14:m>
                <a:r>
                  <a:rPr/>
                  <a:t> </a:t>
                </a:r>
                <a:r>
                  <a:rPr b="1"/>
                  <a:t>at least one</a:t>
                </a:r>
                <a14:m>
                  <m:oMath xmlns:m="http://schemas.openxmlformats.org/officeDocument/2006/math">
                    <m:r>
                      <m:t>}</m:t>
                    </m:r>
                  </m:oMath>
                </a14:m>
              </a:p>
            </p:txBody>
          </p:sp>
        </mc:Choice>
      </mc:AlternateContent>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Putting</a:t>
            </a:r>
            <a:r>
              <a:rPr/>
              <a:t> </a:t>
            </a:r>
            <a:r>
              <a:rPr/>
              <a:t>everything</a:t>
            </a:r>
            <a:r>
              <a:rPr/>
              <a:t> </a:t>
            </a:r>
            <a:r>
              <a:rPr/>
              <a:t>together…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Since the probability of the sample space must add up to 1, and </a:t>
                </a:r>
                <a14:m>
                  <m:oMath xmlns:m="http://schemas.openxmlformats.org/officeDocument/2006/math">
                    <m:r>
                      <m:t>P</m:t>
                    </m:r>
                    <m:r>
                      <m:t>(</m:t>
                    </m:r>
                    <m:r>
                      <m:rPr>
                        <m:sty m:val="p"/>
                      </m:rPr>
                      <m:t>at least one</m:t>
                    </m:r>
                    <m:r>
                      <m:t>)</m:t>
                    </m:r>
                    <m:r>
                      <m:t>=</m:t>
                    </m:r>
                    <m:r>
                      <m:t>1</m:t>
                    </m:r>
                    <m:r>
                      <m:t>−</m:t>
                    </m:r>
                    <m:r>
                      <m:t>P</m:t>
                    </m:r>
                    <m:r>
                      <m:t>(</m:t>
                    </m:r>
                    <m:r>
                      <m:rPr>
                        <m:sty m:val="p"/>
                      </m:rPr>
                      <m:t>none</m:t>
                    </m:r>
                    <m:r>
                      <m:t>)</m:t>
                    </m:r>
                  </m:oMath>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rPr>
                                <m:sty m:val="p"/>
                              </m:rPr>
                              <m:t>Prob</m:t>
                            </m:r>
                            <m:r>
                              <m:t>(</m:t>
                            </m:r>
                            <m:r>
                              <m:rPr>
                                <m:sty m:val="p"/>
                              </m:rPr>
                              <m:t>at least 1 uninsured</m:t>
                            </m:r>
                            <m:r>
                              <m:t>)</m:t>
                            </m:r>
                          </m:e>
                          <m:e>
                            <m:r>
                              <m:t>=</m:t>
                            </m:r>
                            <m:r>
                              <m:t>1</m:t>
                            </m:r>
                            <m:r>
                              <m:t>−</m:t>
                            </m:r>
                            <m:r>
                              <m:rPr>
                                <m:sty m:val="p"/>
                              </m:rPr>
                              <m:t>Prob</m:t>
                            </m:r>
                            <m:r>
                              <m:t>(</m:t>
                            </m:r>
                            <m:r>
                              <m:rPr>
                                <m:sty m:val="p"/>
                              </m:rPr>
                              <m:t>none uninsured</m:t>
                            </m:r>
                            <m:r>
                              <m:t>)</m:t>
                            </m:r>
                          </m:e>
                        </m:mr>
                        <m:mr>
                          <m:e/>
                          <m:e>
                            <m:r>
                              <m:t>=</m:t>
                            </m:r>
                            <m:r>
                              <m:t>1</m:t>
                            </m:r>
                            <m:r>
                              <m:t>−</m:t>
                            </m:r>
                            <m:r>
                              <m:t>[</m:t>
                            </m:r>
                            <m:r>
                              <m:t>(</m:t>
                            </m:r>
                            <m:r>
                              <m:t>1</m:t>
                            </m:r>
                            <m:r>
                              <m:t>−</m:t>
                            </m:r>
                            <m:r>
                              <m:t>0.255</m:t>
                            </m:r>
                            <m:sSup>
                              <m:e>
                                <m:r>
                                  <m:t>)</m:t>
                                </m:r>
                              </m:e>
                              <m:sup>
                                <m:r>
                                  <m:t>5</m:t>
                                </m:r>
                              </m:sup>
                            </m:sSup>
                            <m:r>
                              <m:t>]</m:t>
                            </m:r>
                          </m:e>
                        </m:mr>
                        <m:mr>
                          <m:e/>
                          <m:e>
                            <m:r>
                              <m:t>=</m:t>
                            </m:r>
                            <m:r>
                              <m:t>1</m:t>
                            </m:r>
                            <m:r>
                              <m:t>−</m:t>
                            </m:r>
                            <m:sSup>
                              <m:e>
                                <m:r>
                                  <m:t>0.745</m:t>
                                </m:r>
                              </m:e>
                              <m:sup>
                                <m:r>
                                  <m:t>5</m:t>
                                </m:r>
                              </m:sup>
                            </m:sSup>
                          </m:e>
                        </m:mr>
                        <m:mr>
                          <m:e/>
                          <m:e>
                            <m:r>
                              <m:t>=</m:t>
                            </m:r>
                            <m:r>
                              <m:t>1</m:t>
                            </m:r>
                            <m:r>
                              <m:t>−</m:t>
                            </m:r>
                            <m:r>
                              <m:t>0.23</m:t>
                            </m:r>
                          </m:e>
                        </m:mr>
                        <m:mr>
                          <m:e/>
                          <m:e>
                            <m:r>
                              <m:t>=</m:t>
                            </m:r>
                            <m:r>
                              <m:t>0.77</m:t>
                            </m:r>
                          </m:e>
                        </m:mr>
                      </m:m>
                    </m:oMath>
                  </m:oMathPara>
                </a14:m>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Roughly 20% of undergraduates at a university are vegetarian or vegan. What is the probability that, among a random sample of 3 undergraduates, at least one is vegetarian or vegan?</a:t>
                </a:r>
              </a:p>
              <a:p>
                <a:pPr lvl="1"/>
                <a14:m>
                  <m:oMath xmlns:m="http://schemas.openxmlformats.org/officeDocument/2006/math">
                    <m:r>
                      <m:t>1</m:t>
                    </m:r>
                    <m:r>
                      <m:t>−</m:t>
                    </m:r>
                    <m:r>
                      <m:t>0.2</m:t>
                    </m:r>
                    <m:r>
                      <m:t>×</m:t>
                    </m:r>
                    <m:r>
                      <m:t>3</m:t>
                    </m:r>
                  </m:oMath>
                </a14:m>
              </a:p>
              <a:p>
                <a:pPr lvl="1"/>
                <a14:m>
                  <m:oMath xmlns:m="http://schemas.openxmlformats.org/officeDocument/2006/math">
                    <m:r>
                      <m:t>1</m:t>
                    </m:r>
                    <m:r>
                      <m:t>−</m:t>
                    </m:r>
                    <m:sSup>
                      <m:e>
                        <m:r>
                          <m:t>0.2</m:t>
                        </m:r>
                      </m:e>
                      <m:sup>
                        <m:r>
                          <m:t>3</m:t>
                        </m:r>
                      </m:sup>
                    </m:sSup>
                  </m:oMath>
                </a14:m>
              </a:p>
              <a:p>
                <a:pPr lvl="1"/>
                <a14:m>
                  <m:oMath xmlns:m="http://schemas.openxmlformats.org/officeDocument/2006/math">
                    <m:sSup>
                      <m:e>
                        <m:r>
                          <m:t>0.8</m:t>
                        </m:r>
                      </m:e>
                      <m:sup>
                        <m:r>
                          <m:t>3</m:t>
                        </m:r>
                      </m:sup>
                    </m:sSup>
                  </m:oMath>
                </a14:m>
              </a:p>
              <a:p>
                <a:pPr lvl="1"/>
                <a14:m>
                  <m:oMath xmlns:m="http://schemas.openxmlformats.org/officeDocument/2006/math">
                    <m:r>
                      <m:t>1</m:t>
                    </m:r>
                    <m:r>
                      <m:t>−</m:t>
                    </m:r>
                    <m:r>
                      <m:t>0.8</m:t>
                    </m:r>
                    <m:r>
                      <m:t>×</m:t>
                    </m:r>
                    <m:r>
                      <m:t>3</m:t>
                    </m:r>
                  </m:oMath>
                </a14:m>
              </a:p>
              <a:p>
                <a:pPr lvl="1"/>
                <a14:m>
                  <m:oMath xmlns:m="http://schemas.openxmlformats.org/officeDocument/2006/math">
                    <m:r>
                      <m:t>1</m:t>
                    </m:r>
                    <m:r>
                      <m:t>−</m:t>
                    </m:r>
                    <m:sSup>
                      <m:e>
                        <m:r>
                          <m:t>0.8</m:t>
                        </m:r>
                      </m:e>
                      <m:sup>
                        <m:r>
                          <m:t>3</m:t>
                        </m:r>
                      </m:sup>
                    </m:sSup>
                  </m:oMath>
                </a14:m>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Choosing</a:t>
            </a:r>
            <a:r>
              <a:rPr/>
              <a:t> </a:t>
            </a:r>
            <a:r>
              <a:rPr/>
              <a:t>the</a:t>
            </a:r>
            <a:r>
              <a:rPr/>
              <a:t> </a:t>
            </a:r>
            <a:r>
              <a:rPr/>
              <a:t>Appropriate</a:t>
            </a:r>
            <a:r>
              <a:rPr/>
              <a:t> </a:t>
            </a:r>
            <a:r>
              <a:rPr/>
              <a:t>Proportion</a:t>
            </a:r>
          </a:p>
        </p:txBody>
      </p:sp>
      <p:sp>
        <p:nvSpPr>
          <p:cNvPr id="3" name="Content Placeholder 2"/>
          <p:cNvSpPr>
            <a:spLocks noGrp="1"/>
          </p:cNvSpPr>
          <p:nvPr>
            <p:ph idx="1"/>
          </p:nvPr>
        </p:nvSpPr>
        <p:spPr/>
        <p:txBody>
          <a:bodyPr/>
          <a:lstStyle/>
          <a:p>
            <a:pPr lvl="0" marL="0" indent="0">
              <a:buNone/>
            </a:pPr>
            <a:r>
              <a:rPr/>
              <a:t>Does there appear to be a relationship between gender and whether the student is looking for a spouse in college?</a:t>
            </a:r>
          </a:p>
          <a:p>
            <a:pPr lvl="0" marL="0" indent="0">
              <a:buNone/>
            </a:pPr>
            <a:r>
              <a:rPr/>
              <a:t>looking for spouse</a:t>
            </a:r>
          </a:p>
          <a:p>
            <a:pPr lvl="0" marL="0" indent="0">
              <a:buNone/>
            </a:pPr>
            <a:r>
              <a:rPr/>
              <a:t>No</a:t>
            </a:r>
          </a:p>
          <a:p>
            <a:pPr lvl="0" marL="0" indent="0">
              <a:buNone/>
            </a:pPr>
            <a:r>
              <a:rPr/>
              <a:t>Yes</a:t>
            </a:r>
          </a:p>
          <a:p>
            <a:pPr lvl="0" marL="0" indent="0">
              <a:buNone/>
            </a:pPr>
            <a:r>
              <a:rPr/>
              <a:t>Total</a:t>
            </a:r>
          </a:p>
          <a:p>
            <a:pPr lvl="0" marL="0" indent="0">
              <a:buNone/>
            </a:pPr>
            <a:r>
              <a:rPr/>
              <a:t>gender</a:t>
            </a:r>
          </a:p>
          <a:p>
            <a:pPr lvl="0" marL="0" indent="0">
              <a:buNone/>
            </a:pPr>
            <a:r>
              <a:rPr/>
              <a:t>Female</a:t>
            </a:r>
          </a:p>
          <a:p>
            <a:pPr lvl="0" marL="0" indent="0">
              <a:buNone/>
            </a:pPr>
            <a:r>
              <a:rPr/>
              <a:t>86</a:t>
            </a:r>
          </a:p>
          <a:p>
            <a:pPr lvl="0" marL="0" indent="0">
              <a:buNone/>
            </a:pPr>
            <a:r>
              <a:rPr/>
              <a:t>51</a:t>
            </a:r>
          </a:p>
          <a:p>
            <a:pPr lvl="0" marL="0" indent="0">
              <a:buNone/>
            </a:pPr>
            <a:r>
              <a:rPr/>
              <a:t>137</a:t>
            </a:r>
          </a:p>
          <a:p>
            <a:pPr lvl="0" marL="0" indent="0">
              <a:buNone/>
            </a:pPr>
            <a:r>
              <a:rPr/>
              <a:t>Male</a:t>
            </a:r>
          </a:p>
          <a:p>
            <a:pPr lvl="0" marL="0" indent="0">
              <a:buNone/>
            </a:pPr>
            <a:r>
              <a:rPr/>
              <a:t>52</a:t>
            </a:r>
          </a:p>
          <a:p>
            <a:pPr lvl="0" marL="0" indent="0">
              <a:buNone/>
            </a:pPr>
            <a:r>
              <a:rPr/>
              <a:t>18</a:t>
            </a:r>
          </a:p>
          <a:p>
            <a:pPr lvl="0" marL="0" indent="0">
              <a:buNone/>
            </a:pPr>
            <a:r>
              <a:rPr/>
              <a:t>70</a:t>
            </a:r>
          </a:p>
          <a:p>
            <a:pPr lvl="0" marL="0" indent="0">
              <a:buNone/>
            </a:pPr>
            <a:r>
              <a:rPr/>
              <a:t>Total</a:t>
            </a:r>
          </a:p>
          <a:p>
            <a:pPr lvl="0" marL="0" indent="0">
              <a:buNone/>
            </a:pPr>
            <a:r>
              <a:rPr/>
              <a:t>138</a:t>
            </a:r>
          </a:p>
          <a:p>
            <a:pPr lvl="0" marL="0" indent="0">
              <a:buNone/>
            </a:pPr>
            <a:r>
              <a:rPr/>
              <a:t>69</a:t>
            </a:r>
          </a:p>
          <a:p>
            <a:pPr lvl="0" marL="0" indent="0">
              <a:buNone/>
            </a:pPr>
            <a:r>
              <a:rPr/>
              <a:t>207</a:t>
            </a:r>
          </a:p>
          <a:p>
            <a:pPr lvl="0" marL="0" indent="0">
              <a:buNone/>
            </a:pPr>
            <a:r>
              <a:rPr/>
              <a:t>To answer this question we examine the row proportions:</a:t>
            </a:r>
          </a:p>
          <a:p>
            <a:pPr lvl="1"/>
            <a:r>
              <a:rPr/>
              <a:t>% Females looking for a spouse: 51 / 137 ~ 0.37</a:t>
            </a:r>
          </a:p>
          <a:p>
            <a:pPr lvl="1"/>
            <a:r>
              <a:rPr/>
              <a:t>% Males looking for a spouse: 18 / 70 ~ 0.26</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P</m:t>
                            </m:r>
                            <m:r>
                              <m:t>(</m:t>
                            </m:r>
                            <m:r>
                              <m:rPr>
                                <m:sty m:val="p"/>
                              </m:rPr>
                              <m:t>at least 1 from veg</m:t>
                            </m:r>
                            <m:r>
                              <m:t>)</m:t>
                            </m:r>
                          </m:e>
                          <m:e>
                            <m:r>
                              <m:t>=</m:t>
                            </m:r>
                            <m:r>
                              <m:t>1</m:t>
                            </m:r>
                            <m:r>
                              <m:t>−</m:t>
                            </m:r>
                            <m:r>
                              <m:t>P</m:t>
                            </m:r>
                            <m:r>
                              <m:t>(</m:t>
                            </m:r>
                            <m:r>
                              <m:rPr>
                                <m:sty m:val="p"/>
                              </m:rPr>
                              <m:t>none veg</m:t>
                            </m:r>
                            <m:r>
                              <m:t>)</m:t>
                            </m:r>
                          </m:e>
                        </m:mr>
                        <m:mr>
                          <m:e/>
                          <m:e>
                            <m:r>
                              <m:t>=</m:t>
                            </m:r>
                            <m:r>
                              <m:t>1</m:t>
                            </m:r>
                            <m:r>
                              <m:t>−</m:t>
                            </m:r>
                            <m:r>
                              <m:t>(</m:t>
                            </m:r>
                            <m:r>
                              <m:t>1</m:t>
                            </m:r>
                            <m:r>
                              <m:t>−</m:t>
                            </m:r>
                            <m:r>
                              <m:t>0.2</m:t>
                            </m:r>
                            <m:sSup>
                              <m:e>
                                <m:r>
                                  <m:t>)</m:t>
                                </m:r>
                              </m:e>
                              <m:sup>
                                <m:r>
                                  <m:t>3</m:t>
                                </m:r>
                              </m:sup>
                            </m:sSup>
                          </m:e>
                        </m:mr>
                        <m:mr>
                          <m:e/>
                          <m:e>
                            <m:r>
                              <m:t>=</m:t>
                            </m:r>
                            <m:r>
                              <m:t>1</m:t>
                            </m:r>
                            <m:r>
                              <m:t>−</m:t>
                            </m:r>
                            <m:sSup>
                              <m:e>
                                <m:r>
                                  <m:t>0.8</m:t>
                                </m:r>
                              </m:e>
                              <m:sup>
                                <m:r>
                                  <m:t>3</m:t>
                                </m:r>
                              </m:sup>
                            </m:sSup>
                          </m:e>
                        </m:mr>
                        <m:mr>
                          <m:e/>
                          <m:e>
                            <m:r>
                              <m:t>=</m:t>
                            </m:r>
                            <m:r>
                              <m:t>1</m:t>
                            </m:r>
                            <m:r>
                              <m:t>−</m:t>
                            </m:r>
                            <m:r>
                              <m:t>0.512</m:t>
                            </m:r>
                            <m:r>
                              <m:t>=</m:t>
                            </m:r>
                            <m:r>
                              <m:t>0.488</m:t>
                            </m:r>
                          </m:e>
                        </m:mr>
                      </m:m>
                    </m:oMath>
                  </m:oMathPara>
                </a14:m>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Roughly 20% of undergraduates at a university are vegetarian or vegan. What is the probability that, among a random sample of 3 undergraduates, at least one is vegetarian or vegan?</a:t>
                </a:r>
              </a:p>
              <a:p>
                <a:pPr lvl="1"/>
                <a14:m>
                  <m:oMath xmlns:m="http://schemas.openxmlformats.org/officeDocument/2006/math">
                    <m:r>
                      <m:t>1</m:t>
                    </m:r>
                    <m:r>
                      <m:t>−</m:t>
                    </m:r>
                    <m:r>
                      <m:t>0.2</m:t>
                    </m:r>
                    <m:r>
                      <m:t>×</m:t>
                    </m:r>
                    <m:r>
                      <m:t>3</m:t>
                    </m:r>
                  </m:oMath>
                </a14:m>
              </a:p>
              <a:p>
                <a:pPr lvl="1"/>
                <a14:m>
                  <m:oMath xmlns:m="http://schemas.openxmlformats.org/officeDocument/2006/math">
                    <m:r>
                      <m:t>1</m:t>
                    </m:r>
                    <m:r>
                      <m:t>−</m:t>
                    </m:r>
                    <m:sSup>
                      <m:e>
                        <m:r>
                          <m:t>0.2</m:t>
                        </m:r>
                      </m:e>
                      <m:sup>
                        <m:r>
                          <m:t>3</m:t>
                        </m:r>
                      </m:sup>
                    </m:sSup>
                  </m:oMath>
                </a14:m>
              </a:p>
              <a:p>
                <a:pPr lvl="1"/>
                <a14:m>
                  <m:oMath xmlns:m="http://schemas.openxmlformats.org/officeDocument/2006/math">
                    <m:sSup>
                      <m:e>
                        <m:r>
                          <m:t>0.8</m:t>
                        </m:r>
                      </m:e>
                      <m:sup>
                        <m:r>
                          <m:t>3</m:t>
                        </m:r>
                      </m:sup>
                    </m:sSup>
                  </m:oMath>
                </a14:m>
              </a:p>
              <a:p>
                <a:pPr lvl="1"/>
                <a14:m>
                  <m:oMath xmlns:m="http://schemas.openxmlformats.org/officeDocument/2006/math">
                    <m:r>
                      <m:t>1</m:t>
                    </m:r>
                    <m:r>
                      <m:t>−</m:t>
                    </m:r>
                    <m:r>
                      <m:t>0.8</m:t>
                    </m:r>
                    <m:r>
                      <m:t>×</m:t>
                    </m:r>
                    <m:r>
                      <m:t>3</m:t>
                    </m:r>
                  </m:oMath>
                </a14:m>
              </a:p>
              <a:p>
                <a:pPr lvl="1"/>
                <a14:m>
                  <m:oMath xmlns:m="http://schemas.openxmlformats.org/officeDocument/2006/math">
                    <m:r>
                      <m:t>1</m:t>
                    </m:r>
                    <m:r>
                      <m:t>−</m:t>
                    </m:r>
                    <m:sSup>
                      <m:e>
                        <m:r>
                          <m:t>0.8</m:t>
                        </m:r>
                      </m:e>
                      <m:sup>
                        <m:r>
                          <m:t>3</m:t>
                        </m:r>
                      </m:sup>
                    </m:sSup>
                  </m:oMath>
                </a14:m>
              </a:p>
            </p:txBody>
          </p:sp>
        </mc:Choice>
      </mc:AlternateContent>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Conditional</a:t>
            </a:r>
            <a:r>
              <a:rPr/>
              <a:t> </a:t>
            </a:r>
            <a:r>
              <a:rPr/>
              <a:t>probability</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Relapse</a:t>
            </a:r>
          </a:p>
        </p:txBody>
      </p:sp>
      <p:sp>
        <p:nvSpPr>
          <p:cNvPr id="3" name="Content Placeholder 2"/>
          <p:cNvSpPr>
            <a:spLocks noGrp="1"/>
          </p:cNvSpPr>
          <p:nvPr>
            <p:ph idx="1"/>
          </p:nvPr>
        </p:nvSpPr>
        <p:spPr/>
        <p:txBody>
          <a:bodyPr/>
          <a:lstStyle/>
          <a:p>
            <a:pPr lvl="0" marL="0" indent="0">
              <a:buNone/>
            </a:pPr>
            <a:r>
              <a:rPr/>
              <a:t>Researchers randomly assigned 72 chronic users of cocaine into three groups: desipramine (antidepressant), lithium (standard treatment for cocaine) and placebo. Results of the study are summarized below.</a:t>
            </a:r>
          </a:p>
        </p:txBody>
      </p:sp>
    </p:spTree>
  </p:cSld>
</p:sld>
</file>

<file path=ppt/slides/slide74.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057400" /><a:gridCol w="2057400" /><a:gridCol w="2057400" /><a:gridCol w="2057400" /></a:tblGrid><a:tr h="0"><a:tc><a:txBody><a:bodyPr /><a:lstStyle /><a:p><a:pPr lvl="0" marL="0" indent="0" algn="l"><a:buNone /></a:pPr><a14:m><m:oMath xmlns:m="http://schemas.openxmlformats.org/officeDocument/2006/math"><m:r><m:t> </m:t></m:r></m:oMath></a14:m></a:p></a:txBody><a:tcPr /></a:tc><a:tc><a:txBody><a:bodyPr /><a:lstStyle /><a:p><a:pPr lvl="0" marL="0" indent="0" algn="l"><a:buNone /></a:pPr><a:r><a:rPr /><a:t>relapse</a:t></a:r></a:p></a:txBody><a:tcPr /></a:tc><a:tc><a:txBody><a:bodyPr /><a:lstStyle /><a:p><a:pPr lvl="0" marL="0" indent="0" algn="l"><a:buNone /></a:pPr><a:r><a:rPr /><a:t>no</a:t></a:r><a:r><a:rPr /><a:t> </a:t></a:r><a:r><a:rPr /><a:t>relapse</a:t></a:r></a:p></a:txBody><a:tcPr /></a:tc><a:tc><a:txBody><a:bodyPr /><a:lstStyle /><a:p><a:pPr lvl="0" marL="0" indent="0" algn="l"><a:buNone /></a:pPr><a:r><a:rPr /><a:t>total</a:t></a:r></a:p></a:txBody><a:tcPr /></a:tc></a:tr><a:tr h="0"><a:tc><a:txBody><a:bodyPr /><a:lstStyle /><a:p><a:pPr lvl="0" marL="0" indent="0" algn="l"><a:buNone /></a:pPr><a:r><a:rPr /><a:t>desipramine</a:t></a:r></a:p></a:txBody></a:tc><a:tc><a:txBody><a:bodyPr /><a:lstStyle /><a:p><a:pPr lvl="0" marL="0" indent="0" algn="l"><a:buNone /></a:pPr><a:r><a:rPr /><a:t>10</a:t></a:r></a:p></a:txBody></a:tc><a:tc><a:txBody><a:bodyPr /><a:lstStyle /><a:p><a:pPr lvl="0" marL="0" indent="0" algn="l"><a:buNone /></a:pPr><a:r><a:rPr /><a:t>14</a:t></a:r></a:p></a:txBody></a:tc><a:tc><a:txBody><a:bodyPr /><a:lstStyle /><a:p><a:pPr lvl="0" marL="0" indent="0" algn="l"><a:buNone /></a:pPr><a:r><a:rPr /><a:t>24</a:t></a:r></a:p></a:txBody></a:tc></a:tr><a:tr h="0"><a:tc><a:txBody><a:bodyPr /><a:lstStyle /><a:p><a:pPr lvl="0" marL="0" indent="0" algn="l"><a:buNone /></a:pPr><a:r><a:rPr /><a:t>lithium</a:t></a:r></a:p></a:txBody></a:tc><a:tc><a:txBody><a:bodyPr /><a:lstStyle /><a:p><a:pPr lvl="0" marL="0" indent="0" algn="l"><a:buNone /></a:pPr><a:r><a:rPr /><a:t>18</a:t></a:r></a:p></a:txBody></a:tc><a:tc><a:txBody><a:bodyPr /><a:lstStyle /><a:p><a:pPr lvl="0" marL="0" indent="0" algn="l"><a:buNone /></a:pPr><a:r><a:rPr /><a:t>6</a:t></a:r></a:p></a:txBody></a:tc><a:tc><a:txBody><a:bodyPr /><a:lstStyle /><a:p><a:pPr lvl="0" marL="0" indent="0" algn="l"><a:buNone /></a:pPr><a:r><a:rPr /><a:t>24</a:t></a:r></a:p></a:txBody></a:tc></a:tr><a:tr h="0"><a:tc><a:txBody><a:bodyPr /><a:lstStyle /><a:p><a:pPr lvl="0" marL="0" indent="0" algn="l"><a:buNone /></a:pPr><a:r><a:rPr /><a:t>placebo</a:t></a:r></a:p></a:txBody></a:tc><a:tc><a:txBody><a:bodyPr /><a:lstStyle /><a:p><a:pPr lvl="0" marL="0" indent="0" algn="l"><a:buNone /></a:pPr><a:r><a:rPr /><a:t>20</a:t></a:r></a:p></a:txBody></a:tc><a:tc><a:txBody><a:bodyPr /><a:lstStyle /><a:p><a:pPr lvl="0" marL="0" indent="0" algn="l"><a:buNone /></a:pPr><a:r><a:rPr /><a:t>4</a:t></a:r></a:p></a:txBody></a:tc><a:tc><a:txBody><a:bodyPr /><a:lstStyle /><a:p><a:pPr lvl="0" marL="0" indent="0" algn="l"><a:buNone /></a:pPr><a:r><a:rPr /><a:t>24</a:t></a:r></a:p></a:txBody></a:tc></a:tr><a:tr h="0"><a:tc><a:txBody><a:bodyPr /><a:lstStyle /><a:p><a:pPr lvl="0" marL="0" indent="0" algn="l"><a:buNone /></a:pPr><a:r><a:rPr /><a:t>total</a:t></a:r></a:p></a:txBody></a:tc><a:tc><a:txBody><a:bodyPr /><a:lstStyle /><a:p><a:pPr lvl="0" marL="0" indent="0" algn="l"><a:buNone /></a:pPr><a:r><a:rPr /><a:t>48</a:t></a:r></a:p></a:txBody></a:tc><a:tc><a:txBody><a:bodyPr /><a:lstStyle /><a:p><a:pPr lvl="0" marL="0" indent="0" algn="l"><a:buNone /></a:pPr><a:r><a:rPr /><a:t>24</a:t></a:r></a:p></a:txBody></a:tc><a:tc><a:txBody><a:bodyPr /><a:lstStyle /><a:p><a:pPr lvl="0" marL="0" indent="0" algn="l"><a:buNone /></a:pPr><a:r><a:rPr /><a:t>72</a:t></a:r></a:p></a:txBody></a:tc></a:tr></a:tbl></a:graphicData></a:graphic></p:graphicFrame></p:spTree></p:cSld></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hlinkClick r:id="rId2"/>
              </a:rPr>
              <a:t>http://www.oswego.edu/~srp/stats/2_way_tbl_1.htm</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Marginal</a:t>
            </a:r>
            <a:r>
              <a:rPr/>
              <a:t> </a:t>
            </a:r>
            <a:r>
              <a:rPr/>
              <a:t>probability</a:t>
            </a:r>
          </a:p>
        </p:txBody>
      </p:sp>
      <p:sp>
        <p:nvSpPr>
          <p:cNvPr id="3" name="Content Placeholder 2"/>
          <p:cNvSpPr>
            <a:spLocks noGrp="1"/>
          </p:cNvSpPr>
          <p:nvPr>
            <p:ph idx="1"/>
          </p:nvPr>
        </p:nvSpPr>
        <p:spPr/>
        <p:txBody>
          <a:bodyPr/>
          <a:lstStyle/>
          <a:p>
            <a:pPr lvl="0" marL="0" indent="0">
              <a:buNone/>
            </a:pPr>
            <a:r>
              <a:rPr b="1"/>
              <a:t>What is the probability that a patient relapsed?</a:t>
            </a:r>
          </a:p>
        </p:txBody>
      </p:sp>
    </p:spTree>
  </p:cSld>
</p:sld>
</file>

<file path=ppt/slides/slide77.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057400" /><a:gridCol w="2057400" /><a:gridCol w="2057400" /><a:gridCol w="2057400" /></a:tblGrid><a:tr h="0"><a:tc><a:txBody><a:bodyPr /><a:lstStyle /><a:p><a:pPr lvl="0" marL="0" indent="0" algn="l"><a:buNone /></a:pPr><a14:m><m:oMath xmlns:m="http://schemas.openxmlformats.org/officeDocument/2006/math"><m:r><m:t> </m:t></m:r></m:oMath></a14:m></a:p></a:txBody><a:tcPr /></a:tc><a:tc><a:txBody><a:bodyPr /><a:lstStyle /><a:p><a:pPr lvl="0" marL="0" indent="0" algn="l"><a:buNone /></a:pPr><a:r><a:rPr /><a:t>relapse</a:t></a:r></a:p></a:txBody><a:tcPr /></a:tc><a:tc><a:txBody><a:bodyPr /><a:lstStyle /><a:p><a:pPr lvl="0" marL="0" indent="0" algn="l"><a:buNone /></a:pPr><a:r><a:rPr /><a:t>no</a:t></a:r><a:r><a:rPr /><a:t> </a:t></a:r><a:r><a:rPr /><a:t>relapse</a:t></a:r></a:p></a:txBody><a:tcPr /></a:tc><a:tc><a:txBody><a:bodyPr /><a:lstStyle /><a:p><a:pPr lvl="0" marL="0" indent="0" algn="l"><a:buNone /></a:pPr><a:r><a:rPr /><a:t>total</a:t></a:r></a:p></a:txBody><a:tcPr /></a:tc></a:tr><a:tr h="0"><a:tc><a:txBody><a:bodyPr /><a:lstStyle /><a:p><a:pPr lvl="0" marL="0" indent="0" algn="l"><a:buNone /></a:pPr><a:r><a:rPr /><a:t>desipramine</a:t></a:r></a:p></a:txBody></a:tc><a:tc><a:txBody><a:bodyPr /><a:lstStyle /><a:p><a:pPr lvl="0" marL="0" indent="0" algn="l"><a:buNone /></a:pPr><a:r><a:rPr /><a:t>10</a:t></a:r></a:p></a:txBody></a:tc><a:tc><a:txBody><a:bodyPr /><a:lstStyle /><a:p><a:pPr lvl="0" marL="0" indent="0" algn="l"><a:buNone /></a:pPr><a:r><a:rPr /><a:t>14</a:t></a:r></a:p></a:txBody></a:tc><a:tc><a:txBody><a:bodyPr /><a:lstStyle /><a:p><a:pPr lvl="0" marL="0" indent="0" algn="l"><a:buNone /></a:pPr><a:r><a:rPr /><a:t>24</a:t></a:r></a:p></a:txBody></a:tc></a:tr><a:tr h="0"><a:tc><a:txBody><a:bodyPr /><a:lstStyle /><a:p><a:pPr lvl="0" marL="0" indent="0" algn="l"><a:buNone /></a:pPr><a:r><a:rPr /><a:t>lithium</a:t></a:r></a:p></a:txBody></a:tc><a:tc><a:txBody><a:bodyPr /><a:lstStyle /><a:p><a:pPr lvl="0" marL="0" indent="0" algn="l"><a:buNone /></a:pPr><a:r><a:rPr /><a:t>18</a:t></a:r></a:p></a:txBody></a:tc><a:tc><a:txBody><a:bodyPr /><a:lstStyle /><a:p><a:pPr lvl="0" marL="0" indent="0" algn="l"><a:buNone /></a:pPr><a:r><a:rPr /><a:t>6</a:t></a:r></a:p></a:txBody></a:tc><a:tc><a:txBody><a:bodyPr /><a:lstStyle /><a:p><a:pPr lvl="0" marL="0" indent="0" algn="l"><a:buNone /></a:pPr><a:r><a:rPr /><a:t>24</a:t></a:r></a:p></a:txBody></a:tc></a:tr><a:tr h="0"><a:tc><a:txBody><a:bodyPr /><a:lstStyle /><a:p><a:pPr lvl="0" marL="0" indent="0" algn="l"><a:buNone /></a:pPr><a:r><a:rPr /><a:t>placebo</a:t></a:r></a:p></a:txBody></a:tc><a:tc><a:txBody><a:bodyPr /><a:lstStyle /><a:p><a:pPr lvl="0" marL="0" indent="0" algn="l"><a:buNone /></a:pPr><a:r><a:rPr /><a:t>20</a:t></a:r></a:p></a:txBody></a:tc><a:tc><a:txBody><a:bodyPr /><a:lstStyle /><a:p><a:pPr lvl="0" marL="0" indent="0" algn="l"><a:buNone /></a:pPr><a:r><a:rPr /><a:t>4</a:t></a:r></a:p></a:txBody></a:tc><a:tc><a:txBody><a:bodyPr /><a:lstStyle /><a:p><a:pPr lvl="0" marL="0" indent="0" algn="l"><a:buNone /></a:pPr><a:r><a:rPr /><a:t>24</a:t></a:r></a:p></a:txBody></a:tc></a:tr><a:tr h="0"><a:tc><a:txBody><a:bodyPr /><a:lstStyle /><a:p><a:pPr lvl="0" marL="0" indent="0" algn="l"><a:buNone /></a:pPr><a:r><a:rPr /><a:t>total</a:t></a:r></a:p></a:txBody></a:tc><a:tc><a:txBody><a:bodyPr /><a:lstStyle /><a:p><a:pPr lvl="0" marL="0" indent="0" algn="l"><a:buNone /></a:pPr><a:r><a:rPr /><a:t>48</a:t></a:r></a:p></a:txBody></a:tc><a:tc><a:txBody><a:bodyPr /><a:lstStyle /><a:p><a:pPr lvl="0" marL="0" indent="0" algn="l"><a:buNone /></a:pPr><a:r><a:rPr /><a:t>24</a:t></a:r></a:p></a:txBody></a:tc><a:tc><a:txBody><a:bodyPr /><a:lstStyle /><a:p><a:pPr lvl="0" marL="0" indent="0" algn="l"><a:buNone /></a:pPr><a:r><a:rPr /><a:t>72</a:t></a:r></a:p></a:txBody></a:tc></a:tr></a:tbl></a:graphicData></a:graphic></p:graphicFrame></p:spTree></p:cSld></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Marginal</a:t>
            </a:r>
            <a:r>
              <a:rPr/>
              <a:t> </a:t>
            </a:r>
            <a:r>
              <a:rPr/>
              <a:t>probability</a:t>
            </a:r>
          </a:p>
        </p:txBody>
      </p:sp>
      <p:sp>
        <p:nvSpPr>
          <p:cNvPr id="3" name="Content Placeholder 2"/>
          <p:cNvSpPr>
            <a:spLocks noGrp="1"/>
          </p:cNvSpPr>
          <p:nvPr>
            <p:ph idx="1"/>
          </p:nvPr>
        </p:nvSpPr>
        <p:spPr/>
        <p:txBody>
          <a:bodyPr/>
          <a:lstStyle/>
          <a:p>
            <a:pPr lvl="0" marL="0" indent="0">
              <a:buNone/>
            </a:pPr>
            <a:r>
              <a:rPr b="1"/>
              <a:t>What is the probability that a patient relapsed?</a:t>
            </a:r>
          </a:p>
        </p:txBody>
      </p:sp>
    </p:spTree>
  </p:cSld>
</p:sld>
</file>

<file path=ppt/slides/slide79.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057400" /><a:gridCol w="2057400" /><a:gridCol w="2057400" /><a:gridCol w="2057400" /></a:tblGrid><a:tr h="0"><a:tc><a:txBody><a:bodyPr /><a:lstStyle /><a:p><a:pPr lvl="0" marL="0" indent="0" algn="l"><a:buNone /></a:pPr><a14:m><m:oMath xmlns:m="http://schemas.openxmlformats.org/officeDocument/2006/math"><m:r><m:t> </m:t></m:r></m:oMath></a14:m></a:p></a:txBody><a:tcPr /></a:tc><a:tc><a:txBody><a:bodyPr /><a:lstStyle /><a:p><a:pPr lvl="0" marL="0" indent="0" algn="l"><a:buNone /></a:pPr><a:r><a:rPr /><a:t>relapse</a:t></a:r></a:p></a:txBody><a:tcPr /></a:tc><a:tc><a:txBody><a:bodyPr /><a:lstStyle /><a:p><a:pPr lvl="0" marL="0" indent="0" algn="l"><a:buNone /></a:pPr><a:r><a:rPr /><a:t>no</a:t></a:r><a:r><a:rPr /><a:t> </a:t></a:r><a:r><a:rPr /><a:t>relapse</a:t></a:r></a:p></a:txBody><a:tcPr /></a:tc><a:tc><a:txBody><a:bodyPr /><a:lstStyle /><a:p><a:pPr lvl="0" marL="0" indent="0" algn="l"><a:buNone /></a:pPr><a:r><a:rPr /><a:t>total</a:t></a:r></a:p></a:txBody><a:tcPr /></a:tc></a:tr><a:tr h="0"><a:tc><a:txBody><a:bodyPr /><a:lstStyle /><a:p><a:pPr lvl="0" marL="0" indent="0" algn="l"><a:buNone /></a:pPr><a:r><a:rPr /><a:t>desipramine</a:t></a:r></a:p></a:txBody></a:tc><a:tc><a:txBody><a:bodyPr /><a:lstStyle /><a:p><a:pPr lvl="0" marL="0" indent="0" algn="l"><a:buNone /></a:pPr><a:r><a:rPr /><a:t>10</a:t></a:r></a:p></a:txBody></a:tc><a:tc><a:txBody><a:bodyPr /><a:lstStyle /><a:p><a:pPr lvl="0" marL="0" indent="0" algn="l"><a:buNone /></a:pPr><a:r><a:rPr /><a:t>14</a:t></a:r></a:p></a:txBody></a:tc><a:tc><a:txBody><a:bodyPr /><a:lstStyle /><a:p><a:pPr lvl="0" marL="0" indent="0" algn="l"><a:buNone /></a:pPr><a:r><a:rPr /><a:t>24</a:t></a:r></a:p></a:txBody></a:tc></a:tr><a:tr h="0"><a:tc><a:txBody><a:bodyPr /><a:lstStyle /><a:p><a:pPr lvl="0" marL="0" indent="0" algn="l"><a:buNone /></a:pPr><a:r><a:rPr /><a:t>lithium</a:t></a:r></a:p></a:txBody></a:tc><a:tc><a:txBody><a:bodyPr /><a:lstStyle /><a:p><a:pPr lvl="0" marL="0" indent="0" algn="l"><a:buNone /></a:pPr><a:r><a:rPr /><a:t>18</a:t></a:r></a:p></a:txBody></a:tc><a:tc><a:txBody><a:bodyPr /><a:lstStyle /><a:p><a:pPr lvl="0" marL="0" indent="0" algn="l"><a:buNone /></a:pPr><a:r><a:rPr /><a:t>6</a:t></a:r></a:p></a:txBody></a:tc><a:tc><a:txBody><a:bodyPr /><a:lstStyle /><a:p><a:pPr lvl="0" marL="0" indent="0" algn="l"><a:buNone /></a:pPr><a:r><a:rPr /><a:t>24</a:t></a:r></a:p></a:txBody></a:tc></a:tr><a:tr h="0"><a:tc><a:txBody><a:bodyPr /><a:lstStyle /><a:p><a:pPr lvl="0" marL="0" indent="0" algn="l"><a:buNone /></a:pPr><a:r><a:rPr /><a:t>placebo</a:t></a:r></a:p></a:txBody></a:tc><a:tc><a:txBody><a:bodyPr /><a:lstStyle /><a:p><a:pPr lvl="0" marL="0" indent="0" algn="l"><a:buNone /></a:pPr><a:r><a:rPr /><a:t>20</a:t></a:r></a:p></a:txBody></a:tc><a:tc><a:txBody><a:bodyPr /><a:lstStyle /><a:p><a:pPr lvl="0" marL="0" indent="0" algn="l"><a:buNone /></a:pPr><a:r><a:rPr /><a:t>4</a:t></a:r></a:p></a:txBody></a:tc><a:tc><a:txBody><a:bodyPr /><a:lstStyle /><a:p><a:pPr lvl="0" marL="0" indent="0" algn="l"><a:buNone /></a:pPr><a:r><a:rPr /><a:t>24</a:t></a:r></a:p></a:txBody></a:tc></a:tr><a:tr h="0"><a:tc><a:txBody><a:bodyPr /><a:lstStyle /><a:p><a:pPr lvl="0" marL="0" indent="0" algn="l"><a:buNone /></a:pPr><a:r><a:rPr /><a:t>total</a:t></a:r></a:p></a:txBody></a:tc><a:tc><a:txBody><a:bodyPr /><a:lstStyle /><a:p><a:pPr lvl="0" marL="0" indent="0" algn="l"><a:buNone /></a:pPr><a:r><a:rPr b="1" /><a:t>48</a:t></a:r></a:p></a:txBody></a:tc><a:tc><a:txBody><a:bodyPr /><a:lstStyle /><a:p><a:pPr lvl="0" marL="0" indent="0" algn="l"><a:buNone /></a:pPr><a:r><a:rPr /><a:t>24</a:t></a:r></a:p></a:txBody></a:tc><a:tc><a:txBody><a:bodyPr /><a:lstStyle /><a:p><a:pPr lvl="0" marL="0" indent="0" algn="l"><a:buNone /></a:pPr><a:r><a:rPr b="1" /><a:t>72</a:t></a:r></a:p></a:txBody></a:tc></a:tr></a:tbl></a:graphicData></a:graphic></p:graphicFrame></p:spTree></p:cSld></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Segmented</a:t>
            </a:r>
            <a:r>
              <a:rPr/>
              <a:t> </a:t>
            </a:r>
            <a:r>
              <a:rPr/>
              <a:t>Bar</a:t>
            </a:r>
            <a:r>
              <a:rPr/>
              <a:t> </a:t>
            </a:r>
            <a:r>
              <a:rPr/>
              <a:t>and</a:t>
            </a:r>
            <a:r>
              <a:rPr/>
              <a:t> </a:t>
            </a:r>
            <a:r>
              <a:rPr/>
              <a:t>Mosaic</a:t>
            </a:r>
            <a:r>
              <a:rPr/>
              <a:t> </a:t>
            </a:r>
            <a:r>
              <a:rPr/>
              <a:t>Plots</a:t>
            </a:r>
          </a:p>
        </p:txBody>
      </p:sp>
      <p:sp>
        <p:nvSpPr>
          <p:cNvPr id="3" name="Content Placeholder 2"/>
          <p:cNvSpPr>
            <a:spLocks noGrp="1"/>
          </p:cNvSpPr>
          <p:nvPr>
            <p:ph idx="1"/>
          </p:nvPr>
        </p:nvSpPr>
        <p:spPr/>
        <p:txBody>
          <a:bodyPr/>
          <a:lstStyle/>
          <a:p>
            <a:pPr lvl="0" marL="0" indent="0">
              <a:buNone/>
            </a:pPr>
            <a:r>
              <a:rPr/>
              <a:t>What are the differences between the three visualizations shown below?</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 </a:t>
                </a:r>
                <a14:m>
                  <m:oMath xmlns:m="http://schemas.openxmlformats.org/officeDocument/2006/math">
                    <m:r>
                      <m:t>P</m:t>
                    </m:r>
                    <m:r>
                      <m:t>(</m:t>
                    </m:r>
                    <m:r>
                      <m:rPr>
                        <m:sty m:val="p"/>
                      </m:rPr>
                      <m:t>relapsed</m:t>
                    </m:r>
                    <m:r>
                      <m:t>)</m:t>
                    </m:r>
                    <m:r>
                      <m:t>=</m:t>
                    </m:r>
                    <m:f>
                      <m:fPr>
                        <m:type m:val="bar"/>
                      </m:fPr>
                      <m:num>
                        <m:r>
                          <m:t>48</m:t>
                        </m:r>
                      </m:num>
                      <m:den>
                        <m:r>
                          <m:t>72</m:t>
                        </m:r>
                      </m:den>
                    </m:f>
                    <m:r>
                      <m:t>≈</m:t>
                    </m:r>
                    <m:r>
                      <m:t>0.67</m:t>
                    </m:r>
                  </m:oMath>
                </a14:m>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Joint</a:t>
            </a:r>
            <a:r>
              <a:rPr/>
              <a:t> </a:t>
            </a:r>
            <a:r>
              <a:rPr/>
              <a:t>probability</a:t>
            </a:r>
          </a:p>
        </p:txBody>
      </p:sp>
      <p:sp>
        <p:nvSpPr>
          <p:cNvPr id="3" name="Content Placeholder 2"/>
          <p:cNvSpPr>
            <a:spLocks noGrp="1"/>
          </p:cNvSpPr>
          <p:nvPr>
            <p:ph idx="1"/>
          </p:nvPr>
        </p:nvSpPr>
        <p:spPr/>
        <p:txBody>
          <a:bodyPr/>
          <a:lstStyle/>
          <a:p>
            <a:pPr lvl="0" marL="0" indent="0">
              <a:buNone/>
            </a:pPr>
            <a:r>
              <a:rPr b="1"/>
              <a:t>What is the probability that a patient received the antidepressant (desipramine) and relapsed?</a:t>
            </a:r>
          </a:p>
        </p:txBody>
      </p:sp>
    </p:spTree>
  </p:cSld>
</p:sld>
</file>

<file path=ppt/slides/slide82.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057400" /><a:gridCol w="2057400" /><a:gridCol w="2057400" /><a:gridCol w="2057400" /></a:tblGrid><a:tr h="0"><a:tc><a:txBody><a:bodyPr /><a:lstStyle /><a:p><a:pPr lvl="0" marL="0" indent="0" algn="l"><a:buNone /></a:pPr><a14:m><m:oMath xmlns:m="http://schemas.openxmlformats.org/officeDocument/2006/math"><m:r><m:t> </m:t></m:r></m:oMath></a14:m></a:p></a:txBody><a:tcPr /></a:tc><a:tc><a:txBody><a:bodyPr /><a:lstStyle /><a:p><a:pPr lvl="0" marL="0" indent="0" algn="l"><a:buNone /></a:pPr><a:r><a:rPr /><a:t>relapse</a:t></a:r></a:p></a:txBody><a:tcPr /></a:tc><a:tc><a:txBody><a:bodyPr /><a:lstStyle /><a:p><a:pPr lvl="0" marL="0" indent="0" algn="l"><a:buNone /></a:pPr><a:r><a:rPr /><a:t>no</a:t></a:r><a:r><a:rPr /><a:t> </a:t></a:r><a:r><a:rPr /><a:t>relapse</a:t></a:r></a:p></a:txBody><a:tcPr /></a:tc><a:tc><a:txBody><a:bodyPr /><a:lstStyle /><a:p><a:pPr lvl="0" marL="0" indent="0" algn="l"><a:buNone /></a:pPr><a:r><a:rPr /><a:t>total</a:t></a:r></a:p></a:txBody><a:tcPr /></a:tc></a:tr><a:tr h="0"><a:tc><a:txBody><a:bodyPr /><a:lstStyle /><a:p><a:pPr lvl="0" marL="0" indent="0" algn="l"><a:buNone /></a:pPr><a:r><a:rPr /><a:t>desipramine</a:t></a:r></a:p></a:txBody></a:tc><a:tc><a:txBody><a:bodyPr /><a:lstStyle /><a:p><a:pPr lvl="0" marL="0" indent="0" algn="l"><a:buNone /></a:pPr><a:r><a:rPr b="1" /><a:t>10</a:t></a:r></a:p></a:txBody></a:tc><a:tc><a:txBody><a:bodyPr /><a:lstStyle /><a:p><a:pPr lvl="0" marL="0" indent="0" algn="l"><a:buNone /></a:pPr><a:r><a:rPr /><a:t>14</a:t></a:r></a:p></a:txBody></a:tc><a:tc><a:txBody><a:bodyPr /><a:lstStyle /><a:p><a:pPr lvl="0" marL="0" indent="0" algn="l"><a:buNone /></a:pPr><a:r><a:rPr /><a:t>24</a:t></a:r></a:p></a:txBody></a:tc></a:tr><a:tr h="0"><a:tc><a:txBody><a:bodyPr /><a:lstStyle /><a:p><a:pPr lvl="0" marL="0" indent="0" algn="l"><a:buNone /></a:pPr><a:r><a:rPr /><a:t>lithium</a:t></a:r></a:p></a:txBody></a:tc><a:tc><a:txBody><a:bodyPr /><a:lstStyle /><a:p><a:pPr lvl="0" marL="0" indent="0" algn="l"><a:buNone /></a:pPr><a:r><a:rPr /><a:t>18</a:t></a:r></a:p></a:txBody></a:tc><a:tc><a:txBody><a:bodyPr /><a:lstStyle /><a:p><a:pPr lvl="0" marL="0" indent="0" algn="l"><a:buNone /></a:pPr><a:r><a:rPr /><a:t>6</a:t></a:r></a:p></a:txBody></a:tc><a:tc><a:txBody><a:bodyPr /><a:lstStyle /><a:p><a:pPr lvl="0" marL="0" indent="0" algn="l"><a:buNone /></a:pPr><a:r><a:rPr /><a:t>24</a:t></a:r></a:p></a:txBody></a:tc></a:tr><a:tr h="0"><a:tc><a:txBody><a:bodyPr /><a:lstStyle /><a:p><a:pPr lvl="0" marL="0" indent="0" algn="l"><a:buNone /></a:pPr><a:r><a:rPr /><a:t>placebo</a:t></a:r></a:p></a:txBody></a:tc><a:tc><a:txBody><a:bodyPr /><a:lstStyle /><a:p><a:pPr lvl="0" marL="0" indent="0" algn="l"><a:buNone /></a:pPr><a:r><a:rPr /><a:t>20</a:t></a:r></a:p></a:txBody></a:tc><a:tc><a:txBody><a:bodyPr /><a:lstStyle /><a:p><a:pPr lvl="0" marL="0" indent="0" algn="l"><a:buNone /></a:pPr><a:r><a:rPr /><a:t>4</a:t></a:r></a:p></a:txBody></a:tc><a:tc><a:txBody><a:bodyPr /><a:lstStyle /><a:p><a:pPr lvl="0" marL="0" indent="0" algn="l"><a:buNone /></a:pPr><a:r><a:rPr /><a:t>24</a:t></a:r></a:p></a:txBody></a:tc></a:tr><a:tr h="0"><a:tc><a:txBody><a:bodyPr /><a:lstStyle /><a:p><a:pPr lvl="0" marL="0" indent="0" algn="l"><a:buNone /></a:pPr><a:r><a:rPr /><a:t>total</a:t></a:r></a:p></a:txBody></a:tc><a:tc><a:txBody><a:bodyPr /><a:lstStyle /><a:p><a:pPr lvl="0" marL="0" indent="0" algn="l"><a:buNone /></a:pPr><a:r><a:rPr /><a:t>48</a:t></a:r></a:p></a:txBody></a:tc><a:tc><a:txBody><a:bodyPr /><a:lstStyle /><a:p><a:pPr lvl="0" marL="0" indent="0" algn="l"><a:buNone /></a:pPr><a:r><a:rPr /><a:t>24</a:t></a:r></a:p></a:txBody></a:tc><a:tc><a:txBody><a:bodyPr /><a:lstStyle /><a:p><a:pPr lvl="0" marL="0" indent="0" algn="l"><a:buNone /></a:pPr><a:r><a:rPr b="1" /><a:t>72</a:t></a:r></a:p></a:txBody></a:tc></a:tr></a:tbl></a:graphicData></a:graphic></p:graphicFrame></p:spTree></p:cSld></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 </a:t>
                </a:r>
                <a14:m>
                  <m:oMath xmlns:m="http://schemas.openxmlformats.org/officeDocument/2006/math">
                    <m:r>
                      <m:t>P</m:t>
                    </m:r>
                    <m:r>
                      <m:t>(</m:t>
                    </m:r>
                    <m:r>
                      <m:rPr>
                        <m:sty m:val="p"/>
                      </m:rPr>
                      <m:t>relapsed and desipramine</m:t>
                    </m:r>
                    <m:r>
                      <m:t>)</m:t>
                    </m:r>
                    <m:r>
                      <m:t>=</m:t>
                    </m:r>
                    <m:f>
                      <m:fPr>
                        <m:type m:val="bar"/>
                      </m:fPr>
                      <m:num>
                        <m:r>
                          <m:t>10</m:t>
                        </m:r>
                      </m:num>
                      <m:den>
                        <m:r>
                          <m:t>72</m:t>
                        </m:r>
                      </m:den>
                    </m:f>
                    <m:r>
                      <m:t>≈</m:t>
                    </m:r>
                    <m:r>
                      <m:t>0.14</m:t>
                    </m:r>
                  </m:oMath>
                </a14:m>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Conditional</a:t>
            </a:r>
            <a:r>
              <a:rPr/>
              <a:t> </a:t>
            </a:r>
            <a:r>
              <a:rPr/>
              <a:t>probability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The conditional probability of the outcome of interest </a:t>
                </a:r>
                <a14:m>
                  <m:oMath xmlns:m="http://schemas.openxmlformats.org/officeDocument/2006/math">
                    <m:r>
                      <m:t>A</m:t>
                    </m:r>
                  </m:oMath>
                </a14:m>
                <a:r>
                  <a:rPr b="1"/>
                  <a:t> given condition </a:t>
                </a:r>
                <a14:m>
                  <m:oMath xmlns:m="http://schemas.openxmlformats.org/officeDocument/2006/math">
                    <m:r>
                      <m:t>B</m:t>
                    </m:r>
                  </m:oMath>
                </a14:m>
                <a:r>
                  <a:rPr b="1"/>
                  <a:t> is calculated as</a:t>
                </a:r>
              </a:p>
              <a:p>
                <a:pPr lvl="0" marL="0" indent="0">
                  <a:buNone/>
                </a:pPr>
                <a14:m>
                  <m:oMath xmlns:m="http://schemas.openxmlformats.org/officeDocument/2006/math">
                    <m:r>
                      <m:t>P</m:t>
                    </m:r>
                    <m:r>
                      <m:t>(</m:t>
                    </m:r>
                    <m:r>
                      <m:t>A</m:t>
                    </m:r>
                    <m:r>
                      <m:t>|</m:t>
                    </m:r>
                    <m:r>
                      <m:t>B</m:t>
                    </m:r>
                    <m:r>
                      <m:t>)</m:t>
                    </m:r>
                    <m:r>
                      <m:t>=</m:t>
                    </m:r>
                    <m:f>
                      <m:fPr>
                        <m:type m:val="bar"/>
                      </m:fPr>
                      <m:num>
                        <m:r>
                          <m:t>P</m:t>
                        </m:r>
                        <m:r>
                          <m:t>(</m:t>
                        </m:r>
                        <m:r>
                          <m:t>A</m:t>
                        </m:r>
                        <m:r>
                          <m:rPr>
                            <m:sty m:val="p"/>
                          </m:rPr>
                          <m:t> and </m:t>
                        </m:r>
                        <m:r>
                          <m:t>B</m:t>
                        </m:r>
                        <m:r>
                          <m:t>)</m:t>
                        </m:r>
                      </m:num>
                      <m:den>
                        <m:r>
                          <m:t>P</m:t>
                        </m:r>
                        <m:r>
                          <m:t>(</m:t>
                        </m:r>
                        <m:r>
                          <m:t>B</m:t>
                        </m:r>
                        <m:r>
                          <m:t>)</m:t>
                        </m:r>
                      </m:den>
                    </m:f>
                  </m:oMath>
                </a14:m>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057400" /><a:gridCol w="2057400" /><a:gridCol w="2057400" /><a:gridCol w="2057400" /></a:tblGrid><a:tr h="0"><a:tc><a:txBody><a:bodyPr /><a:lstStyle /><a:p><a:pPr lvl="0" marL="0" indent="0" algn="l"><a:buNone /></a:pPr><a14:m><m:oMath xmlns:m="http://schemas.openxmlformats.org/officeDocument/2006/math"><m:r><m:t> </m:t></m:r></m:oMath></a14:m></a:p></a:txBody><a:tcPr /></a:tc><a:tc><a:txBody><a:bodyPr /><a:lstStyle /><a:p><a:pPr lvl="0" marL="0" indent="0" algn="l"><a:buNone /></a:pPr><a:r><a:rPr /><a:t>relapse</a:t></a:r></a:p></a:txBody><a:tcPr /></a:tc><a:tc><a:txBody><a:bodyPr /><a:lstStyle /><a:p><a:pPr lvl="0" marL="0" indent="0" algn="l"><a:buNone /></a:pPr><a:r><a:rPr /><a:t>no</a:t></a:r><a:r><a:rPr /><a:t> </a:t></a:r><a:r><a:rPr /><a:t>relapse</a:t></a:r></a:p></a:txBody><a:tcPr /></a:tc><a:tc><a:txBody><a:bodyPr /><a:lstStyle /><a:p><a:pPr lvl="0" marL="0" indent="0" algn="l"><a:buNone /></a:pPr><a:r><a:rPr /><a:t>total</a:t></a:r></a:p></a:txBody><a:tcPr /></a:tc></a:tr><a:tr h="0"><a:tc><a:txBody><a:bodyPr /><a:lstStyle /><a:p><a:pPr lvl="0" marL="0" indent="0" algn="l"><a:buNone /></a:pPr><a:r><a:rPr /><a:t>desipramine</a:t></a:r></a:p></a:txBody></a:tc><a:tc><a:txBody><a:bodyPr /><a:lstStyle /><a:p><a:pPr lvl="0" marL="0" indent="0" algn="l"><a:buNone /></a:pPr><a:r><a:rPr /><a:t>10</a:t></a:r></a:p></a:txBody></a:tc><a:tc><a:txBody><a:bodyPr /><a:lstStyle /><a:p><a:pPr lvl="0" marL="0" indent="0" algn="l"><a:buNone /></a:pPr><a:r><a:rPr /><a:t>14</a:t></a:r></a:p></a:txBody></a:tc><a:tc><a:txBody><a:bodyPr /><a:lstStyle /><a:p><a:pPr lvl="0" marL="0" indent="0" algn="l"><a:buNone /></a:pPr><a:r><a:rPr /><a:t>24</a:t></a:r></a:p></a:txBody></a:tc></a:tr><a:tr h="0"><a:tc><a:txBody><a:bodyPr /><a:lstStyle /><a:p><a:pPr lvl="0" marL="0" indent="0" algn="l"><a:buNone /></a:pPr><a:r><a:rPr /><a:t>lithium</a:t></a:r></a:p></a:txBody></a:tc><a:tc><a:txBody><a:bodyPr /><a:lstStyle /><a:p><a:pPr lvl="0" marL="0" indent="0" algn="l"><a:buNone /></a:pPr><a:r><a:rPr /><a:t>18</a:t></a:r></a:p></a:txBody></a:tc><a:tc><a:txBody><a:bodyPr /><a:lstStyle /><a:p><a:pPr lvl="0" marL="0" indent="0" algn="l"><a:buNone /></a:pPr><a:r><a:rPr /><a:t>6</a:t></a:r></a:p></a:txBody></a:tc><a:tc><a:txBody><a:bodyPr /><a:lstStyle /><a:p><a:pPr lvl="0" marL="0" indent="0" algn="l"><a:buNone /></a:pPr><a:r><a:rPr /><a:t>24</a:t></a:r></a:p></a:txBody></a:tc></a:tr><a:tr h="0"><a:tc><a:txBody><a:bodyPr /><a:lstStyle /><a:p><a:pPr lvl="0" marL="0" indent="0" algn="l"><a:buNone /></a:pPr><a:r><a:rPr /><a:t>placebo</a:t></a:r></a:p></a:txBody></a:tc><a:tc><a:txBody><a:bodyPr /><a:lstStyle /><a:p><a:pPr lvl="0" marL="0" indent="0" algn="l"><a:buNone /></a:pPr><a:r><a:rPr /><a:t>20</a:t></a:r></a:p></a:txBody></a:tc><a:tc><a:txBody><a:bodyPr /><a:lstStyle /><a:p><a:pPr lvl="0" marL="0" indent="0" algn="l"><a:buNone /></a:pPr><a:r><a:rPr /><a:t>4</a:t></a:r></a:p></a:txBody></a:tc><a:tc><a:txBody><a:bodyPr /><a:lstStyle /><a:p><a:pPr lvl="0" marL="0" indent="0" algn="l"><a:buNone /></a:pPr><a:r><a:rPr /><a:t>24</a:t></a:r></a:p></a:txBody></a:tc></a:tr><a:tr h="0"><a:tc><a:txBody><a:bodyPr /><a:lstStyle /><a:p><a:pPr lvl="0" marL="0" indent="0" algn="l"><a:buNone /></a:pPr><a:r><a:rPr /><a:t>total</a:t></a:r></a:p></a:txBody></a:tc><a:tc><a:txBody><a:bodyPr /><a:lstStyle /><a:p><a:pPr lvl="0" marL="0" indent="0" algn="l"><a:buNone /></a:pPr><a:r><a:rPr /><a:t>48</a:t></a:r></a:p></a:txBody></a:tc><a:tc><a:txBody><a:bodyPr /><a:lstStyle /><a:p><a:pPr lvl="0" marL="0" indent="0" algn="l"><a:buNone /></a:pPr><a:r><a:rPr /><a:t>24</a:t></a:r></a:p></a:txBody></a:tc><a:tc><a:txBody><a:bodyPr /><a:lstStyle /><a:p><a:pPr lvl="0" marL="0" indent="0" algn="l"><a:buNone /></a:pPr><a:r><a:rPr /><a:t>72</a:t></a:r></a:p></a:txBody></a:tc></a:tr></a:tbl></a:graphicData></a:graphic></p:graphicFrame></p:spTree></p:cSld></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Conditional</a:t>
            </a:r>
            <a:r>
              <a:rPr/>
              <a:t> </a:t>
            </a:r>
            <a:r>
              <a:rPr/>
              <a:t>probability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The conditional probability of the outcome of interest </a:t>
                </a:r>
                <a14:m>
                  <m:oMath xmlns:m="http://schemas.openxmlformats.org/officeDocument/2006/math">
                    <m:r>
                      <m:t>A</m:t>
                    </m:r>
                  </m:oMath>
                </a14:m>
                <a:r>
                  <a:rPr b="1"/>
                  <a:t> given condition </a:t>
                </a:r>
                <a14:m>
                  <m:oMath xmlns:m="http://schemas.openxmlformats.org/officeDocument/2006/math">
                    <m:r>
                      <m:t>B</m:t>
                    </m:r>
                  </m:oMath>
                </a14:m>
                <a:r>
                  <a:rPr b="1"/>
                  <a:t> is calculated as</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P</m:t>
                            </m:r>
                            <m:r>
                              <m:t>(</m:t>
                            </m:r>
                            <m:r>
                              <m:rPr>
                                <m:sty m:val="p"/>
                              </m:rPr>
                              <m:t>relapse</m:t>
                            </m:r>
                            <m:r>
                              <m:t>|</m:t>
                            </m:r>
                            <m:r>
                              <m:rPr>
                                <m:sty m:val="p"/>
                              </m:rPr>
                              <m:t>desipramine</m:t>
                            </m:r>
                            <m:r>
                              <m:t>)</m:t>
                            </m:r>
                          </m:e>
                          <m:e>
                            <m:r>
                              <m:t>=</m:t>
                            </m:r>
                            <m:f>
                              <m:fPr>
                                <m:type m:val="bar"/>
                              </m:fPr>
                              <m:num>
                                <m:r>
                                  <m:t>P</m:t>
                                </m:r>
                                <m:r>
                                  <m:t>(</m:t>
                                </m:r>
                                <m:r>
                                  <m:rPr>
                                    <m:sty m:val="p"/>
                                  </m:rPr>
                                  <m:t>relapse and desipramine</m:t>
                                </m:r>
                                <m:r>
                                  <m:t>)</m:t>
                                </m:r>
                              </m:num>
                              <m:den>
                                <m:r>
                                  <m:t>P</m:t>
                                </m:r>
                                <m:r>
                                  <m:t>(</m:t>
                                </m:r>
                                <m:r>
                                  <m:rPr>
                                    <m:sty m:val="p"/>
                                  </m:rPr>
                                  <m:t>desipramine</m:t>
                                </m:r>
                                <m:r>
                                  <m:t>)</m:t>
                                </m:r>
                              </m:den>
                            </m:f>
                          </m:e>
                        </m:mr>
                        <m:mr>
                          <m:e/>
                          <m:e>
                            <m:r>
                              <m:t>=</m:t>
                            </m:r>
                            <m:f>
                              <m:fPr>
                                <m:type m:val="bar"/>
                              </m:fPr>
                              <m:num>
                                <m:r>
                                  <m:t>10</m:t>
                                </m:r>
                                <m:r>
                                  <m:t>/</m:t>
                                </m:r>
                                <m:r>
                                  <m:t>72</m:t>
                                </m:r>
                              </m:num>
                              <m:den>
                                <m:r>
                                  <m:t>24</m:t>
                                </m:r>
                                <m:r>
                                  <m:t>/</m:t>
                                </m:r>
                                <m:r>
                                  <m:t>72</m:t>
                                </m:r>
                              </m:den>
                            </m:f>
                          </m:e>
                        </m:mr>
                        <m:mr>
                          <m:e/>
                          <m:e>
                            <m:r>
                              <m:t>=</m:t>
                            </m:r>
                            <m:f>
                              <m:fPr>
                                <m:type m:val="bar"/>
                              </m:fPr>
                              <m:num>
                                <m:r>
                                  <m:t>10</m:t>
                                </m:r>
                              </m:num>
                              <m:den>
                                <m:r>
                                  <m:t>24</m:t>
                                </m:r>
                              </m:den>
                            </m:f>
                            <m:r>
                              <m:t>=</m:t>
                            </m:r>
                            <m:r>
                              <m:t>0.42</m:t>
                            </m:r>
                          </m:e>
                        </m:mr>
                      </m:m>
                    </m:oMath>
                  </m:oMathPara>
                </a14:m>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Conditional</a:t>
            </a:r>
            <a:r>
              <a:rPr/>
              <a:t> </a:t>
            </a:r>
            <a:r>
              <a:rPr/>
              <a:t>probability</a:t>
            </a:r>
            <a:r>
              <a:rPr/>
              <a:t> </a:t>
            </a:r>
            <a:r>
              <a:rPr/>
              <a:t>(cont.)</a:t>
            </a:r>
          </a:p>
        </p:txBody>
      </p:sp>
      <p:sp>
        <p:nvSpPr>
          <p:cNvPr id="3" name="Content Placeholder 2"/>
          <p:cNvSpPr>
            <a:spLocks noGrp="1"/>
          </p:cNvSpPr>
          <p:nvPr>
            <p:ph idx="1"/>
          </p:nvPr>
        </p:nvSpPr>
        <p:spPr/>
        <p:txBody>
          <a:bodyPr/>
          <a:lstStyle/>
          <a:p>
            <a:pPr lvl="0" marL="0" indent="0">
              <a:buNone/>
            </a:pPr>
            <a:r>
              <a:rPr b="1"/>
              <a:t>If we know that a patient received the antidepressant (desipramine), what is the probability that they relapsed?</a:t>
            </a:r>
          </a:p>
        </p:txBody>
      </p:sp>
    </p:spTree>
  </p:cSld>
</p:sld>
</file>

<file path=ppt/slides/slide88.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057400" /><a:gridCol w="2057400" /><a:gridCol w="2057400" /><a:gridCol w="2057400" /></a:tblGrid><a:tr h="0"><a:tc><a:txBody><a:bodyPr /><a:lstStyle /><a:p><a:pPr lvl="0" marL="0" indent="0" algn="l"><a:buNone /></a:pPr><a14:m><m:oMath xmlns:m="http://schemas.openxmlformats.org/officeDocument/2006/math"><m:r><m:t> </m:t></m:r></m:oMath></a14:m></a:p></a:txBody><a:tcPr /></a:tc><a:tc><a:txBody><a:bodyPr /><a:lstStyle /><a:p><a:pPr lvl="0" marL="0" indent="0" algn="l"><a:buNone /></a:pPr><a:r><a:rPr /><a:t>relapse</a:t></a:r></a:p></a:txBody><a:tcPr /></a:tc><a:tc><a:txBody><a:bodyPr /><a:lstStyle /><a:p><a:pPr lvl="0" marL="0" indent="0" algn="l"><a:buNone /></a:pPr><a:r><a:rPr /><a:t>no</a:t></a:r><a:r><a:rPr /><a:t> </a:t></a:r><a:r><a:rPr /><a:t>relapse</a:t></a:r></a:p></a:txBody><a:tcPr /></a:tc><a:tc><a:txBody><a:bodyPr /><a:lstStyle /><a:p><a:pPr lvl="0" marL="0" indent="0" algn="l"><a:buNone /></a:pPr><a:r><a:rPr /><a:t>total</a:t></a:r></a:p></a:txBody><a:tcPr /></a:tc></a:tr><a:tr h="0"><a:tc><a:txBody><a:bodyPr /><a:lstStyle /><a:p><a:pPr lvl="0" marL="0" indent="0" algn="l"><a:buNone /></a:pPr><a:r><a:rPr /><a:t>desipramine</a:t></a:r></a:p></a:txBody></a:tc><a:tc><a:txBody><a:bodyPr /><a:lstStyle /><a:p><a:pPr lvl="0" marL="0" indent="0" algn="l"><a:buNone /></a:pPr><a:r><a:rPr b="1" /><a:t>10</a:t></a:r></a:p></a:txBody></a:tc><a:tc><a:txBody><a:bodyPr /><a:lstStyle /><a:p><a:pPr lvl="0" marL="0" indent="0" algn="l"><a:buNone /></a:pPr><a:r><a:rPr /><a:t>14</a:t></a:r></a:p></a:txBody></a:tc><a:tc><a:txBody><a:bodyPr /><a:lstStyle /><a:p><a:pPr lvl="0" marL="0" indent="0" algn="l"><a:buNone /></a:pPr><a:r><a:rPr b="1" /><a:t>24</a:t></a:r></a:p></a:txBody></a:tc></a:tr><a:tr h="0"><a:tc><a:txBody><a:bodyPr /><a:lstStyle /><a:p><a:pPr lvl="0" marL="0" indent="0" algn="l"><a:buNone /></a:pPr><a:r><a:rPr /><a:t>lithium</a:t></a:r></a:p></a:txBody></a:tc><a:tc><a:txBody><a:bodyPr /><a:lstStyle /><a:p><a:pPr lvl="0" marL="0" indent="0" algn="l"><a:buNone /></a:pPr><a:r><a:rPr /><a:t>18</a:t></a:r></a:p></a:txBody></a:tc><a:tc><a:txBody><a:bodyPr /><a:lstStyle /><a:p><a:pPr lvl="0" marL="0" indent="0" algn="l"><a:buNone /></a:pPr><a:r><a:rPr /><a:t>6</a:t></a:r></a:p></a:txBody></a:tc><a:tc><a:txBody><a:bodyPr /><a:lstStyle /><a:p><a:pPr lvl="0" marL="0" indent="0" algn="l"><a:buNone /></a:pPr><a:r><a:rPr /><a:t>24</a:t></a:r></a:p></a:txBody></a:tc></a:tr><a:tr h="0"><a:tc><a:txBody><a:bodyPr /><a:lstStyle /><a:p><a:pPr lvl="0" marL="0" indent="0" algn="l"><a:buNone /></a:pPr><a:r><a:rPr /><a:t>placebo</a:t></a:r></a:p></a:txBody></a:tc><a:tc><a:txBody><a:bodyPr /><a:lstStyle /><a:p><a:pPr lvl="0" marL="0" indent="0" algn="l"><a:buNone /></a:pPr><a:r><a:rPr /><a:t>20</a:t></a:r></a:p></a:txBody></a:tc><a:tc><a:txBody><a:bodyPr /><a:lstStyle /><a:p><a:pPr lvl="0" marL="0" indent="0" algn="l"><a:buNone /></a:pPr><a:r><a:rPr /><a:t>4</a:t></a:r></a:p></a:txBody></a:tc><a:tc><a:txBody><a:bodyPr /><a:lstStyle /><a:p><a:pPr lvl="0" marL="0" indent="0" algn="l"><a:buNone /></a:pPr><a:r><a:rPr /><a:t>24</a:t></a:r></a:p></a:txBody></a:tc></a:tr><a:tr h="0"><a:tc><a:txBody><a:bodyPr /><a:lstStyle /><a:p><a:pPr lvl="0" marL="0" indent="0" algn="l"><a:buNone /></a:pPr><a:r><a:rPr /><a:t>total</a:t></a:r></a:p></a:txBody></a:tc><a:tc><a:txBody><a:bodyPr /><a:lstStyle /><a:p><a:pPr lvl="0" marL="0" indent="0" algn="l"><a:buNone /></a:pPr><a:r><a:rPr /><a:t>48</a:t></a:r></a:p></a:txBody></a:tc><a:tc><a:txBody><a:bodyPr /><a:lstStyle /><a:p><a:pPr lvl="0" marL="0" indent="0" algn="l"><a:buNone /></a:pPr><a:r><a:rPr /><a:t>24</a:t></a:r></a:p></a:txBody></a:tc><a:tc><a:txBody><a:bodyPr /><a:lstStyle /><a:p><a:pPr lvl="0" marL="0" indent="0" algn="l"><a:buNone /></a:pPr><a:r><a:rPr /><a:t>72</a:t></a:r></a:p></a:txBody></a:tc></a:tr></a:tbl></a:graphicData></a:graphic></p:graphicFrame></p:spTree></p:cSld></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P</m:t>
                            </m:r>
                            <m:r>
                              <m:t>(</m:t>
                            </m:r>
                            <m:r>
                              <m:rPr>
                                <m:sty m:val="p"/>
                              </m:rPr>
                              <m:t>relapse</m:t>
                            </m:r>
                            <m:r>
                              <m:t>|</m:t>
                            </m:r>
                            <m:r>
                              <m:rPr>
                                <m:sty m:val="p"/>
                              </m:rPr>
                              <m:t>desipramine</m:t>
                            </m:r>
                            <m:r>
                              <m:t>)</m:t>
                            </m:r>
                          </m:e>
                          <m:e>
                            <m:r>
                              <m:t>=</m:t>
                            </m:r>
                            <m:f>
                              <m:fPr>
                                <m:type m:val="bar"/>
                              </m:fPr>
                              <m:num>
                                <m:r>
                                  <m:t>10</m:t>
                                </m:r>
                              </m:num>
                              <m:den>
                                <m:r>
                                  <m:t>24</m:t>
                                </m:r>
                              </m:den>
                            </m:f>
                            <m:r>
                              <m:t>≈</m:t>
                            </m:r>
                            <m:r>
                              <m:t>0.42</m:t>
                            </m:r>
                          </m:e>
                        </m:mr>
                      </m:m>
                    </m:oMath>
                  </m:oMathPara>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1_7_bar_seg.png" id="0" name="Picture 1"/>
          <p:cNvPicPr>
            <a:picLocks noGrp="1" noChangeAspect="1"/>
          </p:cNvPicPr>
          <p:nvPr/>
        </p:nvPicPr>
        <p:blipFill>
          <a:blip r:embed="rId2"/>
          <a:stretch>
            <a:fillRect/>
          </a:stretch>
        </p:blipFill>
        <p:spPr bwMode="auto">
          <a:xfrm>
            <a:off x="457200" y="2476500"/>
            <a:ext cx="8229600" cy="2781300"/>
          </a:xfrm>
          <a:prstGeom prst="rect">
            <a:avLst/>
          </a:prstGeom>
          <a:noFill/>
          <a:ln w="9525">
            <a:noFill/>
            <a:headEnd/>
            <a:tailEnd/>
          </a:ln>
        </p:spPr>
      </p:pic>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Conditional</a:t>
            </a:r>
            <a:r>
              <a:rPr/>
              <a:t> </a:t>
            </a:r>
            <a:r>
              <a:rPr/>
              <a:t>probability</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P</m:t>
                            </m:r>
                            <m:r>
                              <m:t>(</m:t>
                            </m:r>
                            <m:r>
                              <m:rPr>
                                <m:sty m:val="p"/>
                              </m:rPr>
                              <m:t>relapse</m:t>
                            </m:r>
                            <m:r>
                              <m:t>|</m:t>
                            </m:r>
                            <m:r>
                              <m:rPr>
                                <m:sty m:val="p"/>
                              </m:rPr>
                              <m:t>desipramine</m:t>
                            </m:r>
                            <m:r>
                              <m:t>)</m:t>
                            </m:r>
                          </m:e>
                          <m:e>
                            <m:r>
                              <m:t>=</m:t>
                            </m:r>
                            <m:f>
                              <m:fPr>
                                <m:type m:val="bar"/>
                              </m:fPr>
                              <m:num>
                                <m:r>
                                  <m:t>10</m:t>
                                </m:r>
                              </m:num>
                              <m:den>
                                <m:r>
                                  <m:t>24</m:t>
                                </m:r>
                              </m:den>
                            </m:f>
                            <m:r>
                              <m:t>≈</m:t>
                            </m:r>
                            <m:r>
                              <m:t>0.42</m:t>
                            </m:r>
                          </m:e>
                        </m:mr>
                        <m:mr>
                          <m:e>
                            <m:r>
                              <m:t>P</m:t>
                            </m:r>
                            <m:r>
                              <m:t>(</m:t>
                            </m:r>
                            <m:r>
                              <m:rPr>
                                <m:sty m:val="p"/>
                              </m:rPr>
                              <m:t>relapse</m:t>
                            </m:r>
                            <m:r>
                              <m:t>|</m:t>
                            </m:r>
                            <m:r>
                              <m:rPr>
                                <m:sty m:val="p"/>
                              </m:rPr>
                              <m:t>lithium</m:t>
                            </m:r>
                            <m:r>
                              <m:t>)</m:t>
                            </m:r>
                          </m:e>
                          <m:e>
                            <m:r>
                              <m:t>=</m:t>
                            </m:r>
                            <m:f>
                              <m:fPr>
                                <m:type m:val="bar"/>
                              </m:fPr>
                              <m:num>
                                <m:r>
                                  <m:t>18</m:t>
                                </m:r>
                              </m:num>
                              <m:den>
                                <m:r>
                                  <m:t>24</m:t>
                                </m:r>
                              </m:den>
                            </m:f>
                            <m:r>
                              <m:t>≈</m:t>
                            </m:r>
                            <m:r>
                              <m:t>0.75</m:t>
                            </m:r>
                          </m:e>
                        </m:mr>
                        <m:mr>
                          <m:e>
                            <m:r>
                              <m:t>P</m:t>
                            </m:r>
                            <m:r>
                              <m:t>(</m:t>
                            </m:r>
                            <m:r>
                              <m:rPr>
                                <m:sty m:val="p"/>
                              </m:rPr>
                              <m:t>relapse</m:t>
                            </m:r>
                            <m:r>
                              <m:t>|</m:t>
                            </m:r>
                            <m:r>
                              <m:rPr>
                                <m:sty m:val="p"/>
                              </m:rPr>
                              <m:t>placebo</m:t>
                            </m:r>
                            <m:r>
                              <m:t>)</m:t>
                            </m:r>
                          </m:e>
                          <m:e>
                            <m:r>
                              <m:t>=</m:t>
                            </m:r>
                            <m:f>
                              <m:fPr>
                                <m:type m:val="bar"/>
                              </m:fPr>
                              <m:num>
                                <m:r>
                                  <m:t>20</m:t>
                                </m:r>
                              </m:num>
                              <m:den>
                                <m:r>
                                  <m:t>24</m:t>
                                </m:r>
                              </m:den>
                            </m:f>
                            <m:r>
                              <m:t>≈</m:t>
                            </m:r>
                            <m:r>
                              <m:t>0.83</m:t>
                            </m:r>
                          </m:e>
                        </m:mr>
                      </m:m>
                    </m:oMath>
                  </m:oMathPara>
                </a14:m>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Conditional</a:t>
            </a:r>
            <a:r>
              <a:rPr/>
              <a:t> </a:t>
            </a:r>
            <a:r>
              <a:rPr/>
              <a:t>probability</a:t>
            </a:r>
            <a:r>
              <a:rPr/>
              <a:t> </a:t>
            </a:r>
            <a:r>
              <a:rPr/>
              <a:t>(cont.)</a:t>
            </a:r>
          </a:p>
        </p:txBody>
      </p:sp>
      <p:sp>
        <p:nvSpPr>
          <p:cNvPr id="3" name="Content Placeholder 2"/>
          <p:cNvSpPr>
            <a:spLocks noGrp="1"/>
          </p:cNvSpPr>
          <p:nvPr>
            <p:ph idx="1"/>
          </p:nvPr>
        </p:nvSpPr>
        <p:spPr/>
        <p:txBody>
          <a:bodyPr/>
          <a:lstStyle/>
          <a:p>
            <a:pPr lvl="0" marL="0" indent="0">
              <a:buNone/>
            </a:pPr>
            <a:r>
              <a:rPr b="1"/>
              <a:t>If we know that a patient relapsed, what is the probability that they received the antidepressant (desipramine)?</a:t>
            </a:r>
          </a:p>
        </p:txBody>
      </p:sp>
    </p:spTree>
  </p:cSld>
</p:sld>
</file>

<file path=ppt/slides/slide92.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057400" /><a:gridCol w="2057400" /><a:gridCol w="2057400" /><a:gridCol w="2057400" /></a:tblGrid><a:tr h="0"><a:tc><a:txBody><a:bodyPr /><a:lstStyle /><a:p><a:pPr lvl="0" marL="0" indent="0" algn="l"><a:buNone /></a:pPr><a14:m><m:oMath xmlns:m="http://schemas.openxmlformats.org/officeDocument/2006/math"><m:r><m:t> </m:t></m:r></m:oMath></a14:m></a:p></a:txBody><a:tcPr /></a:tc><a:tc><a:txBody><a:bodyPr /><a:lstStyle /><a:p><a:pPr lvl="0" marL="0" indent="0" algn="l"><a:buNone /></a:pPr><a:r><a:rPr /><a:t>relapse</a:t></a:r></a:p></a:txBody><a:tcPr /></a:tc><a:tc><a:txBody><a:bodyPr /><a:lstStyle /><a:p><a:pPr lvl="0" marL="0" indent="0" algn="l"><a:buNone /></a:pPr><a:r><a:rPr /><a:t>no</a:t></a:r><a:r><a:rPr /><a:t> </a:t></a:r><a:r><a:rPr /><a:t>relapse</a:t></a:r></a:p></a:txBody><a:tcPr /></a:tc><a:tc><a:txBody><a:bodyPr /><a:lstStyle /><a:p><a:pPr lvl="0" marL="0" indent="0" algn="l"><a:buNone /></a:pPr><a:r><a:rPr /><a:t>total</a:t></a:r></a:p></a:txBody><a:tcPr /></a:tc></a:tr><a:tr h="0"><a:tc><a:txBody><a:bodyPr /><a:lstStyle /><a:p><a:pPr lvl="0" marL="0" indent="0" algn="l"><a:buNone /></a:pPr><a:r><a:rPr /><a:t>desipramine</a:t></a:r></a:p></a:txBody></a:tc><a:tc><a:txBody><a:bodyPr /><a:lstStyle /><a:p><a:pPr lvl="0" marL="0" indent="0" algn="l"><a:buNone /></a:pPr><a:r><a:rPr b="1" /><a:t>10</a:t></a:r></a:p></a:txBody></a:tc><a:tc><a:txBody><a:bodyPr /><a:lstStyle /><a:p><a:pPr lvl="0" marL="0" indent="0" algn="l"><a:buNone /></a:pPr><a:r><a:rPr /><a:t>14</a:t></a:r></a:p></a:txBody></a:tc><a:tc><a:txBody><a:bodyPr /><a:lstStyle /><a:p><a:pPr lvl="0" marL="0" indent="0" algn="l"><a:buNone /></a:pPr><a:r><a:rPr /><a:t>24</a:t></a:r></a:p></a:txBody></a:tc></a:tr><a:tr h="0"><a:tc><a:txBody><a:bodyPr /><a:lstStyle /><a:p><a:pPr lvl="0" marL="0" indent="0" algn="l"><a:buNone /></a:pPr><a:r><a:rPr /><a:t>lithium</a:t></a:r></a:p></a:txBody></a:tc><a:tc><a:txBody><a:bodyPr /><a:lstStyle /><a:p><a:pPr lvl="0" marL="0" indent="0" algn="l"><a:buNone /></a:pPr><a:r><a:rPr /><a:t>18</a:t></a:r></a:p></a:txBody></a:tc><a:tc><a:txBody><a:bodyPr /><a:lstStyle /><a:p><a:pPr lvl="0" marL="0" indent="0" algn="l"><a:buNone /></a:pPr><a:r><a:rPr /><a:t>6</a:t></a:r></a:p></a:txBody></a:tc><a:tc><a:txBody><a:bodyPr /><a:lstStyle /><a:p><a:pPr lvl="0" marL="0" indent="0" algn="l"><a:buNone /></a:pPr><a:r><a:rPr /><a:t>24</a:t></a:r></a:p></a:txBody></a:tc></a:tr><a:tr h="0"><a:tc><a:txBody><a:bodyPr /><a:lstStyle /><a:p><a:pPr lvl="0" marL="0" indent="0" algn="l"><a:buNone /></a:pPr><a:r><a:rPr /><a:t>placebo</a:t></a:r></a:p></a:txBody></a:tc><a:tc><a:txBody><a:bodyPr /><a:lstStyle /><a:p><a:pPr lvl="0" marL="0" indent="0" algn="l"><a:buNone /></a:pPr><a:r><a:rPr /><a:t>20</a:t></a:r></a:p></a:txBody></a:tc><a:tc><a:txBody><a:bodyPr /><a:lstStyle /><a:p><a:pPr lvl="0" marL="0" indent="0" algn="l"><a:buNone /></a:pPr><a:r><a:rPr /><a:t>4</a:t></a:r></a:p></a:txBody></a:tc><a:tc><a:txBody><a:bodyPr /><a:lstStyle /><a:p><a:pPr lvl="0" marL="0" indent="0" algn="l"><a:buNone /></a:pPr><a:r><a:rPr /><a:t>24</a:t></a:r></a:p></a:txBody></a:tc></a:tr><a:tr h="0"><a:tc><a:txBody><a:bodyPr /><a:lstStyle /><a:p><a:pPr lvl="0" marL="0" indent="0" algn="l"><a:buNone /></a:pPr><a:r><a:rPr /><a:t>total</a:t></a:r></a:p></a:txBody></a:tc><a:tc><a:txBody><a:bodyPr /><a:lstStyle /><a:p><a:pPr lvl="0" marL="0" indent="0" algn="l"><a:buNone /></a:pPr><a:r><a:rPr b="1" /><a:t>48</a:t></a:r></a:p></a:txBody></a:tc><a:tc><a:txBody><a:bodyPr /><a:lstStyle /><a:p><a:pPr lvl="0" marL="0" indent="0" algn="l"><a:buNone /></a:pPr><a:r><a:rPr /><a:t>24</a:t></a:r></a:p></a:txBody></a:tc><a:tc><a:txBody><a:bodyPr /><a:lstStyle /><a:p><a:pPr lvl="0" marL="0" indent="0" algn="l"><a:buNone /></a:pPr><a:r><a:rPr /><a:t>72</a:t></a:r></a:p></a:txBody></a:tc></a:tr></a:tbl></a:graphicData></a:graphic></p:graphicFrame></p:spTree></p:cSld></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P</m:t>
                            </m:r>
                            <m:r>
                              <m:t>(</m:t>
                            </m:r>
                            <m:r>
                              <m:rPr>
                                <m:sty m:val="p"/>
                              </m:rPr>
                              <m:t>desipramine</m:t>
                            </m:r>
                            <m:r>
                              <m:t>|</m:t>
                            </m:r>
                            <m:r>
                              <m:rPr>
                                <m:sty m:val="p"/>
                              </m:rPr>
                              <m:t>relapse</m:t>
                            </m:r>
                            <m:r>
                              <m:t>)</m:t>
                            </m:r>
                          </m:e>
                          <m:e>
                            <m:r>
                              <m:t>=</m:t>
                            </m:r>
                            <m:f>
                              <m:fPr>
                                <m:type m:val="bar"/>
                              </m:fPr>
                              <m:num>
                                <m:r>
                                  <m:t>10</m:t>
                                </m:r>
                              </m:num>
                              <m:den>
                                <m:r>
                                  <m:t>48</m:t>
                                </m:r>
                              </m:den>
                            </m:f>
                            <m:r>
                              <m:t>≈</m:t>
                            </m:r>
                            <m:r>
                              <m:t>0.21</m:t>
                            </m:r>
                          </m:e>
                        </m:mr>
                      </m:m>
                    </m:oMath>
                  </m:oMathPara>
                </a14:m>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General</a:t>
            </a:r>
            <a:r>
              <a:rPr/>
              <a:t> </a:t>
            </a:r>
            <a:r>
              <a:rPr/>
              <a:t>multiplication</a:t>
            </a:r>
            <a:r>
              <a:rPr/>
              <a:t> </a:t>
            </a:r>
            <a:r>
              <a:rPr/>
              <a:t>rule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Earlier we saw that if two events are independent, their joint probability is simply the product of their probabilities. If the events are not believed to be independent, the joint probability is calculated slightly differently.</a:t>
                </a:r>
              </a:p>
              <a:p>
                <a:pPr lvl="1"/>
                <a:r>
                  <a:rPr/>
                  <a:t>If </a:t>
                </a:r>
                <a14:m>
                  <m:oMath xmlns:m="http://schemas.openxmlformats.org/officeDocument/2006/math">
                    <m:r>
                      <m:t>A</m:t>
                    </m:r>
                  </m:oMath>
                </a14:m>
                <a:r>
                  <a:rPr/>
                  <a:t> and </a:t>
                </a:r>
                <a14:m>
                  <m:oMath xmlns:m="http://schemas.openxmlformats.org/officeDocument/2006/math">
                    <m:r>
                      <m:t>B</m:t>
                    </m:r>
                  </m:oMath>
                </a14:m>
                <a:r>
                  <a:rPr/>
                  <a:t> represent two outcomes or events, then </a:t>
                </a:r>
                <a14:m>
                  <m:oMath xmlns:m="http://schemas.openxmlformats.org/officeDocument/2006/math">
                    <m:r>
                      <m:t>P</m:t>
                    </m:r>
                    <m:r>
                      <m:t>(</m:t>
                    </m:r>
                    <m:r>
                      <m:rPr>
                        <m:sty m:val="p"/>
                      </m:rPr>
                      <m:t>A and B</m:t>
                    </m:r>
                    <m:r>
                      <m:t>)</m:t>
                    </m:r>
                    <m:r>
                      <m:t>=</m:t>
                    </m:r>
                    <m:r>
                      <m:t>P</m:t>
                    </m:r>
                    <m:r>
                      <m:t>(</m:t>
                    </m:r>
                    <m:r>
                      <m:t>A</m:t>
                    </m:r>
                    <m:r>
                      <m:t>|</m:t>
                    </m:r>
                    <m:r>
                      <m:t>B</m:t>
                    </m:r>
                    <m:r>
                      <m:t>)</m:t>
                    </m:r>
                    <m:r>
                      <m:t>×</m:t>
                    </m:r>
                    <m:r>
                      <m:t>P</m:t>
                    </m:r>
                    <m:r>
                      <m:t>(</m:t>
                    </m:r>
                    <m:r>
                      <m:t>B</m:t>
                    </m:r>
                    <m:r>
                      <m:t>)</m:t>
                    </m:r>
                  </m:oMath>
                </a14:m>
                <a:r>
                  <a:rPr/>
                  <a:t> Note that this formula is simply the conditional probability formula, rearranged.</a:t>
                </a:r>
              </a:p>
              <a:p>
                <a:pPr lvl="1"/>
                <a:r>
                  <a:rPr/>
                  <a:t>It is useful to think of </a:t>
                </a:r>
                <a14:m>
                  <m:oMath xmlns:m="http://schemas.openxmlformats.org/officeDocument/2006/math">
                    <m:r>
                      <m:t>A</m:t>
                    </m:r>
                  </m:oMath>
                </a14:m>
                <a:r>
                  <a:rPr/>
                  <a:t> as the outcome of interest and </a:t>
                </a:r>
                <a14:m>
                  <m:oMath xmlns:m="http://schemas.openxmlformats.org/officeDocument/2006/math">
                    <m:r>
                      <m:t>B</m:t>
                    </m:r>
                  </m:oMath>
                </a14:m>
                <a:r>
                  <a:rPr/>
                  <a:t> as the condition.</a:t>
                </a: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Independence</a:t>
            </a:r>
            <a:r>
              <a:rPr/>
              <a:t> </a:t>
            </a:r>
            <a:r>
              <a:rPr/>
              <a:t>and</a:t>
            </a:r>
            <a:r>
              <a:rPr/>
              <a:t> </a:t>
            </a:r>
            <a:r>
              <a:rPr/>
              <a:t>conditional</a:t>
            </a:r>
            <a:r>
              <a:rPr/>
              <a:t> </a:t>
            </a:r>
            <a:r>
              <a:rPr/>
              <a:t>probabilities</a:t>
            </a:r>
          </a:p>
        </p:txBody>
      </p:sp>
      <p:sp>
        <p:nvSpPr>
          <p:cNvPr id="3" name="Content Placeholder 2"/>
          <p:cNvSpPr>
            <a:spLocks noGrp="1"/>
          </p:cNvSpPr>
          <p:nvPr>
            <p:ph idx="1"/>
          </p:nvPr>
        </p:nvSpPr>
        <p:spPr/>
        <p:txBody>
          <a:bodyPr/>
          <a:lstStyle/>
          <a:p>
            <a:pPr lvl="0" marL="0" indent="0">
              <a:buNone/>
            </a:pPr>
            <a:r>
              <a:rPr/>
              <a:t>Consider the following (hypothetical) distribution of gender and major of students in an introductory statistics class: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marL="0" indent="0" algn="r">
                        <a:buNone/>
                      </a:pPr>
                      <a:r>
                        <a:rPr/>
                        <a:t>soc</a:t>
                      </a:r>
                    </a:p>
                  </a:txBody>
                  <a:tcPr/>
                </a:tc>
                <a:tc>
                  <a:txBody>
                    <a:bodyPr/>
                    <a:lstStyle/>
                    <a:p>
                      <a:pPr lvl="0" marL="0" indent="0">
                        <a:buNone/>
                      </a:pPr>
                      <a:r>
                        <a:rPr/>
                        <a:t>ial</a:t>
                      </a:r>
                      <a:r>
                        <a:rPr/>
                        <a:t> </a:t>
                      </a:r>
                      <a:r>
                        <a:rPr/>
                        <a:t>science</a:t>
                      </a:r>
                      <a:r>
                        <a:rPr/>
                        <a:t> </a:t>
                      </a:r>
                      <a:r>
                        <a:rPr/>
                        <a:t>non</a:t>
                      </a:r>
                    </a:p>
                  </a:txBody>
                  <a:tcPr/>
                </a:tc>
                <a:tc>
                  <a:txBody>
                    <a:bodyPr/>
                    <a:lstStyle/>
                    <a:p>
                      <a:pPr lvl="0" marL="0" indent="0">
                        <a:buNone/>
                      </a:pPr>
                      <a:r>
                        <a:rPr/>
                        <a:t>-social</a:t>
                      </a:r>
                      <a:r>
                        <a:rPr/>
                        <a:t> </a:t>
                      </a:r>
                      <a:r>
                        <a:rPr/>
                        <a:t>science</a:t>
                      </a:r>
                      <a:r>
                        <a:rPr/>
                        <a:t> </a:t>
                      </a:r>
                      <a:r>
                        <a:rPr/>
                        <a:t>tot</a:t>
                      </a:r>
                    </a:p>
                  </a:txBody>
                  <a:tcPr/>
                </a:tc>
                <a:tc>
                  <a:txBody>
                    <a:bodyPr/>
                    <a:lstStyle/>
                    <a:p>
                      <a:pPr lvl="0" marL="0" indent="0" algn="l">
                        <a:buNone/>
                      </a:pPr>
                      <a:r>
                        <a:rPr/>
                        <a:t>al</a:t>
                      </a:r>
                    </a:p>
                  </a:txBody>
                  <a:tcPr/>
                </a:tc>
              </a:tr>
              <a:tr h="0">
                <a:tc>
                  <a:txBody>
                    <a:bodyPr/>
                    <a:lstStyle/>
                    <a:p>
                      <a:pPr lvl="0" marL="0" indent="0" algn="r">
                        <a:buNone/>
                      </a:pPr>
                      <a:r>
                        <a:rPr/>
                        <a:t>female</a:t>
                      </a:r>
                    </a:p>
                  </a:txBody>
                </a:tc>
                <a:tc>
                  <a:txBody>
                    <a:bodyPr/>
                    <a:lstStyle/>
                    <a:p>
                      <a:pPr lvl="0" marL="0" indent="0">
                        <a:buNone/>
                      </a:pPr>
                      <a:r>
                        <a:rPr/>
                        <a:t>30</a:t>
                      </a:r>
                    </a:p>
                  </a:txBody>
                </a:tc>
                <a:tc>
                  <a:txBody>
                    <a:bodyPr/>
                    <a:lstStyle/>
                    <a:p>
                      <a:pPr lvl="0" marL="0" indent="0">
                        <a:buNone/>
                      </a:pPr>
                      <a:r>
                        <a:rPr/>
                        <a:t>20</a:t>
                      </a:r>
                    </a:p>
                  </a:txBody>
                </a:tc>
                <a:tc>
                  <a:txBody>
                    <a:bodyPr/>
                    <a:lstStyle/>
                    <a:p>
                      <a:pPr lvl="0" marL="0" indent="0" algn="l">
                        <a:buNone/>
                      </a:pPr>
                      <a:r>
                        <a:rPr/>
                        <a:t>50</a:t>
                      </a:r>
                    </a:p>
                  </a:txBody>
                </a:tc>
              </a:tr>
              <a:tr h="0">
                <a:tc>
                  <a:txBody>
                    <a:bodyPr/>
                    <a:lstStyle/>
                    <a:p>
                      <a:pPr lvl="0" marL="0" indent="0" algn="r">
                        <a:buNone/>
                      </a:pPr>
                      <a:r>
                        <a:rPr/>
                        <a:t>male</a:t>
                      </a:r>
                    </a:p>
                  </a:txBody>
                </a:tc>
                <a:tc>
                  <a:txBody>
                    <a:bodyPr/>
                    <a:lstStyle/>
                    <a:p>
                      <a:pPr lvl="0" marL="0" indent="0">
                        <a:buNone/>
                      </a:pPr>
                      <a:r>
                        <a:rPr/>
                        <a:t>30</a:t>
                      </a:r>
                    </a:p>
                  </a:txBody>
                </a:tc>
                <a:tc>
                  <a:txBody>
                    <a:bodyPr/>
                    <a:lstStyle/>
                    <a:p>
                      <a:pPr lvl="0" marL="0" indent="0">
                        <a:buNone/>
                      </a:pPr>
                      <a:r>
                        <a:rPr/>
                        <a:t>20</a:t>
                      </a:r>
                    </a:p>
                  </a:txBody>
                </a:tc>
                <a:tc>
                  <a:txBody>
                    <a:bodyPr/>
                    <a:lstStyle/>
                    <a:p>
                      <a:pPr lvl="0" marL="0" indent="0" algn="l">
                        <a:buNone/>
                      </a:pPr>
                      <a:r>
                        <a:rPr/>
                        <a:t>50</a:t>
                      </a:r>
                    </a:p>
                  </a:txBody>
                </a:tc>
              </a:tr>
              <a:tr h="0">
                <a:tc>
                  <a:txBody>
                    <a:bodyPr/>
                    <a:lstStyle/>
                    <a:p>
                      <a:pPr lvl="0" marL="0" indent="0" algn="r">
                        <a:buNone/>
                      </a:pPr>
                      <a:r>
                        <a:rPr/>
                        <a:t>total</a:t>
                      </a:r>
                    </a:p>
                  </a:txBody>
                </a:tc>
                <a:tc>
                  <a:txBody>
                    <a:bodyPr/>
                    <a:lstStyle/>
                    <a:p>
                      <a:pPr lvl="0" marL="0" indent="0">
                        <a:buNone/>
                      </a:pPr>
                      <a:r>
                        <a:rPr/>
                        <a:t>60</a:t>
                      </a:r>
                    </a:p>
                  </a:txBody>
                </a:tc>
                <a:tc>
                  <a:txBody>
                    <a:bodyPr/>
                    <a:lstStyle/>
                    <a:p>
                      <a:pPr lvl="0" marL="0" indent="0">
                        <a:buNone/>
                      </a:pPr>
                      <a:r>
                        <a:rPr/>
                        <a:t>40</a:t>
                      </a:r>
                    </a:p>
                  </a:txBody>
                </a:tc>
                <a:tc>
                  <a:txBody>
                    <a:bodyPr/>
                    <a:lstStyle/>
                    <a:p>
                      <a:pPr lvl="0" marL="0" indent="0" algn="l">
                        <a:buNone/>
                      </a:pPr>
                      <a:r>
                        <a:rPr/>
                        <a:t>100</a:t>
                      </a:r>
                    </a:p>
                  </a:txBody>
                </a:tc>
              </a:tr>
            </a:tbl>
          </a:graphicData>
        </a:graphic>
      </p:graphicFrame>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 probability that a randomly selected student is a social science major is </a:t>
                </a:r>
                <a14:m>
                  <m:oMath xmlns:m="http://schemas.openxmlformats.org/officeDocument/2006/math">
                    <m:f>
                      <m:fPr>
                        <m:type m:val="bar"/>
                      </m:fPr>
                      <m:num>
                        <m:r>
                          <m:t>60</m:t>
                        </m:r>
                      </m:num>
                      <m:den>
                        <m:r>
                          <m:t>100</m:t>
                        </m:r>
                      </m:den>
                    </m:f>
                    <m:r>
                      <m:t>=</m:t>
                    </m:r>
                    <m:r>
                      <m:t>0.6</m:t>
                    </m:r>
                  </m:oMath>
                </a14:m>
                <a:r>
                  <a:rPr/>
                  <a:t>. </a:t>
                </a:r>
              </a:p>
              <a:p>
                <a:pPr lvl="1"/>
                <a:r>
                  <a:rPr/>
                  <a:t>The probability that a randomly selected student is a social science major given that they are female is </a:t>
                </a:r>
                <a14:m>
                  <m:oMath xmlns:m="http://schemas.openxmlformats.org/officeDocument/2006/math">
                    <m:f>
                      <m:fPr>
                        <m:type m:val="bar"/>
                      </m:fPr>
                      <m:num>
                        <m:r>
                          <m:t>30</m:t>
                        </m:r>
                      </m:num>
                      <m:den>
                        <m:r>
                          <m:t>50</m:t>
                        </m:r>
                      </m:den>
                    </m:f>
                    <m:r>
                      <m:t>=</m:t>
                    </m:r>
                    <m:r>
                      <m:t>0.6</m:t>
                    </m:r>
                  </m:oMath>
                </a14:m>
                <a:r>
                  <a:rPr/>
                  <a:t>. </a:t>
                </a:r>
              </a:p>
              <a:p>
                <a:pPr lvl="1"/>
                <a:r>
                  <a:rPr/>
                  <a:t>Since </a:t>
                </a:r>
                <a14:m>
                  <m:oMath xmlns:m="http://schemas.openxmlformats.org/officeDocument/2006/math">
                    <m:r>
                      <m:t>P</m:t>
                    </m:r>
                    <m:r>
                      <m:t>(</m:t>
                    </m:r>
                    <m:r>
                      <m:t>S</m:t>
                    </m:r>
                    <m:r>
                      <m:t>S</m:t>
                    </m:r>
                    <m:r>
                      <m:t>|</m:t>
                    </m:r>
                    <m:r>
                      <m:t>M</m:t>
                    </m:r>
                    <m:r>
                      <m:t>)</m:t>
                    </m:r>
                  </m:oMath>
                </a14:m>
                <a:r>
                  <a:rPr/>
                  <a:t> also equals 0.6, major of students in this class does not depend on their gender: P(SS </a:t>
                </a:r>
                <a14:m>
                  <m:oMath xmlns:m="http://schemas.openxmlformats.org/officeDocument/2006/math">
                    <m:r>
                      <m:t>|</m:t>
                    </m:r>
                  </m:oMath>
                </a14:m>
                <a:r>
                  <a:rPr/>
                  <a:t> F) = P(SS).</a:t>
                </a: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Independence</a:t>
            </a:r>
            <a:r>
              <a:rPr/>
              <a:t> </a:t>
            </a:r>
            <a:r>
              <a:rPr/>
              <a:t>and</a:t>
            </a:r>
            <a:r>
              <a:rPr/>
              <a:t> </a:t>
            </a:r>
            <a:r>
              <a:rPr/>
              <a:t>conditional</a:t>
            </a:r>
            <a:r>
              <a:rPr/>
              <a:t> </a:t>
            </a:r>
            <a:r>
              <a:rPr/>
              <a:t>probabilities</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Generically, if </a:t>
                </a:r>
                <a14:m>
                  <m:oMath xmlns:m="http://schemas.openxmlformats.org/officeDocument/2006/math">
                    <m:r>
                      <m:t>P</m:t>
                    </m:r>
                    <m:r>
                      <m:t>(</m:t>
                    </m:r>
                    <m:r>
                      <m:t>A</m:t>
                    </m:r>
                    <m:r>
                      <m:t>|</m:t>
                    </m:r>
                    <m:r>
                      <m:t>B</m:t>
                    </m:r>
                    <m:r>
                      <m:t>)</m:t>
                    </m:r>
                    <m:r>
                      <m:t>=</m:t>
                    </m:r>
                    <m:r>
                      <m:t>P</m:t>
                    </m:r>
                    <m:r>
                      <m:t>(</m:t>
                    </m:r>
                    <m:r>
                      <m:t>A</m:t>
                    </m:r>
                    <m:r>
                      <m:t>)</m:t>
                    </m:r>
                  </m:oMath>
                </a14:m>
                <a:r>
                  <a:rPr/>
                  <a:t> then the events </a:t>
                </a:r>
                <a14:m>
                  <m:oMath xmlns:m="http://schemas.openxmlformats.org/officeDocument/2006/math">
                    <m:r>
                      <m:t>A</m:t>
                    </m:r>
                  </m:oMath>
                </a14:m>
                <a:r>
                  <a:rPr/>
                  <a:t> and </a:t>
                </a:r>
                <a14:m>
                  <m:oMath xmlns:m="http://schemas.openxmlformats.org/officeDocument/2006/math">
                    <m:r>
                      <m:t>B</m:t>
                    </m:r>
                  </m:oMath>
                </a14:m>
                <a:r>
                  <a:rPr/>
                  <a:t> are said to be independent.</a:t>
                </a:r>
              </a:p>
              <a:p>
                <a:pPr lvl="1"/>
                <a:r>
                  <a:rPr/>
                  <a:t>Conceptually: Giving </a:t>
                </a:r>
                <a14:m>
                  <m:oMath xmlns:m="http://schemas.openxmlformats.org/officeDocument/2006/math">
                    <m:r>
                      <m:t>B</m:t>
                    </m:r>
                  </m:oMath>
                </a14:m>
                <a:r>
                  <a:rPr/>
                  <a:t> doesn’t tell us anything about </a:t>
                </a:r>
                <a14:m>
                  <m:oMath xmlns:m="http://schemas.openxmlformats.org/officeDocument/2006/math">
                    <m:r>
                      <m:t>A</m:t>
                    </m:r>
                  </m:oMath>
                </a14:m>
                <a:r>
                  <a:rPr/>
                  <a:t>.</a:t>
                </a:r>
              </a:p>
              <a:p>
                <a:pPr lvl="1"/>
                <a:r>
                  <a:rPr/>
                  <a:t>Mathematically: We know that if events </a:t>
                </a:r>
                <a14:m>
                  <m:oMath xmlns:m="http://schemas.openxmlformats.org/officeDocument/2006/math">
                    <m:r>
                      <m:t>A</m:t>
                    </m:r>
                  </m:oMath>
                </a14:m>
                <a:r>
                  <a:rPr/>
                  <a:t> and </a:t>
                </a:r>
                <a14:m>
                  <m:oMath xmlns:m="http://schemas.openxmlformats.org/officeDocument/2006/math">
                    <m:r>
                      <m:t>B</m:t>
                    </m:r>
                  </m:oMath>
                </a14:m>
                <a:r>
                  <a:rPr/>
                  <a:t> are independent, </a:t>
                </a:r>
                <a14:m>
                  <m:oMath xmlns:m="http://schemas.openxmlformats.org/officeDocument/2006/math">
                    <m:r>
                      <m:t>P</m:t>
                    </m:r>
                    <m:r>
                      <m:t>(</m:t>
                    </m:r>
                    <m:r>
                      <m:t>A</m:t>
                    </m:r>
                    <m:r>
                      <m:t> </m:t>
                    </m:r>
                    <m:r>
                      <m:t>a</m:t>
                    </m:r>
                    <m:r>
                      <m:t>n</m:t>
                    </m:r>
                    <m:r>
                      <m:t>d</m:t>
                    </m:r>
                    <m:r>
                      <m:t> </m:t>
                    </m:r>
                    <m:r>
                      <m:t>B</m:t>
                    </m:r>
                    <m:r>
                      <m:t>)</m:t>
                    </m:r>
                    <m:r>
                      <m:t>=</m:t>
                    </m:r>
                    <m:r>
                      <m:t>P</m:t>
                    </m:r>
                    <m:r>
                      <m:t>(</m:t>
                    </m:r>
                    <m:r>
                      <m:t>A</m:t>
                    </m:r>
                    <m:r>
                      <m:t>)</m:t>
                    </m:r>
                    <m:r>
                      <m:t>×</m:t>
                    </m:r>
                    <m:r>
                      <m:t>P</m:t>
                    </m:r>
                    <m:r>
                      <m:t>(</m:t>
                    </m:r>
                    <m:r>
                      <m:t>B</m:t>
                    </m:r>
                    <m:r>
                      <m:t>)</m:t>
                    </m:r>
                  </m:oMath>
                </a14:m>
                <a:r>
                  <a:rPr/>
                  <a:t>. Then,</a:t>
                </a:r>
              </a:p>
              <a:p>
                <a:pPr lvl="0" marL="0" indent="0">
                  <a:buNone/>
                </a:pPr>
                <a:r>
                  <a:rPr/>
                  <a:t>$$
P(A|B) = \frac{P(\text{A\text{ and }B})}{P(B)} = \frac{P(A) \times P(B)}{P(B)} = P(A)
$$</a:t>
                </a: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Breast</a:t>
            </a:r>
            <a:r>
              <a:rPr/>
              <a:t> </a:t>
            </a:r>
            <a:r>
              <a:rPr/>
              <a:t>cancer</a:t>
            </a:r>
            <a:r>
              <a:rPr/>
              <a:t> </a:t>
            </a:r>
            <a:r>
              <a:rPr/>
              <a:t>screening</a:t>
            </a:r>
          </a:p>
        </p:txBody>
      </p:sp>
      <p:sp>
        <p:nvSpPr>
          <p:cNvPr id="3" name="Content Placeholder 2"/>
          <p:cNvSpPr>
            <a:spLocks noGrp="1"/>
          </p:cNvSpPr>
          <p:nvPr>
            <p:ph idx="1"/>
          </p:nvPr>
        </p:nvSpPr>
        <p:spPr/>
        <p:txBody>
          <a:bodyPr/>
          <a:lstStyle/>
          <a:p>
            <a:pPr lvl="1"/>
            <a:r>
              <a:rPr/>
              <a:t>American Cancer Society estimates that about 1.7% of women have breast cancer.</a:t>
            </a:r>
          </a:p>
          <a:p>
            <a:pPr lvl="1"/>
            <a:r>
              <a:rPr/>
              <a:t>Susan G. Komen For The Cure Foundation states that mammography correctly identifies about 78% of women who truly have breast cancer.</a:t>
            </a:r>
          </a:p>
          <a:p>
            <a:pPr lvl="1"/>
            <a:r>
              <a:rPr/>
              <a:t>An article published in 2003 suggests that up to 10% of all mammograms result in false positives for patients who do not have cancer.</a:t>
            </a:r>
          </a:p>
          <a:p>
            <a:pPr lvl="0" marL="0" indent="0">
              <a:buNone/>
            </a:pPr>
            <a:r>
              <a:rPr/>
              <a:t> </a:t>
            </a:r>
            <a:r>
              <a:rPr b="1"/>
              <a:t>These percentages are approximate, and very difficult to estimate.</a:t>
            </a:r>
          </a:p>
          <a:p>
            <a:pPr lvl="0" marL="0" indent="0">
              <a:buNone/>
            </a:pPr>
            <a:r>
              <a:rPr>
                <a:hlinkClick r:id="rId2"/>
              </a:rPr>
              <a:t>http://www.cancer.org/cancer/cancerbasics/cancer-prevalence</a:t>
            </a:r>
            <a:r>
              <a:rPr/>
              <a:t>  </a:t>
            </a:r>
            <a:r>
              <a:rPr>
                <a:hlinkClick r:id="rId3"/>
              </a:rPr>
              <a:t>http://ww5.komen.org/BreastCancer/AccuracyofMammograms.html</a:t>
            </a:r>
            <a:r>
              <a:rPr/>
              <a:t>  </a:t>
            </a:r>
            <a:r>
              <a:rPr>
                <a:hlinkClick r:id="rId4"/>
              </a:rPr>
              <a:t>http://www.ncbi.nlm.nih.gov/pmc/articles/PMC1360940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1051H-A: Lecture #06</dc:title>
  <dc:creator/>
  <cp:keywords/>
  <dcterms:created xsi:type="dcterms:W3CDTF">2019-09-24T21:33:02Z</dcterms:created>
  <dcterms:modified xsi:type="dcterms:W3CDTF">2019-09-24T21:33:02Z</dcterms:modified>
</cp:coreProperties>
</file>