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Types>
</file>

<file path=_rels/.rels><?xml version="1.0" encoding="UTF-8"?>
<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3" autoAdjust="0"/>
    <p:restoredTop sz="94711" autoAdjust="0"/>
  </p:normalViewPr>
  <p:slideViewPr>
    <p:cSldViewPr snapToGrid="0" snapToObjects="1">
      <p:cViewPr varScale="1">
        <p:scale>
          <a:sx n="84" d="100"/>
          <a:sy n="84" d="100"/>
        </p:scale>
        <p:origin x="1278" y="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6" Type="http://schemas.openxmlformats.org/officeDocument/2006/relationships/viewProps" Target="viewProps.xml" /><Relationship Id="rId25" Type="http://schemas.openxmlformats.org/officeDocument/2006/relationships/presProps" Target="presProps.xml" /><Relationship Id="rId1" Type="http://schemas.openxmlformats.org/officeDocument/2006/relationships/slideMaster" Target="slideMasters/slideMaster1.xml" /><Relationship Id="rId28" Type="http://schemas.openxmlformats.org/officeDocument/2006/relationships/tableStyles" Target="tableStyles.xml" /><Relationship Id="rId27"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41EB5C9-1307-BA42-ABA2-0BC069CD8E7F}" type="datetimeFigureOut">
              <a:rPr lang="en-US" smtClean="0"/>
              <a:t>4/5/2019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41EB5C9-1307-BA42-ABA2-0BC069CD8E7F}" type="datetimeFigureOut">
              <a:rPr lang="en-US" smtClean="0"/>
              <a:t>4/5/2019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4/5/2019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1EB5C9-1307-BA42-ABA2-0BC069CD8E7F}" type="datetimeFigureOut">
              <a:rPr lang="en-US" smtClean="0"/>
              <a:t>4/5/2019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3.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pPr lvl="0" marL="0" indent="0">
              <a:buNone/>
            </a:pPr>
            <a:r>
              <a:rPr/>
              <a:t>MATH</a:t>
            </a:r>
            <a:r>
              <a:rPr/>
              <a:t> </a:t>
            </a:r>
            <a:r>
              <a:rPr/>
              <a:t>1051H-A:</a:t>
            </a:r>
            <a:r>
              <a:rPr/>
              <a:t> </a:t>
            </a:r>
            <a:r>
              <a:rPr/>
              <a:t>Lecture</a:t>
            </a:r>
            <a:r>
              <a:rPr/>
              <a:t> </a:t>
            </a:r>
            <a:r>
              <a:rPr/>
              <a:t>#03</a:t>
            </a:r>
          </a:p>
        </p:txBody>
      </p:sp>
      <p:sp>
        <p:nvSpPr>
          <p:cNvPr id="3" name="Subtitle 2"/>
          <p:cNvSpPr>
            <a:spLocks noGrp="1"/>
          </p:cNvSpPr>
          <p:nvPr>
            <p:ph type="subTitle" idx="1"/>
          </p:nvPr>
        </p:nvSpPr>
        <p:spPr>
          <a:xfrm>
            <a:off x="1371600" y="3886200"/>
            <a:ext cx="6400800" cy="1752600"/>
          </a:xfrm>
        </p:spPr>
        <p:txBody>
          <a:bodyPr/>
          <a:lstStyle/>
          <a:p>
            <a:pPr lvl="0" marL="0" indent="0">
              <a:buNone/>
            </a:pPr>
            <a:br/>
            <a:b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Principles</a:t>
            </a:r>
            <a:r>
              <a:rPr/>
              <a:t> </a:t>
            </a:r>
            <a:r>
              <a:rPr/>
              <a:t>of</a:t>
            </a:r>
            <a:r>
              <a:rPr/>
              <a:t> </a:t>
            </a:r>
            <a:r>
              <a:rPr/>
              <a:t>Experimental</a:t>
            </a:r>
            <a:r>
              <a:rPr/>
              <a:t> </a:t>
            </a:r>
            <a:r>
              <a:rPr/>
              <a:t>Design</a:t>
            </a:r>
          </a:p>
        </p:txBody>
      </p:sp>
      <p:sp>
        <p:nvSpPr>
          <p:cNvPr id="3" name="Content Placeholder 2"/>
          <p:cNvSpPr>
            <a:spLocks noGrp="1"/>
          </p:cNvSpPr>
          <p:nvPr>
            <p:ph idx="1"/>
          </p:nvPr>
        </p:nvSpPr>
        <p:spPr/>
        <p:txBody>
          <a:bodyPr/>
          <a:lstStyle/>
          <a:p>
            <a:pPr lvl="0" marL="0" indent="0">
              <a:buNone/>
            </a:pPr>
            <a:r>
              <a:rPr/>
              <a:t>Studies where researchers assign treatments to cases are called </a:t>
            </a:r>
            <a:r>
              <a:rPr b="1"/>
              <a:t>experiments</a:t>
            </a:r>
            <a:r>
              <a:rPr/>
              <a:t>. If the assignment of treatments to cases (e.g., using a coin flip to determine which treatment a patient receives), the study is called a </a:t>
            </a:r>
            <a:r>
              <a:rPr b="1"/>
              <a:t>randomized experiment</a:t>
            </a:r>
            <a:r>
              <a:rPr/>
              <a:t>.</a:t>
            </a:r>
          </a:p>
          <a:p>
            <a:pPr lvl="0" marL="0" indent="0">
              <a:buNone/>
            </a:pPr>
            <a:r>
              <a:rPr/>
              <a:t>Randomized experiments have a series of four principles.</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Principle</a:t>
            </a:r>
            <a:r>
              <a:rPr/>
              <a:t> </a:t>
            </a:r>
            <a:r>
              <a:rPr/>
              <a:t>1:</a:t>
            </a:r>
            <a:r>
              <a:rPr/>
              <a:t> </a:t>
            </a:r>
            <a:r>
              <a:rPr/>
              <a:t>Controlling</a:t>
            </a:r>
          </a:p>
        </p:txBody>
      </p:sp>
      <p:sp>
        <p:nvSpPr>
          <p:cNvPr id="3" name="Content Placeholder 2"/>
          <p:cNvSpPr>
            <a:spLocks noGrp="1"/>
          </p:cNvSpPr>
          <p:nvPr>
            <p:ph idx="1"/>
          </p:nvPr>
        </p:nvSpPr>
        <p:spPr/>
        <p:txBody>
          <a:bodyPr/>
          <a:lstStyle/>
          <a:p>
            <a:pPr lvl="0" marL="0" indent="0">
              <a:buNone/>
            </a:pPr>
            <a:r>
              <a:rPr/>
              <a:t>Researchers assign treatments to cases, and do their best to </a:t>
            </a:r>
            <a:r>
              <a:rPr b="1"/>
              <a:t>control</a:t>
            </a:r>
            <a:r>
              <a:rPr/>
              <a:t> for other differences between groups.</a:t>
            </a:r>
          </a:p>
          <a:p>
            <a:pPr lvl="0" marL="0" indent="0">
              <a:buNone/>
            </a:pPr>
            <a:r>
              <a:rPr b="1"/>
              <a:t>Example</a:t>
            </a:r>
            <a:r>
              <a:rPr/>
              <a:t>: in a drug trial, patients may be asked to take a pill daily. Some may take the pill dry (ick!), some with just a sip of water, some with coffee, and others with juice. To </a:t>
            </a:r>
            <a:r>
              <a:rPr b="1"/>
              <a:t>control</a:t>
            </a:r>
            <a:r>
              <a:rPr/>
              <a:t> for the effect of accompanying liquid, a doctor may ask all patients to drink a 12 oz glass of water with the pill.</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Principle</a:t>
            </a:r>
            <a:r>
              <a:rPr/>
              <a:t> </a:t>
            </a:r>
            <a:r>
              <a:rPr/>
              <a:t>2:</a:t>
            </a:r>
            <a:r>
              <a:rPr/>
              <a:t> </a:t>
            </a:r>
            <a:r>
              <a:rPr/>
              <a:t>Randomization</a:t>
            </a:r>
          </a:p>
        </p:txBody>
      </p:sp>
      <p:sp>
        <p:nvSpPr>
          <p:cNvPr id="3" name="Content Placeholder 2"/>
          <p:cNvSpPr>
            <a:spLocks noGrp="1"/>
          </p:cNvSpPr>
          <p:nvPr>
            <p:ph idx="1"/>
          </p:nvPr>
        </p:nvSpPr>
        <p:spPr/>
        <p:txBody>
          <a:bodyPr/>
          <a:lstStyle/>
          <a:p>
            <a:pPr lvl="0" marL="0" indent="0">
              <a:buNone/>
            </a:pPr>
            <a:r>
              <a:rPr/>
              <a:t>Researchers </a:t>
            </a:r>
            <a:r>
              <a:rPr b="1"/>
              <a:t>randomize patients</a:t>
            </a:r>
            <a:r>
              <a:rPr/>
              <a:t> into treatment groups to account for variables that cannot be controlled.</a:t>
            </a:r>
          </a:p>
          <a:p>
            <a:pPr lvl="0" marL="0" indent="0">
              <a:buNone/>
            </a:pPr>
            <a:r>
              <a:rPr b="1"/>
              <a:t>Example</a:t>
            </a:r>
            <a:r>
              <a:rPr/>
              <a:t>: some patients are more susceptible to disease than others due to dietary habits. </a:t>
            </a:r>
            <a:r>
              <a:rPr b="1"/>
              <a:t>Randomizing</a:t>
            </a:r>
            <a:r>
              <a:rPr/>
              <a:t> patients into treatment/control groups helps even out these differences, possibly preventing accidental bias.</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Principle</a:t>
            </a:r>
            <a:r>
              <a:rPr/>
              <a:t> </a:t>
            </a:r>
            <a:r>
              <a:rPr/>
              <a:t>3:</a:t>
            </a:r>
            <a:r>
              <a:rPr/>
              <a:t> </a:t>
            </a:r>
            <a:r>
              <a:rPr/>
              <a:t>Replication</a:t>
            </a:r>
          </a:p>
        </p:txBody>
      </p:sp>
      <p:sp>
        <p:nvSpPr>
          <p:cNvPr id="3" name="Content Placeholder 2"/>
          <p:cNvSpPr>
            <a:spLocks noGrp="1"/>
          </p:cNvSpPr>
          <p:nvPr>
            <p:ph idx="1"/>
          </p:nvPr>
        </p:nvSpPr>
        <p:spPr/>
        <p:txBody>
          <a:bodyPr/>
          <a:lstStyle/>
          <a:p>
            <a:pPr lvl="0" marL="0" indent="0">
              <a:buNone/>
            </a:pPr>
            <a:r>
              <a:rPr/>
              <a:t>The more cases researchers observe, the more accurately they can estimate the effects of explanatory variables on response variables. In a single study, we </a:t>
            </a:r>
            <a:r>
              <a:rPr b="1"/>
              <a:t>replicate</a:t>
            </a:r>
            <a:r>
              <a:rPr/>
              <a:t> by collecting a sufficiently large sample. Additionally, scientists often replicate an entire study over again to verify earlier findings.</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Principle</a:t>
            </a:r>
            <a:r>
              <a:rPr/>
              <a:t> </a:t>
            </a:r>
            <a:r>
              <a:rPr/>
              <a:t>4:</a:t>
            </a:r>
            <a:r>
              <a:rPr/>
              <a:t> </a:t>
            </a:r>
            <a:r>
              <a:rPr/>
              <a:t>Blocking</a:t>
            </a:r>
          </a:p>
        </p:txBody>
      </p:sp>
      <p:sp>
        <p:nvSpPr>
          <p:cNvPr id="3" name="Content Placeholder 2"/>
          <p:cNvSpPr>
            <a:spLocks noGrp="1"/>
          </p:cNvSpPr>
          <p:nvPr>
            <p:ph idx="1"/>
          </p:nvPr>
        </p:nvSpPr>
        <p:spPr/>
        <p:txBody>
          <a:bodyPr/>
          <a:lstStyle/>
          <a:p>
            <a:pPr lvl="0" marL="0" indent="0">
              <a:buNone/>
            </a:pPr>
            <a:r>
              <a:rPr/>
              <a:t>Researchers sometimes know (or suspect) that variables other than the treatment influence the response. Under this situation, they may first group individuals by this variable, and then randomize cases within each block. This is known as </a:t>
            </a:r>
            <a:r>
              <a:rPr b="1"/>
              <a:t>blocking</a:t>
            </a:r>
            <a:r>
              <a:rPr/>
              <a:t>.</a:t>
            </a:r>
          </a:p>
          <a:p>
            <a:pPr lvl="0" marL="0" indent="0">
              <a:buNone/>
            </a:pPr>
            <a:r>
              <a:rPr b="1"/>
              <a:t>Example</a:t>
            </a:r>
            <a:r>
              <a:rPr/>
              <a:t>: If we were researching the effect of a drug on heart attacks, we might first split patients into high-risk and low-risk </a:t>
            </a:r>
            <a:r>
              <a:rPr b="1"/>
              <a:t>blocks</a:t>
            </a:r>
            <a:r>
              <a:rPr/>
              <a:t> (based on diet, physique, genetic screening, or some other approach), and </a:t>
            </a:r>
            <a:r>
              <a:rPr i="1"/>
              <a:t>then</a:t>
            </a:r>
            <a:r>
              <a:rPr/>
              <a:t> randomly assign half of each block to the control group, and the other half to the drug (treatment) group.</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More</a:t>
            </a:r>
            <a:r>
              <a:rPr/>
              <a:t> </a:t>
            </a:r>
            <a:r>
              <a:rPr/>
              <a:t>on</a:t>
            </a:r>
            <a:r>
              <a:rPr/>
              <a:t> </a:t>
            </a:r>
            <a:r>
              <a:rPr/>
              <a:t>Blocking</a:t>
            </a:r>
          </a:p>
        </p:txBody>
      </p:sp>
      <p:sp>
        <p:nvSpPr>
          <p:cNvPr id="3" name="Content Placeholder 2"/>
          <p:cNvSpPr>
            <a:spLocks noGrp="1"/>
          </p:cNvSpPr>
          <p:nvPr>
            <p:ph idx="1"/>
          </p:nvPr>
        </p:nvSpPr>
        <p:spPr/>
        <p:txBody>
          <a:bodyPr/>
          <a:lstStyle/>
          <a:p>
            <a:pPr lvl="0" marL="0" indent="0">
              <a:buNone/>
            </a:pPr>
          </a:p>
          <a:p>
            <a:pPr lvl="0" marL="0" indent="0">
              <a:buNone/>
            </a:pPr>
            <a:r>
              <a:rPr/>
              <a:t>We would like to design an experiment to investigate if energy gels makes you run faster:</a:t>
            </a:r>
          </a:p>
          <a:p>
            <a:pPr lvl="1"/>
            <a:r>
              <a:rPr b="1"/>
              <a:t>Treatment</a:t>
            </a:r>
            <a:r>
              <a:rPr/>
              <a:t>: energy gel</a:t>
            </a:r>
          </a:p>
          <a:p>
            <a:pPr lvl="1"/>
            <a:r>
              <a:rPr b="1"/>
              <a:t>Control</a:t>
            </a:r>
            <a:r>
              <a:rPr/>
              <a:t>: no energy gel</a:t>
            </a:r>
          </a:p>
          <a:p>
            <a:pPr lvl="0" marL="0" indent="0">
              <a:buNone/>
            </a:pPr>
            <a:r>
              <a:rPr/>
              <a:t>It is suspected that energy gels might affect pro and amateur athletes differently, therefore we block for pro status:</a:t>
            </a:r>
          </a:p>
          <a:p>
            <a:pPr lvl="1"/>
            <a:r>
              <a:rPr/>
              <a:t>Divide the sample to pro and amateur</a:t>
            </a:r>
          </a:p>
          <a:p>
            <a:pPr lvl="1"/>
            <a:r>
              <a:rPr/>
              <a:t>Randomly assign pro athletes to treatment and control groups</a:t>
            </a:r>
          </a:p>
          <a:p>
            <a:pPr lvl="1"/>
            <a:r>
              <a:rPr/>
              <a:t>Randomly assign amateur athletes to treatment and control groups</a:t>
            </a:r>
          </a:p>
          <a:p>
            <a:pPr lvl="1"/>
            <a:r>
              <a:rPr/>
              <a:t>Pro/amateur status is equally represented in the resulting treatment and control groups</a:t>
            </a:r>
          </a:p>
          <a:p>
            <a:pPr lvl="0" marL="0" indent="0">
              <a:buNone/>
            </a:pPr>
            <a:r>
              <a:rPr b="1"/>
              <a:t>Why is this important? Can you think of other variables to block for?</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Practice</a:t>
            </a:r>
          </a:p>
        </p:txBody>
      </p:sp>
      <p:sp>
        <p:nvSpPr>
          <p:cNvPr id="3" name="Content Placeholder 2"/>
          <p:cNvSpPr>
            <a:spLocks noGrp="1"/>
          </p:cNvSpPr>
          <p:nvPr>
            <p:ph idx="1"/>
          </p:nvPr>
        </p:nvSpPr>
        <p:spPr/>
        <p:txBody>
          <a:bodyPr/>
          <a:lstStyle/>
          <a:p>
            <a:pPr lvl="0" marL="0" indent="0">
              <a:buNone/>
            </a:pPr>
            <a:r>
              <a:rPr/>
              <a:t>A study is designed to test the effect of light level and noise level on exam performance of students. The researcher also believes that light and noise levels might have different effects on males and females, so wants to make sure both genders are equally represented in each group. Which of the below is correct?</a:t>
            </a:r>
          </a:p>
          <a:p>
            <a:pPr lvl="1">
              <a:buAutoNum type="arabicPeriod"/>
            </a:pPr>
            <a:r>
              <a:rPr/>
              <a:t>There are 3 explanatory variables (light, noise, gender) and 1 response variable (exam performance)</a:t>
            </a:r>
          </a:p>
          <a:p>
            <a:pPr lvl="1">
              <a:buAutoNum type="arabicPeriod"/>
            </a:pPr>
            <a:r>
              <a:rPr/>
              <a:t>There are 2 explanatory variables (light and noise), 1 blocking variable (gender), and 1 response variable (exam performance)</a:t>
            </a:r>
          </a:p>
          <a:p>
            <a:pPr lvl="1">
              <a:buAutoNum type="arabicPeriod"/>
            </a:pPr>
            <a:r>
              <a:rPr/>
              <a:t>There is 1 explanatory variable (gender) and 3 response variables (light, noise, exam performance)</a:t>
            </a:r>
          </a:p>
          <a:p>
            <a:pPr lvl="1">
              <a:buAutoNum type="arabicPeriod"/>
            </a:pPr>
            <a:r>
              <a:rPr/>
              <a:t>There are 2 blocking variables (light and noise), 1 explanatory variable (gender), and 1 response variable (exam performance)</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Practice</a:t>
            </a:r>
          </a:p>
        </p:txBody>
      </p:sp>
      <p:sp>
        <p:nvSpPr>
          <p:cNvPr id="3" name="Content Placeholder 2"/>
          <p:cNvSpPr>
            <a:spLocks noGrp="1"/>
          </p:cNvSpPr>
          <p:nvPr>
            <p:ph idx="1"/>
          </p:nvPr>
        </p:nvSpPr>
        <p:spPr/>
        <p:txBody>
          <a:bodyPr/>
          <a:lstStyle/>
          <a:p>
            <a:pPr lvl="0" marL="0" indent="0">
              <a:buNone/>
            </a:pPr>
            <a:r>
              <a:rPr/>
              <a:t>A study is designed to test the effect of light level and noise level on exam performance of students. The researcher also believes that light and noise levels might have different effects on males and females, so wants to make sure both genders are equally represented in each group. Which of the below is correct?}</a:t>
            </a:r>
          </a:p>
          <a:p>
            <a:pPr lvl="1">
              <a:buAutoNum type="arabicPeriod"/>
            </a:pPr>
            <a:r>
              <a:rPr/>
              <a:t>There are 3 explanatory variables (light, noise, gender) and 1 response variable (exam performance)</a:t>
            </a:r>
          </a:p>
          <a:p>
            <a:pPr lvl="1">
              <a:buAutoNum type="arabicPeriod"/>
            </a:pPr>
            <a:r>
              <a:rPr/>
              <a:t>There are 2 explanatory variables (light and noise), 1 blocking variable (gender), and 1 response variable (exam performance)</a:t>
            </a:r>
          </a:p>
          <a:p>
            <a:pPr lvl="1">
              <a:buAutoNum type="arabicPeriod"/>
            </a:pPr>
            <a:r>
              <a:rPr/>
              <a:t>There is 1 explanatory variable (gender) and 3 response variables (light, noise, exam performance)</a:t>
            </a:r>
          </a:p>
          <a:p>
            <a:pPr lvl="1">
              <a:buAutoNum type="arabicPeriod"/>
            </a:pPr>
            <a:r>
              <a:rPr/>
              <a:t>There are 2 blocking variables (light and noise), 1 explanatory variable (gender), and 1 response variable (exam performance)</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Difference</a:t>
            </a:r>
            <a:r>
              <a:rPr/>
              <a:t> </a:t>
            </a:r>
            <a:r>
              <a:rPr/>
              <a:t>between</a:t>
            </a:r>
            <a:r>
              <a:rPr/>
              <a:t> </a:t>
            </a:r>
            <a:r>
              <a:rPr/>
              <a:t>Blocking</a:t>
            </a:r>
            <a:r>
              <a:rPr/>
              <a:t> </a:t>
            </a:r>
            <a:r>
              <a:rPr/>
              <a:t>and</a:t>
            </a:r>
            <a:r>
              <a:rPr/>
              <a:t> </a:t>
            </a:r>
            <a:r>
              <a:rPr/>
              <a:t>Explanatory</a:t>
            </a:r>
            <a:r>
              <a:rPr/>
              <a:t> </a:t>
            </a:r>
            <a:r>
              <a:rPr/>
              <a:t>Variables</a:t>
            </a:r>
          </a:p>
        </p:txBody>
      </p:sp>
      <p:sp>
        <p:nvSpPr>
          <p:cNvPr id="3" name="Content Placeholder 2"/>
          <p:cNvSpPr>
            <a:spLocks noGrp="1"/>
          </p:cNvSpPr>
          <p:nvPr>
            <p:ph idx="1"/>
          </p:nvPr>
        </p:nvSpPr>
        <p:spPr/>
        <p:txBody>
          <a:bodyPr/>
          <a:lstStyle/>
          <a:p>
            <a:pPr lvl="0" marL="0" indent="0">
              <a:buNone/>
            </a:pPr>
            <a:r>
              <a:rPr/>
              <a:t>Factors are conditions we can impose on the experimental units.</a:t>
            </a:r>
          </a:p>
          <a:p>
            <a:pPr lvl="0" marL="0" indent="0">
              <a:buNone/>
            </a:pPr>
            <a:r>
              <a:rPr/>
              <a:t>Blocking variables are characteristics that the experimental units come with, that we would like to control for.</a:t>
            </a:r>
          </a:p>
          <a:p>
            <a:pPr lvl="0" marL="0" indent="0">
              <a:buNone/>
            </a:pPr>
            <a:r>
              <a:rPr/>
              <a:t>Blocking is like stratifying, except used in experimental settings when randomly assigning, as opposed to when sampling.</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More</a:t>
            </a:r>
            <a:r>
              <a:rPr/>
              <a:t> </a:t>
            </a:r>
            <a:r>
              <a:rPr/>
              <a:t>Experimental</a:t>
            </a:r>
            <a:r>
              <a:rPr/>
              <a:t> </a:t>
            </a:r>
            <a:r>
              <a:rPr/>
              <a:t>Design</a:t>
            </a:r>
            <a:r>
              <a:rPr/>
              <a:t> </a:t>
            </a:r>
            <a:r>
              <a:rPr/>
              <a:t>Terminology</a:t>
            </a:r>
          </a:p>
        </p:txBody>
      </p:sp>
      <p:sp>
        <p:nvSpPr>
          <p:cNvPr id="3" name="Content Placeholder 2"/>
          <p:cNvSpPr>
            <a:spLocks noGrp="1"/>
          </p:cNvSpPr>
          <p:nvPr>
            <p:ph idx="1"/>
          </p:nvPr>
        </p:nvSpPr>
        <p:spPr/>
        <p:txBody>
          <a:bodyPr/>
          <a:lstStyle/>
          <a:p>
            <a:pPr lvl="0" marL="0" indent="0">
              <a:buNone/>
            </a:pPr>
            <a:r>
              <a:rPr b="1"/>
              <a:t>Placebo</a:t>
            </a:r>
            <a:r>
              <a:rPr/>
              <a:t>: fake treatment, often used as the control group for medical studies</a:t>
            </a:r>
          </a:p>
          <a:p>
            <a:pPr lvl="0" marL="0" indent="0">
              <a:buNone/>
            </a:pPr>
            <a:r>
              <a:rPr b="1"/>
              <a:t>Placebo effect</a:t>
            </a:r>
            <a:r>
              <a:rPr/>
              <a:t>: experimental units showing improvement simply because they believe they are receiving a special treatment</a:t>
            </a:r>
          </a:p>
          <a:p>
            <a:pPr lvl="0" marL="0" indent="0">
              <a:buNone/>
            </a:pPr>
            <a:r>
              <a:rPr b="1"/>
              <a:t>Blinding</a:t>
            </a:r>
            <a:r>
              <a:rPr/>
              <a:t>: when experimental units do not know whether they are in the control or treatment group</a:t>
            </a:r>
          </a:p>
          <a:p>
            <a:pPr lvl="0" marL="0" indent="0">
              <a:buNone/>
            </a:pPr>
            <a:r>
              <a:rPr b="1"/>
              <a:t>Double-blind</a:t>
            </a:r>
            <a:r>
              <a:rPr/>
              <a:t>: when both the experimental units and the researchers who interact with the patients do not know who is in the control and who is in the treatment group</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Obtaining</a:t>
            </a:r>
            <a:r>
              <a:rPr/>
              <a:t> </a:t>
            </a:r>
            <a:r>
              <a:rPr/>
              <a:t>Good</a:t>
            </a:r>
            <a:r>
              <a:rPr/>
              <a:t> </a:t>
            </a:r>
            <a:r>
              <a:rPr/>
              <a:t>Samples</a:t>
            </a:r>
          </a:p>
        </p:txBody>
      </p:sp>
      <p:sp>
        <p:nvSpPr>
          <p:cNvPr id="3" name="Content Placeholder 2"/>
          <p:cNvSpPr>
            <a:spLocks noGrp="1"/>
          </p:cNvSpPr>
          <p:nvPr>
            <p:ph idx="1"/>
          </p:nvPr>
        </p:nvSpPr>
        <p:spPr/>
        <p:txBody>
          <a:bodyPr/>
          <a:lstStyle/>
          <a:p>
            <a:pPr lvl="0" marL="0" indent="0">
              <a:buNone/>
            </a:pPr>
            <a:r>
              <a:rPr/>
              <a:t>Almost all statistical methods are based on the notion of implied randomness.</a:t>
            </a:r>
          </a:p>
          <a:p>
            <a:pPr lvl="0" marL="0" indent="0">
              <a:buNone/>
            </a:pPr>
            <a:r>
              <a:rPr/>
              <a:t>If observational data are not collected in a random framework from a population, these statistical methods – the estimates and errors associated with the estimates – are not reliable.</a:t>
            </a:r>
          </a:p>
          <a:p>
            <a:pPr lvl="0" marL="0" indent="0">
              <a:buNone/>
            </a:pPr>
            <a:r>
              <a:rPr/>
              <a:t>Most commonly used random sampling techniques are </a:t>
            </a:r>
            <a:r>
              <a:rPr b="1"/>
              <a:t>simple</a:t>
            </a:r>
            <a:r>
              <a:rPr/>
              <a:t>, </a:t>
            </a:r>
            <a:r>
              <a:rPr b="1"/>
              <a:t>stratified</a:t>
            </a:r>
            <a:r>
              <a:rPr/>
              <a:t>, and </a:t>
            </a:r>
            <a:r>
              <a:rPr b="1"/>
              <a:t>cluster</a:t>
            </a:r>
            <a:r>
              <a:rPr/>
              <a:t> sampling.</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Practice</a:t>
            </a:r>
          </a:p>
        </p:txBody>
      </p:sp>
      <p:sp>
        <p:nvSpPr>
          <p:cNvPr id="3" name="Content Placeholder 2"/>
          <p:cNvSpPr>
            <a:spLocks noGrp="1"/>
          </p:cNvSpPr>
          <p:nvPr>
            <p:ph idx="1"/>
          </p:nvPr>
        </p:nvSpPr>
        <p:spPr/>
        <p:txBody>
          <a:bodyPr/>
          <a:lstStyle/>
          <a:p>
            <a:pPr lvl="0" marL="0" indent="0">
              <a:buNone/>
            </a:pPr>
            <a:r>
              <a:rPr/>
              <a:t>What is the main difference between observational studies and experiments?</a:t>
            </a:r>
          </a:p>
          <a:p>
            <a:pPr lvl="1">
              <a:buAutoNum type="arabicPeriod"/>
            </a:pPr>
            <a:r>
              <a:rPr/>
              <a:t>Experiments take place in a lab while observational studies do not need to.</a:t>
            </a:r>
          </a:p>
          <a:p>
            <a:pPr lvl="1">
              <a:buAutoNum type="arabicPeriod"/>
            </a:pPr>
            <a:r>
              <a:rPr/>
              <a:t>In an observational study we only look at what happened in the past.</a:t>
            </a:r>
          </a:p>
          <a:p>
            <a:pPr lvl="1">
              <a:buAutoNum type="arabicPeriod"/>
            </a:pPr>
            <a:r>
              <a:rPr/>
              <a:t>Most experiments use random assignment while observational studies do not.</a:t>
            </a:r>
          </a:p>
          <a:p>
            <a:pPr lvl="1">
              <a:buAutoNum type="arabicPeriod"/>
            </a:pPr>
            <a:r>
              <a:rPr/>
              <a:t>Observational studies are completely useless since no causal inference can be made based on their findings.</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Practice</a:t>
            </a:r>
          </a:p>
        </p:txBody>
      </p:sp>
      <p:sp>
        <p:nvSpPr>
          <p:cNvPr id="3" name="Content Placeholder 2"/>
          <p:cNvSpPr>
            <a:spLocks noGrp="1"/>
          </p:cNvSpPr>
          <p:nvPr>
            <p:ph idx="1"/>
          </p:nvPr>
        </p:nvSpPr>
        <p:spPr/>
        <p:txBody>
          <a:bodyPr/>
          <a:lstStyle/>
          <a:p>
            <a:pPr lvl="0" marL="0" indent="0">
              <a:buNone/>
            </a:pPr>
            <a:r>
              <a:rPr/>
              <a:t>What is the main difference between observational studies and experiments?</a:t>
            </a:r>
          </a:p>
          <a:p>
            <a:pPr lvl="1">
              <a:buAutoNum type="arabicPeriod"/>
            </a:pPr>
            <a:r>
              <a:rPr/>
              <a:t>Experiments take place in a lab while observational studies do not need to.</a:t>
            </a:r>
          </a:p>
          <a:p>
            <a:pPr lvl="1">
              <a:buAutoNum type="arabicPeriod"/>
            </a:pPr>
            <a:r>
              <a:rPr/>
              <a:t>In an observational study we only look at what happened in the past.</a:t>
            </a:r>
          </a:p>
          <a:p>
            <a:pPr lvl="1">
              <a:buAutoNum type="arabicPeriod"/>
            </a:pPr>
            <a:r>
              <a:rPr/>
              <a:t>Most experiments use random assignment while observational studies do not.</a:t>
            </a:r>
          </a:p>
          <a:p>
            <a:pPr lvl="1">
              <a:buAutoNum type="arabicPeriod"/>
            </a:pPr>
            <a:r>
              <a:rPr/>
              <a:t>Observational studies are completely useless since no causal inference can be made based on their findings.</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Random</a:t>
            </a:r>
            <a:r>
              <a:rPr/>
              <a:t> </a:t>
            </a:r>
            <a:r>
              <a:rPr/>
              <a:t>Assignment</a:t>
            </a:r>
            <a:r>
              <a:rPr/>
              <a:t> </a:t>
            </a:r>
            <a:r>
              <a:rPr/>
              <a:t>versus</a:t>
            </a:r>
            <a:r>
              <a:rPr/>
              <a:t> </a:t>
            </a:r>
            <a:r>
              <a:rPr/>
              <a:t>Random</a:t>
            </a:r>
            <a:r>
              <a:rPr/>
              <a:t> </a:t>
            </a:r>
            <a:r>
              <a:rPr/>
              <a:t>Sampling</a:t>
            </a:r>
          </a:p>
        </p:txBody>
      </p:sp>
      <p:sp>
        <p:nvSpPr>
          <p:cNvPr id="3" name="Content Placeholder 2"/>
          <p:cNvSpPr>
            <a:spLocks noGrp="1"/>
          </p:cNvSpPr>
          <p:nvPr>
            <p:ph idx="1"/>
          </p:nvPr>
        </p:nvSpPr>
        <p:spPr/>
        <p:txBody>
          <a:bodyPr/>
          <a:lstStyle/>
          <a:p>
            <a:pPr lvl="0" marL="0" indent="0">
              <a:buNone/>
            </a:pP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Next</a:t>
            </a:r>
            <a:r>
              <a:rPr/>
              <a:t> </a:t>
            </a:r>
            <a:r>
              <a:rPr/>
              <a:t>Week</a:t>
            </a:r>
          </a:p>
        </p:txBody>
      </p:sp>
      <p:sp>
        <p:nvSpPr>
          <p:cNvPr id="3" name="Content Placeholder 2"/>
          <p:cNvSpPr>
            <a:spLocks noGrp="1"/>
          </p:cNvSpPr>
          <p:nvPr>
            <p:ph idx="1"/>
          </p:nvPr>
        </p:nvSpPr>
        <p:spPr/>
        <p:txBody>
          <a:bodyPr/>
          <a:lstStyle/>
          <a:p>
            <a:pPr lvl="0" marL="0" indent="0">
              <a:buNone/>
            </a:pPr>
            <a:r>
              <a:rPr/>
              <a:t>Next week we’ll take a look at using R to compute things, talk more about experiments (with some science examples), and wrap up the rest of Chapter 1 of our textbook.</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Simple</a:t>
            </a:r>
            <a:r>
              <a:rPr/>
              <a:t> </a:t>
            </a:r>
            <a:r>
              <a:rPr/>
              <a:t>Random</a:t>
            </a:r>
            <a:r>
              <a:rPr/>
              <a:t> </a:t>
            </a:r>
            <a:r>
              <a:rPr/>
              <a:t>Sample</a:t>
            </a:r>
          </a:p>
        </p:txBody>
      </p:sp>
      <p:sp>
        <p:nvSpPr>
          <p:cNvPr id="3" name="Content Placeholder 2"/>
          <p:cNvSpPr>
            <a:spLocks noGrp="1"/>
          </p:cNvSpPr>
          <p:nvPr>
            <p:ph idx="1"/>
          </p:nvPr>
        </p:nvSpPr>
        <p:spPr/>
        <p:txBody>
          <a:bodyPr/>
          <a:lstStyle/>
          <a:p>
            <a:pPr lvl="0" marL="0" indent="0">
              <a:buNone/>
            </a:pPr>
            <a:r>
              <a:rPr/>
              <a:t>Randomly select cases from the population, where there is no implied connection between the points that are selected.</a:t>
            </a:r>
          </a:p>
          <a:p>
            <a:pPr lvl="0" marL="0" indent="0">
              <a:buNone/>
            </a:pP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Stratified</a:t>
            </a:r>
            <a:r>
              <a:rPr/>
              <a:t> </a:t>
            </a:r>
            <a:r>
              <a:rPr/>
              <a:t>Sample</a:t>
            </a:r>
          </a:p>
        </p:txBody>
      </p:sp>
      <p:sp>
        <p:nvSpPr>
          <p:cNvPr id="3" name="Content Placeholder 2"/>
          <p:cNvSpPr>
            <a:spLocks noGrp="1"/>
          </p:cNvSpPr>
          <p:nvPr>
            <p:ph idx="1"/>
          </p:nvPr>
        </p:nvSpPr>
        <p:spPr/>
        <p:txBody>
          <a:bodyPr/>
          <a:lstStyle/>
          <a:p>
            <a:pPr lvl="0" marL="0" indent="0">
              <a:buNone/>
            </a:pPr>
            <a:r>
              <a:rPr/>
              <a:t>Strata are made up of similar observations. We take a simple random sample from each stratum.</a:t>
            </a:r>
          </a:p>
          <a:p>
            <a:pPr lvl="0" marL="0" indent="0">
              <a:buNone/>
            </a:pP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Cluster</a:t>
            </a:r>
            <a:r>
              <a:rPr/>
              <a:t> </a:t>
            </a:r>
            <a:r>
              <a:rPr/>
              <a:t>Sample</a:t>
            </a:r>
          </a:p>
        </p:txBody>
      </p:sp>
      <p:sp>
        <p:nvSpPr>
          <p:cNvPr id="3" name="Content Placeholder 2"/>
          <p:cNvSpPr>
            <a:spLocks noGrp="1"/>
          </p:cNvSpPr>
          <p:nvPr>
            <p:ph idx="1"/>
          </p:nvPr>
        </p:nvSpPr>
        <p:spPr/>
        <p:txBody>
          <a:bodyPr/>
          <a:lstStyle/>
          <a:p>
            <a:pPr lvl="0" marL="0" indent="0">
              <a:buNone/>
            </a:pPr>
            <a:r>
              <a:rPr/>
              <a:t>Clusters are usually not made up of homogeneous observations, and we take a simple random sample from a random sample of clusters. Usually preferred for economical reasons.</a:t>
            </a:r>
          </a:p>
          <a:p>
            <a:pPr lvl="0" marL="0" indent="0">
              <a:buNone/>
            </a:pP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Practice</a:t>
            </a:r>
          </a:p>
        </p:txBody>
      </p:sp>
      <p:sp>
        <p:nvSpPr>
          <p:cNvPr id="3" name="Content Placeholder 2"/>
          <p:cNvSpPr>
            <a:spLocks noGrp="1"/>
          </p:cNvSpPr>
          <p:nvPr>
            <p:ph idx="1"/>
          </p:nvPr>
        </p:nvSpPr>
        <p:spPr/>
        <p:txBody>
          <a:bodyPr/>
          <a:lstStyle/>
          <a:p>
            <a:pPr lvl="0" marL="0" indent="0">
              <a:buNone/>
            </a:pPr>
            <a:r>
              <a:rPr/>
              <a:t>A city council has requested a household survey be conducted in a suburban area of their city. The area is broken into many distinct and unique neighborhoods, some including large homes, some with only apartments. Which approach would likely be the </a:t>
            </a:r>
            <a:r>
              <a:rPr i="1"/>
              <a:t>least</a:t>
            </a:r>
            <a:r>
              <a:rPr/>
              <a:t> effective?</a:t>
            </a:r>
          </a:p>
          <a:p>
            <a:pPr lvl="1">
              <a:buAutoNum type="alphaLcParenBoth"/>
            </a:pPr>
            <a:r>
              <a:rPr/>
              <a:t>Simple random sampling</a:t>
            </a:r>
          </a:p>
          <a:p>
            <a:pPr lvl="1">
              <a:buAutoNum type="alphaLcParenBoth"/>
            </a:pPr>
            <a:r>
              <a:rPr/>
              <a:t>Cluster sampling</a:t>
            </a:r>
          </a:p>
          <a:p>
            <a:pPr lvl="1">
              <a:buAutoNum type="alphaLcParenBoth"/>
            </a:pPr>
            <a:r>
              <a:rPr/>
              <a:t>Stratified sampling</a:t>
            </a:r>
          </a:p>
          <a:p>
            <a:pPr lvl="1">
              <a:buAutoNum type="alphaLcParenBoth"/>
            </a:pPr>
            <a:r>
              <a:rPr/>
              <a:t>Blocked sampling</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Practice</a:t>
            </a:r>
          </a:p>
        </p:txBody>
      </p:sp>
      <p:sp>
        <p:nvSpPr>
          <p:cNvPr id="3" name="Content Placeholder 2"/>
          <p:cNvSpPr>
            <a:spLocks noGrp="1"/>
          </p:cNvSpPr>
          <p:nvPr>
            <p:ph idx="1"/>
          </p:nvPr>
        </p:nvSpPr>
        <p:spPr/>
        <p:txBody>
          <a:bodyPr/>
          <a:lstStyle/>
          <a:p>
            <a:pPr lvl="0" marL="0" indent="0">
              <a:buNone/>
            </a:pPr>
            <a:r>
              <a:rPr/>
              <a:t>A city council has requested a household survey be conducted in a suburban area of their city. The area is broken into many distinct and unique neighborhoods, some including large homes, some with only apartments. Which approach would likely be the </a:t>
            </a:r>
            <a:r>
              <a:rPr i="1"/>
              <a:t>least</a:t>
            </a:r>
            <a:r>
              <a:rPr/>
              <a:t> effective?</a:t>
            </a:r>
          </a:p>
          <a:p>
            <a:pPr lvl="1">
              <a:buAutoNum type="alphaLcParenBoth"/>
            </a:pPr>
            <a:r>
              <a:rPr/>
              <a:t>Simple random sampling</a:t>
            </a:r>
          </a:p>
          <a:p>
            <a:pPr lvl="1">
              <a:buAutoNum type="alphaLcParenBoth"/>
            </a:pPr>
            <a:r>
              <a:rPr/>
              <a:t>Cluster sampling</a:t>
            </a:r>
          </a:p>
          <a:p>
            <a:pPr lvl="1">
              <a:buAutoNum type="alphaLcParenBoth"/>
            </a:pPr>
            <a:r>
              <a:rPr/>
              <a:t> Stratified sampling</a:t>
            </a:r>
          </a:p>
          <a:p>
            <a:pPr lvl="1">
              <a:buAutoNum type="alphaLcParenBoth"/>
            </a:pPr>
            <a:r>
              <a:rPr/>
              <a:t>Blocked sampling</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Conclusion</a:t>
            </a:r>
            <a:r>
              <a:rPr/>
              <a:t> </a:t>
            </a:r>
            <a:r>
              <a:rPr/>
              <a:t>and</a:t>
            </a:r>
            <a:r>
              <a:rPr/>
              <a:t> </a:t>
            </a:r>
            <a:r>
              <a:rPr/>
              <a:t>Note</a:t>
            </a:r>
          </a:p>
        </p:txBody>
      </p:sp>
      <p:sp>
        <p:nvSpPr>
          <p:cNvPr id="3" name="Content Placeholder 2"/>
          <p:cNvSpPr>
            <a:spLocks noGrp="1"/>
          </p:cNvSpPr>
          <p:nvPr>
            <p:ph idx="1"/>
          </p:nvPr>
        </p:nvSpPr>
        <p:spPr/>
        <p:txBody>
          <a:bodyPr/>
          <a:lstStyle/>
          <a:p>
            <a:pPr lvl="0" marL="0" indent="0">
              <a:buNone/>
            </a:pPr>
            <a:r>
              <a:rPr/>
              <a:t>The only way to avoid the potential bias of samples is to select the sample </a:t>
            </a:r>
            <a:r>
              <a:rPr b="1"/>
              <a:t>randomly</a:t>
            </a:r>
            <a:r>
              <a:rPr/>
              <a:t>. Aside from Simple Random Sampling, the other techniques mentioned can be used to assist in this.</a:t>
            </a:r>
          </a:p>
          <a:p>
            <a:pPr lvl="0" marL="0" indent="0">
              <a:buNone/>
            </a:pPr>
            <a:r>
              <a:rPr b="1"/>
              <a:t>Handout</a:t>
            </a:r>
            <a:r>
              <a:rPr/>
              <a:t> posted to Blackboard reviewing the topic, and you can read Chapter 1.4.2 in our text.</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p>
            <a:pPr lvl="0" marL="0" indent="0">
              <a:buNone/>
            </a:pPr>
            <a:r>
              <a:rPr/>
              <a:t>Experiments</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TotalTime>
  <Words>49</Words>
  <Application>Microsoft Office PowerPoint</Application>
  <PresentationFormat>On-screen Show (4:3)</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MATH 1051H-A: Lecture #03</dc:title>
  <dc:creator/>
  <cp:keywords/>
  <dcterms:created xsi:type="dcterms:W3CDTF">2019-09-13T02:50:57Z</dcterms:created>
  <dcterms:modified xsi:type="dcterms:W3CDTF">2019-09-13T02:50:57Z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utput">
    <vt:lpwstr/>
  </property>
</Properties>
</file>