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#05</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extreme1.png" id="0" name="Picture 1"/>
          <p:cNvPicPr>
            <a:picLocks noGrp="1" noChangeAspect="1"/>
          </p:cNvPicPr>
          <p:nvPr/>
        </p:nvPicPr>
        <p:blipFill>
          <a:blip r:embed="rId2"/>
          <a:stretch>
            <a:fillRect/>
          </a:stretch>
        </p:blipFill>
        <p:spPr bwMode="auto">
          <a:xfrm>
            <a:off x="457200" y="2019300"/>
            <a:ext cx="8229600" cy="36830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extreme2.png" id="0" name="Picture 1"/>
          <p:cNvPicPr>
            <a:picLocks noGrp="1" noChangeAspect="1"/>
          </p:cNvPicPr>
          <p:nvPr/>
        </p:nvPicPr>
        <p:blipFill>
          <a:blip r:embed="rId2"/>
          <a:stretch>
            <a:fillRect/>
          </a:stretch>
        </p:blipFill>
        <p:spPr bwMode="auto">
          <a:xfrm>
            <a:off x="1143000" y="1600200"/>
            <a:ext cx="68580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
        <p:nvSpPr>
          <p:cNvPr id="3" name="Content Placeholder 2"/>
          <p:cNvSpPr>
            <a:spLocks noGrp="1"/>
          </p:cNvSpPr>
          <p:nvPr>
            <p:ph idx="1"/>
          </p:nvPr>
        </p:nvSpPr>
        <p:spPr/>
        <p:txBody>
          <a:bodyPr/>
          <a:lstStyle/>
          <a:p>
            <a:pPr lvl="0" marL="0" indent="0">
              <a:buNone/>
            </a:pPr>
            <a:r>
              <a:rPr/>
              <a:t>Median and IQR are more robust to skewness and outliers than mean and SD. Therefore,</a:t>
            </a:r>
          </a:p>
          <a:p>
            <a:pPr lvl="1"/>
            <a:r>
              <a:rPr/>
              <a:t>for skewed distributions it is often more helpful to use median and IQR to describe the center and spread</a:t>
            </a:r>
          </a:p>
          <a:p>
            <a:pPr lvl="1"/>
            <a:r>
              <a:rPr/>
              <a:t>for symmetric distributions it is often more helpful to use the mean and SD to describe the center and spread</a:t>
            </a:r>
          </a:p>
          <a:p>
            <a:pPr lvl="0" marL="0" indent="0">
              <a:buNone/>
            </a:pPr>
            <a:r>
              <a:rPr/>
              <a:t>If you would like to estimate the typical household income for a student, would you be more interested in the mean or median income?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Robust</a:t>
            </a:r>
            <a:r>
              <a:rPr/>
              <a:t> </a:t>
            </a:r>
            <a:r>
              <a:rPr/>
              <a:t>Statistics</a:t>
            </a:r>
          </a:p>
        </p:txBody>
      </p:sp>
      <p:sp>
        <p:nvSpPr>
          <p:cNvPr id="3" name="Content Placeholder 2"/>
          <p:cNvSpPr>
            <a:spLocks noGrp="1"/>
          </p:cNvSpPr>
          <p:nvPr>
            <p:ph idx="1"/>
          </p:nvPr>
        </p:nvSpPr>
        <p:spPr/>
        <p:txBody>
          <a:bodyPr/>
          <a:lstStyle/>
          <a:p>
            <a:pPr lvl="0" marL="0" indent="0">
              <a:buNone/>
            </a:pPr>
            <a:r>
              <a:rPr/>
              <a:t>Median and IQR are more robust to skewness and outliers than mean and SD. Therefore,</a:t>
            </a:r>
          </a:p>
          <a:p>
            <a:pPr lvl="1"/>
            <a:r>
              <a:rPr/>
              <a:t>for skewed distributions it is often more helpful to use median and IQR to describe the center and spread</a:t>
            </a:r>
          </a:p>
          <a:p>
            <a:pPr lvl="1"/>
            <a:r>
              <a:rPr/>
              <a:t>for symmetric distributions it is often more helpful to use the mean and SD to describe the center and spread</a:t>
            </a:r>
          </a:p>
          <a:p>
            <a:pPr lvl="0" marL="0" indent="0">
              <a:buNone/>
            </a:pPr>
            <a:r>
              <a:rPr/>
              <a:t>If you would like to estimate the typical household income for a student, would you be more interested in the mean or median income?</a:t>
            </a:r>
          </a:p>
          <a:p>
            <a:pPr lvl="0" marL="0" indent="0">
              <a:buNone/>
            </a:pPr>
            <a:r>
              <a:rPr/>
              <a:t>Median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a:t>
            </a:r>
            <a:r>
              <a:rPr/>
              <a:t> </a:t>
            </a:r>
            <a:r>
              <a:rPr/>
              <a:t>versus</a:t>
            </a:r>
            <a:r>
              <a:rPr/>
              <a:t> </a:t>
            </a:r>
            <a:r>
              <a:rPr/>
              <a:t>Median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the distribution is symmetric, center is often defined as the mean:</a:t>
                </a:r>
              </a:p>
              <a:p>
                <a:pPr lvl="1"/>
                <a:r>
                  <a:rPr/>
                  <a:t>mean </a:t>
                </a:r>
                <a14:m>
                  <m:oMath xmlns:m="http://schemas.openxmlformats.org/officeDocument/2006/math">
                    <m:r>
                      <m:t>≈</m:t>
                    </m:r>
                  </m:oMath>
                </a14:m>
                <a:r>
                  <a:rPr/>
                  <a:t> median</a:t>
                </a:r>
              </a:p>
              <a:p>
                <a:pPr lvl="0" marL="0" indent="0">
                  <a:buNone/>
                </a:pPr>
              </a:p>
              <a:p>
                <a:pPr lvl="0" marL="0" indent="0">
                  <a:buNone/>
                </a:pPr>
                <a:r>
                  <a:rPr/>
                  <a:t>If the distribution is skewed or has extreme outliers, center is often defined as the median</a:t>
                </a:r>
              </a:p>
              <a:p>
                <a:pPr lvl="1"/>
                <a:r>
                  <a:rPr/>
                  <a:t>Right-skewed: mean &gt; median</a:t>
                </a:r>
              </a:p>
              <a:p>
                <a:pPr lvl="1"/>
                <a:r>
                  <a:rPr/>
                  <a:t>Left-skewed: mean &lt; median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skews.png" id="0" name="Picture 1"/>
          <p:cNvPicPr>
            <a:picLocks noGrp="1" noChangeAspect="1"/>
          </p:cNvPicPr>
          <p:nvPr/>
        </p:nvPicPr>
        <p:blipFill>
          <a:blip r:embed="rId2"/>
          <a:stretch>
            <a:fillRect/>
          </a:stretch>
        </p:blipFill>
        <p:spPr bwMode="auto">
          <a:xfrm>
            <a:off x="457200" y="2616200"/>
            <a:ext cx="8229600" cy="24765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is most likely true for the distribution of percentage of time actually spent taking notes in class versus on Facebook, Twitter, etc.?</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practice1.png" id="0" name="Picture 1"/>
          <p:cNvPicPr>
            <a:picLocks noGrp="1" noChangeAspect="1"/>
          </p:cNvPicPr>
          <p:nvPr/>
        </p:nvPicPr>
        <p:blipFill>
          <a:blip r:embed="rId2"/>
          <a:stretch>
            <a:fillRect/>
          </a:stretch>
        </p:blipFill>
        <p:spPr bwMode="auto">
          <a:xfrm>
            <a:off x="660400" y="1600200"/>
            <a:ext cx="78232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buAutoNum type="arabicPeriod"/>
                </a:pPr>
                <a:r>
                  <a:rPr/>
                  <a:t>mean &gt; median    3. mean </a:t>
                </a:r>
                <a14:m>
                  <m:oMath xmlns:m="http://schemas.openxmlformats.org/officeDocument/2006/math">
                    <m:r>
                      <m:t>≈</m:t>
                    </m:r>
                  </m:oMath>
                </a14:m>
                <a:r>
                  <a:rPr/>
                  <a:t> median</a:t>
                </a:r>
              </a:p>
              <a:p>
                <a:pPr lvl="1">
                  <a:buAutoNum type="arabicPeriod"/>
                </a:pPr>
                <a:r>
                  <a:rPr/>
                  <a:t>mean &lt; median    4. impossible to tell</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Plotting</a:t>
            </a:r>
            <a:r>
              <a:rPr/>
              <a:t> </a:t>
            </a:r>
            <a:r>
              <a:rPr/>
              <a:t>as</a:t>
            </a:r>
            <a:r>
              <a:rPr/>
              <a:t> </a:t>
            </a:r>
            <a:r>
              <a:rPr/>
              <a:t>Numerical</a:t>
            </a:r>
            <a:r>
              <a:rPr/>
              <a:t> </a:t>
            </a:r>
            <a:r>
              <a:rPr/>
              <a:t>Summary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is most likely true for the distribution of percentage of time actually spent taking notes in class versus on Facebook, Twitter, etc.?</a:t>
                </a:r>
              </a:p>
              <a:p>
                <a:pPr lvl="0" marL="0" indent="0">
                  <a:buNone/>
                </a:pPr>
                <a:r>
                  <a:rPr/>
                  <a:t>If we compute, the mean = 80% and the median = 76%. So …</a:t>
                </a:r>
              </a:p>
              <a:p>
                <a:pPr lvl="0" marL="0" indent="0">
                  <a:buNone/>
                </a:pPr>
              </a:p>
              <a:p>
                <a:pPr lvl="1">
                  <a:buAutoNum type="arabicPeriod"/>
                </a:pPr>
                <a:r>
                  <a:rPr/>
                  <a:t>mean &gt; median    3. mean </a:t>
                </a:r>
                <a14:m>
                  <m:oMath xmlns:m="http://schemas.openxmlformats.org/officeDocument/2006/math">
                    <m:r>
                      <m:t>≈</m:t>
                    </m:r>
                  </m:oMath>
                </a14:m>
                <a:r>
                  <a:rPr/>
                  <a:t> median</a:t>
                </a:r>
              </a:p>
              <a:p>
                <a:pPr lvl="1">
                  <a:buAutoNum type="arabicPeriod"/>
                </a:pPr>
                <a:r>
                  <a:rPr/>
                  <a:t>mean &lt; median    4. impossible to tell</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Extremely</a:t>
            </a:r>
            <a:r>
              <a:rPr/>
              <a:t> </a:t>
            </a:r>
            <a:r>
              <a:rPr/>
              <a:t>Skewed</a:t>
            </a:r>
            <a:r>
              <a:rPr/>
              <a:t> </a:t>
            </a:r>
            <a:r>
              <a:rPr/>
              <a:t>Data</a:t>
            </a:r>
          </a:p>
        </p:txBody>
      </p:sp>
      <p:sp>
        <p:nvSpPr>
          <p:cNvPr id="3" name="Content Placeholder 2"/>
          <p:cNvSpPr>
            <a:spLocks noGrp="1"/>
          </p:cNvSpPr>
          <p:nvPr>
            <p:ph idx="1"/>
          </p:nvPr>
        </p:nvSpPr>
        <p:spPr/>
        <p:txBody>
          <a:bodyPr/>
          <a:lstStyle/>
          <a:p>
            <a:pPr lvl="0" marL="0" indent="0">
              <a:buNone/>
            </a:pPr>
            <a:r>
              <a:rPr/>
              <a:t>When data are extremely skewed, transforming them might make modeling easier. A common transformation is the </a:t>
            </a:r>
            <a:r>
              <a:rPr b="1"/>
              <a:t>log transformation</a:t>
            </a:r>
            <a:r>
              <a:rPr/>
              <a:t>.</a:t>
            </a:r>
          </a:p>
          <a:p>
            <a:pPr lvl="0" marL="0" indent="0">
              <a:buNone/>
            </a:pPr>
            <a:r>
              <a:rPr/>
              <a:t>The histograms on the left shows the distribution of number of basketball games attended by students. The histogram on the right shows the distribution of log of number of games attended.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practice2.png" id="0" name="Picture 1"/>
          <p:cNvPicPr>
            <a:picLocks noGrp="1" noChangeAspect="1"/>
          </p:cNvPicPr>
          <p:nvPr/>
        </p:nvPicPr>
        <p:blipFill>
          <a:blip r:embed="rId2"/>
          <a:stretch>
            <a:fillRect/>
          </a:stretch>
        </p:blipFill>
        <p:spPr bwMode="auto">
          <a:xfrm>
            <a:off x="457200" y="2679700"/>
            <a:ext cx="8229600" cy="2362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a:t>
            </a:r>
            <a:r>
              <a:rPr/>
              <a:t> </a:t>
            </a:r>
            <a:r>
              <a:rPr/>
              <a:t>and</a:t>
            </a:r>
            <a:r>
              <a:rPr/>
              <a:t> </a:t>
            </a:r>
            <a:r>
              <a:rPr/>
              <a:t>Cons</a:t>
            </a:r>
            <a:r>
              <a:rPr/>
              <a:t> </a:t>
            </a:r>
            <a:r>
              <a:rPr/>
              <a:t>of</a:t>
            </a:r>
            <a:r>
              <a:rPr/>
              <a:t> </a:t>
            </a:r>
            <a:r>
              <a:rPr/>
              <a:t>Transformations</a:t>
            </a:r>
          </a:p>
        </p:txBody>
      </p:sp>
      <p:sp>
        <p:nvSpPr>
          <p:cNvPr id="3" name="Content Placeholder 2"/>
          <p:cNvSpPr>
            <a:spLocks noGrp="1"/>
          </p:cNvSpPr>
          <p:nvPr>
            <p:ph idx="1"/>
          </p:nvPr>
        </p:nvSpPr>
        <p:spPr/>
        <p:txBody>
          <a:bodyPr/>
          <a:lstStyle/>
          <a:p>
            <a:pPr lvl="0" marL="0" indent="0">
              <a:buNone/>
            </a:pPr>
            <a:r>
              <a:rPr/>
              <a:t>Skewed data are easier to model with when they are transformed because outliers tend to become far less prominent after an appropriate transformation.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a:buNone /></a:pPr><a:r><a:rPr /><a:t>#</a:t></a:r><a:r><a:rPr /><a:t> </a:t></a:r><a:r><a:rPr /><a:t>of</a:t></a:r><a:r><a:rPr /><a:t> </a:t></a:r><a:r><a:rPr /><a:t>games</a:t></a:r></a:p></a:txBody><a:tcPr /></a:tc><a:tc><a:txBody><a:bodyPr /><a:lstStyle /><a:p><a:pPr lvl="0" marL="0" indent="0" algn="l"><a:buNone /></a:pPr><a:r><a:rPr /><a:t>70</a:t></a:r></a:p></a:txBody><a:tcPr /></a:tc><a:tc><a:txBody><a:bodyPr /><a:lstStyle /><a:p><a:pPr lvl="0" marL="0" indent="0" algn="l"><a:buNone /></a:pPr><a:r><a:rPr /><a:t>50</a:t></a:r></a:p></a:txBody><a:tcPr /></a:tc><a:tc><a:txBody><a:bodyPr /><a:lstStyle /><a:p><a:pPr lvl="0" marL="0" indent="0" algn="l"><a:buNone /></a:pPr><a:r><a:rPr /><a:t>25</a:t></a:r></a:p></a:txBody><a:tcPr /></a:tc><a:tc><a:txBody><a:bodyPr /><a:lstStyle /><a:p><a:pPr lvl="0" marL="0" indent="0"><a:buNone /></a:pPr><a14:m><m:oMath xmlns:m="http://schemas.openxmlformats.org/officeDocument/2006/math"><m:r><m:t>⋯</m:t></m:r></m:oMath></a14:m></a:p></a:txBody><a:tcPr /></a:tc></a:tr><a:tr h="0"><a:tc><a:txBody><a:bodyPr /><a:lstStyle /><a:p><a:pPr lvl="0" marL="0" indent="0"><a:buNone /></a:pPr><a:r><a:rPr /><a:t>#</a:t></a:r><a:r><a:rPr /><a:t> </a:t></a:r><a:r><a:rPr /><a:t>of</a:t></a:r><a:r><a:rPr /><a:t> </a:t></a:r><a:r><a:rPr /><a:t>games</a:t></a:r></a:p></a:txBody></a:tc><a:tc><a:txBody><a:bodyPr /><a:lstStyle /><a:p><a:pPr lvl="0" marL="0" indent="0" algn="l"><a:buNone /></a:pPr><a:r><a:rPr /><a:t>4.25</a:t></a:r></a:p></a:txBody></a:tc><a:tc><a:txBody><a:bodyPr /><a:lstStyle /><a:p><a:pPr lvl="0" marL="0" indent="0" algn="l"><a:buNone /></a:pPr><a:r><a:rPr /><a:t>3.91</a:t></a:r></a:p></a:txBody></a:tc><a:tc><a:txBody><a:bodyPr /><a:lstStyle /><a:p><a:pPr lvl="0" marL="0" indent="0" algn="l"><a:buNone /></a:pPr><a:r><a:rPr /><a:t>3.22</a:t></a:r></a:p></a:txBody></a:tc><a:tc><a:txBody><a:bodyPr /><a:lstStyle /><a:p><a:pPr lvl="0" marL="0" indent="0"><a:buNone /></a:pPr><a14:m><m:oMath xmlns:m="http://schemas.openxmlformats.org/officeDocument/2006/math"><m:r><m:t>⋯</m:t></m:r></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However, results of an analysis might be difficult to interpret because the log of a measured variable is usually meaningless.</a:t>
            </a:r>
          </a:p>
          <a:p>
            <a:pPr lvl="0" marL="0" indent="0">
              <a:buNone/>
            </a:pPr>
            <a:r>
              <a:rPr/>
              <a:t>What other variables would you expect to be extremely skewed?</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Pros</a:t>
            </a:r>
            <a:r>
              <a:rPr/>
              <a:t> </a:t>
            </a:r>
            <a:r>
              <a:rPr/>
              <a:t>and</a:t>
            </a:r>
            <a:r>
              <a:rPr/>
              <a:t> </a:t>
            </a:r>
            <a:r>
              <a:rPr/>
              <a:t>Cons</a:t>
            </a:r>
            <a:r>
              <a:rPr/>
              <a:t> </a:t>
            </a:r>
            <a:r>
              <a:rPr/>
              <a:t>of</a:t>
            </a:r>
            <a:r>
              <a:rPr/>
              <a:t> </a:t>
            </a:r>
            <a:r>
              <a:rPr/>
              <a:t>Transformations</a:t>
            </a:r>
          </a:p>
        </p:txBody>
      </p:sp>
      <p:sp>
        <p:nvSpPr>
          <p:cNvPr id="3" name="Content Placeholder 2"/>
          <p:cNvSpPr>
            <a:spLocks noGrp="1"/>
          </p:cNvSpPr>
          <p:nvPr>
            <p:ph idx="1"/>
          </p:nvPr>
        </p:nvSpPr>
        <p:spPr/>
        <p:txBody>
          <a:bodyPr/>
          <a:lstStyle/>
          <a:p>
            <a:pPr lvl="0" marL="0" indent="0">
              <a:buNone/>
            </a:pPr>
            <a:r>
              <a:rPr/>
              <a:t>Skewed data are easier to model with when they are transformed because outliers tend to become far less prominent after an appropriate transformation.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a:buNone /></a:pPr><a:r><a:rPr /><a:t>#</a:t></a:r><a:r><a:rPr /><a:t> </a:t></a:r><a:r><a:rPr /><a:t>of</a:t></a:r><a:r><a:rPr /><a:t> </a:t></a:r><a:r><a:rPr /><a:t>games</a:t></a:r></a:p></a:txBody><a:tcPr /></a:tc><a:tc><a:txBody><a:bodyPr /><a:lstStyle /><a:p><a:pPr lvl="0" marL="0" indent="0" algn="l"><a:buNone /></a:pPr><a:r><a:rPr /><a:t>70</a:t></a:r></a:p></a:txBody><a:tcPr /></a:tc><a:tc><a:txBody><a:bodyPr /><a:lstStyle /><a:p><a:pPr lvl="0" marL="0" indent="0" algn="l"><a:buNone /></a:pPr><a:r><a:rPr /><a:t>50</a:t></a:r></a:p></a:txBody><a:tcPr /></a:tc><a:tc><a:txBody><a:bodyPr /><a:lstStyle /><a:p><a:pPr lvl="0" marL="0" indent="0" algn="l"><a:buNone /></a:pPr><a:r><a:rPr /><a:t>25</a:t></a:r></a:p></a:txBody><a:tcPr /></a:tc><a:tc><a:txBody><a:bodyPr /><a:lstStyle /><a:p><a:pPr lvl="0" marL="0" indent="0"><a:buNone /></a:pPr><a14:m><m:oMath xmlns:m="http://schemas.openxmlformats.org/officeDocument/2006/math"><m:r><m:t>⋯</m:t></m:r></m:oMath></a14:m></a:p></a:txBody><a:tcPr /></a:tc></a:tr><a:tr h="0"><a:tc><a:txBody><a:bodyPr /><a:lstStyle /><a:p><a:pPr lvl="0" marL="0" indent="0"><a:buNone /></a:pPr><a:r><a:rPr /><a:t>#</a:t></a:r><a:r><a:rPr /><a:t> </a:t></a:r><a:r><a:rPr /><a:t>of</a:t></a:r><a:r><a:rPr /><a:t> </a:t></a:r><a:r><a:rPr /><a:t>games</a:t></a:r></a:p></a:txBody></a:tc><a:tc><a:txBody><a:bodyPr /><a:lstStyle /><a:p><a:pPr lvl="0" marL="0" indent="0" algn="l"><a:buNone /></a:pPr><a:r><a:rPr /><a:t>4.25</a:t></a:r></a:p></a:txBody></a:tc><a:tc><a:txBody><a:bodyPr /><a:lstStyle /><a:p><a:pPr lvl="0" marL="0" indent="0" algn="l"><a:buNone /></a:pPr><a:r><a:rPr /><a:t>3.91</a:t></a:r></a:p></a:txBody></a:tc><a:tc><a:txBody><a:bodyPr /><a:lstStyle /><a:p><a:pPr lvl="0" marL="0" indent="0" algn="l"><a:buNone /></a:pPr><a:r><a:rPr /><a:t>3.22</a:t></a:r></a:p></a:txBody></a:tc><a:tc><a:txBody><a:bodyPr /><a:lstStyle /><a:p><a:pPr lvl="0" marL="0" indent="0"><a:buNone /></a:pPr><a14:m><m:oMath xmlns:m="http://schemas.openxmlformats.org/officeDocument/2006/math"><m:r><m:t>⋯</m:t></m:r></m:oMath></a14:m></a:p></a:txBody></a:tc></a:tr></a:tbl></a:graphicData></a:graphic></p:graphicFrame></p:spTree></p:cSld></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However, results of an analysis might be difficult to interpret because the log of a measured variable is usually meaningless.</a:t>
            </a:r>
          </a:p>
          <a:p>
            <a:pPr lvl="0" marL="0" indent="0">
              <a:buNone/>
            </a:pPr>
            <a:r>
              <a:rPr/>
              <a:t>What other variables would you expect to be extremely skewed?</a:t>
            </a:r>
          </a:p>
          <a:p>
            <a:pPr lvl="0" marL="0" indent="0">
              <a:buNone/>
            </a:pPr>
            <a:r>
              <a:rPr/>
              <a:t>Salary, housing prices, ability to throw a football,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If</a:t>
            </a:r>
            <a:r>
              <a:rPr/>
              <a:t> </a:t>
            </a:r>
            <a:r>
              <a:rPr/>
              <a:t>Time</a:t>
            </a:r>
            <a:r>
              <a:rPr/>
              <a:t> </a:t>
            </a:r>
            <a:r>
              <a:rPr/>
              <a:t>Allows</a:t>
            </a:r>
            <a:r>
              <a:rPr/>
              <a:t> </a:t>
            </a:r>
            <a:r>
              <a:rPr/>
              <a:t>…</a:t>
            </a:r>
          </a:p>
        </p:txBody>
      </p:sp>
      <p:sp>
        <p:nvSpPr>
          <p:cNvPr id="3" name="Content Placeholder 2"/>
          <p:cNvSpPr>
            <a:spLocks noGrp="1"/>
          </p:cNvSpPr>
          <p:nvPr>
            <p:ph idx="1"/>
          </p:nvPr>
        </p:nvSpPr>
        <p:spPr/>
        <p:txBody>
          <a:bodyPr/>
          <a:lstStyle/>
          <a:p>
            <a:pPr lvl="0" marL="0" indent="0">
              <a:buNone/>
            </a:pPr>
            <a:r>
              <a:rPr/>
              <a:t>Back to RStudio!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a:t>
            </a:r>
            <a:r>
              <a:rPr/>
              <a:t> </a:t>
            </a:r>
            <a:r>
              <a:rPr/>
              <a:t>Plot</a:t>
            </a:r>
          </a:p>
        </p:txBody>
      </p:sp>
      <p:sp>
        <p:nvSpPr>
          <p:cNvPr id="3" name="Content Placeholder 2"/>
          <p:cNvSpPr>
            <a:spLocks noGrp="1"/>
          </p:cNvSpPr>
          <p:nvPr>
            <p:ph idx="1"/>
          </p:nvPr>
        </p:nvSpPr>
        <p:spPr/>
        <p:txBody>
          <a:bodyPr/>
          <a:lstStyle/>
          <a:p>
            <a:pPr lvl="0" marL="0" indent="0">
              <a:buNone/>
            </a:pPr>
            <a:r>
              <a:rPr/>
              <a:t>The box in a </a:t>
            </a:r>
            <a:r>
              <a:rPr b="1"/>
              <a:t>box plot</a:t>
            </a:r>
            <a:r>
              <a:rPr/>
              <a:t> represents the middle 50% of the data, and the thick line in the box is the median.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boxplot.png" id="0" name="Picture 1"/>
          <p:cNvPicPr>
            <a:picLocks noGrp="1" noChangeAspect="1"/>
          </p:cNvPicPr>
          <p:nvPr/>
        </p:nvPicPr>
        <p:blipFill>
          <a:blip r:embed="rId2"/>
          <a:stretch>
            <a:fillRect/>
          </a:stretch>
        </p:blipFill>
        <p:spPr bwMode="auto">
          <a:xfrm>
            <a:off x="1968500" y="1600200"/>
            <a:ext cx="52070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Box</a:t>
            </a:r>
            <a:r>
              <a:rPr/>
              <a:t> </a:t>
            </a:r>
            <a:r>
              <a:rPr/>
              <a:t>Plot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ig_1_6_boxplot_anatomy.png" id="0" name="Picture 1"/>
          <p:cNvPicPr>
            <a:picLocks noGrp="1" noChangeAspect="1"/>
          </p:cNvPicPr>
          <p:nvPr/>
        </p:nvPicPr>
        <p:blipFill>
          <a:blip r:embed="rId2"/>
          <a:stretch>
            <a:fillRect/>
          </a:stretch>
        </p:blipFill>
        <p:spPr bwMode="auto">
          <a:xfrm>
            <a:off x="1651000" y="1600200"/>
            <a:ext cx="58420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Whiskers</a:t>
            </a:r>
            <a:r>
              <a:rPr/>
              <a:t> </a:t>
            </a:r>
            <a:r>
              <a:rPr/>
              <a:t>and</a:t>
            </a:r>
            <a:r>
              <a:rPr/>
              <a:t> </a:t>
            </a:r>
            <a:r>
              <a:rPr/>
              <a:t>Outliers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whiskers</a:t>
                </a:r>
                <a:r>
                  <a:rPr/>
                  <a:t> of a box plot can extend up to </a:t>
                </a:r>
                <a14:m>
                  <m:oMath xmlns:m="http://schemas.openxmlformats.org/officeDocument/2006/math">
                    <m:r>
                      <m:t>1.5</m:t>
                    </m:r>
                    <m:r>
                      <m:t>×</m:t>
                    </m:r>
                    <m:r>
                      <m:rPr>
                        <m:sty m:val="p"/>
                      </m:rPr>
                      <m:t>IQR</m:t>
                    </m:r>
                  </m:oMath>
                </a14:m>
                <a:r>
                  <a:rPr/>
                  <a:t> away from the quartiles.</a:t>
                </a:r>
              </a:p>
              <a:p>
                <a:pPr lvl="1"/>
                <a:r>
                  <a:rPr/>
                  <a:t>max upper whisker reach = </a:t>
                </a:r>
                <a14:m>
                  <m:oMath xmlns:m="http://schemas.openxmlformats.org/officeDocument/2006/math">
                    <m:r>
                      <m:rPr>
                        <m:sty m:val="p"/>
                      </m:rPr>
                      <m:t>Q3</m:t>
                    </m:r>
                    <m:r>
                      <m:t>+</m:t>
                    </m:r>
                    <m:r>
                      <m:t>1.5</m:t>
                    </m:r>
                    <m:r>
                      <m:t>×</m:t>
                    </m:r>
                    <m:r>
                      <m:rPr>
                        <m:sty m:val="p"/>
                      </m:rPr>
                      <m:t>IQR</m:t>
                    </m:r>
                  </m:oMath>
                </a14:m>
              </a:p>
              <a:p>
                <a:pPr lvl="1"/>
                <a:r>
                  <a:rPr/>
                  <a:t>max lower whisker reach = </a:t>
                </a:r>
                <a14:m>
                  <m:oMath xmlns:m="http://schemas.openxmlformats.org/officeDocument/2006/math">
                    <m:r>
                      <m:rPr>
                        <m:sty m:val="p"/>
                      </m:rPr>
                      <m:t>Q1</m:t>
                    </m:r>
                    <m:r>
                      <m:t>−</m:t>
                    </m:r>
                    <m:r>
                      <m:t>1.5</m:t>
                    </m:r>
                    <m:r>
                      <m:t>×</m:t>
                    </m:r>
                    <m:r>
                      <m:rPr>
                        <m:sty m:val="p"/>
                      </m:rPr>
                      <m:t>IQR</m:t>
                    </m:r>
                  </m:oMath>
                </a14:m>
              </a:p>
              <a:p>
                <a:pPr lvl="0" marL="0" indent="0">
                  <a:buNone/>
                </a:pPr>
                <a:r>
                  <a:rPr b="1"/>
                  <a:t>Example</a:t>
                </a:r>
                <a:r>
                  <a:rPr/>
                  <a:t>: IQR: 20 - 10 = 10</a:t>
                </a:r>
              </a:p>
              <a:p>
                <a:pPr lvl="1"/>
                <a:r>
                  <a:rPr/>
                  <a:t>max upper whisker reach = </a:t>
                </a:r>
                <a14:m>
                  <m:oMath xmlns:m="http://schemas.openxmlformats.org/officeDocument/2006/math">
                    <m:r>
                      <m:t>20</m:t>
                    </m:r>
                    <m:r>
                      <m:t>+</m:t>
                    </m:r>
                    <m:r>
                      <m:t>1.5</m:t>
                    </m:r>
                    <m:r>
                      <m:t>×</m:t>
                    </m:r>
                    <m:r>
                      <m:t>10</m:t>
                    </m:r>
                    <m:r>
                      <m:t>=</m:t>
                    </m:r>
                    <m:r>
                      <m:t>35</m:t>
                    </m:r>
                  </m:oMath>
                </a14:m>
              </a:p>
              <a:p>
                <a:pPr lvl="1"/>
                <a:r>
                  <a:rPr/>
                  <a:t>max lower whisker reach = </a:t>
                </a:r>
                <a14:m>
                  <m:oMath xmlns:m="http://schemas.openxmlformats.org/officeDocument/2006/math">
                    <m:r>
                      <m:t>10</m:t>
                    </m:r>
                    <m:r>
                      <m:t>−</m:t>
                    </m:r>
                    <m:r>
                      <m:t>1.5</m:t>
                    </m:r>
                    <m:r>
                      <m:t>×</m:t>
                    </m:r>
                    <m:r>
                      <m:t>10</m:t>
                    </m:r>
                    <m:r>
                      <m:t>=</m:t>
                    </m:r>
                    <m:r>
                      <m:t>−</m:t>
                    </m:r>
                    <m:r>
                      <m:t>5</m:t>
                    </m:r>
                  </m:oMath>
                </a14:m>
              </a:p>
              <a:p>
                <a:pPr lvl="0" marL="0" indent="0">
                  <a:buNone/>
                </a:pPr>
                <a:r>
                  <a:rPr/>
                  <a:t>A potential outlier is defined as an observation beyond the maximum reach of the whiskers. It is an observation that appears extreme relative to the rest of the data.</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Outliers</a:t>
            </a:r>
            <a:r>
              <a:rPr/>
              <a:t> </a:t>
            </a:r>
            <a:r>
              <a:rPr/>
              <a:t>(continued)</a:t>
            </a:r>
          </a:p>
        </p:txBody>
      </p:sp>
      <p:sp>
        <p:nvSpPr>
          <p:cNvPr id="3" name="Content Placeholder 2"/>
          <p:cNvSpPr>
            <a:spLocks noGrp="1"/>
          </p:cNvSpPr>
          <p:nvPr>
            <p:ph idx="1"/>
          </p:nvPr>
        </p:nvSpPr>
        <p:spPr/>
        <p:txBody>
          <a:bodyPr/>
          <a:lstStyle/>
          <a:p>
            <a:pPr lvl="0" marL="0" indent="0">
              <a:buNone/>
            </a:pPr>
            <a:r>
              <a:rPr/>
              <a:t>Why is it important to look for outliers?</a:t>
            </a:r>
          </a:p>
          <a:p>
            <a:pPr lvl="1"/>
            <a:r>
              <a:rPr/>
              <a:t>Identify extreme skew in the distribution.</a:t>
            </a:r>
          </a:p>
          <a:p>
            <a:pPr lvl="1"/>
            <a:r>
              <a:rPr/>
              <a:t>Identify data collection and entry errors.</a:t>
            </a:r>
          </a:p>
          <a:p>
            <a:pPr lvl="1"/>
            <a:r>
              <a:rPr/>
              <a:t>Provide insight into interesting features of the data.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Observations</a:t>
            </a:r>
          </a:p>
        </p:txBody>
      </p:sp>
      <p:sp>
        <p:nvSpPr>
          <p:cNvPr id="3" name="Content Placeholder 2"/>
          <p:cNvSpPr>
            <a:spLocks noGrp="1"/>
          </p:cNvSpPr>
          <p:nvPr>
            <p:ph idx="1"/>
          </p:nvPr>
        </p:nvSpPr>
        <p:spPr/>
        <p:txBody>
          <a:bodyPr/>
          <a:lstStyle/>
          <a:p>
            <a:pPr lvl="0" marL="0" indent="0">
              <a:buNone/>
            </a:pPr>
            <a:r>
              <a:rPr/>
              <a:t>How would sample statistics such as mean, median, SD, and IQR of household income be affected if the largest value was replaced with $10 million? What if the smallest value was replaced with $10 million?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#05</dc:title>
  <dc:creator/>
  <cp:keywords/>
  <dcterms:created xsi:type="dcterms:W3CDTF">2019-09-20T16:10:23Z</dcterms:created>
  <dcterms:modified xsi:type="dcterms:W3CDTF">2019-09-20T16:10:23Z</dcterms:modified>
</cp:coreProperties>
</file>