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60" Type="http://schemas.openxmlformats.org/officeDocument/2006/relationships/tableStyles" Target="tableStyles.xml" /><Relationship Id="rId59" Type="http://schemas.openxmlformats.org/officeDocument/2006/relationships/theme" Target="theme/theme1.xml" /><Relationship Id="rId1" Type="http://schemas.openxmlformats.org/officeDocument/2006/relationships/slideMaster" Target="slideMasters/slideMaster1.xml" /><Relationship Id="rId58" Type="http://schemas.openxmlformats.org/officeDocument/2006/relationships/viewProps" Target="viewProps.xml" /><Relationship Id="rId5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Blackstone%27s_ratio" TargetMode="Externa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17</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p:sp>
        <p:nvSpPr>
          <p:cNvPr id="3" name="Content Placeholder 2"/>
          <p:cNvSpPr>
            <a:spLocks noGrp="1"/>
          </p:cNvSpPr>
          <p:nvPr>
            <p:ph idx="1"/>
          </p:nvPr>
        </p:nvSpPr>
        <p:spPr/>
        <p:txBody>
          <a:bodyPr/>
          <a:lstStyle/>
          <a:p>
            <a:pPr lvl="1"/>
            <a:r>
              <a:rPr i="1"/>
              <a:t>p</a:t>
            </a:r>
            <a:r>
              <a:rPr/>
              <a:t>-value = 0.0003</a:t>
            </a:r>
          </a:p>
          <a:p>
            <a:pPr lvl="2"/>
            <a:r>
              <a:rPr/>
              <a:t>If the true average of the number of universities Trent students applied to is 8, there is only 0.03% chance of observing a random sample of 206 Trent students who on average apply to 9.7 or more schools.</a:t>
            </a:r>
          </a:p>
          <a:p>
            <a:pPr lvl="2"/>
            <a:r>
              <a:rPr/>
              <a:t>This is a pretty low probability for us to think that a sample mean of 9.7 or more schools is likely to happen simply by chance.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i="1"/>
                  <a:t>p</a:t>
                </a:r>
                <a:r>
                  <a:rPr/>
                  <a:t>-value = 0.0003</a:t>
                </a:r>
              </a:p>
              <a:p>
                <a:pPr lvl="2"/>
                <a:r>
                  <a:rPr/>
                  <a:t>If the true average of the number of universities Trent students applied to is 8, there is only 0.03% chance of observing a random sample of 206 Trent students who on average apply to 9.7 or more schools.</a:t>
                </a:r>
              </a:p>
              <a:p>
                <a:pPr lvl="2"/>
                <a:r>
                  <a:rPr/>
                  <a:t>This is a pretty low probability for us to think that a sample mean of 9.7 or more schools is likely to happen simply by chance.</a:t>
                </a:r>
              </a:p>
              <a:p>
                <a:pPr lvl="1"/>
                <a:r>
                  <a:rPr/>
                  <a:t>Since the </a:t>
                </a:r>
                <a:r>
                  <a:rPr i="1"/>
                  <a:t>p</a:t>
                </a:r>
                <a:r>
                  <a:rPr/>
                  <a:t>-value is </a:t>
                </a:r>
                <a:r>
                  <a:rPr b="1"/>
                  <a:t>low</a:t>
                </a:r>
                <a:r>
                  <a:rPr/>
                  <a:t> (lower than 5%) we </a:t>
                </a:r>
                <a:r>
                  <a:rPr b="1"/>
                  <a:t>reject </a:t>
                </a:r>
                <a14:m>
                  <m:oMath xmlns:m="http://schemas.openxmlformats.org/officeDocument/2006/math">
                    <m:sSub>
                      <m:e>
                        <m:r>
                          <m:t>H</m:t>
                        </m:r>
                      </m:e>
                      <m:sub>
                        <m:r>
                          <m:t>0</m:t>
                        </m:r>
                      </m:sub>
                    </m:sSub>
                  </m:oMath>
                </a14:m>
                <a: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i="1"/>
                  <a:t>p</a:t>
                </a:r>
                <a:r>
                  <a:rPr/>
                  <a:t>-value = 0.0003</a:t>
                </a:r>
              </a:p>
              <a:p>
                <a:pPr lvl="2"/>
                <a:r>
                  <a:rPr/>
                  <a:t>If the true average of the number of universities Trent students applied to is 8, there is only 0.03% chance of observing a random sample of 206 Trent students who on average apply to 9.7 or more schools.</a:t>
                </a:r>
              </a:p>
              <a:p>
                <a:pPr lvl="2"/>
                <a:r>
                  <a:rPr/>
                  <a:t>This is a pretty low probability for us to think that a sample mean of 9.7 or more schools is likely to happen simply by chance.</a:t>
                </a:r>
              </a:p>
              <a:p>
                <a:pPr lvl="1"/>
                <a:r>
                  <a:rPr/>
                  <a:t>Since the </a:t>
                </a:r>
                <a:r>
                  <a:rPr i="1"/>
                  <a:t>p</a:t>
                </a:r>
                <a:r>
                  <a:rPr/>
                  <a:t>-value is </a:t>
                </a:r>
                <a:r>
                  <a:rPr b="1"/>
                  <a:t>low</a:t>
                </a:r>
                <a:r>
                  <a:rPr/>
                  <a:t> (lower than 5%) we </a:t>
                </a:r>
                <a:r>
                  <a:rPr b="1"/>
                  <a:t>reject </a:t>
                </a:r>
                <a14:m>
                  <m:oMath xmlns:m="http://schemas.openxmlformats.org/officeDocument/2006/math">
                    <m:sSub>
                      <m:e>
                        <m:r>
                          <m:t>H</m:t>
                        </m:r>
                      </m:e>
                      <m:sub>
                        <m:r>
                          <m:t>0</m:t>
                        </m:r>
                      </m:sub>
                    </m:sSub>
                  </m:oMath>
                </a14:m>
                <a:r>
                  <a:rPr/>
                  <a:t>.</a:t>
                </a:r>
              </a:p>
              <a:p>
                <a:pPr lvl="1"/>
                <a:r>
                  <a:rPr/>
                  <a:t>The data provide convincing evidence that Trent students apply to more than 8 schools on average.</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i="1"/>
                  <a:t>p</a:t>
                </a:r>
                <a:r>
                  <a:rPr/>
                  <a:t>-value = 0.0003</a:t>
                </a:r>
              </a:p>
              <a:p>
                <a:pPr lvl="2"/>
                <a:r>
                  <a:rPr/>
                  <a:t>If the true average of the number of universities Trent students applied to is 8, there is only 0.03% chance of observing a random sample of 206 Trent students who on average apply to 9.7 or more schools.</a:t>
                </a:r>
              </a:p>
              <a:p>
                <a:pPr lvl="2"/>
                <a:r>
                  <a:rPr/>
                  <a:t>This is a pretty low probability for us to think that a sample mean of 9.7 or more schools is likely to happen simply by chance.</a:t>
                </a:r>
              </a:p>
              <a:p>
                <a:pPr lvl="1"/>
                <a:r>
                  <a:rPr/>
                  <a:t>Since the </a:t>
                </a:r>
                <a:r>
                  <a:rPr i="1"/>
                  <a:t>p</a:t>
                </a:r>
                <a:r>
                  <a:rPr/>
                  <a:t>-value is </a:t>
                </a:r>
                <a:r>
                  <a:rPr b="1"/>
                  <a:t>low</a:t>
                </a:r>
                <a:r>
                  <a:rPr/>
                  <a:t> (lower than 5%) we </a:t>
                </a:r>
                <a:r>
                  <a:rPr b="1"/>
                  <a:t>reject </a:t>
                </a:r>
                <a14:m>
                  <m:oMath xmlns:m="http://schemas.openxmlformats.org/officeDocument/2006/math">
                    <m:sSub>
                      <m:e>
                        <m:r>
                          <m:t>H</m:t>
                        </m:r>
                      </m:e>
                      <m:sub>
                        <m:r>
                          <m:t>0</m:t>
                        </m:r>
                      </m:sub>
                    </m:sSub>
                  </m:oMath>
                </a14:m>
                <a:r>
                  <a:rPr/>
                  <a:t>.</a:t>
                </a:r>
              </a:p>
              <a:p>
                <a:pPr lvl="1"/>
                <a:r>
                  <a:rPr/>
                  <a:t>The data provide convincing evidence that Trent students apply to more than 8 schools on average.</a:t>
                </a:r>
              </a:p>
              <a:p>
                <a:pPr lvl="1"/>
                <a:r>
                  <a:rPr/>
                  <a:t>The difference between the null value of 8 schools and observed sample mean of 9.7 schools is </a:t>
                </a:r>
                <a:r>
                  <a:rPr b="1"/>
                  <a:t>not due to chance</a:t>
                </a:r>
                <a:r>
                  <a:rPr/>
                  <a:t> or sampling variability.</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A poll by the National Sleep Foundation (USA)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a:r><a:r><a:rPr i="1" /><a:t>(bit of a leap of faith?)</a:t></a:r><a:r><a:rPr /><a:t>, a hypothesis test was conducted to evaluate if college students on average sleep </a:t></a:r><a:r><a:rPr b="1" /><a:t>less than</a:t></a:r><a:r><a:rPr /><a:t> 7 hours per night. The p-value for this hypothesis test is 0.0485. Which of the following is correct?</a:t></a:r></a:p><a:p><a:pPr lvl="1" /><a:r><a:rPr /><a:t>Fail to reject </a:t></a:r><a14:m><m:oMath xmlns:m="http://schemas.openxmlformats.org/officeDocument/2006/math"><m:sSub><m:e><m:r><m:t>H</m:t></m:r></m:e><m:sub><m:r><m:t>0</m:t></m:r></m:sub></m:sSub></m:oMath></a14:m><a:r><a:rPr /><a:t>, the data provide convincing evidence that college students sleep less than 7 hours on average.</a:t></a:r></a:p><a:p><a:pPr lvl="1" /><a:r><a:rPr /><a:t>Reject </a:t></a:r><a14:m><m:oMath xmlns:m="http://schemas.openxmlformats.org/officeDocument/2006/math"><m:sSub><m:e><m:r><m:t>H</m:t></m:r></m:e><m:sub><m:r><m:t>0</m:t></m:r></m:sub></m:sSub></m:oMath></a14:m><a:r><a:rPr /><a:t>, the data provide convincing evidence that college students sleep less than 7 hours on average.</a:t></a:r></a:p><a:p><a:pPr lvl="1" /><a:r><a:rPr /><a:t>Reject </a:t></a:r><a14:m><m:oMath xmlns:m="http://schemas.openxmlformats.org/officeDocument/2006/math"><m:sSub><m:e><m:r><m:t>H</m:t></m:r></m:e><m:sub><m:r><m:t>0</m:t></m:r></m:sub></m:sSub></m:oMath></a14:m><a:r><a:rPr /><a:t>, the data prove that college students sleep more than 7 hours on average.</a:t></a:r></a:p><a:p><a:pPr lvl="1" /><a:r><a:rPr /><a:t>Fail to reject </a:t></a:r><a14:m><m:oMath xmlns:m="http://schemas.openxmlformats.org/officeDocument/2006/math"><m:sSub><m:e><m:r><m:t>H</m:t></m:r></m:e><m:sub><m:r><m:t>0</m:t></m:r></m:sub></m:sSub></m:oMath></a14:m><a:r><a:rPr /><a:t>, the data do not provide convincing evidence that college students sleep less than 7 hours on average.</a:t></a:r></a:p><a:p><a:pPr lvl="1" /><a:r><a:rPr /><a:t>Reject </a:t></a:r><a14:m><m:oMath xmlns:m="http://schemas.openxmlformats.org/officeDocument/2006/math"><m:sSub><m:e><m:r><m:t>H</m:t></m:r></m:e><m:sub><m:r><m:t>0</m:t></m:r></m:sub></m:sSub></m:oMath></a14:m><a:r><a:rPr /><a:t>, the data provide convincing evidence that college students in this sample sleep less than 7 hours on average.</a:t></a:r></a:p></p:txBody></p:sp></mc:Choice></mc:AlternateContent></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Two-sided</a:t>
            </a:r>
            <a:r>
              <a:rPr/>
              <a:t> </a:t>
            </a:r>
            <a:r>
              <a:rPr/>
              <a:t>hypothesis</a:t>
            </a:r>
            <a:r>
              <a:rPr/>
              <a:t> </a:t>
            </a:r>
            <a:r>
              <a:rPr/>
              <a:t>testing</a:t>
            </a:r>
            <a:r>
              <a:rPr/>
              <a:t> </a:t>
            </a:r>
            <a:r>
              <a:rPr/>
              <a:t>with</a:t>
            </a:r>
            <a:r>
              <a:rPr/>
              <a:t> </a:t>
            </a: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the research question was “Do the data provide convincing evidence that the average amount of sleep college students get per night is </a:t>
                </a:r>
                <a:r>
                  <a:rPr b="1"/>
                  <a:t>different</a:t>
                </a:r>
                <a:r>
                  <a:rPr/>
                  <a:t> than the national average?”, the alternative hypothesis would be different.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e>
                          <m:e>
                            <m:r>
                              <m:t>:</m:t>
                            </m:r>
                            <m:r>
                              <m:t>μ</m:t>
                            </m:r>
                            <m:r>
                              <m:t>=</m:t>
                            </m:r>
                            <m:r>
                              <m:t>7</m:t>
                            </m:r>
                          </m:e>
                        </m:mr>
                        <m:mr>
                          <m:e>
                            <m:sSub>
                              <m:e>
                                <m:r>
                                  <m:t>H</m:t>
                                </m:r>
                              </m:e>
                              <m:sub>
                                <m:r>
                                  <m:t>A</m:t>
                                </m:r>
                              </m:sub>
                            </m:sSub>
                          </m:e>
                          <m:e>
                            <m:r>
                              <m:t>:</m:t>
                            </m:r>
                            <m:r>
                              <m:t>μ</m:t>
                            </m:r>
                            <m:r>
                              <m:t>≠</m:t>
                            </m:r>
                            <m:r>
                              <m:t>7</m:t>
                            </m:r>
                          </m:e>
                        </m:mr>
                      </m:m>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Two-sided</a:t>
            </a:r>
            <a:r>
              <a:rPr/>
              <a:t> </a:t>
            </a:r>
            <a:r>
              <a:rPr/>
              <a:t>hypothesis</a:t>
            </a:r>
            <a:r>
              <a:rPr/>
              <a:t> </a:t>
            </a:r>
            <a:r>
              <a:rPr/>
              <a:t>testing</a:t>
            </a:r>
            <a:r>
              <a:rPr/>
              <a:t> </a:t>
            </a:r>
            <a:r>
              <a:rPr/>
              <a:t>with</a:t>
            </a:r>
            <a:r>
              <a:rPr/>
              <a:t> </a:t>
            </a: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the research question was “Do the data provide convincing evidence that the average amount of sleep college students get per night is </a:t>
                </a:r>
                <a:r>
                  <a:rPr b="1"/>
                  <a:t>different</a:t>
                </a:r>
                <a:r>
                  <a:rPr/>
                  <a:t> than the national average?”, the alternative hypothesis would be different.</a:t>
                </a:r>
              </a:p>
              <a:p>
                <a:pPr lvl="1"/>
                <a:r>
                  <a:rPr/>
                  <a:t>Then the p-value </a:t>
                </a:r>
                <a:r>
                  <a:rPr b="1"/>
                  <a:t>would change as well</a:t>
                </a:r>
                <a:r>
                  <a:rPr/>
                  <a:t>:</a:t>
                </a:r>
              </a:p>
              <a:p>
                <a:pPr lvl="0" marL="0" indent="0">
                  <a:buNone/>
                </a:pPr>
              </a:p>
              <a:p>
                <a:pPr lvl="0" marL="0" indent="0">
                  <a:buNone/>
                </a:pPr>
                <a:r>
                  <a:rPr/>
                  <a:t>p-value </a:t>
                </a:r>
                <a14:m>
                  <m:oMath xmlns:m="http://schemas.openxmlformats.org/officeDocument/2006/math">
                    <m:r>
                      <m:t>=</m:t>
                    </m:r>
                    <m:r>
                      <m:t>0.0485</m:t>
                    </m:r>
                    <m:r>
                      <m:t>×</m:t>
                    </m:r>
                    <m:r>
                      <m:t>2</m:t>
                    </m:r>
                  </m:oMath>
                </a14:m>
                <a:r>
                  <a:rPr/>
                  <a:t> </a:t>
                </a:r>
                <a14:m>
                  <m:oMath xmlns:m="http://schemas.openxmlformats.org/officeDocument/2006/math">
                    <m:r>
                      <m:t>=</m:t>
                    </m:r>
                    <m:r>
                      <m:t>0.097</m:t>
                    </m:r>
                  </m:oMath>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i="1"/>
              <a:t>p</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do we actually compute the </a:t>
                </a:r>
                <a:r>
                  <a:rPr i="1"/>
                  <a:t>p</a:t>
                </a:r>
                <a:r>
                  <a:rPr/>
                  <a:t>-value? We use </a:t>
                </a:r>
                <a:r>
                  <a:rPr b="1"/>
                  <a:t>pnorm()</a:t>
                </a:r>
                <a:r>
                  <a:rPr/>
                  <a:t>! There’s a reason we made you learn about it!</a:t>
                </a:r>
              </a:p>
              <a:p>
                <a:pPr lvl="0" marL="0" indent="0">
                  <a:buNone/>
                </a:pPr>
                <a:r>
                  <a:rPr b="1"/>
                  <a:t>Example</a:t>
                </a:r>
                <a:r>
                  <a:rPr/>
                  <a:t>: the </a:t>
                </a:r>
                <a:r>
                  <a:rPr b="1"/>
                  <a:t>test statistic</a:t>
                </a:r>
                <a:r>
                  <a:rPr/>
                  <a:t> is 2.3, with hypotheses</a:t>
                </a:r>
              </a:p>
              <a:p>
                <a:pPr lvl="0" marL="0" indent="0">
                  <a:buNone/>
                </a:pPr>
                <a14:m>
                  <m:oMathPara xmlns:m="http://schemas.openxmlformats.org/officeDocument/2006/math">
                    <m:oMathParaPr>
                      <m:jc m:val="center"/>
                    </m:oMathParaPr>
                    <m:oMath>
                      <m:sSub>
                        <m:e>
                          <m:r>
                            <m:t>H</m:t>
                          </m:r>
                        </m:e>
                        <m:sub>
                          <m:r>
                            <m:t>0</m:t>
                          </m:r>
                        </m:sub>
                      </m:sSub>
                      <m:r>
                        <m:t>:</m:t>
                      </m:r>
                      <m:r>
                        <m:t>μ</m:t>
                      </m:r>
                      <m:r>
                        <m:t>=</m:t>
                      </m:r>
                      <m:r>
                        <m:t>5</m:t>
                      </m:r>
                      <m:r>
                        <m:t>  </m:t>
                      </m:r>
                      <m:r>
                        <m:rPr>
                          <m:sty m:val="p"/>
                        </m:rPr>
                        <m:t>versus</m:t>
                      </m:r>
                      <m:r>
                        <m:t>  </m:t>
                      </m:r>
                      <m:sSub>
                        <m:e>
                          <m:r>
                            <m:t>H</m:t>
                          </m:r>
                        </m:e>
                        <m:sub>
                          <m:r>
                            <m:t>A</m:t>
                          </m:r>
                        </m:sub>
                      </m:sSub>
                      <m:r>
                        <m:t>:</m:t>
                      </m:r>
                      <m:r>
                        <m:t>μ</m:t>
                      </m:r>
                      <m:r>
                        <m:t>&gt;</m:t>
                      </m:r>
                      <m:r>
                        <m:t>5</m:t>
                      </m:r>
                    </m:oMath>
                  </m:oMathPara>
                </a14:m>
              </a:p>
              <a:p>
                <a:pPr lvl="0" marL="0" indent="0">
                  <a:buNone/>
                </a:pPr>
                <a:r>
                  <a:rPr/>
                  <a:t>What is the </a:t>
                </a:r>
                <a:r>
                  <a:rPr i="1"/>
                  <a:t>p</a:t>
                </a:r>
                <a:r>
                  <a:rPr/>
                  <a:t>-value?</a:t>
                </a:r>
              </a:p>
              <a:p>
                <a:pPr lvl="0" marL="0" indent="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continued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2.3</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0.01072411</a:t>
                </a:r>
              </a:p>
              <a:p>
                <a:pPr lvl="0" marL="0" indent="0">
                  <a:buNone/>
                </a:pPr>
                <a:r>
                  <a:rPr/>
                  <a:t>So the </a:t>
                </a:r>
                <a:r>
                  <a:rPr i="1"/>
                  <a:t>p</a:t>
                </a:r>
                <a:r>
                  <a:rPr/>
                  <a:t>-value for this </a:t>
                </a:r>
                <a:r>
                  <a:rPr b="1"/>
                  <a:t>one-tailed hypothesis test</a:t>
                </a:r>
                <a:r>
                  <a:rPr/>
                  <a:t> is 0.011. What does this imply?</a:t>
                </a:r>
              </a:p>
              <a:p>
                <a:pPr lvl="0" marL="0" indent="0">
                  <a:buNone/>
                </a:pPr>
                <a:r>
                  <a:rPr/>
                  <a:t>Since </a:t>
                </a:r>
                <a14:m>
                  <m:oMath xmlns:m="http://schemas.openxmlformats.org/officeDocument/2006/math">
                    <m:r>
                      <m:t>0.011</m:t>
                    </m:r>
                    <m:r>
                      <m:t>&lt;</m:t>
                    </m:r>
                    <m:r>
                      <m:t>0.05</m:t>
                    </m:r>
                  </m:oMath>
                </a14:m>
                <a:r>
                  <a:rPr/>
                  <a:t>, we do have evidence at the 95% level to reject the null hypothesis (whatever it is in context), and conclude that </a:t>
                </a:r>
                <a14:m>
                  <m:oMath xmlns:m="http://schemas.openxmlformats.org/officeDocument/2006/math">
                    <m:r>
                      <m:t>μ</m:t>
                    </m:r>
                    <m:r>
                      <m:t>&gt;</m:t>
                    </m:r>
                    <m:r>
                      <m:t>5</m:t>
                    </m:r>
                  </m:oMath>
                </a14:m>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Alternative</a:t>
            </a:r>
            <a:r>
              <a:rPr/>
              <a:t> </a:t>
            </a:r>
            <a:r>
              <a:rPr/>
              <a:t>Hypothesis</a:t>
            </a:r>
            <a:r>
              <a:rPr/>
              <a:t> </a:t>
            </a:r>
            <a:r>
              <a:rPr/>
              <a:t>…</a:t>
            </a:r>
          </a:p>
        </p:txBody>
      </p:sp>
      <p:sp>
        <p:nvSpPr>
          <p:cNvPr id="3" name="Content Placeholder 2"/>
          <p:cNvSpPr>
            <a:spLocks noGrp="1"/>
          </p:cNvSpPr>
          <p:nvPr>
            <p:ph idx="1"/>
          </p:nvPr>
        </p:nvSpPr>
        <p:spPr/>
        <p:txBody>
          <a:bodyPr/>
          <a:lstStyle/>
          <a:p>
            <a:pPr lvl="0" marL="0" indent="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Formal</a:t>
            </a:r>
            <a:r>
              <a:rPr/>
              <a:t> </a:t>
            </a:r>
            <a:r>
              <a:rPr/>
              <a:t>testing</a:t>
            </a:r>
            <a:r>
              <a:rPr/>
              <a:t> </a:t>
            </a:r>
            <a:r>
              <a:rPr/>
              <a:t>using</a:t>
            </a:r>
            <a:r>
              <a:rPr/>
              <a:t> </a:t>
            </a:r>
            <a:r>
              <a:rPr/>
              <a:t>p-values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Decision</a:t>
            </a:r>
            <a:r>
              <a:rPr/>
              <a:t> </a:t>
            </a:r>
            <a:r>
              <a:rPr/>
              <a:t>Errors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p>
        </p:txBody>
      </p:sp>
      <p:sp>
        <p:nvSpPr>
          <p:cNvPr id="3" name="Content Placeholder 2"/>
          <p:cNvSpPr>
            <a:spLocks noGrp="1"/>
          </p:cNvSpPr>
          <p:nvPr>
            <p:ph idx="1"/>
          </p:nvPr>
        </p:nvSpPr>
        <p:spPr/>
        <p:txBody>
          <a:bodyPr/>
          <a:lstStyle/>
          <a:p>
            <a:pPr lvl="1"/>
            <a:r>
              <a:rPr/>
              <a:t>Hypothesis tests are not flawless.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p>
        </p:txBody>
      </p:sp>
      <p:sp>
        <p:nvSpPr>
          <p:cNvPr id="3" name="Content Placeholder 2"/>
          <p:cNvSpPr>
            <a:spLocks noGrp="1"/>
          </p:cNvSpPr>
          <p:nvPr>
            <p:ph idx="1"/>
          </p:nvPr>
        </p:nvSpPr>
        <p:spPr/>
        <p:txBody>
          <a:bodyPr/>
          <a:lstStyle/>
          <a:p>
            <a:pPr lvl="1"/>
            <a:r>
              <a:rPr/>
              <a:t>Hypothesis tests are not flawless.</a:t>
            </a:r>
          </a:p>
          <a:p>
            <a:pPr lvl="1"/>
            <a:r>
              <a:rPr/>
              <a:t>In the court system innocent people are sometimes wrongly convicted and the guilty sometimes walk free.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p>
        </p:txBody>
      </p:sp>
      <p:sp>
        <p:nvSpPr>
          <p:cNvPr id="3" name="Content Placeholder 2"/>
          <p:cNvSpPr>
            <a:spLocks noGrp="1"/>
          </p:cNvSpPr>
          <p:nvPr>
            <p:ph idx="1"/>
          </p:nvPr>
        </p:nvSpPr>
        <p:spPr/>
        <p:txBody>
          <a:bodyPr/>
          <a:lstStyle/>
          <a:p>
            <a:pPr lvl="1"/>
            <a:r>
              <a:rPr/>
              <a:t>Hypothesis tests are not flawless.</a:t>
            </a:r>
          </a:p>
          <a:p>
            <a:pPr lvl="1"/>
            <a:r>
              <a:rPr/>
              <a:t>In the court system innocent people are sometimes wrongly convicted and the guilty sometimes walk free.</a:t>
            </a:r>
          </a:p>
          <a:p>
            <a:pPr lvl="1"/>
            <a:r>
              <a:rPr/>
              <a:t>Similarly, we can make a wrong decision in statistical hypothesis tests as well.</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p>
        </p:txBody>
      </p:sp>
      <p:sp>
        <p:nvSpPr>
          <p:cNvPr id="3" name="Content Placeholder 2"/>
          <p:cNvSpPr>
            <a:spLocks noGrp="1"/>
          </p:cNvSpPr>
          <p:nvPr>
            <p:ph idx="1"/>
          </p:nvPr>
        </p:nvSpPr>
        <p:spPr/>
        <p:txBody>
          <a:bodyPr/>
          <a:lstStyle/>
          <a:p>
            <a:pPr lvl="1"/>
            <a:r>
              <a:rPr/>
              <a:t>Hypothesis tests are not flawless.</a:t>
            </a:r>
          </a:p>
          <a:p>
            <a:pPr lvl="1"/>
            <a:r>
              <a:rPr/>
              <a:t>In the court system innocent people are sometimes wrongly convicted and the guilty sometimes walk free.</a:t>
            </a:r>
          </a:p>
          <a:p>
            <a:pPr lvl="1"/>
            <a:r>
              <a:rPr/>
              <a:t>Similarly, we can make a wrong decision in statistical hypothesis tests as well.</a:t>
            </a:r>
          </a:p>
          <a:p>
            <a:pPr lvl="1"/>
            <a:r>
              <a:rPr/>
              <a:t>The difference is that we have the tools necessary to quantify how often we make errors in statistics.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r>
              <a:rPr/>
              <a:t> </a:t>
            </a:r>
            <a:r>
              <a:rPr/>
              <a:t>(cont.)</a:t>
            </a:r>
          </a:p>
        </p:txBody>
      </p:sp>
      <p:sp>
        <p:nvSpPr>
          <p:cNvPr id="3" name="Content Placeholder 2"/>
          <p:cNvSpPr>
            <a:spLocks noGrp="1"/>
          </p:cNvSpPr>
          <p:nvPr>
            <p:ph idx="1"/>
          </p:nvPr>
        </p:nvSpPr>
        <p:spPr/>
        <p:txBody>
          <a:bodyPr/>
          <a:lstStyle/>
          <a:p>
            <a:pPr lvl="0" marL="0" indent="0">
              <a:buNone/>
            </a:pPr>
            <a:r>
              <a:rPr/>
              <a:t>There are two competing hypotheses: the null and the alternative. In a hypothesis test, we make a decision about which might be true, but our choice might be incorrect.</a:t>
            </a:r>
          </a:p>
          <a:p>
            <a:pPr lvl="0" marL="0" indent="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r>
              <a:rPr/>
              <a:t> </a:t>
            </a:r>
            <a:r>
              <a:rPr/>
              <a:t>(cont.)</a:t>
            </a:r>
          </a:p>
        </p:txBody>
      </p:sp>
      <p:sp>
        <p:nvSpPr>
          <p:cNvPr id="3" name="Content Placeholder 2"/>
          <p:cNvSpPr>
            <a:spLocks noGrp="1"/>
          </p:cNvSpPr>
          <p:nvPr>
            <p:ph idx="1"/>
          </p:nvPr>
        </p:nvSpPr>
        <p:spPr/>
        <p:txBody>
          <a:bodyPr/>
          <a:lstStyle/>
          <a:p>
            <a:pPr lvl="0" marL="0" indent="0">
              <a:buNone/>
            </a:pPr>
            <a:r>
              <a:rPr/>
              <a:t>There are two competing hypotheses: the null and the alternative. In a hypothesis test, we make a decision about which might be true, but our choice might be incorrect.</a:t>
            </a:r>
          </a:p>
          <a:p>
            <a:pPr lvl="0" marL="0" indent="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are two competing hypotheses: the null and the alternative. In a hypothesis test, we make a decision about which might be true, but our choice might be incorrect.</a:t>
                </a:r>
              </a:p>
              <a:p>
                <a:pPr lvl="0" marL="0" indent="0">
                  <a:buNone/>
                </a:pPr>
              </a:p>
              <a:p>
                <a:pPr lvl="1"/>
                <a:r>
                  <a:rPr/>
                  <a:t>A </a:t>
                </a:r>
                <a:r>
                  <a:rPr b="1"/>
                  <a:t>Type 1 Error</a:t>
                </a:r>
                <a:r>
                  <a:rPr/>
                  <a:t> is rejecting the null hypothesis when </a:t>
                </a:r>
                <a14:m>
                  <m:oMath xmlns:m="http://schemas.openxmlformats.org/officeDocument/2006/math">
                    <m:sSub>
                      <m:e>
                        <m:r>
                          <m:t>H</m:t>
                        </m:r>
                      </m:e>
                      <m:sub>
                        <m:r>
                          <m:t>0</m:t>
                        </m:r>
                      </m:sub>
                    </m:sSub>
                  </m:oMath>
                </a14:m>
                <a:r>
                  <a:rPr/>
                  <a:t> is true.</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are two competing hypotheses: the null and the alternative. In a hypothesis test, we make a decision about which might be true, but our choice might be incorrect.</a:t>
                </a:r>
              </a:p>
              <a:p>
                <a:pPr lvl="0" marL="0" indent="0">
                  <a:buNone/>
                </a:pPr>
              </a:p>
              <a:p>
                <a:pPr lvl="1"/>
                <a:r>
                  <a:rPr/>
                  <a:t>A </a:t>
                </a:r>
                <a:r>
                  <a:rPr b="1"/>
                  <a:t>Type 1 Error</a:t>
                </a:r>
                <a:r>
                  <a:rPr/>
                  <a:t> is rejecting the null hypothesis when </a:t>
                </a:r>
                <a14:m>
                  <m:oMath xmlns:m="http://schemas.openxmlformats.org/officeDocument/2006/math">
                    <m:sSub>
                      <m:e>
                        <m:r>
                          <m:t>H</m:t>
                        </m:r>
                      </m:e>
                      <m:sub>
                        <m:r>
                          <m:t>0</m:t>
                        </m:r>
                      </m:sub>
                    </m:sSub>
                  </m:oMath>
                </a14:m>
                <a:r>
                  <a:rPr/>
                  <a:t> is true.</a:t>
                </a:r>
              </a:p>
              <a:p>
                <a:pPr lvl="1"/>
                <a:r>
                  <a:rPr/>
                  <a:t>A </a:t>
                </a:r>
                <a:r>
                  <a:rPr b="1"/>
                  <a:t>Type 2 Error</a:t>
                </a:r>
                <a:r>
                  <a:rPr/>
                  <a:t> is failing to reject the null hypothesis when </a:t>
                </a:r>
                <a14:m>
                  <m:oMath xmlns:m="http://schemas.openxmlformats.org/officeDocument/2006/math">
                    <m:sSub>
                      <m:e>
                        <m:r>
                          <m:t>H</m:t>
                        </m:r>
                      </m:e>
                      <m:sub>
                        <m:r>
                          <m:t>A</m:t>
                        </m:r>
                      </m:sub>
                    </m:sSub>
                  </m:oMath>
                </a14:m>
                <a:r>
                  <a:rPr/>
                  <a:t> is true.</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errors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are two competing hypotheses: the null and the alternative. In a hypothesis test, we make a decision about which might be true, but our choice might be incorrect.</a:t>
                </a:r>
              </a:p>
              <a:p>
                <a:pPr lvl="0" marL="0" indent="0">
                  <a:buNone/>
                </a:pPr>
              </a:p>
              <a:p>
                <a:pPr lvl="1"/>
                <a:r>
                  <a:rPr/>
                  <a:t>A </a:t>
                </a:r>
                <a:r>
                  <a:rPr b="1"/>
                  <a:t>Type 1 Error</a:t>
                </a:r>
                <a:r>
                  <a:rPr/>
                  <a:t> is rejecting the null hypothesis when </a:t>
                </a:r>
                <a14:m>
                  <m:oMath xmlns:m="http://schemas.openxmlformats.org/officeDocument/2006/math">
                    <m:sSub>
                      <m:e>
                        <m:r>
                          <m:t>H</m:t>
                        </m:r>
                      </m:e>
                      <m:sub>
                        <m:r>
                          <m:t>0</m:t>
                        </m:r>
                      </m:sub>
                    </m:sSub>
                  </m:oMath>
                </a14:m>
                <a:r>
                  <a:rPr/>
                  <a:t> is true.</a:t>
                </a:r>
              </a:p>
              <a:p>
                <a:pPr lvl="1"/>
                <a:r>
                  <a:rPr/>
                  <a:t>A </a:t>
                </a:r>
                <a:r>
                  <a:rPr b="1"/>
                  <a:t>Type 2 Error</a:t>
                </a:r>
                <a:r>
                  <a:rPr/>
                  <a:t> is failing to reject the null hypothesis when </a:t>
                </a:r>
                <a14:m>
                  <m:oMath xmlns:m="http://schemas.openxmlformats.org/officeDocument/2006/math">
                    <m:sSub>
                      <m:e>
                        <m:r>
                          <m:t>H</m:t>
                        </m:r>
                      </m:e>
                      <m:sub>
                        <m:r>
                          <m:t>A</m:t>
                        </m:r>
                      </m:sub>
                    </m:sSub>
                  </m:oMath>
                </a14:m>
                <a:r>
                  <a:rPr/>
                  <a:t> is true.</a:t>
                </a:r>
              </a:p>
              <a:p>
                <a:pPr lvl="1"/>
                <a:r>
                  <a:rPr/>
                  <a:t>We (almost) never know if </a:t>
                </a:r>
                <a14:m>
                  <m:oMath xmlns:m="http://schemas.openxmlformats.org/officeDocument/2006/math">
                    <m:sSub>
                      <m:e>
                        <m:r>
                          <m:t>H</m:t>
                        </m:r>
                      </m:e>
                      <m:sub>
                        <m:r>
                          <m:t>0</m:t>
                        </m:r>
                      </m:sub>
                    </m:sSub>
                  </m:oMath>
                </a14:m>
                <a:r>
                  <a:rPr/>
                  <a:t> or </a:t>
                </a:r>
                <a14:m>
                  <m:oMath xmlns:m="http://schemas.openxmlformats.org/officeDocument/2006/math">
                    <m:sSub>
                      <m:e>
                        <m:r>
                          <m:t>H</m:t>
                        </m:r>
                      </m:e>
                      <m:sub>
                        <m:r>
                          <m:t>A</m:t>
                        </m:r>
                      </m:sub>
                    </m:sSub>
                  </m:oMath>
                </a14:m>
                <a:r>
                  <a:rPr/>
                  <a:t> is true, but we need to consider all possibilities.</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In order to evaluate if the observed sample mean is unusual for the hypothesized sampling distribution, we determine how many standard errors away from the null it is, which is also called the test statistic.</a:t>
                </a:r>
              </a:p>
              <a:p>
                <a:pPr lvl="0" marL="0" indent="0">
                  <a:buNone/>
                </a:pPr>
              </a:p>
              <a:p>
                <a:pPr lvl="0" marL="0" indent="0">
                  <a:buNone/>
                </a:pPr>
                <a14:m>
                  <m:oMathPara xmlns:m="http://schemas.openxmlformats.org/officeDocument/2006/math">
                    <m:oMathParaPr>
                      <m:jc m:val="center"/>
                    </m:oMathParaPr>
                    <m:oMath>
                      <m:bar>
                        <m:barPr>
                          <m:pos m:val="top"/>
                        </m:barPr>
                        <m:e>
                          <m:r>
                            <m:t>x</m:t>
                          </m:r>
                        </m:e>
                      </m:bar>
                      <m:r>
                        <m:t>∼</m:t>
                      </m:r>
                      <m:r>
                        <m:t>N</m:t>
                      </m:r>
                      <m:d>
                        <m:dPr>
                          <m:begChr m:val="("/>
                          <m:endChr m:val=")"/>
                          <m:grow/>
                        </m:dPr>
                        <m:e>
                          <m:r>
                            <m:t>μ</m:t>
                          </m:r>
                          <m:r>
                            <m:t>=</m:t>
                          </m:r>
                          <m:r>
                            <m:t>8</m:t>
                          </m:r>
                          <m:r>
                            <m:t>,</m:t>
                          </m:r>
                          <m:r>
                            <m:t>S</m:t>
                          </m:r>
                          <m:r>
                            <m:t>E</m:t>
                          </m:r>
                          <m:r>
                            <m:t>=</m:t>
                          </m:r>
                          <m:f>
                            <m:fPr>
                              <m:type m:val="bar"/>
                            </m:fPr>
                            <m:num>
                              <m:r>
                                <m:t>7</m:t>
                              </m:r>
                            </m:num>
                            <m:den>
                              <m:rad>
                                <m:radPr>
                                  <m:degHide m:val="1"/>
                                </m:radPr>
                                <m:deg/>
                                <m:e>
                                  <m:r>
                                    <m:t>206</m:t>
                                  </m:r>
                                </m:e>
                              </m:rad>
                            </m:den>
                          </m:f>
                          <m:r>
                            <m:t>≈</m:t>
                          </m:r>
                          <m:r>
                            <m:t>0.5</m:t>
                          </m:r>
                        </m:e>
                      </m:d>
                    </m:oMath>
                  </m:oMathPara>
                </a14:m>
              </a:p>
              <a:p>
                <a:pPr lvl="0" marL="0" indent="0">
                  <a:buNone/>
                </a:pPr>
                <a14:m>
                  <m:oMathPara xmlns:m="http://schemas.openxmlformats.org/officeDocument/2006/math">
                    <m:oMathParaPr>
                      <m:jc m:val="center"/>
                    </m:oMathParaPr>
                    <m:oMath>
                      <m:r>
                        <m:t>Z</m:t>
                      </m:r>
                      <m:r>
                        <m:t>=</m:t>
                      </m:r>
                      <m:f>
                        <m:fPr>
                          <m:type m:val="bar"/>
                        </m:fPr>
                        <m:num>
                          <m:r>
                            <m:t>9.7</m:t>
                          </m:r>
                          <m:r>
                            <m:t>−</m:t>
                          </m:r>
                          <m:r>
                            <m:t>8</m:t>
                          </m:r>
                        </m:num>
                        <m:den>
                          <m:r>
                            <m:t>0.5</m:t>
                          </m:r>
                        </m:den>
                      </m:f>
                      <m:r>
                        <m:t>=</m:t>
                      </m:r>
                      <m:r>
                        <m:t>3.4</m:t>
                      </m:r>
                    </m:oMath>
                  </m:oMathPara>
                </a14:m>
              </a:p>
              <a:p>
                <a:pPr lvl="0" marL="0" indent="0">
                  <a:buNone/>
                </a:pPr>
                <a:r>
                  <a:rPr/>
                  <a:t>The sample mean is 3.4 standard errors away from the hypothesized value. Is this considered unusually high? That is, is the result </a:t>
                </a:r>
                <a:r>
                  <a:rPr b="1"/>
                  <a:t>statistically significant</a:t>
                </a:r>
                <a:r>
                  <a:rPr/>
                  <a:t>?</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a:t>
            </a:r>
            <a:r>
              <a:rPr/>
              <a:t> </a:t>
            </a:r>
            <a:r>
              <a:rPr/>
              <a:t>as</a:t>
            </a:r>
            <a:r>
              <a:rPr/>
              <a:t> </a:t>
            </a:r>
            <a:r>
              <a:rPr/>
              <a:t>a</a:t>
            </a:r>
            <a:r>
              <a:rPr/>
              <a:t> </a:t>
            </a:r>
            <a:r>
              <a:rPr/>
              <a:t>trial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we again think of a hypothesis test as a criminal trial then it makes sense to frame the verdict in terms of the null and alternative hypotheses: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e>
                          <m:e>
                            <m:r>
                              <m:t>:</m:t>
                            </m:r>
                            <m:r>
                              <m:rPr>
                                <m:sty m:val="p"/>
                              </m:rPr>
                              <m:t> Defendant is innocent</m:t>
                            </m:r>
                          </m:e>
                        </m:mr>
                        <m:mr>
                          <m:e>
                            <m:sSub>
                              <m:e>
                                <m:r>
                                  <m:t>H</m:t>
                                </m:r>
                              </m:e>
                              <m:sub>
                                <m:r>
                                  <m:t>A</m:t>
                                </m:r>
                              </m:sub>
                            </m:sSub>
                          </m:e>
                          <m:e>
                            <m:r>
                              <m:t>:</m:t>
                            </m:r>
                            <m:r>
                              <m:rPr>
                                <m:sty m:val="p"/>
                              </m:rPr>
                              <m:t> Defendant is guilty</m:t>
                            </m:r>
                          </m:e>
                        </m:mr>
                      </m:m>
                    </m:oMath>
                  </m:oMathPara>
                </a14:m>
              </a:p>
              <a:p>
                <a:pPr lvl="0" marL="0" indent="0">
                  <a:buNone/>
                </a:pPr>
                <a:r>
                  <a:rPr/>
                  <a:t>Which type of error is being committed in the following circumstances?</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a:t>
            </a:r>
            <a:r>
              <a:rPr/>
              <a:t> </a:t>
            </a:r>
            <a:r>
              <a:rPr/>
              <a:t>as</a:t>
            </a:r>
            <a:r>
              <a:rPr/>
              <a:t> </a:t>
            </a:r>
            <a:r>
              <a:rPr/>
              <a:t>a</a:t>
            </a:r>
            <a:r>
              <a:rPr/>
              <a:t> </a:t>
            </a:r>
            <a:r>
              <a:rPr/>
              <a:t>trial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we again think of a hypothesis test as a criminal trial then it makes sense to frame the verdict in terms of the null and alternative hypotheses: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e>
                          <m:e>
                            <m:r>
                              <m:t>:</m:t>
                            </m:r>
                            <m:r>
                              <m:rPr>
                                <m:sty m:val="p"/>
                              </m:rPr>
                              <m:t> Defendant is innocent</m:t>
                            </m:r>
                          </m:e>
                        </m:mr>
                        <m:mr>
                          <m:e>
                            <m:sSub>
                              <m:e>
                                <m:r>
                                  <m:t>H</m:t>
                                </m:r>
                              </m:e>
                              <m:sub>
                                <m:r>
                                  <m:t>A</m:t>
                                </m:r>
                              </m:sub>
                            </m:sSub>
                          </m:e>
                          <m:e>
                            <m:r>
                              <m:t>:</m:t>
                            </m:r>
                            <m:r>
                              <m:rPr>
                                <m:sty m:val="p"/>
                              </m:rPr>
                              <m:t> Defendant is guilty</m:t>
                            </m:r>
                          </m:e>
                        </m:mr>
                      </m:m>
                    </m:oMath>
                  </m:oMathPara>
                </a14:m>
              </a:p>
              <a:p>
                <a:pPr lvl="0" marL="0" indent="0">
                  <a:buNone/>
                </a:pPr>
                <a:r>
                  <a:rPr/>
                  <a:t>Which type of error is being committed in the following circumstances?</a:t>
                </a:r>
              </a:p>
              <a:p>
                <a:pPr lvl="1"/>
                <a:r>
                  <a:rPr/>
                  <a:t>Declaring the defendant innocent when they are actually guilty</a:t>
                </a:r>
              </a:p>
              <a:p>
                <a:pPr lvl="1"/>
                <a:r>
                  <a:rPr/>
                  <a:t>Declaring the defendant guilty when they are actually innocent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a:t>
            </a:r>
            <a:r>
              <a:rPr/>
              <a:t> </a:t>
            </a:r>
            <a:r>
              <a:rPr/>
              <a:t>as</a:t>
            </a:r>
            <a:r>
              <a:rPr/>
              <a:t> </a:t>
            </a:r>
            <a:r>
              <a:rPr/>
              <a:t>a</a:t>
            </a:r>
            <a:r>
              <a:rPr/>
              <a:t> </a:t>
            </a:r>
            <a:r>
              <a:rPr/>
              <a:t>trial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we again think of a hypothesis test as a criminal trial then it makes sense to frame the verdict in terms of the null and alternative hypotheses: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e>
                          <m:e>
                            <m:r>
                              <m:t>:</m:t>
                            </m:r>
                            <m:r>
                              <m:rPr>
                                <m:sty m:val="p"/>
                              </m:rPr>
                              <m:t> Defendant is innocent</m:t>
                            </m:r>
                          </m:e>
                        </m:mr>
                        <m:mr>
                          <m:e>
                            <m:sSub>
                              <m:e>
                                <m:r>
                                  <m:t>H</m:t>
                                </m:r>
                              </m:e>
                              <m:sub>
                                <m:r>
                                  <m:t>A</m:t>
                                </m:r>
                              </m:sub>
                            </m:sSub>
                          </m:e>
                          <m:e>
                            <m:r>
                              <m:t>:</m:t>
                            </m:r>
                            <m:r>
                              <m:rPr>
                                <m:sty m:val="p"/>
                              </m:rPr>
                              <m:t> Defendant is guilty</m:t>
                            </m:r>
                          </m:e>
                        </m:mr>
                      </m:m>
                    </m:oMath>
                  </m:oMathPara>
                </a14:m>
              </a:p>
              <a:p>
                <a:pPr lvl="0" marL="0" indent="0">
                  <a:buNone/>
                </a:pPr>
                <a:r>
                  <a:rPr/>
                  <a:t>Which type of error is being committed in the following circumstances?</a:t>
                </a:r>
              </a:p>
              <a:p>
                <a:pPr lvl="1"/>
                <a:r>
                  <a:rPr/>
                  <a:t>Declaring the defendant innocent when they are actually guilty</a:t>
                </a:r>
              </a:p>
              <a:p>
                <a:pPr lvl="2"/>
                <a:r>
                  <a:rPr b="1"/>
                  <a:t>Type 2 error</a:t>
                </a:r>
              </a:p>
              <a:p>
                <a:pPr lvl="1"/>
                <a:r>
                  <a:rPr/>
                  <a:t>Declaring the defendant guilty when they are actually innocent</a:t>
                </a:r>
              </a:p>
              <a:p>
                <a:pPr lvl="2"/>
                <a:r>
                  <a:rPr b="1"/>
                  <a:t>Type 1 error</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a:t>
            </a:r>
            <a:r>
              <a:rPr/>
              <a:t> </a:t>
            </a:r>
            <a:r>
              <a:rPr/>
              <a:t>as</a:t>
            </a:r>
            <a:r>
              <a:rPr/>
              <a:t> </a:t>
            </a:r>
            <a:r>
              <a:rPr/>
              <a:t>a</a:t>
            </a:r>
            <a:r>
              <a:rPr/>
              <a:t> </a:t>
            </a:r>
            <a:r>
              <a:rPr/>
              <a:t>trial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we again think of a hypothesis test as a criminal trial then it makes sense to frame the verdict in terms of the null and alternative hypotheses: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e>
                          <m:e>
                            <m:r>
                              <m:t>:</m:t>
                            </m:r>
                            <m:r>
                              <m:rPr>
                                <m:sty m:val="p"/>
                              </m:rPr>
                              <m:t> Defendant is innocent</m:t>
                            </m:r>
                          </m:e>
                        </m:mr>
                        <m:mr>
                          <m:e>
                            <m:sSub>
                              <m:e>
                                <m:r>
                                  <m:t>H</m:t>
                                </m:r>
                              </m:e>
                              <m:sub>
                                <m:r>
                                  <m:t>A</m:t>
                                </m:r>
                              </m:sub>
                            </m:sSub>
                          </m:e>
                          <m:e>
                            <m:r>
                              <m:t>:</m:t>
                            </m:r>
                            <m:r>
                              <m:rPr>
                                <m:sty m:val="p"/>
                              </m:rPr>
                              <m:t> Defendant is guilty</m:t>
                            </m:r>
                          </m:e>
                        </m:mr>
                      </m:m>
                    </m:oMath>
                  </m:oMathPara>
                </a14:m>
              </a:p>
              <a:p>
                <a:pPr lvl="0" marL="0" indent="0">
                  <a:buNone/>
                </a:pPr>
                <a:r>
                  <a:rPr/>
                  <a:t>Which type of error is being committed in the following circumstances?</a:t>
                </a:r>
              </a:p>
              <a:p>
                <a:pPr lvl="1"/>
                <a:r>
                  <a:rPr/>
                  <a:t>Declaring the defendant innocent when they are actually guilty</a:t>
                </a:r>
              </a:p>
              <a:p>
                <a:pPr lvl="2"/>
                <a:r>
                  <a:rPr b="1"/>
                  <a:t>Type 2 error</a:t>
                </a:r>
              </a:p>
              <a:p>
                <a:pPr lvl="1"/>
                <a:r>
                  <a:rPr/>
                  <a:t>Declaring the defendant guilty when they are actually innocent</a:t>
                </a:r>
              </a:p>
              <a:p>
                <a:pPr lvl="2"/>
                <a:r>
                  <a:rPr b="1"/>
                  <a:t>Type 1 error</a:t>
                </a:r>
              </a:p>
              <a:p>
                <a:pPr lvl="0" marL="0" indent="0">
                  <a:buNone/>
                </a:pPr>
                <a:r>
                  <a:rPr/>
                  <a:t>Which error do you think is the worse error to make?</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a:t>
            </a:r>
            <a:r>
              <a:rPr/>
              <a:t> </a:t>
            </a:r>
            <a:r>
              <a:rPr/>
              <a:t>as</a:t>
            </a:r>
            <a:r>
              <a:rPr/>
              <a:t> </a:t>
            </a:r>
            <a:r>
              <a:rPr/>
              <a:t>a</a:t>
            </a:r>
            <a:r>
              <a:rPr/>
              <a:t> </a:t>
            </a:r>
            <a:r>
              <a:rPr/>
              <a:t>trial</a:t>
            </a:r>
          </a:p>
        </p:txBody>
      </p:sp>
      <p:sp>
        <p:nvSpPr>
          <p:cNvPr id="3" name="Content Placeholder 2"/>
          <p:cNvSpPr>
            <a:spLocks noGrp="1"/>
          </p:cNvSpPr>
          <p:nvPr>
            <p:ph idx="1"/>
          </p:nvPr>
        </p:nvSpPr>
        <p:spPr/>
        <p:txBody>
          <a:bodyPr/>
          <a:lstStyle/>
          <a:p>
            <a:pPr lvl="0" marL="0" indent="0">
              <a:buNone/>
            </a:pPr>
          </a:p>
          <a:p>
            <a:pPr lvl="0" marL="0" indent="0">
              <a:buNone/>
            </a:pPr>
            <a:r>
              <a:rPr>
                <a:hlinkClick r:id="rId2"/>
              </a:rPr>
              <a:t>https://en.wikipedia.org/wiki/Blackstone%27s_ratio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a:p>
            <a:pPr lvl="1"/>
            <a:r>
              <a:rPr/>
              <a:t>So for the man in the left panel, being told “you are pregnant” means </a:t>
            </a:r>
            <a:r>
              <a:rPr b="1"/>
              <a:t>reject the null</a:t>
            </a:r>
            <a:r>
              <a:rPr/>
              <a:t> - select the alternative.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a:p>
            <a:pPr lvl="1"/>
            <a:r>
              <a:rPr/>
              <a:t>So for the man in the left panel, being told “you are pregnant” means </a:t>
            </a:r>
            <a:r>
              <a:rPr b="1"/>
              <a:t>reject the null</a:t>
            </a:r>
            <a:r>
              <a:rPr/>
              <a:t> - select the alternative.</a:t>
            </a:r>
          </a:p>
          <a:p>
            <a:pPr lvl="2"/>
            <a:r>
              <a:rPr/>
              <a:t>this is obviously incorrect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a:p>
            <a:pPr lvl="1"/>
            <a:r>
              <a:rPr/>
              <a:t>So for the man in the left panel, being told “you are pregnant” means </a:t>
            </a:r>
            <a:r>
              <a:rPr b="1"/>
              <a:t>reject the null</a:t>
            </a:r>
            <a:r>
              <a:rPr/>
              <a:t> - select the alternative.</a:t>
            </a:r>
          </a:p>
          <a:p>
            <a:pPr lvl="2"/>
            <a:r>
              <a:rPr/>
              <a:t>this is obviously incorrect</a:t>
            </a:r>
            <a:br/>
          </a:p>
          <a:p>
            <a:pPr lvl="2"/>
            <a:r>
              <a:rPr/>
              <a:t>therefore it is </a:t>
            </a:r>
            <a:r>
              <a:rPr b="1"/>
              <a:t>false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In order to evaluate if the observed sample mean is unusual for the hypothesized sampling distribution, we determine how many standard errors away from the null it is, which is also called the test statistic.</a:t>
                </a:r>
              </a:p>
              <a:p>
                <a:pPr lvl="0" marL="0" indent="0">
                  <a:buNone/>
                </a:pPr>
              </a:p>
              <a:p>
                <a:pPr lvl="0" marL="0" indent="0">
                  <a:buNone/>
                </a:pPr>
                <a14:m>
                  <m:oMathPara xmlns:m="http://schemas.openxmlformats.org/officeDocument/2006/math">
                    <m:oMathParaPr>
                      <m:jc m:val="center"/>
                    </m:oMathParaPr>
                    <m:oMath>
                      <m:bar>
                        <m:barPr>
                          <m:pos m:val="top"/>
                        </m:barPr>
                        <m:e>
                          <m:r>
                            <m:t>x</m:t>
                          </m:r>
                        </m:e>
                      </m:bar>
                      <m:r>
                        <m:t>∼</m:t>
                      </m:r>
                      <m:r>
                        <m:t>N</m:t>
                      </m:r>
                      <m:d>
                        <m:dPr>
                          <m:begChr m:val="("/>
                          <m:endChr m:val=")"/>
                          <m:grow/>
                        </m:dPr>
                        <m:e>
                          <m:r>
                            <m:t>μ</m:t>
                          </m:r>
                          <m:r>
                            <m:t>=</m:t>
                          </m:r>
                          <m:r>
                            <m:t>8</m:t>
                          </m:r>
                          <m:r>
                            <m:t>,</m:t>
                          </m:r>
                          <m:r>
                            <m:t>S</m:t>
                          </m:r>
                          <m:r>
                            <m:t>E</m:t>
                          </m:r>
                          <m:r>
                            <m:t>=</m:t>
                          </m:r>
                          <m:f>
                            <m:fPr>
                              <m:type m:val="bar"/>
                            </m:fPr>
                            <m:num>
                              <m:r>
                                <m:t>7</m:t>
                              </m:r>
                            </m:num>
                            <m:den>
                              <m:rad>
                                <m:radPr>
                                  <m:degHide m:val="1"/>
                                </m:radPr>
                                <m:deg/>
                                <m:e>
                                  <m:r>
                                    <m:t>206</m:t>
                                  </m:r>
                                </m:e>
                              </m:rad>
                            </m:den>
                          </m:f>
                          <m:r>
                            <m:t>≈</m:t>
                          </m:r>
                          <m:r>
                            <m:t>0.5</m:t>
                          </m:r>
                        </m:e>
                      </m:d>
                    </m:oMath>
                  </m:oMathPara>
                </a14:m>
              </a:p>
              <a:p>
                <a:pPr lvl="0" marL="0" indent="0">
                  <a:buNone/>
                </a:pPr>
                <a14:m>
                  <m:oMathPara xmlns:m="http://schemas.openxmlformats.org/officeDocument/2006/math">
                    <m:oMathParaPr>
                      <m:jc m:val="center"/>
                    </m:oMathParaPr>
                    <m:oMath>
                      <m:r>
                        <m:t>Z</m:t>
                      </m:r>
                      <m:r>
                        <m:t>=</m:t>
                      </m:r>
                      <m:f>
                        <m:fPr>
                          <m:type m:val="bar"/>
                        </m:fPr>
                        <m:num>
                          <m:r>
                            <m:t>9.7</m:t>
                          </m:r>
                          <m:r>
                            <m:t>−</m:t>
                          </m:r>
                          <m:r>
                            <m:t>8</m:t>
                          </m:r>
                        </m:num>
                        <m:den>
                          <m:r>
                            <m:t>0.5</m:t>
                          </m:r>
                        </m:den>
                      </m:f>
                      <m:r>
                        <m:t>=</m:t>
                      </m:r>
                      <m:r>
                        <m:t>3.4</m:t>
                      </m:r>
                    </m:oMath>
                  </m:oMathPara>
                </a14:m>
              </a:p>
              <a:p>
                <a:pPr lvl="0" marL="0" indent="0">
                  <a:buNone/>
                </a:pPr>
                <a:r>
                  <a:rPr/>
                  <a:t>The sample mean is 3.4 standard errors away from the hypothesized value. Is this considered unusually high? That is, is the result </a:t>
                </a:r>
                <a:r>
                  <a:rPr b="1"/>
                  <a:t>statistically significant</a:t>
                </a:r>
                <a:r>
                  <a:rPr/>
                  <a:t>?</a:t>
                </a:r>
              </a:p>
              <a:p>
                <a:pPr lvl="0" marL="0" indent="0">
                  <a:buNone/>
                </a:pPr>
                <a:r>
                  <a:rPr b="1"/>
                  <a:t>Yes, and we can quantify how unusual it is using a p-value.</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a:p>
            <a:pPr lvl="1"/>
            <a:r>
              <a:rPr/>
              <a:t>So for the man in the left panel, being told “you are pregnant” means </a:t>
            </a:r>
            <a:r>
              <a:rPr b="1"/>
              <a:t>reject the null</a:t>
            </a:r>
            <a:r>
              <a:rPr/>
              <a:t> - select the alternative.</a:t>
            </a:r>
          </a:p>
          <a:p>
            <a:pPr lvl="2"/>
            <a:r>
              <a:rPr/>
              <a:t>this is obviously incorrect</a:t>
            </a:r>
            <a:br/>
          </a:p>
          <a:p>
            <a:pPr lvl="2"/>
            <a:r>
              <a:rPr/>
              <a:t>therefore it is </a:t>
            </a:r>
            <a:r>
              <a:rPr b="1"/>
              <a:t>false</a:t>
            </a:r>
          </a:p>
          <a:p>
            <a:pPr lvl="2"/>
            <a:r>
              <a:rPr/>
              <a:t>but the diagnosis was “positive” (the alternative)</a:t>
            </a:r>
          </a:p>
          <a:p>
            <a:pPr lvl="2"/>
            <a:r>
              <a:rPr/>
              <a:t>this is equivalent to </a:t>
            </a:r>
            <a:r>
              <a:rPr b="1"/>
              <a:t>declaring the defendent guilty, when they are actually innocent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a:p>
            <a:pPr lvl="1"/>
            <a:r>
              <a:rPr/>
              <a:t>So for the woman in the right panel, being told “you are not pregnant” means </a:t>
            </a:r>
            <a:r>
              <a:rPr b="1"/>
              <a:t>fail to reject the null</a:t>
            </a:r>
            <a:r>
              <a:rPr/>
              <a:t> - there is no evidence against the null state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a:p>
            <a:pPr lvl="1"/>
            <a:r>
              <a:rPr/>
              <a:t>So for the woman in the right panel, being told “you are not pregnant” means </a:t>
            </a:r>
            <a:r>
              <a:rPr b="1"/>
              <a:t>fail to reject the null</a:t>
            </a:r>
            <a:r>
              <a:rPr/>
              <a:t> - there is no evidence against the null state</a:t>
            </a:r>
          </a:p>
          <a:p>
            <a:pPr lvl="2"/>
            <a:r>
              <a:rPr/>
              <a:t>this is obviously incorrect (poor woman!)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a:p>
            <a:pPr lvl="1"/>
            <a:r>
              <a:rPr/>
              <a:t>So for the woman in the right panel, being told “you are not pregnant” means </a:t>
            </a:r>
            <a:r>
              <a:rPr b="1"/>
              <a:t>fail to reject the null</a:t>
            </a:r>
            <a:r>
              <a:rPr/>
              <a:t> - there is no evidence against the null state</a:t>
            </a:r>
          </a:p>
          <a:p>
            <a:pPr lvl="2"/>
            <a:r>
              <a:rPr/>
              <a:t>this is obviously incorrect (poor woman!)</a:t>
            </a:r>
          </a:p>
          <a:p>
            <a:pPr lvl="2"/>
            <a:r>
              <a:rPr/>
              <a:t>therefore it is </a:t>
            </a:r>
            <a:r>
              <a:rPr b="1"/>
              <a:t>false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way</a:t>
            </a:r>
            <a:r>
              <a:rPr/>
              <a:t> </a:t>
            </a:r>
            <a:r>
              <a:rPr/>
              <a:t>to</a:t>
            </a:r>
            <a:r>
              <a:rPr/>
              <a:t> </a:t>
            </a:r>
            <a:r>
              <a:rPr/>
              <a:t>remember</a:t>
            </a:r>
          </a:p>
        </p:txBody>
      </p:sp>
      <p:sp>
        <p:nvSpPr>
          <p:cNvPr id="3" name="Content Placeholder 2"/>
          <p:cNvSpPr>
            <a:spLocks noGrp="1"/>
          </p:cNvSpPr>
          <p:nvPr>
            <p:ph idx="1"/>
          </p:nvPr>
        </p:nvSpPr>
        <p:spPr/>
        <p:txBody>
          <a:bodyPr/>
          <a:lstStyle/>
          <a:p>
            <a:pPr lvl="0" marL="0" indent="0">
              <a:buNone/>
            </a:pPr>
            <a:r>
              <a:rPr/>
              <a:t>For these medical diagnoses, what is happening?</a:t>
            </a:r>
          </a:p>
          <a:p>
            <a:pPr lvl="1"/>
            <a:r>
              <a:rPr/>
              <a:t>Null hypothesis is always “nothing going on”: so a </a:t>
            </a:r>
            <a:r>
              <a:rPr b="1"/>
              <a:t>medical test</a:t>
            </a:r>
            <a:r>
              <a:rPr/>
              <a:t> for pregnancy should have its null as “Not Pregnant”</a:t>
            </a:r>
          </a:p>
          <a:p>
            <a:pPr lvl="1"/>
            <a:r>
              <a:rPr/>
              <a:t>So for the woman in the right panel, being told “you are not pregnant” means </a:t>
            </a:r>
            <a:r>
              <a:rPr b="1"/>
              <a:t>fail to reject the null</a:t>
            </a:r>
            <a:r>
              <a:rPr/>
              <a:t> - there is no evidence against the null state</a:t>
            </a:r>
          </a:p>
          <a:p>
            <a:pPr lvl="2"/>
            <a:r>
              <a:rPr/>
              <a:t>this is obviously incorrect (poor woman!)</a:t>
            </a:r>
          </a:p>
          <a:p>
            <a:pPr lvl="2"/>
            <a:r>
              <a:rPr/>
              <a:t>therefore it is </a:t>
            </a:r>
            <a:r>
              <a:rPr b="1"/>
              <a:t>false</a:t>
            </a:r>
          </a:p>
          <a:p>
            <a:pPr lvl="2"/>
            <a:r>
              <a:rPr/>
              <a:t>the diagnosis was “negative” (against the alternative)</a:t>
            </a:r>
          </a:p>
          <a:p>
            <a:pPr lvl="2"/>
            <a:r>
              <a:rPr/>
              <a:t>this is equivalent to </a:t>
            </a:r>
            <a:r>
              <a:rPr b="1"/>
              <a:t>declaring the defendent innocent, when they are actually guilty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a:t>
            </a:r>
            <a:r>
              <a:rPr/>
              <a:t> </a:t>
            </a:r>
            <a:r>
              <a:rPr/>
              <a:t>1</a:t>
            </a:r>
            <a:r>
              <a:rPr/>
              <a:t> </a:t>
            </a:r>
            <a:r>
              <a:rPr/>
              <a:t>error</a:t>
            </a:r>
            <a:r>
              <a:rPr/>
              <a:t> </a:t>
            </a:r>
            <a:r>
              <a:rPr/>
              <a:t>rate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As a general rule we reject </a:t>
                </a:r>
                <a14:m>
                  <m:oMath xmlns:m="http://schemas.openxmlformats.org/officeDocument/2006/math">
                    <m:sSub>
                      <m:e>
                        <m:r>
                          <m:t>H</m:t>
                        </m:r>
                      </m:e>
                      <m:sub>
                        <m:r>
                          <m:t>0</m:t>
                        </m:r>
                      </m:sub>
                    </m:sSub>
                  </m:oMath>
                </a14:m>
                <a:r>
                  <a:rPr/>
                  <a:t> when the p-value is less than 0.05, i.e. we use a </a:t>
                </a:r>
                <a:r>
                  <a:rPr b="1"/>
                  <a:t>significance level</a:t>
                </a:r>
                <a:r>
                  <a:rPr/>
                  <a:t> of 0.05, </a:t>
                </a:r>
                <a14:m>
                  <m:oMath xmlns:m="http://schemas.openxmlformats.org/officeDocument/2006/math">
                    <m:r>
                      <m:t>α</m:t>
                    </m:r>
                    <m:r>
                      <m:t>=</m:t>
                    </m:r>
                    <m:r>
                      <m:t>0.05</m:t>
                    </m:r>
                  </m:oMath>
                </a14:m>
                <a:r>
                  <a:rPr/>
                  <a:t>.</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a:t>
            </a:r>
            <a:r>
              <a:rPr/>
              <a:t> </a:t>
            </a:r>
            <a:r>
              <a:rPr/>
              <a:t>1</a:t>
            </a:r>
            <a:r>
              <a:rPr/>
              <a:t> </a:t>
            </a:r>
            <a:r>
              <a:rPr/>
              <a:t>error</a:t>
            </a:r>
            <a:r>
              <a:rPr/>
              <a:t> </a:t>
            </a:r>
            <a:r>
              <a:rPr/>
              <a:t>rate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As a general rule we reject </a:t>
                </a:r>
                <a14:m>
                  <m:oMath xmlns:m="http://schemas.openxmlformats.org/officeDocument/2006/math">
                    <m:sSub>
                      <m:e>
                        <m:r>
                          <m:t>H</m:t>
                        </m:r>
                      </m:e>
                      <m:sub>
                        <m:r>
                          <m:t>0</m:t>
                        </m:r>
                      </m:sub>
                    </m:sSub>
                  </m:oMath>
                </a14:m>
                <a:r>
                  <a:rPr/>
                  <a:t> when the p-value is less than 0.05, i.e. we use a </a:t>
                </a:r>
                <a:r>
                  <a:rPr b="1"/>
                  <a:t>significance level</a:t>
                </a:r>
                <a:r>
                  <a:rPr/>
                  <a:t> of 0.05, </a:t>
                </a:r>
                <a14:m>
                  <m:oMath xmlns:m="http://schemas.openxmlformats.org/officeDocument/2006/math">
                    <m:r>
                      <m:t>α</m:t>
                    </m:r>
                    <m:r>
                      <m:t>=</m:t>
                    </m:r>
                    <m:r>
                      <m:t>0.05</m:t>
                    </m:r>
                  </m:oMath>
                </a14:m>
                <a:r>
                  <a:rPr/>
                  <a:t>.</a:t>
                </a:r>
              </a:p>
              <a:p>
                <a:pPr lvl="1"/>
                <a:r>
                  <a:rPr/>
                  <a:t>This means that, for those cases where </a:t>
                </a:r>
                <a14:m>
                  <m:oMath xmlns:m="http://schemas.openxmlformats.org/officeDocument/2006/math">
                    <m:sSub>
                      <m:e>
                        <m:r>
                          <m:t>H</m:t>
                        </m:r>
                      </m:e>
                      <m:sub>
                        <m:r>
                          <m:t>0</m:t>
                        </m:r>
                      </m:sub>
                    </m:sSub>
                  </m:oMath>
                </a14:m>
                <a:r>
                  <a:rPr/>
                  <a:t> is actually true, we do not want to incorrectly reject it more than 5% of those times.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a:t>
            </a:r>
            <a:r>
              <a:rPr/>
              <a:t> </a:t>
            </a:r>
            <a:r>
              <a:rPr/>
              <a:t>1</a:t>
            </a:r>
            <a:r>
              <a:rPr/>
              <a:t> </a:t>
            </a:r>
            <a:r>
              <a:rPr/>
              <a:t>error</a:t>
            </a:r>
            <a:r>
              <a:rPr/>
              <a:t> </a:t>
            </a:r>
            <a:r>
              <a:rPr/>
              <a:t>rate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As a general rule we reject </a:t>
                </a:r>
                <a14:m>
                  <m:oMath xmlns:m="http://schemas.openxmlformats.org/officeDocument/2006/math">
                    <m:sSub>
                      <m:e>
                        <m:r>
                          <m:t>H</m:t>
                        </m:r>
                      </m:e>
                      <m:sub>
                        <m:r>
                          <m:t>0</m:t>
                        </m:r>
                      </m:sub>
                    </m:sSub>
                  </m:oMath>
                </a14:m>
                <a:r>
                  <a:rPr/>
                  <a:t> when the p-value is less than 0.05, i.e. we use a </a:t>
                </a:r>
                <a:r>
                  <a:rPr b="1"/>
                  <a:t>significance level</a:t>
                </a:r>
                <a:r>
                  <a:rPr/>
                  <a:t> of 0.05, </a:t>
                </a:r>
                <a14:m>
                  <m:oMath xmlns:m="http://schemas.openxmlformats.org/officeDocument/2006/math">
                    <m:r>
                      <m:t>α</m:t>
                    </m:r>
                    <m:r>
                      <m:t>=</m:t>
                    </m:r>
                    <m:r>
                      <m:t>0.05</m:t>
                    </m:r>
                  </m:oMath>
                </a14:m>
                <a:r>
                  <a:rPr/>
                  <a:t>.</a:t>
                </a:r>
              </a:p>
              <a:p>
                <a:pPr lvl="1"/>
                <a:r>
                  <a:rPr/>
                  <a:t>This means that, for those cases where </a:t>
                </a:r>
                <a14:m>
                  <m:oMath xmlns:m="http://schemas.openxmlformats.org/officeDocument/2006/math">
                    <m:sSub>
                      <m:e>
                        <m:r>
                          <m:t>H</m:t>
                        </m:r>
                      </m:e>
                      <m:sub>
                        <m:r>
                          <m:t>0</m:t>
                        </m:r>
                      </m:sub>
                    </m:sSub>
                  </m:oMath>
                </a14:m>
                <a:r>
                  <a:rPr/>
                  <a:t> is actually true, we do not want to incorrectly reject it more than 5% of those times.</a:t>
                </a:r>
              </a:p>
              <a:p>
                <a:pPr lvl="1"/>
                <a:r>
                  <a:rPr/>
                  <a:t>In other words, when using a 5% significance level there is about 5% chance of making a Type 1 error if the null hypothesis is true.</a:t>
                </a:r>
              </a:p>
              <a:p>
                <a:pPr lvl="0" marL="0" indent="0">
                  <a:buNone/>
                </a:pPr>
                <a14:m>
                  <m:oMathPara xmlns:m="http://schemas.openxmlformats.org/officeDocument/2006/math">
                    <m:oMathParaPr>
                      <m:jc m:val="center"/>
                    </m:oMathParaPr>
                    <m:oMath>
                      <m:r>
                        <m:t>P</m:t>
                      </m:r>
                      <m:d>
                        <m:dPr>
                          <m:begChr m:val="("/>
                          <m:endChr m:val=")"/>
                          <m:grow/>
                        </m:dPr>
                        <m:e>
                          <m:r>
                            <m:rPr>
                              <m:sty m:val="p"/>
                            </m:rPr>
                            <m:t>Type 1 error </m:t>
                          </m:r>
                          <m:r>
                            <m:t>|</m:t>
                          </m:r>
                          <m:sSub>
                            <m:e>
                              <m:r>
                                <m:t>H</m:t>
                              </m:r>
                            </m:e>
                            <m:sub>
                              <m:r>
                                <m:t>0</m:t>
                              </m:r>
                            </m:sub>
                          </m:sSub>
                          <m:r>
                            <m:rPr>
                              <m:sty m:val="p"/>
                            </m:rPr>
                            <m:t> true</m:t>
                          </m:r>
                        </m:e>
                      </m:d>
                      <m:r>
                        <m:t>=</m:t>
                      </m:r>
                      <m:r>
                        <m:t>α</m:t>
                      </m:r>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a:t>
            </a:r>
            <a:r>
              <a:rPr/>
              <a:t> </a:t>
            </a:r>
            <a:r>
              <a:rPr/>
              <a:t>1</a:t>
            </a:r>
            <a:r>
              <a:rPr/>
              <a:t> </a:t>
            </a:r>
            <a:r>
              <a:rPr/>
              <a:t>error</a:t>
            </a:r>
            <a:r>
              <a:rPr/>
              <a:t> </a:t>
            </a:r>
            <a:r>
              <a:rPr/>
              <a:t>rate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As a general rule we reject </a:t>
                </a:r>
                <a14:m>
                  <m:oMath xmlns:m="http://schemas.openxmlformats.org/officeDocument/2006/math">
                    <m:sSub>
                      <m:e>
                        <m:r>
                          <m:t>H</m:t>
                        </m:r>
                      </m:e>
                      <m:sub>
                        <m:r>
                          <m:t>0</m:t>
                        </m:r>
                      </m:sub>
                    </m:sSub>
                  </m:oMath>
                </a14:m>
                <a:r>
                  <a:rPr/>
                  <a:t> when the p-value is less than 0.05, i.e. we use a </a:t>
                </a:r>
                <a:r>
                  <a:rPr b="1"/>
                  <a:t>significance level</a:t>
                </a:r>
                <a:r>
                  <a:rPr/>
                  <a:t> of 0.05, </a:t>
                </a:r>
                <a14:m>
                  <m:oMath xmlns:m="http://schemas.openxmlformats.org/officeDocument/2006/math">
                    <m:r>
                      <m:t>α</m:t>
                    </m:r>
                    <m:r>
                      <m:t>=</m:t>
                    </m:r>
                    <m:r>
                      <m:t>0.05</m:t>
                    </m:r>
                  </m:oMath>
                </a14:m>
                <a:r>
                  <a:rPr/>
                  <a:t>.</a:t>
                </a:r>
              </a:p>
              <a:p>
                <a:pPr lvl="1"/>
                <a:r>
                  <a:rPr/>
                  <a:t>This means that, for those cases where </a:t>
                </a:r>
                <a14:m>
                  <m:oMath xmlns:m="http://schemas.openxmlformats.org/officeDocument/2006/math">
                    <m:sSub>
                      <m:e>
                        <m:r>
                          <m:t>H</m:t>
                        </m:r>
                      </m:e>
                      <m:sub>
                        <m:r>
                          <m:t>0</m:t>
                        </m:r>
                      </m:sub>
                    </m:sSub>
                  </m:oMath>
                </a14:m>
                <a:r>
                  <a:rPr/>
                  <a:t> is actually true, we do not want to incorrectly reject it more than 5% of those times.</a:t>
                </a:r>
              </a:p>
              <a:p>
                <a:pPr lvl="1"/>
                <a:r>
                  <a:rPr/>
                  <a:t>In other words, when using a 5% significance level there is about 5% chance of making a Type 1 error if the null hypothesis is true.</a:t>
                </a:r>
              </a:p>
              <a:p>
                <a:pPr lvl="1"/>
                <a14:m>
                  <m:oMathPara xmlns:m="http://schemas.openxmlformats.org/officeDocument/2006/math">
                    <m:oMathParaPr>
                      <m:jc m:val="center"/>
                    </m:oMathParaPr>
                    <m:oMath>
                      <m:r>
                        <m:t>P</m:t>
                      </m:r>
                      <m:d>
                        <m:dPr>
                          <m:begChr m:val="("/>
                          <m:endChr m:val=")"/>
                          <m:grow/>
                        </m:dPr>
                        <m:e>
                          <m:r>
                            <m:rPr>
                              <m:sty m:val="p"/>
                            </m:rPr>
                            <m:t>Type 1 error </m:t>
                          </m:r>
                          <m:r>
                            <m:t>|</m:t>
                          </m:r>
                          <m:sSub>
                            <m:e>
                              <m:r>
                                <m:t>H</m:t>
                              </m:r>
                            </m:e>
                            <m:sub>
                              <m:r>
                                <m:t>0</m:t>
                              </m:r>
                            </m:sub>
                          </m:sSub>
                          <m:r>
                            <m:rPr>
                              <m:sty m:val="p"/>
                            </m:rPr>
                            <m:t> true</m:t>
                          </m:r>
                        </m:e>
                      </m:d>
                      <m:r>
                        <m:t>=</m:t>
                      </m:r>
                      <m:r>
                        <m:t>α</m:t>
                      </m:r>
                    </m:oMath>
                  </m:oMathPara>
                </a14:m>
              </a:p>
              <a:p>
                <a:pPr lvl="1"/>
                <a:r>
                  <a:rPr/>
                  <a:t>This is why we prefer small values of </a:t>
                </a:r>
                <a14:m>
                  <m:oMath xmlns:m="http://schemas.openxmlformats.org/officeDocument/2006/math">
                    <m:r>
                      <m:t>α</m:t>
                    </m:r>
                  </m:oMath>
                </a14:m>
                <a:r>
                  <a:rPr/>
                  <a:t> - </a:t>
                </a:r>
                <a:r>
                  <a:rPr b="1"/>
                  <a:t>increasing </a:t>
                </a:r>
                <a14:m>
                  <m:oMath xmlns:m="http://schemas.openxmlformats.org/officeDocument/2006/math">
                    <m:r>
                      <m:t>α</m:t>
                    </m:r>
                  </m:oMath>
                </a14:m>
                <a:r>
                  <a:rPr b="1"/>
                  <a:t> increases the Type 1 error rate</a:t>
                </a:r>
                <a:r>
                  <a:rPr/>
                  <a:t>.</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Choosing</a:t>
            </a:r>
            <a:r>
              <a:rPr/>
              <a:t> </a:t>
            </a:r>
            <a:r>
              <a:rPr/>
              <a:t>a</a:t>
            </a:r>
            <a:r>
              <a:rPr/>
              <a:t> </a:t>
            </a:r>
            <a:r>
              <a:rPr/>
              <a:t>significance</a:t>
            </a:r>
            <a:r>
              <a:rPr/>
              <a:t> </a:t>
            </a:r>
            <a:r>
              <a:rPr/>
              <a:t>level</a:t>
            </a:r>
          </a:p>
        </p:txBody>
      </p:sp>
      <p:sp>
        <p:nvSpPr>
          <p:cNvPr id="3" name="Content Placeholder 2"/>
          <p:cNvSpPr>
            <a:spLocks noGrp="1"/>
          </p:cNvSpPr>
          <p:nvPr>
            <p:ph idx="1"/>
          </p:nvPr>
        </p:nvSpPr>
        <p:spPr/>
        <p:txBody>
          <a:bodyPr/>
          <a:lstStyle/>
          <a:p>
            <a:pPr lvl="1"/>
            <a:r>
              <a:rPr/>
              <a:t>Choosing a significance level for a test is important in many contexts, and the traditional level is 0.05. However, it is often helpful to adjust the significance level based on the application.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Choosing</a:t>
            </a:r>
            <a:r>
              <a:rPr/>
              <a:t> </a:t>
            </a:r>
            <a:r>
              <a:rPr/>
              <a:t>a</a:t>
            </a:r>
            <a:r>
              <a:rPr/>
              <a:t> </a:t>
            </a:r>
            <a:r>
              <a:rPr/>
              <a:t>significance</a:t>
            </a:r>
            <a:r>
              <a:rPr/>
              <a:t> </a:t>
            </a:r>
            <a:r>
              <a:rPr/>
              <a:t>level</a:t>
            </a:r>
          </a:p>
        </p:txBody>
      </p:sp>
      <p:sp>
        <p:nvSpPr>
          <p:cNvPr id="3" name="Content Placeholder 2"/>
          <p:cNvSpPr>
            <a:spLocks noGrp="1"/>
          </p:cNvSpPr>
          <p:nvPr>
            <p:ph idx="1"/>
          </p:nvPr>
        </p:nvSpPr>
        <p:spPr/>
        <p:txBody>
          <a:bodyPr/>
          <a:lstStyle/>
          <a:p>
            <a:pPr lvl="1"/>
            <a:r>
              <a:rPr/>
              <a:t>Choosing a significance level for a test is important in many contexts, and the traditional level is 0.05. However, it is often helpful to adjust the significance level based on the application.</a:t>
            </a:r>
          </a:p>
          <a:p>
            <a:pPr lvl="1"/>
            <a:r>
              <a:rPr/>
              <a:t>We may select a level that is smaller or larger than 0.05 depending on the consequences of any conclusions reached from the test.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Choosing</a:t>
            </a:r>
            <a:r>
              <a:rPr/>
              <a:t> </a:t>
            </a:r>
            <a:r>
              <a:rPr/>
              <a:t>a</a:t>
            </a:r>
            <a:r>
              <a:rPr/>
              <a:t> </a:t>
            </a:r>
            <a:r>
              <a:rPr/>
              <a:t>significance</a:t>
            </a:r>
            <a:r>
              <a:rPr/>
              <a:t> </a:t>
            </a:r>
            <a:r>
              <a:rPr/>
              <a:t>level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Choosing a significance level for a test is important in many contexts, and the traditional level is 0.05. However, it is often helpful to adjust the significance level based on the application.</a:t>
                </a:r>
              </a:p>
              <a:p>
                <a:pPr lvl="1"/>
                <a:r>
                  <a:rPr/>
                  <a:t>We may select a level that is smaller or larger than 0.05 depending on the consequences of any conclusions reached from the test.</a:t>
                </a:r>
              </a:p>
              <a:p>
                <a:pPr lvl="1"/>
                <a:r>
                  <a:rPr/>
                  <a:t>If making a Type 1 Error is dangerous or especially costly, we should choose a small significance level (e.g. 0.01). Under this scenario we want to be very cautious about rejecting the null hypothesis, so we demand very strong evidence favoring </a:t>
                </a:r>
                <a14:m>
                  <m:oMath xmlns:m="http://schemas.openxmlformats.org/officeDocument/2006/math">
                    <m:sSub>
                      <m:e>
                        <m:r>
                          <m:t>H</m:t>
                        </m:r>
                      </m:e>
                      <m:sub>
                        <m:r>
                          <m:t>A</m:t>
                        </m:r>
                      </m:sub>
                    </m:sSub>
                  </m:oMath>
                </a14:m>
                <a:r>
                  <a:rPr/>
                  <a:t> before we would reject </a:t>
                </a:r>
                <a14:m>
                  <m:oMath xmlns:m="http://schemas.openxmlformats.org/officeDocument/2006/math">
                    <m:sSub>
                      <m:e>
                        <m:r>
                          <m:t>H</m:t>
                        </m:r>
                      </m:e>
                      <m:sub>
                        <m:r>
                          <m:t>0</m:t>
                        </m:r>
                      </m:sub>
                    </m:sSub>
                  </m:oMath>
                </a14:m>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Choosing</a:t>
            </a:r>
            <a:r>
              <a:rPr/>
              <a:t> </a:t>
            </a:r>
            <a:r>
              <a:rPr/>
              <a:t>a</a:t>
            </a:r>
            <a:r>
              <a:rPr/>
              <a:t> </a:t>
            </a:r>
            <a:r>
              <a:rPr/>
              <a:t>significance</a:t>
            </a:r>
            <a:r>
              <a:rPr/>
              <a:t> </a:t>
            </a:r>
            <a:r>
              <a:rPr/>
              <a:t>level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Choosing a significance level for a test is important in many contexts, and the traditional level is 0.05. However, it is often helpful to adjust the significance level based on the application.</a:t>
                </a:r>
              </a:p>
              <a:p>
                <a:pPr lvl="1"/>
                <a:r>
                  <a:rPr/>
                  <a:t>We may select a level that is smaller or larger than 0.05 depending on the consequences of any conclusions reached from the test.</a:t>
                </a:r>
              </a:p>
              <a:p>
                <a:pPr lvl="1"/>
                <a:r>
                  <a:rPr/>
                  <a:t>If making a Type 1 Error is dangerous or especially costly, we should choose a small significance level (e.g. 0.01). Under this scenario we want to be very cautious about rejecting the null hypothesis, so we demand very strong evidence favoring </a:t>
                </a:r>
                <a14:m>
                  <m:oMath xmlns:m="http://schemas.openxmlformats.org/officeDocument/2006/math">
                    <m:sSub>
                      <m:e>
                        <m:r>
                          <m:t>H</m:t>
                        </m:r>
                      </m:e>
                      <m:sub>
                        <m:r>
                          <m:t>A</m:t>
                        </m:r>
                      </m:sub>
                    </m:sSub>
                  </m:oMath>
                </a14:m>
                <a:r>
                  <a:rPr/>
                  <a:t> before we would reject </a:t>
                </a:r>
                <a14:m>
                  <m:oMath xmlns:m="http://schemas.openxmlformats.org/officeDocument/2006/math">
                    <m:sSub>
                      <m:e>
                        <m:r>
                          <m:t>H</m:t>
                        </m:r>
                      </m:e>
                      <m:sub>
                        <m:r>
                          <m:t>0</m:t>
                        </m:r>
                      </m:sub>
                    </m:sSub>
                  </m:oMath>
                </a14:m>
                <a:r>
                  <a:rPr/>
                  <a:t>.</a:t>
                </a:r>
              </a:p>
              <a:p>
                <a:pPr lvl="1"/>
                <a:r>
                  <a:rPr/>
                  <a:t>If a Type 2 Error is relatively more dangerous or much more costly than a Type 1 Error, then we should choose a higher significance level (e.g. 0.10). Here we want to be cautious about failing to reject </a:t>
                </a:r>
                <a14:m>
                  <m:oMath xmlns:m="http://schemas.openxmlformats.org/officeDocument/2006/math">
                    <m:sSub>
                      <m:e>
                        <m:r>
                          <m:t>H</m:t>
                        </m:r>
                      </m:e>
                      <m:sub>
                        <m:r>
                          <m:t>0</m:t>
                        </m:r>
                      </m:sub>
                    </m:sSub>
                  </m:oMath>
                </a14:m>
                <a:r>
                  <a:rPr/>
                  <a:t> when the null is actually false.</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Hypothesis</a:t>
            </a:r>
            <a:r>
              <a:rPr/>
              <a:t> </a:t>
            </a:r>
            <a:r>
              <a:rPr/>
              <a:t>testing</a:t>
            </a:r>
            <a:r>
              <a:rPr/>
              <a:t> </a:t>
            </a:r>
            <a:r>
              <a:rPr/>
              <a:t>framework</a:t>
            </a:r>
          </a:p>
        </p:txBody>
      </p:sp>
      <p:sp>
        <p:nvSpPr>
          <p:cNvPr id="3" name="Content Placeholder 2"/>
          <p:cNvSpPr>
            <a:spLocks noGrp="1"/>
          </p:cNvSpPr>
          <p:nvPr>
            <p:ph idx="1"/>
          </p:nvPr>
        </p:nvSpPr>
        <p:spPr/>
        <p:txBody>
          <a:bodyPr/>
          <a:lstStyle/>
          <a:p>
            <a:pPr lvl="1"/>
            <a:r>
              <a:rPr/>
              <a:t>Set the hypotheses.</a:t>
            </a:r>
          </a:p>
          <a:p>
            <a:pPr lvl="1"/>
            <a:r>
              <a:rPr/>
              <a:t>Check assumptions and conditions.</a:t>
            </a:r>
          </a:p>
          <a:p>
            <a:pPr lvl="1"/>
            <a:r>
              <a:rPr/>
              <a:t>Calculate a </a:t>
            </a:r>
            <a:r>
              <a:rPr b="1"/>
              <a:t>test statistic</a:t>
            </a:r>
            <a:r>
              <a:rPr/>
              <a:t> and a p-value.</a:t>
            </a:r>
          </a:p>
          <a:p>
            <a:pPr lvl="1"/>
            <a:r>
              <a:rPr/>
              <a:t>Make a decision, and interpret it in context of the research question.</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Hypothesis</a:t>
            </a:r>
            <a:r>
              <a:rPr/>
              <a:t> </a:t>
            </a:r>
            <a:r>
              <a:rPr/>
              <a:t>testing</a:t>
            </a:r>
            <a:r>
              <a:rPr/>
              <a:t> </a:t>
            </a:r>
            <a:r>
              <a:rPr/>
              <a:t>for</a:t>
            </a:r>
            <a:r>
              <a:rPr/>
              <a:t> </a:t>
            </a:r>
            <a:r>
              <a:rPr/>
              <a:t>a</a:t>
            </a:r>
            <a:r>
              <a:rPr/>
              <a:t> </a:t>
            </a:r>
            <a:r>
              <a:rPr/>
              <a:t>population</a:t>
            </a:r>
            <a:r>
              <a:rPr/>
              <a:t> </a:t>
            </a: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Set the hypotheses</a:t>
                </a:r>
              </a:p>
              <a:p>
                <a:pPr lvl="2"/>
                <a14:m>
                  <m:oMath xmlns:m="http://schemas.openxmlformats.org/officeDocument/2006/math">
                    <m:sSub>
                      <m:e>
                        <m:r>
                          <m:t>H</m:t>
                        </m:r>
                      </m:e>
                      <m:sub>
                        <m:r>
                          <m:t>0</m:t>
                        </m:r>
                      </m:sub>
                    </m:sSub>
                    <m:r>
                      <m:t>:</m:t>
                    </m:r>
                    <m:r>
                      <m:t>μ</m:t>
                    </m:r>
                    <m:r>
                      <m:t>=</m:t>
                    </m:r>
                    <m:r>
                      <m:rPr>
                        <m:sty m:val="p"/>
                      </m:rPr>
                      <m:t>null value</m:t>
                    </m:r>
                  </m:oMath>
                </a14:m>
              </a:p>
              <a:p>
                <a:pPr lvl="2"/>
                <a14:m>
                  <m:oMath xmlns:m="http://schemas.openxmlformats.org/officeDocument/2006/math">
                    <m:sSub>
                      <m:e>
                        <m:r>
                          <m:t>H</m:t>
                        </m:r>
                      </m:e>
                      <m:sub>
                        <m:r>
                          <m:t>A</m:t>
                        </m:r>
                      </m:sub>
                    </m:sSub>
                    <m:r>
                      <m:t>:</m:t>
                    </m:r>
                    <m:r>
                      <m:t>μ</m:t>
                    </m:r>
                    <m:r>
                      <m:t>&lt;</m:t>
                    </m:r>
                  </m:oMath>
                </a14:m>
                <a:r>
                  <a:rPr/>
                  <a:t> or </a:t>
                </a:r>
                <a14:m>
                  <m:oMath xmlns:m="http://schemas.openxmlformats.org/officeDocument/2006/math">
                    <m:r>
                      <m:t>&gt;</m:t>
                    </m:r>
                  </m:oMath>
                </a14:m>
                <a:r>
                  <a:rPr/>
                  <a:t> or </a:t>
                </a:r>
                <a14:m>
                  <m:oMath xmlns:m="http://schemas.openxmlformats.org/officeDocument/2006/math">
                    <m:r>
                      <m:t>≠</m:t>
                    </m:r>
                  </m:oMath>
                </a14:m>
                <a:r>
                  <a:rPr/>
                  <a:t> null value</a:t>
                </a:r>
              </a:p>
              <a:p>
                <a:pPr lvl="1"/>
                <a:r>
                  <a:rPr/>
                  <a:t>Calculate the point estimate</a:t>
                </a:r>
              </a:p>
              <a:p>
                <a:pPr lvl="1"/>
                <a:r>
                  <a:rPr/>
                  <a:t>Check assumptions and conditions</a:t>
                </a:r>
              </a:p>
              <a:p>
                <a:pPr lvl="2"/>
                <a:r>
                  <a:rPr/>
                  <a:t>Independence: random sample/assignment, 10% condition when sampling without replacement</a:t>
                </a:r>
              </a:p>
              <a:p>
                <a:pPr lvl="2"/>
                <a:r>
                  <a:rPr/>
                  <a:t>Normality: nearly normal population or </a:t>
                </a:r>
                <a14:m>
                  <m:oMath xmlns:m="http://schemas.openxmlformats.org/officeDocument/2006/math">
                    <m:r>
                      <m:t>n</m:t>
                    </m:r>
                    <m:r>
                      <m:t>≥</m:t>
                    </m:r>
                    <m:r>
                      <m:t>30</m:t>
                    </m:r>
                  </m:oMath>
                </a14:m>
                <a:r>
                  <a:rPr/>
                  <a:t>, no extreme skew – </a:t>
                </a:r>
                <a:r>
                  <a:rPr b="1"/>
                  <a:t>or use the t distribution</a:t>
                </a:r>
                <a:r>
                  <a:rPr/>
                  <a:t> (next chapter)</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Hypothesis</a:t>
            </a:r>
            <a:r>
              <a:rPr/>
              <a:t> </a:t>
            </a:r>
            <a:r>
              <a:rPr/>
              <a:t>testing</a:t>
            </a:r>
            <a:r>
              <a:rPr/>
              <a:t> </a:t>
            </a:r>
            <a:r>
              <a:rPr/>
              <a:t>for</a:t>
            </a:r>
            <a:r>
              <a:rPr/>
              <a:t> </a:t>
            </a:r>
            <a:r>
              <a:rPr/>
              <a:t>a</a:t>
            </a:r>
            <a:r>
              <a:rPr/>
              <a:t> </a:t>
            </a:r>
            <a:r>
              <a:rPr/>
              <a:t>population</a:t>
            </a:r>
            <a:r>
              <a:rPr/>
              <a:t> </a:t>
            </a: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Calculate a </a:t>
                </a:r>
                <a:r>
                  <a:rPr b="1"/>
                  <a:t>test statistic</a:t>
                </a:r>
                <a:r>
                  <a:rPr/>
                  <a:t> and a p-value (draw a picture!)</a:t>
                </a:r>
              </a:p>
              <a:p>
                <a:pPr lvl="1"/>
                <a14:m>
                  <m:oMathPara xmlns:m="http://schemas.openxmlformats.org/officeDocument/2006/math">
                    <m:oMathParaPr>
                      <m:jc m:val="center"/>
                    </m:oMathParaPr>
                    <m:oMath>
                      <m:r>
                        <m:t>Z</m:t>
                      </m:r>
                      <m:r>
                        <m:t>=</m:t>
                      </m:r>
                      <m:f>
                        <m:fPr>
                          <m:type m:val="bar"/>
                        </m:fPr>
                        <m:num>
                          <m:bar>
                            <m:barPr>
                              <m:pos m:val="top"/>
                            </m:barPr>
                            <m:e>
                              <m:r>
                                <m:t>x</m:t>
                              </m:r>
                            </m:e>
                          </m:bar>
                          <m:r>
                            <m:t>−</m:t>
                          </m:r>
                          <m:r>
                            <m:t>μ</m:t>
                          </m:r>
                        </m:num>
                        <m:den>
                          <m:r>
                            <m:t>S</m:t>
                          </m:r>
                          <m:r>
                            <m:t>E</m:t>
                          </m:r>
                        </m:den>
                      </m:f>
                      <m:r>
                        <m:t>,</m:t>
                      </m:r>
                      <m:r>
                        <m:rPr>
                          <m:sty m:val="p"/>
                        </m:rPr>
                        <m:t> where </m:t>
                      </m:r>
                      <m:r>
                        <m:t>S</m:t>
                      </m:r>
                      <m:r>
                        <m:t>E</m:t>
                      </m:r>
                      <m:r>
                        <m:t>=</m:t>
                      </m:r>
                      <m:f>
                        <m:fPr>
                          <m:type m:val="bar"/>
                        </m:fPr>
                        <m:num>
                          <m:r>
                            <m:t>s</m:t>
                          </m:r>
                        </m:num>
                        <m:den>
                          <m:rad>
                            <m:radPr>
                              <m:degHide m:val="1"/>
                            </m:radPr>
                            <m:deg/>
                            <m:e>
                              <m:r>
                                <m:t>n</m:t>
                              </m:r>
                            </m:e>
                          </m:rad>
                        </m:den>
                      </m:f>
                    </m:oMath>
                  </m:oMathPara>
                </a14:m>
              </a:p>
              <a:p>
                <a:pPr lvl="1"/>
                <a:r>
                  <a:rPr/>
                  <a:t>Make a decision, and interpret it in context</a:t>
                </a:r>
              </a:p>
              <a:p>
                <a:pPr lvl="2"/>
                <a:r>
                  <a:rPr/>
                  <a:t>If p-value </a:t>
                </a:r>
                <a14:m>
                  <m:oMath xmlns:m="http://schemas.openxmlformats.org/officeDocument/2006/math">
                    <m:r>
                      <m:t>&lt;</m:t>
                    </m:r>
                    <m:r>
                      <m:t>α</m:t>
                    </m:r>
                  </m:oMath>
                </a14:m>
                <a:r>
                  <a:rPr/>
                  <a:t>, reject </a:t>
                </a:r>
                <a14:m>
                  <m:oMath xmlns:m="http://schemas.openxmlformats.org/officeDocument/2006/math">
                    <m:sSub>
                      <m:e>
                        <m:r>
                          <m:t>H</m:t>
                        </m:r>
                      </m:e>
                      <m:sub>
                        <m:r>
                          <m:t>0</m:t>
                        </m:r>
                      </m:sub>
                    </m:sSub>
                  </m:oMath>
                </a14:m>
                <a:r>
                  <a:rPr/>
                  <a:t>, data provide evidence for </a:t>
                </a:r>
                <a14:m>
                  <m:oMath xmlns:m="http://schemas.openxmlformats.org/officeDocument/2006/math">
                    <m:sSub>
                      <m:e>
                        <m:r>
                          <m:t>H</m:t>
                        </m:r>
                      </m:e>
                      <m:sub>
                        <m:r>
                          <m:t>A</m:t>
                        </m:r>
                      </m:sub>
                    </m:sSub>
                  </m:oMath>
                </a14:m>
              </a:p>
              <a:p>
                <a:pPr lvl="2"/>
                <a:r>
                  <a:rPr/>
                  <a:t>If p-value </a:t>
                </a:r>
                <a14:m>
                  <m:oMath xmlns:m="http://schemas.openxmlformats.org/officeDocument/2006/math">
                    <m:r>
                      <m:t>&gt;</m:t>
                    </m:r>
                    <m:r>
                      <m:t>α</m:t>
                    </m:r>
                  </m:oMath>
                </a14:m>
                <a:r>
                  <a:rPr/>
                  <a:t>, do not reject </a:t>
                </a:r>
                <a14:m>
                  <m:oMath xmlns:m="http://schemas.openxmlformats.org/officeDocument/2006/math">
                    <m:sSub>
                      <m:e>
                        <m:r>
                          <m:t>H</m:t>
                        </m:r>
                      </m:e>
                      <m:sub>
                        <m:r>
                          <m:t>0</m:t>
                        </m:r>
                      </m:sub>
                    </m:sSub>
                  </m:oMath>
                </a14:m>
                <a:r>
                  <a:rPr/>
                  <a:t>, data do not provide evidence for </a:t>
                </a:r>
                <a14:m>
                  <m:oMath xmlns:m="http://schemas.openxmlformats.org/officeDocument/2006/math">
                    <m:sSub>
                      <m:e>
                        <m:r>
                          <m:t>H</m:t>
                        </m:r>
                      </m:e>
                      <m:sub>
                        <m:r>
                          <m:t>A</m:t>
                        </m:r>
                      </m:sub>
                    </m:sSub>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a:p>
                <a:pPr lvl="1"/>
                <a:r>
                  <a:rPr/>
                  <a:t>If the p-value is </a:t>
                </a:r>
                <a:r>
                  <a:rPr b="1"/>
                  <a:t>low</a:t>
                </a:r>
                <a:r>
                  <a:rPr/>
                  <a:t> (lower than the significance level, </a:t>
                </a:r>
                <a14:m>
                  <m:oMath xmlns:m="http://schemas.openxmlformats.org/officeDocument/2006/math">
                    <m:r>
                      <m:t>α</m:t>
                    </m:r>
                  </m:oMath>
                </a14:m>
                <a:r>
                  <a:rPr/>
                  <a:t>, which is usually 5%) we say that it would be very unlikely to observe the data if the null hypothesis were true, and hence </a:t>
                </a:r>
                <a:r>
                  <a:rPr b="1"/>
                  <a:t>reject </a:t>
                </a:r>
                <a14:m>
                  <m:oMath xmlns:m="http://schemas.openxmlformats.org/officeDocument/2006/math">
                    <m:sSub>
                      <m:e>
                        <m:r>
                          <m:t>H</m:t>
                        </m:r>
                      </m:e>
                      <m:sub>
                        <m:r>
                          <m:t>0</m:t>
                        </m:r>
                      </m:sub>
                    </m:sSub>
                  </m:oMath>
                </a14:m>
                <a:r>
                  <a:rPr/>
                  <a:t>.</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a:p>
                <a:pPr lvl="1"/>
                <a:r>
                  <a:rPr/>
                  <a:t>If the p-value is </a:t>
                </a:r>
                <a:r>
                  <a:rPr b="1"/>
                  <a:t>low</a:t>
                </a:r>
                <a:r>
                  <a:rPr/>
                  <a:t> (lower than the significance level, </a:t>
                </a:r>
                <a14:m>
                  <m:oMath xmlns:m="http://schemas.openxmlformats.org/officeDocument/2006/math">
                    <m:r>
                      <m:t>α</m:t>
                    </m:r>
                  </m:oMath>
                </a14:m>
                <a:r>
                  <a:rPr/>
                  <a:t>, which is usually 5%) we say that it would be very unlikely to observe the data if the null hypothesis were true, and hence </a:t>
                </a:r>
                <a:r>
                  <a:rPr b="1"/>
                  <a:t>reject </a:t>
                </a:r>
                <a14:m>
                  <m:oMath xmlns:m="http://schemas.openxmlformats.org/officeDocument/2006/math">
                    <m:sSub>
                      <m:e>
                        <m:r>
                          <m:t>H</m:t>
                        </m:r>
                      </m:e>
                      <m:sub>
                        <m:r>
                          <m:t>0</m:t>
                        </m:r>
                      </m:sub>
                    </m:sSub>
                  </m:oMath>
                </a14:m>
                <a:r>
                  <a:rPr/>
                  <a:t>.</a:t>
                </a:r>
              </a:p>
              <a:p>
                <a:pPr lvl="1"/>
                <a:r>
                  <a:rPr/>
                  <a:t>If the p-value is </a:t>
                </a:r>
                <a:r>
                  <a:rPr b="1"/>
                  <a:t>high</a:t>
                </a:r>
                <a:r>
                  <a:rPr/>
                  <a:t> (higher than </a:t>
                </a:r>
                <a14:m>
                  <m:oMath xmlns:m="http://schemas.openxmlformats.org/officeDocument/2006/math">
                    <m:r>
                      <m:t>α</m:t>
                    </m:r>
                  </m:oMath>
                </a14:m>
                <a:r>
                  <a:rPr/>
                  <a:t>) we say that it is likely to observe the data even if the null hypothesis were true, and hence </a:t>
                </a:r>
                <a:r>
                  <a:rPr b="1"/>
                  <a:t>do not reject </a:t>
                </a:r>
                <a14:m>
                  <m:oMath xmlns:m="http://schemas.openxmlformats.org/officeDocument/2006/math">
                    <m:sSub>
                      <m:e>
                        <m:r>
                          <m:t>H</m:t>
                        </m:r>
                      </m:e>
                      <m:sub>
                        <m:r>
                          <m:t>0</m:t>
                        </m:r>
                      </m:sub>
                    </m:sSub>
                  </m:oMath>
                </a14:m>
                <a:r>
                  <a:rPr/>
                  <a:t>.</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p-value:</a:t>
                </a:r>
                <a:r>
                  <a:rPr/>
                  <a:t> probability of observing data at least as favorable to </a:t>
                </a:r>
                <a14:m>
                  <m:oMath xmlns:m="http://schemas.openxmlformats.org/officeDocument/2006/math">
                    <m:sSub>
                      <m:e>
                        <m:r>
                          <m:t>H</m:t>
                        </m:r>
                      </m:e>
                      <m:sub>
                        <m:r>
                          <m:t>A</m:t>
                        </m:r>
                      </m:sub>
                    </m:sSub>
                  </m:oMath>
                </a14:m>
                <a:r>
                  <a:rPr/>
                  <a:t> as our current data set (a sample mean greater than 9.7), if in fact </a:t>
                </a:r>
                <a14:m>
                  <m:oMath xmlns:m="http://schemas.openxmlformats.org/officeDocument/2006/math">
                    <m:sSub>
                      <m:e>
                        <m:r>
                          <m:t>H</m:t>
                        </m:r>
                      </m:e>
                      <m:sub>
                        <m:r>
                          <m:t>0</m:t>
                        </m:r>
                      </m:sub>
                    </m:sSub>
                  </m:oMath>
                </a14:m>
                <a:r>
                  <a:rPr/>
                  <a:t> were true (the true population mean was 8).</a:t>
                </a:r>
              </a:p>
              <a:p>
                <a:pPr lvl="0" marL="0" indent="0">
                  <a:buNone/>
                </a:pPr>
              </a:p>
              <a:p>
                <a:pPr lvl="0" marL="0" indent="0">
                  <a:buNone/>
                </a:pPr>
                <a14:m>
                  <m:oMathPara xmlns:m="http://schemas.openxmlformats.org/officeDocument/2006/math">
                    <m:oMathParaPr>
                      <m:jc m:val="center"/>
                    </m:oMathParaPr>
                    <m:oMath>
                      <m:r>
                        <m:t>P</m:t>
                      </m:r>
                      <m:r>
                        <m:t>(</m:t>
                      </m:r>
                      <m:bar>
                        <m:barPr>
                          <m:pos m:val="top"/>
                        </m:barPr>
                        <m:e>
                          <m:r>
                            <m:t>x</m:t>
                          </m:r>
                        </m:e>
                      </m:bar>
                      <m:r>
                        <m:t>&gt;</m:t>
                      </m:r>
                      <m:r>
                        <m:t>9.7</m:t>
                      </m:r>
                      <m:r>
                        <m:t> </m:t>
                      </m:r>
                      <m:r>
                        <m:t>|</m:t>
                      </m:r>
                      <m:r>
                        <m:t> </m:t>
                      </m:r>
                      <m:r>
                        <m:t>μ</m:t>
                      </m:r>
                      <m:r>
                        <m:t>=</m:t>
                      </m:r>
                      <m:r>
                        <m:t>8</m:t>
                      </m:r>
                      <m:r>
                        <m:t>)</m:t>
                      </m:r>
                      <m:r>
                        <m:t>=</m:t>
                      </m:r>
                      <m:r>
                        <m:t>P</m:t>
                      </m:r>
                      <m:r>
                        <m:t>(</m:t>
                      </m:r>
                      <m:r>
                        <m:t>Z</m:t>
                      </m:r>
                      <m:r>
                        <m:t>&gt;</m:t>
                      </m:r>
                      <m:r>
                        <m:t>3.4</m:t>
                      </m:r>
                      <m:r>
                        <m:t>)</m:t>
                      </m:r>
                      <m:r>
                        <m:t>=</m:t>
                      </m:r>
                      <m:r>
                        <m:t>0.0003</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Making</a:t>
            </a:r>
            <a:r>
              <a:rPr/>
              <a:t> </a:t>
            </a:r>
            <a:r>
              <a:rPr/>
              <a:t>a</a:t>
            </a:r>
            <a:r>
              <a:rPr/>
              <a:t> </a:t>
            </a:r>
            <a:r>
              <a:rPr/>
              <a:t>decision</a:t>
            </a:r>
          </a:p>
        </p:txBody>
      </p:sp>
      <p:sp>
        <p:nvSpPr>
          <p:cNvPr id="3" name="Content Placeholder 2"/>
          <p:cNvSpPr>
            <a:spLocks noGrp="1"/>
          </p:cNvSpPr>
          <p:nvPr>
            <p:ph idx="1"/>
          </p:nvPr>
        </p:nvSpPr>
        <p:spPr/>
        <p:txBody>
          <a:bodyPr/>
          <a:lstStyle/>
          <a:p>
            <a:pPr lvl="1"/>
            <a:r>
              <a:rPr i="1"/>
              <a:t>p</a:t>
            </a:r>
            <a:r>
              <a:rPr/>
              <a:t>-value = 0.0003</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17</dc:title>
  <dc:creator/>
  <cp:keywords/>
  <dcterms:created xsi:type="dcterms:W3CDTF">2019-11-05T20:45:27Z</dcterms:created>
  <dcterms:modified xsi:type="dcterms:W3CDTF">2019-11-05T20:45:27Z</dcterms:modified>
</cp:coreProperties>
</file>