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81" Type="http://schemas.openxmlformats.org/officeDocument/2006/relationships/tableStyles" Target="tableStyles.xml" /><Relationship Id="rId80" Type="http://schemas.openxmlformats.org/officeDocument/2006/relationships/theme" Target="theme/theme1.xml" /><Relationship Id="rId1" Type="http://schemas.openxmlformats.org/officeDocument/2006/relationships/slideMaster" Target="slideMasters/slideMaster1.xml" /><Relationship Id="rId79" Type="http://schemas.openxmlformats.org/officeDocument/2006/relationships/viewProps" Target="viewProps.xml" /><Relationship Id="rId7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20</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70</m:t>
                    </m:r>
                  </m:oMath>
                </a14:m>
                <a:r>
                  <a:rPr/>
                  <a:t>:</a:t>
                </a:r>
              </a:p>
              <a:p>
                <a:pPr lvl="0" marL="0" indent="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mean of the sampling distribution is 5.75, and the standard deviation of the sampling distribution (also called the </a:t>
                </a:r>
                <a:r>
                  <a:rPr b="1"/>
                  <a:t>standard error</a:t>
                </a:r>
                <a:r>
                  <a:rPr/>
                  <a:t>, or SE - we saw this already!) is 0.75. Which of the following is the most reasonable guess for the 95% confidence interval for the true average number of basketball games attended by students?</a:t>
                </a:r>
              </a:p>
              <a:p>
                <a:pPr lvl="1"/>
                <a14:m>
                  <m:oMath xmlns:m="http://schemas.openxmlformats.org/officeDocument/2006/math">
                    <m:r>
                      <m:t>5.75</m:t>
                    </m:r>
                    <m:r>
                      <m:t>±</m:t>
                    </m:r>
                    <m:r>
                      <m:t>0.75</m:t>
                    </m:r>
                  </m:oMath>
                </a14:m>
              </a:p>
              <a:p>
                <a:pPr lvl="1"/>
                <a14:m>
                  <m:oMath xmlns:m="http://schemas.openxmlformats.org/officeDocument/2006/math">
                    <m:r>
                      <m:t>5.75</m:t>
                    </m:r>
                    <m:r>
                      <m:t>±</m:t>
                    </m:r>
                    <m:r>
                      <m:t>2</m:t>
                    </m:r>
                    <m:r>
                      <m:t>×</m:t>
                    </m:r>
                    <m:r>
                      <m:t>0.75</m:t>
                    </m:r>
                  </m:oMath>
                </a14:m>
                <a:br/>
              </a:p>
              <a:p>
                <a:pPr lvl="1"/>
                <a14:m>
                  <m:oMath xmlns:m="http://schemas.openxmlformats.org/officeDocument/2006/math">
                    <m:r>
                      <m:t>5.75</m:t>
                    </m:r>
                    <m:r>
                      <m:t>±</m:t>
                    </m:r>
                    <m:r>
                      <m:t>3</m:t>
                    </m:r>
                    <m:r>
                      <m:t>×</m:t>
                    </m:r>
                    <m:r>
                      <m:t>0.75</m:t>
                    </m:r>
                  </m:oMath>
                </a14:m>
              </a:p>
              <a:p>
                <a:pPr lvl="1"/>
                <a:r>
                  <a:rPr/>
                  <a:t>cannot tell from the information given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mean of the sampling distribution is 5.75, and the standard deviation of the sampling distribution (also called the </a:t>
                </a:r>
                <a:r>
                  <a:rPr b="1"/>
                  <a:t>standard error</a:t>
                </a:r>
                <a:r>
                  <a:rPr/>
                  <a:t>, or SE - we saw this already!) is 0.75. Which of the following is the most reasonable guess for the 95% confidence interval for the true average number of basketball games attended by students?</a:t>
                </a:r>
              </a:p>
              <a:p>
                <a:pPr lvl="1"/>
                <a14:m>
                  <m:oMath xmlns:m="http://schemas.openxmlformats.org/officeDocument/2006/math">
                    <m:r>
                      <m:t>5.75</m:t>
                    </m:r>
                    <m:r>
                      <m:t>±</m:t>
                    </m:r>
                    <m:r>
                      <m:t>0.75</m:t>
                    </m:r>
                  </m:oMath>
                </a14:m>
              </a:p>
              <a:p>
                <a:pPr lvl="1"/>
                <a14:m>
                  <m:oMath xmlns:m="http://schemas.openxmlformats.org/officeDocument/2006/math">
                    <m:r>
                      <m:t>5.75</m:t>
                    </m:r>
                    <m:r>
                      <m:t>±</m:t>
                    </m:r>
                    <m:r>
                      <m:t>2</m:t>
                    </m:r>
                    <m:r>
                      <m:t>×</m:t>
                    </m:r>
                    <m:r>
                      <m:t>0.75</m:t>
                    </m:r>
                    <m:r>
                      <m:t>→</m:t>
                    </m:r>
                    <m:r>
                      <m:t>(</m:t>
                    </m:r>
                    <m:r>
                      <m:t>4.25</m:t>
                    </m:r>
                    <m:r>
                      <m:t>,</m:t>
                    </m:r>
                    <m:r>
                      <m:t>7.25</m:t>
                    </m:r>
                    <m:r>
                      <m:t>)</m:t>
                    </m:r>
                  </m:oMath>
                </a14:m>
              </a:p>
              <a:p>
                <a:pPr lvl="1"/>
                <a14:m>
                  <m:oMath xmlns:m="http://schemas.openxmlformats.org/officeDocument/2006/math">
                    <m:r>
                      <m:t>5.75</m:t>
                    </m:r>
                    <m:r>
                      <m:t>±</m:t>
                    </m:r>
                    <m:r>
                      <m:t>3</m:t>
                    </m:r>
                    <m:r>
                      <m:t>×</m:t>
                    </m:r>
                    <m:r>
                      <m:t>0.75</m:t>
                    </m:r>
                  </m:oMath>
                </a14:m>
              </a:p>
              <a:p>
                <a:pPr lvl="1"/>
                <a:r>
                  <a:rPr/>
                  <a:t>cannot tell from the information given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Four plots: Determine which plot (A, B, or C) is which.</a:t></a:r></a:p><a:p><a:pPr lvl="1"><a:buAutoNum type="arabicPeriod" /></a:pPr><a:r><a:rPr /><a:t>At top: distribution for a population (</a:t></a:r><a14:m><m:oMath xmlns:m="http://schemas.openxmlformats.org/officeDocument/2006/math"><m:r><m:t>μ</m:t></m:r><m:r><m:t>=</m:t></m:r><m:r><m:t>10</m:t></m:r><m:r><m:t>,</m:t></m:r><m:r><m:t>σ</m:t></m:r><m:r><m:t>=</m:t></m:r><m:r><m:t>7</m:t></m:r></m:oMath></a14:m><a:r><a:rPr /><a:t>),</a:t></a:r></a:p><a:p><a:pPr lvl="1"><a:buAutoNum type="arabicPeriod" /></a:pPr><a:r><a:rPr /><a:t>a single random sample of 100 observations from this population,</a:t></a:r></a:p><a:p><a:pPr lvl="1"><a:buAutoNum type="arabicPeriod" /></a:pPr><a:r><a:rPr /><a:t>a distribution of 100 sample means from random samples with size 7, and</a:t></a:r></a:p><a:p><a:pPr lvl="1"><a:buAutoNum type="arabicPeriod" /></a:pPr><a:r><a:rPr /><a:t>a distribution of 100 sample means from random samples with size 49.</a:t></a:r></a:p><a:p><a:pPr lvl="0" marL="0" indent="0"><a:buNone /></a:pPr></a:p><a:p><a:pPr lvl="1"><a:buAutoNum type="arabicPeriod" /></a:pPr><a:r><a:rPr /><a:t>A - (3); B - (2); C - (4)</a:t></a:r></a:p><a:p><a:pPr lvl="1"><a:buAutoNum type="arabicPeriod" /></a:pPr><a:r><a:rPr /><a:t>A - (2); B - (3); C - (4)</a:t></a:r></a:p><a:p><a:pPr lvl="1"><a:buAutoNum type="arabicPeriod" /></a:pPr><a:r><a:rPr /><a:t>A - (3); B - (4); C - (2)</a:t></a:r></a:p><a:p><a:pPr lvl="1"><a:buAutoNum type="arabicPeriod" /></a:pPr><a:r><a:rPr /><a:t>A - (4); B - (2); C - (3)</a:t></a:r></a:p><a:p><a:pPr lvl="0" marL="0" indent="0"><a:buNone /></a:pPr></a:p></p:txBody></p:sp></mc:Choice></mc:AlternateContent></p:spTree></p:cSld></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Four plots: Determine which plot (A, B, or C) is which.</a:t></a:r></a:p><a:p><a:pPr lvl="1"><a:buAutoNum type="arabicPeriod" /></a:pPr><a:r><a:rPr /><a:t>At top: distribution for a population (</a:t></a:r><a14:m><m:oMath xmlns:m="http://schemas.openxmlformats.org/officeDocument/2006/math"><m:r><m:t>μ</m:t></m:r><m:r><m:t>=</m:t></m:r><m:r><m:t>10</m:t></m:r><m:r><m:t>,</m:t></m:r><m:r><m:t>σ</m:t></m:r><m:r><m:t>=</m:t></m:r><m:r><m:t>7</m:t></m:r></m:oMath></a14:m><a:r><a:rPr /><a:t>),</a:t></a:r></a:p><a:p><a:pPr lvl="1"><a:buAutoNum type="arabicPeriod" /></a:pPr><a:r><a:rPr /><a:t>a single random sample of 100 observations from this population,</a:t></a:r></a:p><a:p><a:pPr lvl="1"><a:buAutoNum type="arabicPeriod" /></a:pPr><a:r><a:rPr /><a:t>a distribution of 100 sample means from random samples with size 7, and</a:t></a:r></a:p><a:p><a:pPr lvl="1"><a:buAutoNum type="arabicPeriod" /></a:pPr><a:r><a:rPr /><a:t>a distribution of 100 sample means from random samples with size 49.</a:t></a:r></a:p><a:p><a:pPr lvl="0" marL="0" indent="0"><a:buNone /></a:pPr></a:p><a:p><a:pPr lvl="1"><a:buAutoNum type="arabicPeriod" /></a:pPr><a:r><a:rPr /><a:t>A - (3); B - (2); C - (4)</a:t></a:r></a:p><a:p><a:pPr lvl="1"><a:buAutoNum type="arabicPeriod" /></a:pPr><a:r><a:rPr /><a:t>A - (2); B - (3); C - (4)</a:t></a:r></a:p><a:p><a:pPr lvl="1"><a:buAutoNum type="arabicPeriod" /></a:pPr><a:r><a:rPr /><a:t>A - (3); B - (4); C - (2)</a:t></a:r></a:p><a:p><a:pPr lvl="1"><a:buAutoNum type="arabicPeriod" /></a:pPr><a:r><a:rPr /><a:t>A - (4); B - (2); C - (3)</a:t></a:r></a:p><a:p><a:pPr lvl="0" marL="0" indent="0"><a:buNone /></a:pPr></a:p></p:txBody></p:sp></mc:Choice></mc:AlternateContent></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other</a:t>
            </a:r>
            <a:r>
              <a:rPr/>
              <a:t> </a:t>
            </a:r>
            <a:r>
              <a:rPr/>
              <a:t>estimators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(we’ll talk about this in detail in two weeks).</a:t>
                </a:r>
              </a:p>
              <a:p>
                <a:pPr lvl="1"/>
                <a:r>
                  <a:rPr/>
                  <a:t>An important assumption about point estimates is that they are </a:t>
                </a:r>
                <a:r>
                  <a:rPr b="1"/>
                  <a:t>unbiased</a:t>
                </a:r>
                <a:r>
                  <a:rPr/>
                  <a:t>, i.e., the sampling distribution of the estimate is centered at the true population parameter it estimates.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(we’ll talk about this in detail in two weeks).</a:t>
                </a:r>
              </a:p>
              <a:p>
                <a:pPr lvl="1"/>
                <a:r>
                  <a:rPr/>
                  <a:t>An important assumption about point estimates is that they are </a:t>
                </a:r>
                <a:r>
                  <a:rPr b="1"/>
                  <a:t>unbiased</a:t>
                </a:r>
                <a:r>
                  <a:rPr/>
                  <a:t>, i.e. the sampling distribution of the estimate is centered at the true population parameter it estimates.</a:t>
                </a:r>
              </a:p>
              <a:p>
                <a:pPr lvl="2"/>
                <a:r>
                  <a:rPr/>
                  <a:t>An unbiased estimate does not naturally over or underestimate the parameter. Rather, it tends to provide a “good” estimate.</a:t>
                </a:r>
              </a:p>
              <a:p>
                <a:pPr lvl="2"/>
                <a:r>
                  <a:rPr/>
                  <a:t>The sample mean is an example of an unbiased point estimate, as are each of the examples we introduce in this section.</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(we’ll talk about this in detail in two weeks).</a:t>
                </a:r>
              </a:p>
              <a:p>
                <a:pPr lvl="1"/>
                <a:r>
                  <a:rPr/>
                  <a:t>An important assumption about point estimates is that they are </a:t>
                </a:r>
                <a:r>
                  <a:rPr b="1"/>
                  <a:t>unbiased</a:t>
                </a:r>
                <a:r>
                  <a:rPr/>
                  <a:t>, i.e. the sampling distribution of the estimate is centered at the true population parameter it estimates.</a:t>
                </a:r>
              </a:p>
              <a:p>
                <a:pPr lvl="2"/>
                <a:r>
                  <a:rPr/>
                  <a:t>That is, an unbiased estimate does not naturally over or underestimate the parameter. Rather, it tends to provide a “good” estimate.</a:t>
                </a:r>
              </a:p>
              <a:p>
                <a:pPr lvl="2"/>
                <a:r>
                  <a:rPr/>
                  <a:t>The sample mean is an example of an unbiased point estimate, as are each of the examples we introduce in this section.</a:t>
                </a:r>
              </a:p>
              <a:p>
                <a:pPr lvl="1"/>
                <a:r>
                  <a:rPr/>
                  <a:t>Some point estimates follow distributions other than the normal distribution, and some scenarios require statistical techniques that we haven’t covered yet - we will discuss most of these in the next course (1052H)</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Central</a:t>
            </a:r>
            <a:r>
              <a:rPr/>
              <a:t> </a:t>
            </a:r>
            <a:r>
              <a:rPr/>
              <a:t>Limit</a:t>
            </a:r>
            <a:r>
              <a:rPr/>
              <a:t> </a:t>
            </a:r>
            <a:r>
              <a:rPr/>
              <a:t>Theorem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for</a:t>
            </a:r>
            <a:r>
              <a:rPr/>
              <a:t> </a:t>
            </a:r>
            <a:r>
              <a:rPr/>
              <a:t>nearly</a:t>
            </a:r>
            <a:r>
              <a:rPr/>
              <a:t> </a:t>
            </a:r>
            <a:r>
              <a:rPr/>
              <a:t>normal</a:t>
            </a:r>
            <a:r>
              <a:rPr/>
              <a:t> </a:t>
            </a:r>
            <a:r>
              <a:rPr/>
              <a:t>point</a:t>
            </a:r>
            <a:r>
              <a:rPr/>
              <a:t> </a:t>
            </a:r>
            <a:r>
              <a:rPr/>
              <a:t>estimates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confidence interval based on an unbiased and nearly normal point estimate is</a:t>
                </a:r>
              </a:p>
              <a:p>
                <a:pPr lvl="0" marL="0" indent="0">
                  <a:buNone/>
                </a:pPr>
                <a14:m>
                  <m:oMathPara xmlns:m="http://schemas.openxmlformats.org/officeDocument/2006/math">
                    <m:oMathParaPr>
                      <m:jc m:val="center"/>
                    </m:oMathParaPr>
                    <m:oMath>
                      <m:r>
                        <m:rPr>
                          <m:sty m:val="p"/>
                        </m:rPr>
                        <m:t>point estimate</m:t>
                      </m:r>
                      <m:r>
                        <m:t>±</m:t>
                      </m:r>
                      <m:sSup>
                        <m:e>
                          <m:r>
                            <m:t>z</m:t>
                          </m:r>
                        </m:e>
                        <m:sup>
                          <m:r>
                            <m:t>⋆</m:t>
                          </m:r>
                        </m:sup>
                      </m:sSup>
                      <m:r>
                        <m:t>S</m:t>
                      </m:r>
                      <m:r>
                        <m:t>E</m:t>
                      </m:r>
                    </m:oMath>
                  </m:oMathPara>
                </a14:m>
              </a:p>
              <a:p>
                <a:pPr lvl="0" marL="0" indent="0">
                  <a:buNone/>
                </a:pPr>
                <a:r>
                  <a:rPr/>
                  <a:t>where </a:t>
                </a:r>
                <a14:m>
                  <m:oMath xmlns:m="http://schemas.openxmlformats.org/officeDocument/2006/math">
                    <m:sSup>
                      <m:e>
                        <m:r>
                          <m:t>z</m:t>
                        </m:r>
                      </m:e>
                      <m:sup>
                        <m:r>
                          <m:t>⋆</m:t>
                        </m:r>
                      </m:sup>
                    </m:sSup>
                  </m:oMath>
                </a14:m>
                <a:r>
                  <a:rPr/>
                  <a:t> is selected to correspond to the confidence level, and SE represents the standard error. (We’ve seen this before!)</a:t>
                </a:r>
              </a:p>
              <a:p>
                <a:pPr lvl="0" marL="0" indent="0">
                  <a:buNone/>
                </a:pPr>
                <a:r>
                  <a:rPr/>
                  <a:t>Remember that the value </a:t>
                </a:r>
                <a14:m>
                  <m:oMath xmlns:m="http://schemas.openxmlformats.org/officeDocument/2006/math">
                    <m:sSup>
                      <m:e>
                        <m:r>
                          <m:t>z</m:t>
                        </m:r>
                      </m:e>
                      <m:sup>
                        <m:r>
                          <m:t>⋆</m:t>
                        </m:r>
                      </m:sup>
                    </m:sSup>
                    <m:r>
                      <m:t>S</m:t>
                    </m:r>
                    <m:r>
                      <m:t>E</m:t>
                    </m:r>
                  </m:oMath>
                </a14:m>
                <a:r>
                  <a:rPr/>
                  <a:t> is called the </a:t>
                </a:r>
                <a:r>
                  <a:rPr b="1"/>
                  <a:t>margin of error</a:t>
                </a:r>
                <a:r>
                  <a:rPr/>
                  <a:t> (ME).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One of the earliest examples of behavioral asymmetry is a preference in humans for turning the head to the right, rather than to the left, during the final weeks of gestation and for the first 6 months after birth. This is thought to influence subsequent development of perceptual and motor preferences. A study of 124 couples found that 64.5% turned their heads to the right when kissing. The standard error associated with this estimate is roughly 4%. Which of the below is </a:t>
                </a:r>
                <a:r>
                  <a:rPr b="1"/>
                  <a:t>false</a:t>
                </a:r>
                <a:r>
                  <a:rPr/>
                  <a:t>?</a:t>
                </a:r>
              </a:p>
              <a:p>
                <a:pPr lvl="1"/>
                <a:r>
                  <a:rPr/>
                  <a:t>The 95% confidence interval for the percentage of kissers who turn their heads to the right is roughly </a:t>
                </a:r>
                <a14:m>
                  <m:oMath xmlns:m="http://schemas.openxmlformats.org/officeDocument/2006/math">
                    <m:r>
                      <m:t>64.5</m:t>
                    </m:r>
                    <m:r>
                      <m:t>%</m:t>
                    </m:r>
                    <m:r>
                      <m:t>±</m:t>
                    </m:r>
                    <m:r>
                      <m:t>4</m:t>
                    </m:r>
                  </m:oMath>
                </a14:m>
                <a:r>
                  <a:rPr/>
                  <a:t>.</a:t>
                </a:r>
              </a:p>
              <a:p>
                <a:pPr lvl="1"/>
                <a:r>
                  <a:rPr/>
                  <a:t>A higher sample size would yield a lower standard error.</a:t>
                </a:r>
              </a:p>
              <a:p>
                <a:pPr lvl="1"/>
                <a:r>
                  <a:rPr/>
                  <a:t>The margin of error for a 95% confidence interval for the percentage of kissers who turn their heads to the right is roughly 8%.</a:t>
                </a:r>
              </a:p>
              <a:p>
                <a:pPr lvl="1"/>
                <a:r>
                  <a:rPr/>
                  <a:t>The 99.7% confidence interval for the percentage of kissers who turn their heads to the right is roughly </a:t>
                </a:r>
                <a14:m>
                  <m:oMath xmlns:m="http://schemas.openxmlformats.org/officeDocument/2006/math">
                    <m:r>
                      <m:t>64.5</m:t>
                    </m:r>
                    <m:r>
                      <m:t>%</m:t>
                    </m:r>
                    <m:r>
                      <m:t>±</m:t>
                    </m:r>
                    <m:r>
                      <m:t>12</m:t>
                    </m:r>
                    <m:r>
                      <m:t>%</m:t>
                    </m:r>
                  </m:oMath>
                </a14:m>
                <a:r>
                  <a:rPr/>
                  <a:t>.</a:t>
                </a:r>
              </a:p>
              <a:p>
                <a:pPr lvl="0" marL="0" indent="0">
                  <a:buNone/>
                </a:pPr>
                <a:r>
                  <a:rPr i="1"/>
                  <a:t>Gunturkun, O. (2003), "Adult persistence of head-turning asymmetry. Nature. Volume 421.</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One of the earliest examples of behavioral asymmetry is a preference in humans for turning the head to the right, rather than to the left, during the final weeks of gestation and for the first 6 months after birth. This is thought to influence subsequent development of perceptual and motor preferences. A study of 124 couples found that 64.5% turned their heads to the right when kissing. The standard error associated with this estimate is roughly 4%. Which of the below is </a:t>
                </a:r>
                <a:r>
                  <a:rPr b="1"/>
                  <a:t>false</a:t>
                </a:r>
                <a:r>
                  <a:rPr/>
                  <a:t>?</a:t>
                </a:r>
              </a:p>
              <a:p>
                <a:pPr lvl="1"/>
                <a:r>
                  <a:rPr/>
                  <a:t>The 95% confidence interval for the percentage of kissers who turn their heads to the right is roughly </a:t>
                </a:r>
                <a14:m>
                  <m:oMath xmlns:m="http://schemas.openxmlformats.org/officeDocument/2006/math">
                    <m:r>
                      <m:t>64.5</m:t>
                    </m:r>
                    <m:r>
                      <m:t>%</m:t>
                    </m:r>
                    <m:r>
                      <m:t>±</m:t>
                    </m:r>
                    <m:r>
                      <m:t>4</m:t>
                    </m:r>
                  </m:oMath>
                </a14:m>
                <a:r>
                  <a:rPr/>
                  <a:t>.</a:t>
                </a:r>
              </a:p>
              <a:p>
                <a:pPr lvl="1"/>
                <a:r>
                  <a:rPr/>
                  <a:t>A higher sample size would yield a lower standard error.</a:t>
                </a:r>
              </a:p>
              <a:p>
                <a:pPr lvl="1"/>
                <a:r>
                  <a:rPr/>
                  <a:t>The margin of error for a 95% confidence interval for the percentage of kissers who turn their heads to the right is roughly 8%.</a:t>
                </a:r>
              </a:p>
              <a:p>
                <a:pPr lvl="1"/>
                <a:r>
                  <a:rPr/>
                  <a:t>The 99.7% confidence interval for the percentage of kissers who turn their heads to the right is roughly </a:t>
                </a:r>
                <a14:m>
                  <m:oMath xmlns:m="http://schemas.openxmlformats.org/officeDocument/2006/math">
                    <m:r>
                      <m:t>64.5</m:t>
                    </m:r>
                    <m:r>
                      <m:t>%</m:t>
                    </m:r>
                    <m:r>
                      <m:t>±</m:t>
                    </m:r>
                    <m:r>
                      <m:t>12</m:t>
                    </m:r>
                    <m:r>
                      <m:t>%</m:t>
                    </m:r>
                  </m:oMath>
                </a14:m>
                <a:r>
                  <a:rPr/>
                  <a:t>.</a:t>
                </a:r>
              </a:p>
              <a:p>
                <a:pPr lvl="0" marL="0" indent="0">
                  <a:buNone/>
                </a:pPr>
                <a:r>
                  <a:rPr i="1"/>
                  <a:t>Gunturkun, O. (2003), "Adult persistence of head-turning asymmetry. Nature. Volume 421.</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confidence intervals and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confidence intervals and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a:p>
            <a:pPr lvl="1"/>
            <a:r>
              <a:rPr/>
              <a:t>For each case where the normal approximation is not valid, our first task is always to understand and characterize the sampling distribution of the point estimate or test statistic. Next, we can apply the general frameworks for confidence intervals and hypothesis testing to these alternative distributions.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to</a:t>
            </a:r>
            <a:r>
              <a:rPr/>
              <a:t> </a:t>
            </a:r>
            <a:r>
              <a:rPr/>
              <a:t>retreat</a:t>
            </a:r>
          </a:p>
        </p:txBody>
      </p:sp>
      <p:sp>
        <p:nvSpPr>
          <p:cNvPr id="3" name="Content Placeholder 2"/>
          <p:cNvSpPr>
            <a:spLocks noGrp="1"/>
          </p:cNvSpPr>
          <p:nvPr>
            <p:ph idx="1"/>
          </p:nvPr>
        </p:nvSpPr>
        <p:spPr/>
        <p:txBody>
          <a:bodyPr/>
          <a:lstStyle/>
          <a:p>
            <a:pPr lvl="1"/>
            <a:r>
              <a:rPr/>
              <a:t>Statistical tools rely on the following two main conditions:</a:t>
            </a:r>
          </a:p>
          <a:p>
            <a:pPr lvl="2"/>
            <a:r>
              <a:rPr b="1"/>
              <a:t>Independence</a:t>
            </a:r>
            <a:r>
              <a:rPr/>
              <a:t>: A random sample from less than 10% of the population ensures independence of observations. In experiments, this is ensured by random assignment. If independence fails, then advanced techniques must be used, and in some such cases, inference may not be possible.</a:t>
            </a:r>
          </a:p>
          <a:p>
            <a:pPr lvl="2"/>
            <a:r>
              <a:rPr b="1"/>
              <a:t>Sample size and skew</a:t>
            </a:r>
            <a:r>
              <a:rPr/>
              <a:t>: For example, if the sample size is too small, the skew too strong, or extreme outliers are present, then the normal model for the sample mean will fail.</a:t>
            </a:r>
          </a:p>
          <a:p>
            <a:pPr lvl="1"/>
            <a:r>
              <a:rPr/>
              <a:t>Whenever conditions are not satisfied for a statistical technique:</a:t>
            </a:r>
          </a:p>
          <a:p>
            <a:pPr lvl="2"/>
            <a:r>
              <a:rPr/>
              <a:t>Learn new methods that are appropriate for the data.</a:t>
            </a:r>
          </a:p>
          <a:p>
            <a:pPr lvl="2"/>
            <a:r>
              <a:rPr b="1"/>
              <a:t>Consult a statistician.</a:t>
            </a:r>
          </a:p>
          <a:p>
            <a:pPr lvl="2"/>
            <a:r>
              <a:rPr b="1"/>
              <a:t>Ignore the failure of conditions.</a:t>
            </a:r>
            <a:r>
              <a:rPr/>
              <a:t> This last option effectively invalidates any analysis and may discredit novel and interesting findings.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10000</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m:t>
                    </m:r>
                    <m:r>
                      <m:t>,</m:t>
                    </m:r>
                    <m:r>
                      <m:t>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m:t>
                    </m:r>
                    <m:r>
                      <m:t>,</m:t>
                    </m:r>
                    <m:r>
                      <m:t>000</m:t>
                    </m:r>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m:t>
                    </m:r>
                    <m:r>
                      <m:t>,</m:t>
                    </m:r>
                    <m:r>
                      <m:t>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m:t>
                    </m:r>
                    <m:r>
                      <m:t>,</m:t>
                    </m:r>
                    <m:r>
                      <m:t>000</m:t>
                    </m:r>
                  </m:oMath>
                </a14:m>
              </a:p>
              <a:p>
                <a:pPr lvl="0" marL="0" indent="0">
                  <a:buNone/>
                </a:pPr>
                <a:r>
                  <a:rPr/>
                  <a:t>Suppose </a:t>
                </a:r>
                <a14:m>
                  <m:oMath xmlns:m="http://schemas.openxmlformats.org/officeDocument/2006/math">
                    <m:bar>
                      <m:barPr>
                        <m:pos m:val="top"/>
                      </m:barPr>
                      <m:e>
                        <m:r>
                          <m:t>x</m:t>
                        </m:r>
                      </m:e>
                    </m:bar>
                    <m:r>
                      <m:t>=</m:t>
                    </m:r>
                    <m:r>
                      <m:t>50</m:t>
                    </m:r>
                  </m:oMath>
                </a14:m>
                <a:r>
                  <a:rPr/>
                  <a:t>, </a:t>
                </a:r>
                <a14:m>
                  <m:oMath xmlns:m="http://schemas.openxmlformats.org/officeDocument/2006/math">
                    <m:r>
                      <m:t>s</m:t>
                    </m:r>
                    <m:r>
                      <m:t>=</m:t>
                    </m:r>
                    <m:r>
                      <m:t>2</m:t>
                    </m:r>
                  </m:oMath>
                </a14:m>
                <a:r>
                  <a:rPr/>
                  <a:t>, </a:t>
                </a:r>
                <a14:m>
                  <m:oMath xmlns:m="http://schemas.openxmlformats.org/officeDocument/2006/math">
                    <m:sSub>
                      <m:e>
                        <m:r>
                          <m:t>H</m:t>
                        </m:r>
                      </m:e>
                      <m:sub>
                        <m:r>
                          <m:t>0</m:t>
                        </m:r>
                      </m:sub>
                    </m:sSub>
                    <m:r>
                      <m:t>:</m:t>
                    </m:r>
                    <m:r>
                      <m:t>μ</m:t>
                    </m:r>
                    <m:r>
                      <m:t>=</m:t>
                    </m:r>
                    <m:r>
                      <m:t>49.5</m:t>
                    </m:r>
                  </m:oMath>
                </a14:m>
                <a:r>
                  <a:rPr/>
                  <a:t>, and </a:t>
                </a:r>
                <a14:m>
                  <m:oMath xmlns:m="http://schemas.openxmlformats.org/officeDocument/2006/math">
                    <m:sSub>
                      <m:e>
                        <m:r>
                          <m:t>H</m:t>
                        </m:r>
                      </m:e>
                      <m:sub>
                        <m:r>
                          <m:t>A</m:t>
                        </m:r>
                      </m:sub>
                    </m:sSub>
                    <m:r>
                      <m:t>:</m:t>
                    </m:r>
                    <m:r>
                      <m:t>μ</m:t>
                    </m:r>
                    <m:r>
                      <m:t>&gt;</m:t>
                    </m:r>
                    <m:r>
                      <m:t>49.5</m:t>
                    </m:r>
                  </m:oMath>
                </a14:m>
                <a:r>
                  <a:rPr/>
                  <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sSub>
                              <m:e>
                                <m:r>
                                  <m:t>Z</m:t>
                                </m:r>
                              </m:e>
                              <m:sub>
                                <m:r>
                                  <m:t>n</m:t>
                                </m:r>
                                <m:r>
                                  <m:t>=</m:t>
                                </m:r>
                                <m:r>
                                  <m:t>100</m:t>
                                </m:r>
                              </m:sub>
                            </m:sSub>
                          </m:e>
                          <m:e>
                            <m:r>
                              <m:t>=</m:t>
                            </m:r>
                          </m:e>
                          <m:e>
                            <m:f>
                              <m:fPr>
                                <m:type m:val="bar"/>
                              </m:fPr>
                              <m:num>
                                <m:r>
                                  <m:t>50</m:t>
                                </m:r>
                                <m:r>
                                  <m:t>−</m:t>
                                </m:r>
                                <m:r>
                                  <m:t>49.5</m:t>
                                </m:r>
                              </m:num>
                              <m:den>
                                <m:f>
                                  <m:fPr>
                                    <m:type m:val="bar"/>
                                  </m:fPr>
                                  <m:num>
                                    <m:r>
                                      <m:t>2</m:t>
                                    </m:r>
                                  </m:num>
                                  <m:den>
                                    <m:rad>
                                      <m:radPr>
                                        <m:degHide m:val="1"/>
                                      </m:radPr>
                                      <m:deg/>
                                      <m:e>
                                        <m:r>
                                          <m:t>100</m:t>
                                        </m:r>
                                      </m:e>
                                    </m:rad>
                                  </m:den>
                                </m:f>
                              </m:den>
                            </m:f>
                            <m:r>
                              <m:t>=</m:t>
                            </m:r>
                            <m:f>
                              <m:fPr>
                                <m:type m:val="bar"/>
                              </m:fPr>
                              <m:num>
                                <m:r>
                                  <m:t>50</m:t>
                                </m:r>
                                <m:r>
                                  <m:t>−</m:t>
                                </m:r>
                                <m:r>
                                  <m:t>49.5</m:t>
                                </m:r>
                              </m:num>
                              <m:den>
                                <m:f>
                                  <m:fPr>
                                    <m:type m:val="bar"/>
                                  </m:fPr>
                                  <m:num>
                                    <m:r>
                                      <m:t>2</m:t>
                                    </m:r>
                                  </m:num>
                                  <m:den>
                                    <m:r>
                                      <m:t>10</m:t>
                                    </m:r>
                                  </m:den>
                                </m:f>
                              </m:den>
                            </m:f>
                            <m:r>
                              <m:t>=</m:t>
                            </m:r>
                            <m:f>
                              <m:fPr>
                                <m:type m:val="bar"/>
                              </m:fPr>
                              <m:num>
                                <m:r>
                                  <m:t>0.5</m:t>
                                </m:r>
                              </m:num>
                              <m:den>
                                <m:r>
                                  <m:t>0.2</m:t>
                                </m:r>
                              </m:den>
                            </m:f>
                            <m:r>
                              <m:t>=</m:t>
                            </m:r>
                            <m:r>
                              <m:t>2.5</m:t>
                            </m:r>
                            <m:r>
                              <m:t>,</m:t>
                            </m:r>
                            <m:r>
                              <m:t> </m:t>
                            </m:r>
                            <m:r>
                              <m:t> </m:t>
                            </m:r>
                            <m:r>
                              <m:t> </m:t>
                            </m:r>
                            <m:r>
                              <m:rPr>
                                <m:sty m:val="p"/>
                              </m:rPr>
                              <m:t>p-value</m:t>
                            </m:r>
                            <m:r>
                              <m:t>=</m:t>
                            </m:r>
                            <m:r>
                              <m:t>0.0062</m:t>
                            </m:r>
                          </m:e>
                        </m:mr>
                      </m:m>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m:t>
                    </m:r>
                    <m:r>
                      <m:t>,</m:t>
                    </m:r>
                    <m:r>
                      <m:t>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m:t>
                    </m:r>
                    <m:r>
                      <m:t>,</m:t>
                    </m:r>
                    <m:r>
                      <m:t>000</m:t>
                    </m:r>
                  </m:oMath>
                </a14:m>
              </a:p>
              <a:p>
                <a:pPr lvl="0" marL="0" indent="0">
                  <a:buNone/>
                </a:pPr>
                <a:r>
                  <a:rPr/>
                  <a:t>Suppose </a:t>
                </a:r>
                <a14:m>
                  <m:oMath xmlns:m="http://schemas.openxmlformats.org/officeDocument/2006/math">
                    <m:bar>
                      <m:barPr>
                        <m:pos m:val="top"/>
                      </m:barPr>
                      <m:e>
                        <m:r>
                          <m:t>x</m:t>
                        </m:r>
                      </m:e>
                    </m:bar>
                    <m:r>
                      <m:t>=</m:t>
                    </m:r>
                    <m:r>
                      <m:t>50</m:t>
                    </m:r>
                  </m:oMath>
                </a14:m>
                <a:r>
                  <a:rPr/>
                  <a:t>, </a:t>
                </a:r>
                <a14:m>
                  <m:oMath xmlns:m="http://schemas.openxmlformats.org/officeDocument/2006/math">
                    <m:r>
                      <m:t>s</m:t>
                    </m:r>
                    <m:r>
                      <m:t>=</m:t>
                    </m:r>
                    <m:r>
                      <m:t>2</m:t>
                    </m:r>
                  </m:oMath>
                </a14:m>
                <a:r>
                  <a:rPr/>
                  <a:t>, </a:t>
                </a:r>
                <a14:m>
                  <m:oMath xmlns:m="http://schemas.openxmlformats.org/officeDocument/2006/math">
                    <m:sSub>
                      <m:e>
                        <m:r>
                          <m:t>H</m:t>
                        </m:r>
                      </m:e>
                      <m:sub>
                        <m:r>
                          <m:t>0</m:t>
                        </m:r>
                      </m:sub>
                    </m:sSub>
                    <m:r>
                      <m:t>:</m:t>
                    </m:r>
                    <m:r>
                      <m:t>μ</m:t>
                    </m:r>
                    <m:r>
                      <m:t>=</m:t>
                    </m:r>
                    <m:r>
                      <m:t>49.5</m:t>
                    </m:r>
                  </m:oMath>
                </a14:m>
                <a:r>
                  <a:rPr/>
                  <a:t>, and </a:t>
                </a:r>
                <a14:m>
                  <m:oMath xmlns:m="http://schemas.openxmlformats.org/officeDocument/2006/math">
                    <m:sSub>
                      <m:e>
                        <m:r>
                          <m:t>H</m:t>
                        </m:r>
                      </m:e>
                      <m:sub>
                        <m:r>
                          <m:t>A</m:t>
                        </m:r>
                      </m:sub>
                    </m:sSub>
                    <m:r>
                      <m:t>:</m:t>
                    </m:r>
                    <m:r>
                      <m:t>μ</m:t>
                    </m:r>
                    <m:r>
                      <m:t>&gt;</m:t>
                    </m:r>
                    <m:r>
                      <m:t>49.5</m:t>
                    </m:r>
                  </m:oMath>
                </a14:m>
                <a:r>
                  <a:rPr/>
                  <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sSub>
                              <m:e>
                                <m:r>
                                  <m:t>Z</m:t>
                                </m:r>
                              </m:e>
                              <m:sub>
                                <m:r>
                                  <m:t>n</m:t>
                                </m:r>
                                <m:r>
                                  <m:t>=</m:t>
                                </m:r>
                                <m:r>
                                  <m:t>100</m:t>
                                </m:r>
                              </m:sub>
                            </m:sSub>
                          </m:e>
                          <m:e>
                            <m:r>
                              <m:t>=</m:t>
                            </m:r>
                          </m:e>
                          <m:e>
                            <m:f>
                              <m:fPr>
                                <m:type m:val="bar"/>
                              </m:fPr>
                              <m:num>
                                <m:r>
                                  <m:t>50</m:t>
                                </m:r>
                                <m:r>
                                  <m:t>−</m:t>
                                </m:r>
                                <m:r>
                                  <m:t>49.5</m:t>
                                </m:r>
                              </m:num>
                              <m:den>
                                <m:f>
                                  <m:fPr>
                                    <m:type m:val="bar"/>
                                  </m:fPr>
                                  <m:num>
                                    <m:r>
                                      <m:t>2</m:t>
                                    </m:r>
                                  </m:num>
                                  <m:den>
                                    <m:rad>
                                      <m:radPr>
                                        <m:degHide m:val="1"/>
                                      </m:radPr>
                                      <m:deg/>
                                      <m:e>
                                        <m:r>
                                          <m:t>100</m:t>
                                        </m:r>
                                      </m:e>
                                    </m:rad>
                                  </m:den>
                                </m:f>
                              </m:den>
                            </m:f>
                            <m:r>
                              <m:t>=</m:t>
                            </m:r>
                            <m:f>
                              <m:fPr>
                                <m:type m:val="bar"/>
                              </m:fPr>
                              <m:num>
                                <m:r>
                                  <m:t>50</m:t>
                                </m:r>
                                <m:r>
                                  <m:t>−</m:t>
                                </m:r>
                                <m:r>
                                  <m:t>49.5</m:t>
                                </m:r>
                              </m:num>
                              <m:den>
                                <m:f>
                                  <m:fPr>
                                    <m:type m:val="bar"/>
                                  </m:fPr>
                                  <m:num>
                                    <m:r>
                                      <m:t>2</m:t>
                                    </m:r>
                                  </m:num>
                                  <m:den>
                                    <m:r>
                                      <m:t>10</m:t>
                                    </m:r>
                                  </m:den>
                                </m:f>
                              </m:den>
                            </m:f>
                            <m:r>
                              <m:t>=</m:t>
                            </m:r>
                            <m:f>
                              <m:fPr>
                                <m:type m:val="bar"/>
                              </m:fPr>
                              <m:num>
                                <m:r>
                                  <m:t>0.5</m:t>
                                </m:r>
                              </m:num>
                              <m:den>
                                <m:r>
                                  <m:t>0.2</m:t>
                                </m:r>
                              </m:den>
                            </m:f>
                            <m:r>
                              <m:t>=</m:t>
                            </m:r>
                            <m:r>
                              <m:t>2.5</m:t>
                            </m:r>
                            <m:r>
                              <m:t>,</m:t>
                            </m:r>
                            <m:r>
                              <m:t> </m:t>
                            </m:r>
                            <m:r>
                              <m:t> </m:t>
                            </m:r>
                            <m:r>
                              <m:t> </m:t>
                            </m:r>
                            <m:r>
                              <m:rPr>
                                <m:sty m:val="p"/>
                              </m:rPr>
                              <m:t>p-value</m:t>
                            </m:r>
                            <m:r>
                              <m:t>=</m:t>
                            </m:r>
                            <m:r>
                              <m:t>0.0062</m:t>
                            </m:r>
                          </m:e>
                        </m:mr>
                        <m:mr>
                          <m:e>
                            <m:sSub>
                              <m:e>
                                <m:r>
                                  <m:t>Z</m:t>
                                </m:r>
                              </m:e>
                              <m:sub>
                                <m:r>
                                  <m:t>n</m:t>
                                </m:r>
                                <m:r>
                                  <m:t>=</m:t>
                                </m:r>
                                <m:r>
                                  <m:t>10000</m:t>
                                </m:r>
                              </m:sub>
                            </m:sSub>
                          </m:e>
                          <m:e>
                            <m:r>
                              <m:t>=</m:t>
                            </m:r>
                          </m:e>
                          <m:e>
                            <m:f>
                              <m:fPr>
                                <m:type m:val="bar"/>
                              </m:fPr>
                              <m:num>
                                <m:r>
                                  <m:t>50</m:t>
                                </m:r>
                                <m:r>
                                  <m:t>−</m:t>
                                </m:r>
                                <m:r>
                                  <m:t>49.5</m:t>
                                </m:r>
                              </m:num>
                              <m:den>
                                <m:f>
                                  <m:fPr>
                                    <m:type m:val="bar"/>
                                  </m:fPr>
                                  <m:num>
                                    <m:r>
                                      <m:t>2</m:t>
                                    </m:r>
                                  </m:num>
                                  <m:den>
                                    <m:rad>
                                      <m:radPr>
                                        <m:degHide m:val="1"/>
                                      </m:radPr>
                                      <m:deg/>
                                      <m:e>
                                        <m:r>
                                          <m:t>10000</m:t>
                                        </m:r>
                                      </m:e>
                                    </m:rad>
                                  </m:den>
                                </m:f>
                              </m:den>
                            </m:f>
                            <m:r>
                              <m:t>=</m:t>
                            </m:r>
                            <m:f>
                              <m:fPr>
                                <m:type m:val="bar"/>
                              </m:fPr>
                              <m:num>
                                <m:r>
                                  <m:t>50</m:t>
                                </m:r>
                                <m:r>
                                  <m:t>−</m:t>
                                </m:r>
                                <m:r>
                                  <m:t>49.5</m:t>
                                </m:r>
                              </m:num>
                              <m:den>
                                <m:f>
                                  <m:fPr>
                                    <m:type m:val="bar"/>
                                  </m:fPr>
                                  <m:num>
                                    <m:r>
                                      <m:t>2</m:t>
                                    </m:r>
                                  </m:num>
                                  <m:den>
                                    <m:r>
                                      <m:t>100</m:t>
                                    </m:r>
                                  </m:den>
                                </m:f>
                              </m:den>
                            </m:f>
                            <m:r>
                              <m:t>=</m:t>
                            </m:r>
                            <m:f>
                              <m:fPr>
                                <m:type m:val="bar"/>
                              </m:fPr>
                              <m:num>
                                <m:r>
                                  <m:t>0.5</m:t>
                                </m:r>
                              </m:num>
                              <m:den>
                                <m:r>
                                  <m:t>0.02</m:t>
                                </m:r>
                              </m:den>
                            </m:f>
                            <m:r>
                              <m:t>=</m:t>
                            </m:r>
                            <m:r>
                              <m:t>25</m:t>
                            </m:r>
                            <m:r>
                              <m:t>,</m:t>
                            </m:r>
                            <m:r>
                              <m:t> </m:t>
                            </m:r>
                            <m:r>
                              <m:t> </m:t>
                            </m:r>
                            <m:r>
                              <m:t> </m:t>
                            </m:r>
                            <m:r>
                              <m:rPr>
                                <m:sty m:val="p"/>
                              </m:rPr>
                              <m:t>p-value</m:t>
                            </m:r>
                            <m:r>
                              <m:t>≈</m:t>
                            </m:r>
                            <m:r>
                              <m:t>0</m:t>
                            </m:r>
                          </m:e>
                        </m:mr>
                      </m:m>
                    </m:oMath>
                  </m:oMathPara>
                </a14:m>
              </a:p>
              <a:p>
                <a:pPr lvl="0" marL="0" indent="0">
                  <a:buNone/>
                </a:pPr>
                <a:r>
                  <a:rPr/>
                  <a:t>As </a:t>
                </a:r>
                <a14:m>
                  <m:oMath xmlns:m="http://schemas.openxmlformats.org/officeDocument/2006/math">
                    <m:r>
                      <m:t>n</m:t>
                    </m:r>
                  </m:oMath>
                </a14:m>
                <a:r>
                  <a:rPr/>
                  <a:t> increases - </a:t>
                </a:r>
                <a14:m>
                  <m:oMath xmlns:m="http://schemas.openxmlformats.org/officeDocument/2006/math">
                    <m:r>
                      <m:t>S</m:t>
                    </m:r>
                    <m:r>
                      <m:t>E</m:t>
                    </m:r>
                  </m:oMath>
                </a14:m>
                <a:r>
                  <a:rPr/>
                  <a:t> </a:t>
                </a:r>
                <a14:m>
                  <m:oMath xmlns:m="http://schemas.openxmlformats.org/officeDocument/2006/math">
                    <m:r>
                      <m:t>↓</m:t>
                    </m:r>
                  </m:oMath>
                </a14:m>
                <a:r>
                  <a:rPr/>
                  <a:t>, </a:t>
                </a:r>
                <a14:m>
                  <m:oMath xmlns:m="http://schemas.openxmlformats.org/officeDocument/2006/math">
                    <m:r>
                      <m:t>Z</m:t>
                    </m:r>
                  </m:oMath>
                </a14:m>
                <a:r>
                  <a:rPr/>
                  <a:t> </a:t>
                </a:r>
                <a14:m>
                  <m:oMath xmlns:m="http://schemas.openxmlformats.org/officeDocument/2006/math">
                    <m:r>
                      <m:t>↑</m:t>
                    </m:r>
                  </m:oMath>
                </a14:m>
                <a:r>
                  <a:rPr/>
                  <a:t>, p-value </a:t>
                </a:r>
                <a14:m>
                  <m:oMath xmlns:m="http://schemas.openxmlformats.org/officeDocument/2006/math">
                    <m:r>
                      <m:t>↓</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Central</a:t>
            </a:r>
            <a:r>
              <a:rPr/>
              <a:t> </a:t>
            </a:r>
            <a:r>
              <a:rPr/>
              <a:t>Limit</a:t>
            </a:r>
            <a:r>
              <a:rPr/>
              <a:t> </a:t>
            </a:r>
            <a:r>
              <a:rPr/>
              <a:t>Theorem</a:t>
            </a:r>
            <a:r>
              <a:rPr/>
              <a:t> </a:t>
            </a:r>
            <a:r>
              <a:rPr/>
              <a:t>Revisited</a:t>
            </a:r>
          </a:p>
        </p:txBody>
      </p:sp>
      <p:sp>
        <p:nvSpPr>
          <p:cNvPr id="3" name="Content Placeholder 2"/>
          <p:cNvSpPr>
            <a:spLocks noGrp="1"/>
          </p:cNvSpPr>
          <p:nvPr>
            <p:ph idx="1"/>
          </p:nvPr>
        </p:nvSpPr>
        <p:spPr/>
        <p:txBody>
          <a:bodyPr/>
          <a:lstStyle/>
          <a:p>
            <a:pPr lvl="0" marL="0" indent="0">
              <a:buNone/>
            </a:pPr>
            <a:r>
              <a:rPr/>
              <a:t>We discussed the Central Limit Theorem earlier in the course. Let’s revisit it now that we know a little more about test statistics and hypothesis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endParaRPr /></a:p></a:txBody></a:tc><a:tc><a:txBody><a:bodyPr /><a:lstStyle /><a:p><a:endParaRPr /></a:p></a:txBody></a:tc><a:tc><a:txBody><a:bodyPr /><a:lstStyle /><a:p><a:endParaRPr /></a:p></a:txBody></a:tc></a:tr></a:tbl></a:graphicData></a:graphic></p:graphicFrame></p:spTree></p:cSld></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pPr lvl="0" marL="0" indent="0" algn="l"><a:buNone /></a:pPr><a:r><a:rPr i="1" /><a:t>p</a:t></a:r><a:r><a:rPr /><a:t> </a:t></a:r><a:r><a:rPr /><a:t>=</a:t></a:r><a:r><a:rPr /><a:t> </a:t></a:r><a:r><a:rPr /><a:t>0.04</a:t></a:r></a:p></a:txBody></a:tc><a:tc><a:txBody><a:bodyPr /><a:lstStyle /><a:p><a:pPr lvl="0" marL="0" indent="0" algn="l"><a:buNone /></a:pPr><a:r><a:rPr i="1" /><a:t>p</a:t></a:r><a:r><a:rPr /><a:t> </a:t></a:r><a:r><a:rPr /><a:t>=</a:t></a:r><a:r><a:rPr /><a:t> </a:t></a:r><a:r><a:rPr /><a:t>0.0002</a:t></a:r></a:p></a:txBody></a:tc><a:tc><a:txBody><a:bodyPr /><a:lstStyle /><a:p><a:pPr lvl="0" marL="0" indent="0" algn="l"><a:buNone /></a:pPr><a:r><a:rPr i="1" /><a:t>p</a:t></a:r><a:r><a:rPr /><a:t> </a:t></a:r><a14:m><m:oMath xmlns:m="http://schemas.openxmlformats.org/officeDocument/2006/math"><m:r><m:t>≈</m:t></m:r><m:r><m:t>0</m:t></m:r></m:oMath></a14:m></a:p></a:txBody></a:tc></a:tr></a:tbl></a:graphicData></a:graphic></p:graphicFrame></p:spTree></p:cSld></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pPr lvl="0" marL="0" indent="0" algn="l"><a:buNone /></a:pPr><a:r><a:rPr i="1" /><a:t>p</a:t></a:r><a:r><a:rPr /><a:t> </a:t></a:r><a:r><a:rPr /><a:t>=</a:t></a:r><a:r><a:rPr /><a:t> </a:t></a:r><a:r><a:rPr /><a:t>0.04</a:t></a:r></a:p></a:txBody></a:tc><a:tc><a:txBody><a:bodyPr /><a:lstStyle /><a:p><a:pPr lvl="0" marL="0" indent="0" algn="l"><a:buNone /></a:pPr><a:r><a:rPr i="1" /><a:t>p</a:t></a:r><a:r><a:rPr /><a:t> </a:t></a:r><a:r><a:rPr /><a:t>=</a:t></a:r><a:r><a:rPr /><a:t> </a:t></a:r><a:r><a:rPr /><a:t>0.0002</a:t></a:r></a:p></a:txBody></a:tc><a:tc><a:txBody><a:bodyPr /><a:lstStyle /><a:p><a:pPr lvl="0" marL="0" indent="0" algn="l"><a:buNone /></a:pPr><a:r><a:rPr i="1" /><a:t>p</a:t></a:r><a:r><a:rPr /><a:t> </a:t></a:r><a14:m><m:oMath xmlns:m="http://schemas.openxmlformats.org/officeDocument/2006/math"><m:r><m:t>≈</m:t></m:r><m:r><m:t>0</m:t></m:r></m:oMath></a14:m></a:p></a:txBody></a:tc></a:tr></a:tbl></a:graphicData></a:graphic></p:graphicFrame></p:spTree></p:cSld></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When </a:t>
                </a:r>
                <a14:m>
                  <m:oMath xmlns:m="http://schemas.openxmlformats.org/officeDocument/2006/math">
                    <m:r>
                      <m:t>n</m:t>
                    </m:r>
                  </m:oMath>
                </a14:m>
                <a:r>
                  <a:rPr/>
                  <a:t> is large, even small deviations from the null (small </a:t>
                </a:r>
                <a:r>
                  <a:rPr b="1"/>
                  <a:t>effect sizes</a:t>
                </a:r>
                <a:r>
                  <a:rPr/>
                  <a:t>), which may be considered practically insignificant, can yield statistically significant results.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vs. practical</a:t>
            </a:r>
            <a:r>
              <a:rPr/>
              <a:t> </a:t>
            </a:r>
            <a:r>
              <a:rPr/>
              <a:t>significance</a:t>
            </a:r>
          </a:p>
        </p:txBody>
      </p:sp>
      <p:sp>
        <p:nvSpPr>
          <p:cNvPr id="3" name="Content Placeholder 2"/>
          <p:cNvSpPr>
            <a:spLocks noGrp="1"/>
          </p:cNvSpPr>
          <p:nvPr>
            <p:ph idx="1"/>
          </p:nvPr>
        </p:nvSpPr>
        <p:spPr/>
        <p:txBody>
          <a:bodyPr/>
          <a:lstStyle/>
          <a:p>
            <a:pPr lvl="1"/>
            <a:r>
              <a:rPr/>
              <a:t>Real differences between the point estimate and null value are easier to detect with larger samples.</a:t>
            </a:r>
          </a:p>
          <a:p>
            <a:pPr lvl="1"/>
            <a:r>
              <a:rPr/>
              <a:t>However, very large samples will result in statistical significance even for tiny differences between the sample mean and the null value (</a:t>
            </a:r>
            <a:r>
              <a:rPr b="1"/>
              <a:t>effect size</a:t>
            </a:r>
            <a:r>
              <a:rPr/>
              <a:t>), even when the difference is not practically significant.</a:t>
            </a:r>
          </a:p>
          <a:p>
            <a:pPr lvl="1"/>
            <a:r>
              <a:rPr/>
              <a:t>This is especially important to research: if we conduct a study, we want to focus on finding meaningful results (we want observed differences to be real, but also large enough to matter).</a:t>
            </a:r>
          </a:p>
          <a:p>
            <a:pPr lvl="1"/>
            <a:r>
              <a:rPr/>
              <a:t>The role of a statistician is not just in the analysis of data, but also in planning and design of a study.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Aphorism</a:t>
            </a:r>
          </a:p>
        </p:txBody>
      </p:sp>
      <p:sp>
        <p:nvSpPr>
          <p:cNvPr id="3" name="Content Placeholder 2"/>
          <p:cNvSpPr>
            <a:spLocks noGrp="1"/>
          </p:cNvSpPr>
          <p:nvPr>
            <p:ph idx="1"/>
          </p:nvPr>
        </p:nvSpPr>
        <p:spPr/>
        <p:txBody>
          <a:bodyPr/>
          <a:lstStyle/>
          <a:p>
            <a:pPr lvl="0" marL="0" indent="0">
              <a:buNone/>
            </a:pPr>
            <a:r>
              <a:rPr/>
              <a:t>“To call in the statistician after the experiment is done may be no more than asking him to perform a postmortem examination: he may be able to say what the experiment died of.” - Sir Ronald Aylmer Fisher, Address to Indian Statistical Congress (1938)</a:t>
            </a:r>
          </a:p>
          <a:p>
            <a:pPr lvl="0" marL="0" indent="0">
              <a:buNone/>
            </a:pPr>
            <a:r>
              <a:rPr b="1"/>
              <a:t>It’s ok to need help: you’re not statisticians, and you won’t be at the end of this class!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i="1"/>
              <a:t>t</a:t>
            </a:r>
            <a:r>
              <a:rPr/>
              <a:t> </a:t>
            </a:r>
            <a:r>
              <a:rPr/>
              <a:t>Distribution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p>
        </p:txBody>
      </p:sp>
      <p:sp>
        <p:nvSpPr>
          <p:cNvPr id="3" name="Content Placeholder 2"/>
          <p:cNvSpPr>
            <a:spLocks noGrp="1"/>
          </p:cNvSpPr>
          <p:nvPr>
            <p:ph idx="1"/>
          </p:nvPr>
        </p:nvSpPr>
        <p:spPr/>
        <p:txBody>
          <a:bodyPr/>
          <a:lstStyle/>
          <a:p>
            <a:pPr lvl="0" marL="0" indent="0">
              <a:buNone/>
            </a:pPr>
            <a:r>
              <a:rPr/>
              <a:t>Consider the population data for the number of basketball games attended at Duke University.</a:t>
            </a:r>
          </a:p>
          <a:p>
            <a:pPr lvl="0" marL="0" indent="0">
              <a:buNone/>
            </a:pP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Specific</a:t>
            </a:r>
            <a:r>
              <a:rPr/>
              <a:t> </a:t>
            </a:r>
            <a:r>
              <a:rPr/>
              <a:t>Example</a:t>
            </a:r>
            <a:r>
              <a:rPr/>
              <a:t> </a:t>
            </a:r>
            <a:r>
              <a:rPr/>
              <a:t>of</a:t>
            </a:r>
            <a:r>
              <a:rPr/>
              <a:t> </a:t>
            </a:r>
            <a:r>
              <a:rPr/>
              <a:t>Non-Normal</a:t>
            </a:r>
          </a:p>
        </p:txBody>
      </p:sp>
      <p:sp>
        <p:nvSpPr>
          <p:cNvPr id="3" name="Content Placeholder 2"/>
          <p:cNvSpPr>
            <a:spLocks noGrp="1"/>
          </p:cNvSpPr>
          <p:nvPr>
            <p:ph idx="1"/>
          </p:nvPr>
        </p:nvSpPr>
        <p:spPr/>
        <p:txBody>
          <a:bodyPr/>
          <a:lstStyle/>
          <a:p>
            <a:pPr lvl="0" marL="0" indent="0">
              <a:buNone/>
            </a:pPr>
            <a:r>
              <a:rPr/>
              <a:t>In the last discussion, we talked about how we might approach certain problems where the </a:t>
            </a:r>
            <a:r>
              <a:rPr b="1"/>
              <a:t>normal assumption</a:t>
            </a:r>
            <a:r>
              <a:rPr/>
              <a:t> does not hold. We’re now going to start looking at a specific, famous example of this kind of problem - the </a:t>
            </a:r>
            <a:r>
              <a:rPr i="1"/>
              <a:t>t</a:t>
            </a:r>
            <a:r>
              <a:rPr/>
              <a:t> distribution.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Friday</a:t>
            </a:r>
            <a:r>
              <a:rPr/>
              <a:t> </a:t>
            </a:r>
            <a:r>
              <a:rPr/>
              <a:t>the</a:t>
            </a:r>
            <a:r>
              <a:rPr/>
              <a:t> </a:t>
            </a:r>
            <a:r>
              <a:rPr/>
              <a:t>13th</a:t>
            </a:r>
          </a:p>
        </p:txBody>
      </p:sp>
      <p:sp>
        <p:nvSpPr>
          <p:cNvPr id="3" name="Content Placeholder 2"/>
          <p:cNvSpPr>
            <a:spLocks noGrp="1"/>
          </p:cNvSpPr>
          <p:nvPr>
            <p:ph idx="1"/>
          </p:nvPr>
        </p:nvSpPr>
        <p:spPr/>
        <p:txBody>
          <a:bodyPr/>
          <a:lstStyle/>
          <a:p>
            <a:pPr lvl="0" marL="0" indent="0">
              <a:buNone/>
            </a:pPr>
            <a:r>
              <a:rPr/>
              <a:t>Between 1990 - 1992 researchers in the UK collected data on traffic flow, accidents, and hospital admissions on Friday 13th and the previous Friday, Friday 6th. Below is an excerpt from this data set on traffic flow. We can assume that traffic flow on a given day at locations 1 and 2 are independent.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png" id="0" name="Picture 1"/>
          <p:cNvPicPr>
            <a:picLocks noGrp="1" noChangeAspect="1"/>
          </p:cNvPicPr>
          <p:nvPr/>
        </p:nvPicPr>
        <p:blipFill>
          <a:blip r:embed="rId2"/>
          <a:stretch>
            <a:fillRect/>
          </a:stretch>
        </p:blipFill>
        <p:spPr bwMode="auto">
          <a:xfrm>
            <a:off x="457200" y="2311400"/>
            <a:ext cx="8229600" cy="30988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Scanlon, T.J., Luben, R.N., Scanlon, F.L., Singleton, N. (1993), “Is Friday the 13th Bad For Your Health?” BMJ, 307, 1584-1586.</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Friday</a:t>
            </a:r>
            <a:r>
              <a:rPr/>
              <a:t> </a:t>
            </a:r>
            <a:r>
              <a:rPr/>
              <a:t>the</a:t>
            </a:r>
            <a:r>
              <a:rPr/>
              <a:t> </a:t>
            </a:r>
            <a:r>
              <a:rPr/>
              <a:t>13th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want to investigate if people’s behavior is different on Friday 13th compared to Friday 6th. One approach is to compare the traffic flow on these two days.</a:t>
                </a:r>
              </a:p>
              <a:p>
                <a:pPr lvl="1"/>
                <a14:m>
                  <m:oMath xmlns:m="http://schemas.openxmlformats.org/officeDocument/2006/math">
                    <m:sSub>
                      <m:e>
                        <m:r>
                          <m:t>H</m:t>
                        </m:r>
                      </m:e>
                      <m:sub>
                        <m:r>
                          <m:t>0</m:t>
                        </m:r>
                      </m:sub>
                    </m:sSub>
                  </m:oMath>
                </a14:m>
                <a:r>
                  <a:rPr/>
                  <a:t>: Average traffic flow on Friday 6th and 13th are equal.</a:t>
                </a:r>
              </a:p>
              <a:p>
                <a:pPr lvl="1"/>
                <a14:m>
                  <m:oMath xmlns:m="http://schemas.openxmlformats.org/officeDocument/2006/math">
                    <m:sSub>
                      <m:e>
                        <m:r>
                          <m:t>H</m:t>
                        </m:r>
                      </m:e>
                      <m:sub>
                        <m:r>
                          <m:t>A</m:t>
                        </m:r>
                      </m:sub>
                    </m:sSub>
                  </m:oMath>
                </a14:m>
                <a:r>
                  <a:rPr/>
                  <a:t>: Average traffic flow on Friday 6th and 13th are different.</a:t>
                </a:r>
              </a:p>
              <a:p>
                <a:pPr lvl="0" marL="0" indent="0">
                  <a:buNone/>
                </a:pPr>
                <a:r>
                  <a:rPr/>
                  <a:t>Each case in the data set represents traffic flow recorded at the same location in the same month of the same year: one count from Friday 6th and the other Friday 13th. Are these two counts independent?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Friday</a:t>
            </a:r>
            <a:r>
              <a:rPr/>
              <a:t> </a:t>
            </a:r>
            <a:r>
              <a:rPr/>
              <a:t>the</a:t>
            </a:r>
            <a:r>
              <a:rPr/>
              <a:t> </a:t>
            </a:r>
            <a:r>
              <a:rPr/>
              <a:t>13th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want to investigate if people’s behavior is different on Friday 13th compared to Friday 6th. One approach is to compare the traffic flow on these two days.</a:t>
                </a:r>
              </a:p>
              <a:p>
                <a:pPr lvl="1"/>
                <a14:m>
                  <m:oMath xmlns:m="http://schemas.openxmlformats.org/officeDocument/2006/math">
                    <m:sSub>
                      <m:e>
                        <m:r>
                          <m:t>H</m:t>
                        </m:r>
                      </m:e>
                      <m:sub>
                        <m:r>
                          <m:t>0</m:t>
                        </m:r>
                      </m:sub>
                    </m:sSub>
                  </m:oMath>
                </a14:m>
                <a:r>
                  <a:rPr/>
                  <a:t>: Average traffic flow on Friday 6th and 13th are equal.</a:t>
                </a:r>
              </a:p>
              <a:p>
                <a:pPr lvl="1"/>
                <a14:m>
                  <m:oMath xmlns:m="http://schemas.openxmlformats.org/officeDocument/2006/math">
                    <m:sSub>
                      <m:e>
                        <m:r>
                          <m:t>H</m:t>
                        </m:r>
                      </m:e>
                      <m:sub>
                        <m:r>
                          <m:t>A</m:t>
                        </m:r>
                      </m:sub>
                    </m:sSub>
                  </m:oMath>
                </a14:m>
                <a:r>
                  <a:rPr/>
                  <a:t>: Average traffic flow on Friday 6th and 13th are different.</a:t>
                </a:r>
              </a:p>
              <a:p>
                <a:pPr lvl="0" marL="0" indent="0">
                  <a:buNone/>
                </a:pPr>
                <a:r>
                  <a:rPr/>
                  <a:t>Each case in the data set represents traffic flow recorded at the same location in the same month of the same year: one count from Friday 6th and the other Friday 13th. Are these two counts independent?</a:t>
                </a:r>
              </a:p>
              <a:p>
                <a:pPr lvl="0" marL="0" indent="0">
                  <a:buNone/>
                </a:pPr>
                <a:r>
                  <a:rPr b="1"/>
                  <a:t>No</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are the hypotheses for testing for a difference between the average traffic flow between Friday 6th and 13th?</a:t>
                </a:r>
              </a:p>
              <a:p>
                <a:pPr lvl="1"/>
                <a14:m>
                  <m:oMath xmlns:m="http://schemas.openxmlformats.org/officeDocument/2006/math">
                    <m:sSub>
                      <m:e>
                        <m:r>
                          <m:t>H</m:t>
                        </m:r>
                      </m:e>
                      <m:sub>
                        <m:r>
                          <m:t>0</m:t>
                        </m:r>
                      </m:sub>
                    </m:sSub>
                    <m:r>
                      <m:t>:</m:t>
                    </m:r>
                    <m:sSub>
                      <m:e>
                        <m:r>
                          <m:t>μ</m:t>
                        </m:r>
                      </m:e>
                      <m:sub>
                        <m:r>
                          <m:rPr>
                            <m:sty m:val="p"/>
                          </m:rPr>
                          <m:t>6th</m:t>
                        </m:r>
                      </m:sub>
                    </m:sSub>
                    <m:r>
                      <m:t>=</m:t>
                    </m:r>
                    <m:sSub>
                      <m:e>
                        <m:r>
                          <m:t>μ</m:t>
                        </m:r>
                      </m:e>
                      <m:sub>
                        <m:r>
                          <m:rPr>
                            <m:sty m:val="p"/>
                          </m:rPr>
                          <m:t>13th</m:t>
                        </m:r>
                      </m:sub>
                    </m:sSub>
                    <m:r>
                      <m:t>  </m:t>
                    </m:r>
                    <m:r>
                      <m:rPr>
                        <m:sty m:val="p"/>
                      </m:rPr>
                      <m:t>versus</m:t>
                    </m:r>
                    <m:sSub>
                      <m:e>
                        <m:r>
                          <m:t>H</m:t>
                        </m:r>
                      </m:e>
                      <m:sub>
                        <m:r>
                          <m:t>A</m:t>
                        </m:r>
                      </m:sub>
                    </m:sSub>
                    <m:r>
                      <m:t>:</m:t>
                    </m:r>
                    <m:sSub>
                      <m:e>
                        <m:r>
                          <m:t>μ</m:t>
                        </m:r>
                      </m:e>
                      <m:sub>
                        <m:r>
                          <m:rPr>
                            <m:sty m:val="p"/>
                          </m:rPr>
                          <m:t>6th</m:t>
                        </m:r>
                      </m:sub>
                    </m:sSub>
                    <m:r>
                      <m:t>≠</m:t>
                    </m:r>
                    <m:sSub>
                      <m:e>
                        <m:r>
                          <m:t>μ</m:t>
                        </m:r>
                      </m:e>
                      <m:sub>
                        <m:r>
                          <m:rPr>
                            <m:sty m:val="p"/>
                          </m:rPr>
                          <m:t>13th</m:t>
                        </m:r>
                      </m:sub>
                    </m:sSub>
                  </m:oMath>
                </a14:m>
              </a:p>
              <a:p>
                <a:pPr lvl="1"/>
                <a14:m>
                  <m:oMath xmlns:m="http://schemas.openxmlformats.org/officeDocument/2006/math">
                    <m:sSub>
                      <m:e>
                        <m:r>
                          <m:t>H</m:t>
                        </m:r>
                      </m:e>
                      <m:sub>
                        <m:r>
                          <m:t>0</m:t>
                        </m:r>
                      </m:sub>
                    </m:sSub>
                    <m:r>
                      <m:t>:</m:t>
                    </m:r>
                    <m:sSub>
                      <m:e>
                        <m:r>
                          <m:t>p</m:t>
                        </m:r>
                      </m:e>
                      <m:sub>
                        <m:r>
                          <m:rPr>
                            <m:sty m:val="p"/>
                          </m:rPr>
                          <m:t>6th</m:t>
                        </m:r>
                      </m:sub>
                    </m:sSub>
                    <m:r>
                      <m:t>=</m:t>
                    </m:r>
                    <m:sSub>
                      <m:e>
                        <m:r>
                          <m:t>p</m:t>
                        </m:r>
                      </m:e>
                      <m:sub>
                        <m:r>
                          <m:rPr>
                            <m:sty m:val="p"/>
                          </m:rPr>
                          <m:t>13th</m:t>
                        </m:r>
                      </m:sub>
                    </m:sSub>
                    <m:r>
                      <m:t>  </m:t>
                    </m:r>
                    <m:r>
                      <m:rPr>
                        <m:sty m:val="p"/>
                      </m:rPr>
                      <m:t>versus</m:t>
                    </m:r>
                    <m:sSub>
                      <m:e>
                        <m:r>
                          <m:t>H</m:t>
                        </m:r>
                      </m:e>
                      <m:sub>
                        <m:r>
                          <m:t>A</m:t>
                        </m:r>
                      </m:sub>
                    </m:sSub>
                    <m:r>
                      <m:t>:</m:t>
                    </m:r>
                    <m:sSub>
                      <m:e>
                        <m:r>
                          <m:t>p</m:t>
                        </m:r>
                      </m:e>
                      <m:sub>
                        <m:r>
                          <m:rPr>
                            <m:sty m:val="p"/>
                          </m:rPr>
                          <m:t>6th</m:t>
                        </m:r>
                      </m:sub>
                    </m:sSub>
                    <m:r>
                      <m:t>≠</m:t>
                    </m:r>
                    <m:sSub>
                      <m:e>
                        <m:r>
                          <m:t>p</m:t>
                        </m:r>
                      </m:e>
                      <m:sub>
                        <m:r>
                          <m:rPr>
                            <m:sty m:val="p"/>
                          </m:rPr>
                          <m:t>13th</m:t>
                        </m:r>
                      </m:sub>
                    </m:sSub>
                  </m:oMath>
                </a14:m>
              </a:p>
              <a:p>
                <a:pPr lvl="1"/>
                <a14:m>
                  <m:oMath xmlns:m="http://schemas.openxmlformats.org/officeDocument/2006/math">
                    <m:sSub>
                      <m:e>
                        <m:r>
                          <m:t>H</m:t>
                        </m:r>
                      </m:e>
                      <m:sub>
                        <m:r>
                          <m:t>0</m:t>
                        </m:r>
                      </m:sub>
                    </m:sSub>
                    <m:r>
                      <m:t>:</m:t>
                    </m:r>
                    <m:sSub>
                      <m:e>
                        <m:r>
                          <m:t>μ</m:t>
                        </m:r>
                      </m:e>
                      <m:sub>
                        <m:r>
                          <m:rPr>
                            <m:sty m:val="p"/>
                          </m:rPr>
                          <m:t>diff</m:t>
                        </m:r>
                      </m:sub>
                    </m:sSub>
                    <m:r>
                      <m:t>=</m:t>
                    </m:r>
                    <m:r>
                      <m:t>0</m:t>
                    </m:r>
                    <m:r>
                      <m:t>  </m:t>
                    </m:r>
                    <m:r>
                      <m:rPr>
                        <m:sty m:val="p"/>
                      </m:rPr>
                      <m:t>versus</m:t>
                    </m:r>
                    <m:r>
                      <m:t>  </m:t>
                    </m:r>
                    <m:sSub>
                      <m:e>
                        <m:r>
                          <m:t>H</m:t>
                        </m:r>
                      </m:e>
                      <m:sub>
                        <m:r>
                          <m:t>A</m:t>
                        </m:r>
                      </m:sub>
                    </m:sSub>
                    <m:r>
                      <m:t>:</m:t>
                    </m:r>
                    <m:sSub>
                      <m:e>
                        <m:r>
                          <m:t>μ</m:t>
                        </m:r>
                      </m:e>
                      <m:sub>
                        <m:r>
                          <m:rPr>
                            <m:sty m:val="p"/>
                          </m:rPr>
                          <m:t>diff</m:t>
                        </m:r>
                      </m:sub>
                    </m:sSub>
                    <m:r>
                      <m:t>≠</m:t>
                    </m:r>
                    <m:r>
                      <m:t>0</m:t>
                    </m:r>
                  </m:oMath>
                </a14:m>
              </a:p>
              <a:p>
                <a:pPr lvl="1"/>
                <a14:m>
                  <m:oMath xmlns:m="http://schemas.openxmlformats.org/officeDocument/2006/math">
                    <m:sSub>
                      <m:e>
                        <m:r>
                          <m:t>H</m:t>
                        </m:r>
                      </m:e>
                      <m:sub>
                        <m:r>
                          <m:t>0</m:t>
                        </m:r>
                      </m:sub>
                    </m:sSub>
                    <m:r>
                      <m:t>:</m:t>
                    </m:r>
                    <m:sSub>
                      <m:e>
                        <m:bar>
                          <m:barPr>
                            <m:pos m:val="top"/>
                          </m:barPr>
                          <m:e>
                            <m:r>
                              <m:t>x</m:t>
                            </m:r>
                          </m:e>
                        </m:bar>
                      </m:e>
                      <m:sub>
                        <m:r>
                          <m:rPr>
                            <m:sty m:val="p"/>
                          </m:rPr>
                          <m:t>diff</m:t>
                        </m:r>
                      </m:sub>
                    </m:sSub>
                    <m:r>
                      <m:t>=</m:t>
                    </m:r>
                    <m:r>
                      <m:t>0</m:t>
                    </m:r>
                    <m:r>
                      <m:t>  </m:t>
                    </m:r>
                    <m:r>
                      <m:rPr>
                        <m:sty m:val="p"/>
                      </m:rPr>
                      <m:t>versus</m:t>
                    </m:r>
                    <m:r>
                      <m:t>  </m:t>
                    </m:r>
                    <m:sSub>
                      <m:e>
                        <m:r>
                          <m:t>H</m:t>
                        </m:r>
                      </m:e>
                      <m:sub>
                        <m:r>
                          <m:t>A</m:t>
                        </m:r>
                      </m:sub>
                    </m:sSub>
                    <m:r>
                      <m:t>:</m:t>
                    </m:r>
                    <m:sSub>
                      <m:e>
                        <m:bar>
                          <m:barPr>
                            <m:pos m:val="top"/>
                          </m:barPr>
                          <m:e>
                            <m:r>
                              <m:t>x</m:t>
                            </m:r>
                          </m:e>
                        </m:bar>
                      </m:e>
                      <m:sub>
                        <m:r>
                          <m:rPr>
                            <m:sty m:val="p"/>
                          </m:rPr>
                          <m:t>diff</m:t>
                        </m:r>
                      </m:sub>
                    </m:sSub>
                    <m:r>
                      <m:t>≠</m:t>
                    </m:r>
                    <m:r>
                      <m:t>0</m:t>
                    </m:r>
                  </m:oMath>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are the hypotheses for testing for a difference between the average traffic flow between Friday 6th and 13th?</a:t>
                </a:r>
              </a:p>
              <a:p>
                <a:pPr lvl="1"/>
                <a14:m>
                  <m:oMath xmlns:m="http://schemas.openxmlformats.org/officeDocument/2006/math">
                    <m:sSub>
                      <m:e>
                        <m:r>
                          <m:t>H</m:t>
                        </m:r>
                      </m:e>
                      <m:sub>
                        <m:r>
                          <m:t>0</m:t>
                        </m:r>
                      </m:sub>
                    </m:sSub>
                    <m:r>
                      <m:t>:</m:t>
                    </m:r>
                    <m:sSub>
                      <m:e>
                        <m:r>
                          <m:t>μ</m:t>
                        </m:r>
                      </m:e>
                      <m:sub>
                        <m:r>
                          <m:rPr>
                            <m:sty m:val="p"/>
                          </m:rPr>
                          <m:t>6th</m:t>
                        </m:r>
                      </m:sub>
                    </m:sSub>
                    <m:r>
                      <m:t>=</m:t>
                    </m:r>
                    <m:sSub>
                      <m:e>
                        <m:r>
                          <m:t>μ</m:t>
                        </m:r>
                      </m:e>
                      <m:sub>
                        <m:r>
                          <m:rPr>
                            <m:sty m:val="p"/>
                          </m:rPr>
                          <m:t>13th</m:t>
                        </m:r>
                      </m:sub>
                    </m:sSub>
                    <m:r>
                      <m:t>  </m:t>
                    </m:r>
                    <m:r>
                      <m:rPr>
                        <m:sty m:val="p"/>
                      </m:rPr>
                      <m:t>versus</m:t>
                    </m:r>
                    <m:r>
                      <m:t>  </m:t>
                    </m:r>
                    <m:sSub>
                      <m:e>
                        <m:r>
                          <m:t>H</m:t>
                        </m:r>
                      </m:e>
                      <m:sub>
                        <m:r>
                          <m:t>A</m:t>
                        </m:r>
                      </m:sub>
                    </m:sSub>
                    <m:r>
                      <m:t>:</m:t>
                    </m:r>
                    <m:sSub>
                      <m:e>
                        <m:r>
                          <m:t>μ</m:t>
                        </m:r>
                      </m:e>
                      <m:sub>
                        <m:r>
                          <m:rPr>
                            <m:sty m:val="p"/>
                          </m:rPr>
                          <m:t>6th</m:t>
                        </m:r>
                      </m:sub>
                    </m:sSub>
                    <m:r>
                      <m:t>≠</m:t>
                    </m:r>
                    <m:sSub>
                      <m:e>
                        <m:r>
                          <m:t>μ</m:t>
                        </m:r>
                      </m:e>
                      <m:sub>
                        <m:r>
                          <m:rPr>
                            <m:sty m:val="p"/>
                          </m:rPr>
                          <m:t>13th</m:t>
                        </m:r>
                      </m:sub>
                    </m:sSub>
                  </m:oMath>
                </a14:m>
              </a:p>
              <a:p>
                <a:pPr lvl="1"/>
                <a14:m>
                  <m:oMath xmlns:m="http://schemas.openxmlformats.org/officeDocument/2006/math">
                    <m:sSub>
                      <m:e>
                        <m:r>
                          <m:t>H</m:t>
                        </m:r>
                      </m:e>
                      <m:sub>
                        <m:r>
                          <m:t>0</m:t>
                        </m:r>
                      </m:sub>
                    </m:sSub>
                    <m:r>
                      <m:t>:</m:t>
                    </m:r>
                    <m:sSub>
                      <m:e>
                        <m:r>
                          <m:t>p</m:t>
                        </m:r>
                      </m:e>
                      <m:sub>
                        <m:r>
                          <m:rPr>
                            <m:sty m:val="p"/>
                          </m:rPr>
                          <m:t>6th</m:t>
                        </m:r>
                      </m:sub>
                    </m:sSub>
                    <m:r>
                      <m:t>=</m:t>
                    </m:r>
                    <m:sSub>
                      <m:e>
                        <m:r>
                          <m:t>p</m:t>
                        </m:r>
                      </m:e>
                      <m:sub>
                        <m:r>
                          <m:rPr>
                            <m:sty m:val="p"/>
                          </m:rPr>
                          <m:t>13th</m:t>
                        </m:r>
                      </m:sub>
                    </m:sSub>
                    <m:r>
                      <m:t>  </m:t>
                    </m:r>
                    <m:r>
                      <m:rPr>
                        <m:sty m:val="p"/>
                      </m:rPr>
                      <m:t>versus</m:t>
                    </m:r>
                    <m:r>
                      <m:t>  </m:t>
                    </m:r>
                    <m:sSub>
                      <m:e>
                        <m:r>
                          <m:t>H</m:t>
                        </m:r>
                      </m:e>
                      <m:sub>
                        <m:r>
                          <m:t>A</m:t>
                        </m:r>
                      </m:sub>
                    </m:sSub>
                    <m:r>
                      <m:t>:</m:t>
                    </m:r>
                    <m:sSub>
                      <m:e>
                        <m:r>
                          <m:t>p</m:t>
                        </m:r>
                      </m:e>
                      <m:sub>
                        <m:r>
                          <m:rPr>
                            <m:sty m:val="p"/>
                          </m:rPr>
                          <m:t>6th</m:t>
                        </m:r>
                      </m:sub>
                    </m:sSub>
                    <m:r>
                      <m:t>≠</m:t>
                    </m:r>
                    <m:sSub>
                      <m:e>
                        <m:r>
                          <m:t>p</m:t>
                        </m:r>
                      </m:e>
                      <m:sub>
                        <m:r>
                          <m:rPr>
                            <m:sty m:val="p"/>
                          </m:rPr>
                          <m:t>13th</m:t>
                        </m:r>
                      </m:sub>
                    </m:sSub>
                  </m:oMath>
                </a14:m>
              </a:p>
              <a:p>
                <a:pPr lvl="1"/>
                <a14:m>
                  <m:oMath xmlns:m="http://schemas.openxmlformats.org/officeDocument/2006/math">
                    <m:sSub>
                      <m:e>
                        <m:r>
                          <m:t>H</m:t>
                        </m:r>
                      </m:e>
                      <m:sub>
                        <m:r>
                          <m:t>0</m:t>
                        </m:r>
                      </m:sub>
                    </m:sSub>
                    <m:r>
                      <m:t>:</m:t>
                    </m:r>
                    <m:sSub>
                      <m:e>
                        <m:r>
                          <m:t>μ</m:t>
                        </m:r>
                      </m:e>
                      <m:sub>
                        <m:r>
                          <m:rPr>
                            <m:sty m:val="p"/>
                          </m:rPr>
                          <m:t>diff</m:t>
                        </m:r>
                      </m:sub>
                    </m:sSub>
                    <m:r>
                      <m:t>=</m:t>
                    </m:r>
                    <m:r>
                      <m:t>0</m:t>
                    </m:r>
                    <m:r>
                      <m:t>  </m:t>
                    </m:r>
                    <m:r>
                      <m:rPr>
                        <m:sty m:val="p"/>
                      </m:rPr>
                      <m:t>versus</m:t>
                    </m:r>
                    <m:r>
                      <m:t>  </m:t>
                    </m:r>
                    <m:sSub>
                      <m:e>
                        <m:r>
                          <m:t>H</m:t>
                        </m:r>
                      </m:e>
                      <m:sub>
                        <m:r>
                          <m:t>A</m:t>
                        </m:r>
                      </m:sub>
                    </m:sSub>
                    <m:r>
                      <m:t>:</m:t>
                    </m:r>
                    <m:sSub>
                      <m:e>
                        <m:r>
                          <m:t>μ</m:t>
                        </m:r>
                      </m:e>
                      <m:sub>
                        <m:r>
                          <m:rPr>
                            <m:sty m:val="p"/>
                          </m:rPr>
                          <m:t>diff</m:t>
                        </m:r>
                      </m:sub>
                    </m:sSub>
                    <m:r>
                      <m:t>≠</m:t>
                    </m:r>
                    <m:r>
                      <m:t>0</m:t>
                    </m:r>
                  </m:oMath>
                </a14:m>
              </a:p>
              <a:p>
                <a:pPr lvl="1"/>
                <a14:m>
                  <m:oMath xmlns:m="http://schemas.openxmlformats.org/officeDocument/2006/math">
                    <m:sSub>
                      <m:e>
                        <m:r>
                          <m:t>H</m:t>
                        </m:r>
                      </m:e>
                      <m:sub>
                        <m:r>
                          <m:t>0</m:t>
                        </m:r>
                      </m:sub>
                    </m:sSub>
                    <m:r>
                      <m:t>:</m:t>
                    </m:r>
                    <m:sSub>
                      <m:e>
                        <m:bar>
                          <m:barPr>
                            <m:pos m:val="top"/>
                          </m:barPr>
                          <m:e>
                            <m:r>
                              <m:t>x</m:t>
                            </m:r>
                          </m:e>
                        </m:bar>
                      </m:e>
                      <m:sub>
                        <m:r>
                          <m:rPr>
                            <m:sty m:val="p"/>
                          </m:rPr>
                          <m:t>diff</m:t>
                        </m:r>
                      </m:sub>
                    </m:sSub>
                    <m:r>
                      <m:t>=</m:t>
                    </m:r>
                    <m:r>
                      <m:t>0</m:t>
                    </m:r>
                    <m:r>
                      <m:t>  </m:t>
                    </m:r>
                    <m:r>
                      <m:rPr>
                        <m:sty m:val="p"/>
                      </m:rPr>
                      <m:t>versus</m:t>
                    </m:r>
                    <m:r>
                      <m:t>  </m:t>
                    </m:r>
                    <m:sSub>
                      <m:e>
                        <m:r>
                          <m:t>H</m:t>
                        </m:r>
                      </m:e>
                      <m:sub>
                        <m:r>
                          <m:t>A</m:t>
                        </m:r>
                      </m:sub>
                    </m:sSub>
                    <m:r>
                      <m:t>:</m:t>
                    </m:r>
                    <m:sSub>
                      <m:e>
                        <m:bar>
                          <m:barPr>
                            <m:pos m:val="top"/>
                          </m:barPr>
                          <m:e>
                            <m:r>
                              <m:t>x</m:t>
                            </m:r>
                          </m:e>
                        </m:bar>
                      </m:e>
                      <m:sub>
                        <m:r>
                          <m:rPr>
                            <m:sty m:val="p"/>
                          </m:rPr>
                          <m:t>diff</m:t>
                        </m:r>
                      </m:sub>
                    </m:sSub>
                    <m:r>
                      <m:t>≠</m:t>
                    </m:r>
                    <m:r>
                      <m:t>0</m:t>
                    </m:r>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Plot</a:t>
            </a:r>
            <a:r>
              <a:rPr/>
              <a:t> </a:t>
            </a:r>
            <a:r>
              <a:rPr/>
              <a:t>of</a:t>
            </a:r>
            <a:r>
              <a:rPr/>
              <a:t> </a:t>
            </a:r>
            <a:r>
              <a:rPr/>
              <a:t>the</a:t>
            </a:r>
            <a:r>
              <a:rPr/>
              <a:t> </a:t>
            </a:r>
            <a:r>
              <a:rPr/>
              <a:t>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_plot.png" id="0" name="Picture 1"/>
          <p:cNvPicPr>
            <a:picLocks noGrp="1" noChangeAspect="1"/>
          </p:cNvPicPr>
          <p:nvPr/>
        </p:nvPicPr>
        <p:blipFill>
          <a:blip r:embed="rId2"/>
          <a:stretch>
            <a:fillRect/>
          </a:stretch>
        </p:blipFill>
        <p:spPr bwMode="auto">
          <a:xfrm>
            <a:off x="711200" y="1600200"/>
            <a:ext cx="77216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10</m:t>
                    </m:r>
                  </m:oMath>
                </a14:m>
                <a:r>
                  <a:rPr/>
                  <a:t>:</a:t>
                </a:r>
              </a:p>
              <a:p>
                <a:pPr lvl="0" marL="0" indent="0">
                  <a:buNone/>
                </a:pPr>
              </a:p>
              <a:p>
                <a:pPr lvl="0" marL="0" indent="0">
                  <a:buNone/>
                </a:pPr>
                <a:r>
                  <a:rPr b="1"/>
                  <a:t>What does each observation in this distribution represent?</a:t>
                </a:r>
              </a:p>
              <a:p>
                <a:pPr lvl="0" marL="0" indent="0">
                  <a:buNone/>
                </a:pPr>
                <a:r>
                  <a:rPr b="1"/>
                  <a:t>Is the variability of the sampling distribution smaller or larger than the variability of the population distribution? Why?</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Independence</a:t>
                </a:r>
                <a:r>
                  <a:rPr/>
                  <a:t>: we are told to assume that the cases (rows in the table) are independent</a:t>
                </a:r>
              </a:p>
              <a:p>
                <a:pPr lvl="0" marL="0" indent="0">
                  <a:buNone/>
                </a:pPr>
                <a:r>
                  <a:rPr b="1"/>
                  <a:t>Sample size/skew</a:t>
                </a:r>
                <a:r>
                  <a:rPr/>
                  <a:t>: the sample distribution, shown on the last slide, does not seem to be extremely skewed, but it’s very difficult to assess with such a small sample size. We might want to think about whether we would expect the population distribution to be skewed or not – probably not, as it should be equally likely to have days with lower than average traffic and higher than average traffic.</a:t>
                </a:r>
              </a:p>
              <a:p>
                <a:pPr lvl="0" marL="0" indent="0">
                  <a:buNone/>
                </a:pPr>
                <a:r>
                  <a:rPr b="1"/>
                  <a:t>Note</a:t>
                </a:r>
                <a:r>
                  <a:rPr/>
                  <a:t>: </a:t>
                </a:r>
                <a14:m>
                  <m:oMath xmlns:m="http://schemas.openxmlformats.org/officeDocument/2006/math">
                    <m:r>
                      <m:t>n</m:t>
                    </m:r>
                    <m:r>
                      <m:t>&lt;</m:t>
                    </m:r>
                    <m:r>
                      <m:t>30</m:t>
                    </m:r>
                  </m:oMath>
                </a14:m>
                <a:r>
                  <a:rPr/>
                  <a:t>!</a:t>
                </a:r>
              </a:p>
              <a:p>
                <a:pPr lvl="0" marL="0" indent="0">
                  <a:buNone/>
                </a:pPr>
                <a:r>
                  <a:rPr/>
                  <a:t>So what do we do when the sample size is small?</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Purpose</a:t>
            </a:r>
            <a:r>
              <a:rPr/>
              <a:t> </a:t>
            </a:r>
            <a:r>
              <a:rPr/>
              <a:t>of</a:t>
            </a:r>
            <a:r>
              <a:rPr/>
              <a:t> </a:t>
            </a:r>
            <a:r>
              <a:rPr/>
              <a:t>Large</a:t>
            </a:r>
            <a:r>
              <a:rPr/>
              <a:t> </a:t>
            </a:r>
            <a:r>
              <a:rPr/>
              <a:t>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long as observations are independent, and the population distribution is not extremely skewed, a large sample would ensure that:</a:t>
                </a:r>
              </a:p>
              <a:p>
                <a:pPr lvl="1"/>
                <a:r>
                  <a:rPr/>
                  <a:t>the sampling distribution of the mean is nearly normal</a:t>
                </a:r>
              </a:p>
              <a:p>
                <a:pPr lvl="1"/>
                <a:r>
                  <a:rPr/>
                  <a:t>the estimate of the standard error (SE) , as </a:t>
                </a:r>
                <a14:m>
                  <m:oMath xmlns:m="http://schemas.openxmlformats.org/officeDocument/2006/math">
                    <m:f>
                      <m:fPr>
                        <m:type m:val="bar"/>
                      </m:fPr>
                      <m:num>
                        <m:r>
                          <m:t>s</m:t>
                        </m:r>
                      </m:num>
                      <m:den>
                        <m:rad>
                          <m:radPr>
                            <m:degHide m:val="1"/>
                          </m:radPr>
                          <m:deg/>
                          <m:e>
                            <m:r>
                              <m:t>n</m:t>
                            </m:r>
                          </m:e>
                        </m:rad>
                      </m:den>
                    </m:f>
                  </m:oMath>
                </a14:m>
                <a:r>
                  <a:rPr/>
                  <a:t>, is reliable</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normality</a:t>
            </a:r>
            <a:r>
              <a:rPr/>
              <a:t> </a:t>
            </a:r>
            <a:r>
              <a:rPr/>
              <a:t>condition</a:t>
            </a:r>
          </a:p>
        </p:txBody>
      </p:sp>
      <p:sp>
        <p:nvSpPr>
          <p:cNvPr id="3" name="Content Placeholder 2"/>
          <p:cNvSpPr>
            <a:spLocks noGrp="1"/>
          </p:cNvSpPr>
          <p:nvPr>
            <p:ph idx="1"/>
          </p:nvPr>
        </p:nvSpPr>
        <p:spPr/>
        <p:txBody>
          <a:bodyPr/>
          <a:lstStyle/>
          <a:p>
            <a:pPr lvl="0" marL="0" indent="0">
              <a:buNone/>
            </a:pPr>
            <a:r>
              <a:rPr/>
              <a:t>The CLT, which states that sampling distributions will be nearly normal, holds true for any sample size as long as the population distribution is nearly normal.</a:t>
            </a:r>
          </a:p>
          <a:p>
            <a:pPr lvl="0" marL="0" indent="0">
              <a:buNone/>
            </a:pPr>
            <a:r>
              <a:rPr/>
              <a:t>While this is a helpful special case, it’s inherently difficult to verify normality in small data sets.</a:t>
            </a:r>
          </a:p>
          <a:p>
            <a:pPr lvl="0" marL="0" indent="0">
              <a:buNone/>
            </a:pPr>
            <a:r>
              <a:rPr/>
              <a:t>We should exercise caution when verifying the normality condition for small samples. It is important to not only examine the data but also think about where the data come from.</a:t>
            </a:r>
          </a:p>
          <a:p>
            <a:pPr lvl="0" marL="0" indent="0">
              <a:buNone/>
            </a:pPr>
            <a:r>
              <a:rPr/>
              <a:t>For example, ask: would I expect this distribution to be symmetric, and am I confident that outliers are rare?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working with small samples, and the population standard deviation is unknown (almost always), the uncertainty of the standard error estimate is addressed by using a new distribution: the </a:t></a:r><a14:m><m:oMath xmlns:m="http://schemas.openxmlformats.org/officeDocument/2006/math"><m:r><m:t>t</m:t></m:r></m:oMath></a14:m><a:r><a:rPr /><a:t> distribution.</a:t></a:r></a:p><a:p><a:pPr lvl="0" marL="0" indent="0"><a:buNone /></a:pPr><a:r><a:rPr /><a:t>This distribution also has a bell shape, but its tails are thicker than the normal model’s.</a:t></a:r></a:p><a:p><a:pPr lvl="0" marL="0" indent="0"><a:buNone /></a:pPr><a:r><a:rPr /><a:t>Therefore observations are more likely to fall beyond two SDs from the mean than under the normal distribution.</a:t></a:r></a:p><a:p><a:pPr lvl="0" marL="0" indent="0"><a:buNone /></a:pPr><a:r><a:rPr /><a:t>These extra thick tails are helpful for resolving our problem with a less reliable estimate the standard error (since </a:t></a:r><a14:m><m:oMath xmlns:m="http://schemas.openxmlformats.org/officeDocument/2006/math"><m:r><m:t>n</m:t></m:r></m:oMath></a14:m><a:r><a:rPr /><a:t> is small)</a:t></a:r></a:p></p:txBody></p:sp></mc:Choice></mc:AlternateContent></p:spTree></p:cSld></p:sld>
</file>

<file path=ppt/slides/slide5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A</a:t></a:r><a:r><a:rPr /><a:t> </a:t></a:r><a:r><a:rPr /><a:t>plot</a:t></a:r><a:r><a:rPr /><a:t> </a:t></a:r><a:r><a:rPr /><a:t>of</a:t></a:r><a:r><a:rPr /><a:t> </a:t></a:r><a14:m><m:oMath xmlns:m="http://schemas.openxmlformats.org/officeDocument/2006/math"><m:r><m:t>t</m:t></m:r></m:oMath></a14:m><a:r><a:rPr /><a:t> </a:t></a:r><a:r><a:rPr /><a:t>versus</a:t></a:r><a:r><a:rPr /><a:t> </a:t></a:r><a14:m><m:oMath xmlns:m="http://schemas.openxmlformats.org/officeDocument/2006/math"><m:r><m:rPr><m:sty m:val="p" /><m:scr m:val="script" /></m:rPr><m:t>N</m:t></m:r></m:oMath></a14:m></a:p></p:txBody></p:sp><p:pic><p:nvPicPr><p:cNvPr descr="Lecture20_files/figure-pptx/unnamed-chunk-3-1.png" id="0" name="Picture 1" /><p:cNvPicPr><a:picLocks noGrp="1" noChangeAspect="1" /></p:cNvPicPr><p:nvPr /></p:nvPicPr><p:blipFill><a:blip r:embed="rId2" /><a:stretch><a:fillRect /></a:stretch></p:blipFill><p:spPr bwMode="auto"><a:xfrm><a:off x="457200" y="2032000" /><a:ext cx="8229600" cy="3657600" /></a:xfrm><a:prstGeom prst="rect"><a:avLst /></a:prstGeom><a:noFill /><a:ln w="9525"><a:noFill /><a:headEnd /><a:tailEnd /></a:ln></p:spPr></p:pic></p:spTree></p:cSld></p:sld>
</file>

<file path=ppt/slides/slide5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Always centered at zero, like the standard normal (</a:t></a:r><a14:m><m:oMath xmlns:m="http://schemas.openxmlformats.org/officeDocument/2006/math"><m:r><m:t>z</m:t></m:r></m:oMath></a14:m><a:r><a:rPr /><a:t>) distribution.</a:t></a:r></a:p><a:p><a:pPr lvl="0" marL="0" indent="0"><a:buNone /></a:pPr><a:r><a:rPr /><a:t>Has a single parameter: degrees of freedom (</a:t></a:r><a14:m><m:oMath xmlns:m="http://schemas.openxmlformats.org/officeDocument/2006/math"><m:r><m:t>d</m:t></m:r><m:r><m:t>f</m:t></m:r></m:oMath></a14:m><a:r><a:rPr /><a:t>) – like </a:t></a:r><a14:m><m:oMath xmlns:m="http://schemas.openxmlformats.org/officeDocument/2006/math"><m:sSup><m:e><m:r><m:t>χ</m:t></m:r></m:e><m:sup><m:r><m:t>2</m:t></m:r></m:sup></m:sSup></m:oMath></a14:m><a:r><a:rPr /><a:t>.</a:t></a:r></a:p><a:p><a:pPr lvl="0" marL="0" indent="0"><a:buNone /></a:pPr><a:r><a:rPr /><a:t>What happens to the shape of the </a:t></a:r><a14:m><m:oMath xmlns:m="http://schemas.openxmlformats.org/officeDocument/2006/math"><m:r><m:t>t</m:t></m:r></m:oMath></a14:m><a:r><a:rPr /><a:t> distribution as </a:t></a:r><a14:m><m:oMath xmlns:m="http://schemas.openxmlformats.org/officeDocument/2006/math"><m:r><m:t>d</m:t></m:r><m:r><m:t>f</m:t></m:r></m:oMath></a14:m><a:r><a:rPr /><a:t> increases?</a:t></a:r></a:p></p:txBody></p:sp></mc:Choice></mc:AlternateContent></p:spTree></p:cSld></p:sld>
</file>

<file path=ppt/slides/slide5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p:pic><p:nvPicPr><p:cNvPr descr="Lecture20_files/figure-pptx/unnamed-chunk-4-1.png" id="0" name="Picture 1" /><p:cNvPicPr><a:picLocks noGrp="1" noChangeAspect="1" /></p:cNvPicPr><p:nvPr /></p:nvPicPr><p:blipFill><a:blip r:embed="rId2" /><a:stretch><a:fillRect /></a:stretch></p:blipFill><p:spPr bwMode="auto"><a:xfrm><a:off x="457200" y="2209800" /><a:ext cx="8229600" cy="3289300" /></a:xfrm><a:prstGeom prst="rect"><a:avLst /></a:prstGeom><a:noFill /><a:ln w="9525"><a:noFill /><a:headEnd /><a:tailEnd /></a:ln></p:spPr></p:pic></p:spTree></p:cSld></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As </a:t>
                </a:r>
                <a14:m>
                  <m:oMath xmlns:m="http://schemas.openxmlformats.org/officeDocument/2006/math">
                    <m:r>
                      <m:t>d</m:t>
                    </m:r>
                    <m:r>
                      <m:t>f</m:t>
                    </m:r>
                    <m:r>
                      <m:t>→</m:t>
                    </m:r>
                    <m:r>
                      <m:t>∞</m:t>
                    </m:r>
                  </m:oMath>
                </a14:m>
                <a:r>
                  <a:rPr/>
                  <a:t>, the </a:t>
                </a:r>
                <a14:m>
                  <m:oMath xmlns:m="http://schemas.openxmlformats.org/officeDocument/2006/math">
                    <m:r>
                      <m:t>t</m:t>
                    </m:r>
                  </m:oMath>
                </a14:m>
                <a:r>
                  <a:rPr/>
                  <a:t> distribution approaches the normal!</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Asymptotic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t>
                </a:r>
                <a14:m>
                  <m:oMath xmlns:m="http://schemas.openxmlformats.org/officeDocument/2006/math">
                    <m:r>
                      <m:t>d</m:t>
                    </m:r>
                    <m:r>
                      <m:t>f</m:t>
                    </m:r>
                  </m:oMath>
                </a14:m>
                <a:r>
                  <a:rPr/>
                  <a:t> is required to give arbitrary decimal agreement between the </a:t>
                </a:r>
                <a14:m>
                  <m:oMath xmlns:m="http://schemas.openxmlformats.org/officeDocument/2006/math">
                    <m:r>
                      <m:t>t</m:t>
                    </m:r>
                  </m:oMath>
                </a14:m>
                <a:r>
                  <a:rPr/>
                  <a:t> and </a:t>
                </a:r>
                <a14:m>
                  <m:oMath xmlns:m="http://schemas.openxmlformats.org/officeDocument/2006/math">
                    <m:r>
                      <m:t>z</m:t>
                    </m:r>
                  </m:oMath>
                </a14:m>
                <a:r>
                  <a:rPr/>
                  <a:t> curves?</a:t>
                </a:r>
              </a:p>
              <a:p>
                <a:pPr lvl="1"/>
                <a:r>
                  <a:rPr/>
                  <a:t>2 decimals: </a:t>
                </a:r>
                <a14:m>
                  <m:oMath xmlns:m="http://schemas.openxmlformats.org/officeDocument/2006/math">
                    <m:r>
                      <m:t>d</m:t>
                    </m:r>
                    <m:r>
                      <m:t>f</m:t>
                    </m:r>
                    <m:r>
                      <m:t>=</m:t>
                    </m:r>
                    <m:r>
                      <m:t>14</m:t>
                    </m:r>
                  </m:oMath>
                </a14:m>
              </a:p>
              <a:p>
                <a:pPr lvl="1"/>
                <a:r>
                  <a:rPr/>
                  <a:t>3 decimals: </a:t>
                </a:r>
                <a14:m>
                  <m:oMath xmlns:m="http://schemas.openxmlformats.org/officeDocument/2006/math">
                    <m:r>
                      <m:t>d</m:t>
                    </m:r>
                    <m:r>
                      <m:t>f</m:t>
                    </m:r>
                    <m:r>
                      <m:t>=</m:t>
                    </m:r>
                    <m:r>
                      <m:t>136</m:t>
                    </m:r>
                  </m:oMath>
                </a14:m>
              </a:p>
              <a:p>
                <a:pPr lvl="1"/>
                <a:r>
                  <a:rPr/>
                  <a:t>4 decimals: </a:t>
                </a:r>
                <a14:m>
                  <m:oMath xmlns:m="http://schemas.openxmlformats.org/officeDocument/2006/math">
                    <m:r>
                      <m:t>d</m:t>
                    </m:r>
                    <m:r>
                      <m:t>f</m:t>
                    </m:r>
                    <m:r>
                      <m:t>=</m:t>
                    </m:r>
                    <m:r>
                      <m:t>1370</m:t>
                    </m:r>
                  </m:oMath>
                </a14:m>
              </a:p>
              <a:p>
                <a:pPr lvl="0" marL="0" indent="0">
                  <a:buNone/>
                </a:pPr>
                <a:r>
                  <a:rPr/>
                  <a:t>What do we usually ask for? 30 </a:t>
                </a:r>
                <a14:m>
                  <m:oMath xmlns:m="http://schemas.openxmlformats.org/officeDocument/2006/math">
                    <m:r>
                      <m:t>d</m:t>
                    </m:r>
                    <m:r>
                      <m:t>f</m:t>
                    </m:r>
                  </m:oMath>
                </a14:m>
                <a:r>
                  <a:rPr/>
                  <a:t> corresponds to 3 decimals for the </a:t>
                </a:r>
                <a14:m>
                  <m:oMath xmlns:m="http://schemas.openxmlformats.org/officeDocument/2006/math">
                    <m:r>
                      <m:t>[</m:t>
                    </m:r>
                    <m:r>
                      <m:t>−</m:t>
                    </m:r>
                    <m:r>
                      <m:t>3</m:t>
                    </m:r>
                    <m:r>
                      <m:t>,</m:t>
                    </m:r>
                    <m:r>
                      <m:t>3</m:t>
                    </m:r>
                    <m:r>
                      <m:t>]</m:t>
                    </m:r>
                  </m:oMath>
                </a14:m>
                <a:r>
                  <a:rPr/>
                  <a:t> domain, which is good enough. So once </a:t>
                </a:r>
                <a14:m>
                  <m:oMath xmlns:m="http://schemas.openxmlformats.org/officeDocument/2006/math">
                    <m:r>
                      <m:t>d</m:t>
                    </m:r>
                    <m:r>
                      <m:t>f</m:t>
                    </m:r>
                    <m:r>
                      <m:t>&gt;</m:t>
                    </m:r>
                    <m:r>
                      <m:t>30</m:t>
                    </m:r>
                  </m:oMath>
                </a14:m>
                <a:r>
                  <a:rPr/>
                  <a:t>, just use a </a:t>
                </a:r>
                <a14:m>
                  <m:oMath xmlns:m="http://schemas.openxmlformats.org/officeDocument/2006/math">
                    <m:r>
                      <m:t>z</m:t>
                    </m:r>
                  </m:oMath>
                </a14:m>
                <a:r>
                  <a:rPr/>
                  <a:t> instead.</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Friday</a:t>
            </a:r>
            <a:r>
              <a:rPr/>
              <a:t> </a:t>
            </a:r>
            <a:r>
              <a:rPr/>
              <a:t>the</a:t>
            </a:r>
            <a:r>
              <a:rPr/>
              <a:t> </a:t>
            </a:r>
            <a:r>
              <a:rPr/>
              <a:t>13th</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10</m:t>
                    </m:r>
                  </m:oMath>
                </a14:m>
                <a:r>
                  <a:rPr/>
                  <a:t>:</a:t>
                </a:r>
              </a:p>
              <a:p>
                <a:pPr lvl="0" marL="0" indent="0">
                  <a:buNone/>
                </a:pPr>
              </a:p>
              <a:p>
                <a:pPr lvl="0" marL="0" indent="0">
                  <a:buNone/>
                </a:pPr>
                <a:r>
                  <a:rPr b="1"/>
                  <a:t>What does each observation in this distribution represent?</a:t>
                </a:r>
                <a:r>
                  <a:rPr/>
                  <a:t> - Sample mean (</a:t>
                </a:r>
                <a14:m>
                  <m:oMath xmlns:m="http://schemas.openxmlformats.org/officeDocument/2006/math">
                    <m:bar>
                      <m:barPr>
                        <m:pos m:val="top"/>
                      </m:barPr>
                      <m:e>
                        <m:r>
                          <m:t>x</m:t>
                        </m:r>
                      </m:e>
                    </m:bar>
                  </m:oMath>
                </a14:m>
                <a:r>
                  <a:rPr/>
                  <a:t>) of samples of size </a:t>
                </a:r>
                <a14:m>
                  <m:oMath xmlns:m="http://schemas.openxmlformats.org/officeDocument/2006/math">
                    <m:r>
                      <m:t>n</m:t>
                    </m:r>
                    <m:r>
                      <m:t>=</m:t>
                    </m:r>
                    <m:r>
                      <m:t>10</m:t>
                    </m:r>
                  </m:oMath>
                </a14:m>
                <a:r>
                  <a:rPr/>
                  <a:t>.</a:t>
                </a:r>
              </a:p>
              <a:p>
                <a:pPr lvl="0" marL="0" indent="0">
                  <a:buNone/>
                </a:pPr>
                <a:r>
                  <a:rPr b="1"/>
                  <a:t>Is the variability of the sampling distribution smaller or larger than the variability of the population distribution? Why?</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png" id="0" name="Picture 1"/>
          <p:cNvPicPr>
            <a:picLocks noGrp="1" noChangeAspect="1"/>
          </p:cNvPicPr>
          <p:nvPr/>
        </p:nvPicPr>
        <p:blipFill>
          <a:blip r:embed="rId2"/>
          <a:stretch>
            <a:fillRect/>
          </a:stretch>
        </p:blipFill>
        <p:spPr bwMode="auto">
          <a:xfrm>
            <a:off x="457200" y="2311400"/>
            <a:ext cx="8229600" cy="30988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We have, from this table:</a:t>
                </a:r>
              </a:p>
              <a:p>
                <a:pPr lvl="1"/>
                <a14:m>
                  <m:oMath xmlns:m="http://schemas.openxmlformats.org/officeDocument/2006/math">
                    <m:sSub>
                      <m:e>
                        <m:bar>
                          <m:barPr>
                            <m:pos m:val="top"/>
                          </m:barPr>
                          <m:e>
                            <m:r>
                              <m:t>x</m:t>
                            </m:r>
                          </m:e>
                        </m:bar>
                      </m:e>
                      <m:sub>
                        <m:r>
                          <m:rPr>
                            <m:sty m:val="p"/>
                          </m:rPr>
                          <m:t>diff</m:t>
                        </m:r>
                      </m:sub>
                    </m:sSub>
                    <m:r>
                      <m:t>=</m:t>
                    </m:r>
                    <m:r>
                      <m:t>1836</m:t>
                    </m:r>
                  </m:oMath>
                </a14:m>
              </a:p>
              <a:p>
                <a:pPr lvl="1"/>
                <a14:m>
                  <m:oMath xmlns:m="http://schemas.openxmlformats.org/officeDocument/2006/math">
                    <m:sSub>
                      <m:e>
                        <m:r>
                          <m:t>s</m:t>
                        </m:r>
                      </m:e>
                      <m:sub>
                        <m:r>
                          <m:rPr>
                            <m:sty m:val="p"/>
                          </m:rPr>
                          <m:t>diff</m:t>
                        </m:r>
                      </m:sub>
                    </m:sSub>
                    <m:r>
                      <m:t>=</m:t>
                    </m:r>
                    <m:r>
                      <m:t>1176</m:t>
                    </m:r>
                  </m:oMath>
                </a14:m>
              </a:p>
              <a:p>
                <a:pPr lvl="1"/>
                <a14:m>
                  <m:oMath xmlns:m="http://schemas.openxmlformats.org/officeDocument/2006/math">
                    <m:r>
                      <m:t>n</m:t>
                    </m:r>
                    <m:r>
                      <m:t>=</m:t>
                    </m:r>
                    <m:r>
                      <m:t>10</m:t>
                    </m:r>
                  </m:oMath>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test statistic for inference on a small-sample mean (</a:t>
                </a:r>
                <a14:m>
                  <m:oMath xmlns:m="http://schemas.openxmlformats.org/officeDocument/2006/math">
                    <m:r>
                      <m:t>n</m:t>
                    </m:r>
                    <m:r>
                      <m:t>&lt;</m:t>
                    </m:r>
                    <m:r>
                      <m:t>50</m:t>
                    </m:r>
                  </m:oMath>
                </a14:m>
                <a:r>
                  <a:rPr/>
                  <a:t>) is the </a:t>
                </a:r>
                <a14:m>
                  <m:oMath xmlns:m="http://schemas.openxmlformats.org/officeDocument/2006/math">
                    <m:r>
                      <m:t>t</m:t>
                    </m:r>
                  </m:oMath>
                </a14:m>
                <a:r>
                  <a:rPr/>
                  <a:t> statistic with </a:t>
                </a:r>
                <a14:m>
                  <m:oMath xmlns:m="http://schemas.openxmlformats.org/officeDocument/2006/math">
                    <m:r>
                      <m:t>d</m:t>
                    </m:r>
                    <m:r>
                      <m:t>f</m:t>
                    </m:r>
                    <m:r>
                      <m:t>=</m:t>
                    </m:r>
                    <m:r>
                      <m:t>n</m:t>
                    </m:r>
                    <m:r>
                      <m:t>−</m:t>
                    </m:r>
                    <m:r>
                      <m:t>1</m:t>
                    </m:r>
                  </m:oMath>
                </a14:m>
                <a:r>
                  <a:rPr/>
                  <a:t>.</a:t>
                </a:r>
              </a:p>
              <a:p>
                <a:pPr lvl="0" marL="0" indent="0">
                  <a:buNone/>
                </a:pPr>
                <a14:m>
                  <m:oMathPara xmlns:m="http://schemas.openxmlformats.org/officeDocument/2006/math">
                    <m:oMathParaPr>
                      <m:jc m:val="center"/>
                    </m:oMathParaPr>
                    <m:oMath>
                      <m:sSub>
                        <m:e>
                          <m:r>
                            <m:t>t</m:t>
                          </m:r>
                        </m:e>
                        <m:sub>
                          <m:r>
                            <m:rPr>
                              <m:sty m:val="p"/>
                            </m:rPr>
                            <m:t>df</m:t>
                          </m:r>
                        </m:sub>
                      </m:sSub>
                      <m:r>
                        <m:t>=</m:t>
                      </m:r>
                      <m:f>
                        <m:fPr>
                          <m:type m:val="bar"/>
                        </m:fPr>
                        <m:num>
                          <m:r>
                            <m:rPr>
                              <m:sty m:val="p"/>
                            </m:rPr>
                            <m:t>point estimate</m:t>
                          </m:r>
                          <m:r>
                            <m:t>−</m:t>
                          </m:r>
                          <m:r>
                            <m:rPr>
                              <m:sty m:val="p"/>
                            </m:rPr>
                            <m:t>null value</m:t>
                          </m:r>
                        </m:num>
                        <m:den>
                          <m:r>
                            <m:t>S</m:t>
                          </m:r>
                          <m:r>
                            <m:t>E</m:t>
                          </m:r>
                        </m:den>
                      </m:f>
                    </m:oMath>
                  </m:oMathPara>
                </a14:m>
              </a:p>
              <a:p>
                <a:pPr lvl="0" marL="0" indent="0">
                  <a:buNone/>
                </a:pPr>
                <a:r>
                  <a:rPr/>
                  <a:t>In this context, these become:</a:t>
                </a:r>
              </a:p>
              <a:p>
                <a:pPr lvl="1"/>
                <a:r>
                  <a:rPr/>
                  <a:t>Point Estimate: </a:t>
                </a:r>
                <a14:m>
                  <m:oMath xmlns:m="http://schemas.openxmlformats.org/officeDocument/2006/math">
                    <m:sSub>
                      <m:e>
                        <m:bar>
                          <m:barPr>
                            <m:pos m:val="top"/>
                          </m:barPr>
                          <m:e>
                            <m:r>
                              <m:t>x</m:t>
                            </m:r>
                          </m:e>
                        </m:bar>
                      </m:e>
                      <m:sub>
                        <m:r>
                          <m:rPr>
                            <m:sty m:val="p"/>
                          </m:rPr>
                          <m:t>diff</m:t>
                        </m:r>
                      </m:sub>
                    </m:sSub>
                    <m:r>
                      <m:t>=</m:t>
                    </m:r>
                    <m:r>
                      <m:t>1836</m:t>
                    </m:r>
                  </m:oMath>
                </a14:m>
              </a:p>
              <a:p>
                <a:pPr lvl="1"/>
                <a:r>
                  <a:rPr/>
                  <a:t>SE: </a:t>
                </a:r>
                <a14:m>
                  <m:oMath xmlns:m="http://schemas.openxmlformats.org/officeDocument/2006/math">
                    <m:r>
                      <m:t>S</m:t>
                    </m:r>
                    <m:r>
                      <m:t>E</m:t>
                    </m:r>
                    <m:r>
                      <m:t>=</m:t>
                    </m:r>
                    <m:f>
                      <m:fPr>
                        <m:type m:val="bar"/>
                      </m:fPr>
                      <m:num>
                        <m:sSub>
                          <m:e>
                            <m:r>
                              <m:t>s</m:t>
                            </m:r>
                          </m:e>
                          <m:sub>
                            <m:r>
                              <m:rPr>
                                <m:sty m:val="p"/>
                              </m:rPr>
                              <m:t>diff</m:t>
                            </m:r>
                          </m:sub>
                        </m:sSub>
                      </m:num>
                      <m:den>
                        <m:rad>
                          <m:radPr>
                            <m:degHide m:val="1"/>
                          </m:radPr>
                          <m:deg/>
                          <m:e>
                            <m:r>
                              <m:t>n</m:t>
                            </m:r>
                          </m:e>
                        </m:rad>
                      </m:den>
                    </m:f>
                    <m:r>
                      <m:t>=</m:t>
                    </m:r>
                    <m:f>
                      <m:fPr>
                        <m:type m:val="bar"/>
                      </m:fPr>
                      <m:num>
                        <m:r>
                          <m:t>1176</m:t>
                        </m:r>
                      </m:num>
                      <m:den>
                        <m:rad>
                          <m:radPr>
                            <m:degHide m:val="1"/>
                          </m:radPr>
                          <m:deg/>
                          <m:e>
                            <m:r>
                              <m:t>10</m:t>
                            </m:r>
                          </m:e>
                        </m:rad>
                      </m:den>
                    </m:f>
                    <m:r>
                      <m:t>=</m:t>
                    </m:r>
                    <m:r>
                      <m:t>371.88</m:t>
                    </m:r>
                  </m:oMath>
                </a14:m>
              </a:p>
              <a:p>
                <a:pPr lvl="1"/>
                <a14:m>
                  <m:oMath xmlns:m="http://schemas.openxmlformats.org/officeDocument/2006/math">
                    <m:r>
                      <m:t>t</m:t>
                    </m:r>
                  </m:oMath>
                </a14:m>
                <a:r>
                  <a:rPr/>
                  <a:t>: </a:t>
                </a:r>
                <a14:m>
                  <m:oMath xmlns:m="http://schemas.openxmlformats.org/officeDocument/2006/math">
                    <m:r>
                      <m:t>t</m:t>
                    </m:r>
                    <m:r>
                      <m:t>=</m:t>
                    </m:r>
                    <m:f>
                      <m:fPr>
                        <m:type m:val="bar"/>
                      </m:fPr>
                      <m:num>
                        <m:r>
                          <m:t>1836</m:t>
                        </m:r>
                        <m:r>
                          <m:t>−</m:t>
                        </m:r>
                        <m:r>
                          <m:t>0</m:t>
                        </m:r>
                      </m:num>
                      <m:den>
                        <m:r>
                          <m:t>371.88</m:t>
                        </m:r>
                      </m:den>
                    </m:f>
                    <m:r>
                      <m:t>=</m:t>
                    </m:r>
                    <m:r>
                      <m:t>4.937</m:t>
                    </m:r>
                  </m:oMath>
                </a14:m>
              </a:p>
              <a:p>
                <a:pPr lvl="1"/>
                <a14:m>
                  <m:oMath xmlns:m="http://schemas.openxmlformats.org/officeDocument/2006/math">
                    <m:r>
                      <m:t>d</m:t>
                    </m:r>
                    <m:r>
                      <m:t>f</m:t>
                    </m:r>
                  </m:oMath>
                </a14:m>
                <a:r>
                  <a:rPr/>
                  <a:t>: </a:t>
                </a:r>
                <a14:m>
                  <m:oMath xmlns:m="http://schemas.openxmlformats.org/officeDocument/2006/math">
                    <m:r>
                      <m:t>d</m:t>
                    </m:r>
                    <m:r>
                      <m:t>f</m:t>
                    </m:r>
                    <m:r>
                      <m:t>=</m:t>
                    </m:r>
                    <m:r>
                      <m:t>10</m:t>
                    </m:r>
                    <m:r>
                      <m:t>−</m:t>
                    </m:r>
                    <m:r>
                      <m:t>1</m:t>
                    </m:r>
                    <m:r>
                      <m:t>=</m:t>
                    </m:r>
                    <m:r>
                      <m:t>9</m:t>
                    </m:r>
                  </m:oMath>
                </a14:m>
              </a:p>
              <a:p>
                <a:pPr lvl="0" marL="0" indent="0">
                  <a:buNone/>
                </a:pPr>
                <a:r>
                  <a:rPr b="1"/>
                  <a:t>Note</a:t>
                </a:r>
                <a:r>
                  <a:rPr/>
                  <a:t>: the null value is </a:t>
                </a:r>
                <a14:m>
                  <m:oMath xmlns:m="http://schemas.openxmlformats.org/officeDocument/2006/math">
                    <m:r>
                      <m:t>0</m:t>
                    </m:r>
                  </m:oMath>
                </a14:m>
                <a:r>
                  <a:rPr/>
                  <a:t> here because the null hypothesis we set at the start of the lecture is </a:t>
                </a:r>
                <a14:m>
                  <m:oMath xmlns:m="http://schemas.openxmlformats.org/officeDocument/2006/math">
                    <m:sSub>
                      <m:e>
                        <m:r>
                          <m:t>μ</m:t>
                        </m:r>
                      </m:e>
                      <m:sub>
                        <m:r>
                          <m:rPr>
                            <m:sty m:val="p"/>
                          </m:rPr>
                          <m:t>diff</m:t>
                        </m:r>
                      </m:sub>
                    </m:sSub>
                    <m:r>
                      <m:t>=</m:t>
                    </m:r>
                    <m:r>
                      <m:t>0</m:t>
                    </m:r>
                  </m:oMath>
                </a14:m>
                <a:r>
                  <a:rPr/>
                  <a: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i="1"/>
                  <a:t>p</a:t>
                </a:r>
                <a:r>
                  <a:rPr/>
                  <a:t>-value of this test statistic is, again, the tail area under the null (</a:t>
                </a:r>
                <a:r>
                  <a:rPr i="1"/>
                  <a:t>t</a:t>
                </a:r>
                <a:r>
                  <a:rPr/>
                  <a:t>) distribution.</a:t>
                </a:r>
              </a:p>
              <a:p>
                <a:pPr lvl="0" marL="1270000" indent="0">
                  <a:buNone/>
                </a:pP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pt</a:t>
                </a:r>
                <a:r>
                  <a:rPr sz="1800">
                    <a:latin typeface="Courier"/>
                  </a:rPr>
                  <a:t>(</a:t>
                </a:r>
                <a:r>
                  <a:rPr sz="1800">
                    <a:solidFill>
                      <a:srgbClr val="40A070"/>
                    </a:solidFill>
                    <a:latin typeface="Courier"/>
                  </a:rPr>
                  <a:t>4.937</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9</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0.0008055524</a:t>
                </a:r>
              </a:p>
              <a:p>
                <a:pPr lvl="0" marL="0" indent="0">
                  <a:buNone/>
                </a:pPr>
                <a:r>
                  <a:rPr/>
                  <a:t>Since this </a:t>
                </a:r>
                <a:r>
                  <a:rPr i="1"/>
                  <a:t>p</a:t>
                </a:r>
                <a:r>
                  <a:rPr/>
                  <a:t>-value is smaller than an arbitrary </a:t>
                </a:r>
                <a14:m>
                  <m:oMath xmlns:m="http://schemas.openxmlformats.org/officeDocument/2006/math">
                    <m:r>
                      <m:t>α</m:t>
                    </m:r>
                    <m:r>
                      <m:t>=</m:t>
                    </m:r>
                    <m:r>
                      <m:t>0.05</m:t>
                    </m:r>
                  </m:oMath>
                </a14:m>
                <a:r>
                  <a:rPr/>
                  <a:t>, we would conclude at a 95% level of significance that our mean difference is </a:t>
                </a:r>
                <a:r>
                  <a:rPr b="1"/>
                  <a:t>not</a:t>
                </a:r>
                <a:r>
                  <a:rPr/>
                  <a:t> 0. Thus, the data provide convincing evidence of a difference between traffic flow on Friday the 6th and Friday the 13th.</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graphical</a:t>
            </a:r>
            <a:r>
              <a:rPr/>
              <a:t> </a:t>
            </a:r>
            <a:r>
              <a:rPr/>
              <a:t>display</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20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the</a:t>
            </a:r>
            <a:r>
              <a:rPr/>
              <a:t> </a:t>
            </a:r>
            <a:r>
              <a:rPr/>
              <a:t>difference?</a:t>
            </a:r>
          </a:p>
        </p:txBody>
      </p:sp>
      <p:sp>
        <p:nvSpPr>
          <p:cNvPr id="3" name="Content Placeholder 2"/>
          <p:cNvSpPr>
            <a:spLocks noGrp="1"/>
          </p:cNvSpPr>
          <p:nvPr>
            <p:ph idx="1"/>
          </p:nvPr>
        </p:nvSpPr>
        <p:spPr/>
        <p:txBody>
          <a:bodyPr/>
          <a:lstStyle/>
          <a:p>
            <a:pPr lvl="0" marL="0" indent="0">
              <a:buNone/>
            </a:pPr>
            <a:r>
              <a:rPr/>
              <a:t>We concluded that there is a difference in the traffic flow between Friday 6th and 13th.</a:t>
            </a:r>
          </a:p>
          <a:p>
            <a:pPr lvl="0" marL="0" indent="0">
              <a:buNone/>
            </a:pPr>
            <a:r>
              <a:rPr/>
              <a:t>But it would be more interesting to find out what exactly this difference is.</a:t>
            </a:r>
          </a:p>
          <a:p>
            <a:pPr lvl="0" marL="0" indent="0">
              <a:buNone/>
            </a:pPr>
            <a:r>
              <a:rPr/>
              <a:t>We can use a confidence interval to estimate this difference.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for</a:t>
            </a:r>
            <a:r>
              <a:rPr/>
              <a:t> </a:t>
            </a:r>
            <a:r>
              <a:rPr/>
              <a:t>a</a:t>
            </a:r>
            <a:r>
              <a:rPr/>
              <a:t> </a:t>
            </a:r>
            <a:r>
              <a:rPr/>
              <a:t>small-sample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Confidence intervals are always of the form</a:t>
                </a:r>
              </a:p>
              <a:p>
                <a:pPr lvl="0" marL="0" indent="0">
                  <a:buNone/>
                </a:pPr>
                <a14:m>
                  <m:oMathPara xmlns:m="http://schemas.openxmlformats.org/officeDocument/2006/math">
                    <m:oMathParaPr>
                      <m:jc m:val="center"/>
                    </m:oMathParaPr>
                    <m:oMath>
                      <m:r>
                        <m:rPr>
                          <m:sty m:val="p"/>
                        </m:rPr>
                        <m:t>point estimate</m:t>
                      </m:r>
                      <m:r>
                        <m:t>±</m:t>
                      </m:r>
                      <m:r>
                        <m:rPr>
                          <m:sty m:val="p"/>
                        </m:rPr>
                        <m:t>ME</m:t>
                      </m:r>
                    </m:oMath>
                  </m:oMathPara>
                </a14:m>
              </a:p>
              <a:p>
                <a:pPr lvl="0" marL="0" indent="0">
                  <a:buNone/>
                </a:pPr>
                <a:r>
                  <a:rPr/>
                  <a:t>ME is always calculated as the product of a critical value (remember: </a:t>
                </a:r>
                <a14:m>
                  <m:oMath xmlns:m="http://schemas.openxmlformats.org/officeDocument/2006/math">
                    <m:sSup>
                      <m:e>
                        <m:r>
                          <m:t>z</m:t>
                        </m:r>
                      </m:e>
                      <m:sup>
                        <m:r>
                          <m:t>*</m:t>
                        </m:r>
                      </m:sup>
                    </m:sSup>
                  </m:oMath>
                </a14:m>
                <a:r>
                  <a:rPr/>
                  <a:t>) and SE.</a:t>
                </a:r>
              </a:p>
              <a:p>
                <a:pPr lvl="0" marL="0" indent="0">
                  <a:buNone/>
                </a:pPr>
                <a:r>
                  <a:rPr/>
                  <a:t>Since small-sample means follow a </a:t>
                </a:r>
                <a14:m>
                  <m:oMath xmlns:m="http://schemas.openxmlformats.org/officeDocument/2006/math">
                    <m:r>
                      <m:t>t</m:t>
                    </m:r>
                  </m:oMath>
                </a14:m>
                <a:r>
                  <a:rPr/>
                  <a:t> distribution (and not a </a:t>
                </a:r>
                <a14:m>
                  <m:oMath xmlns:m="http://schemas.openxmlformats.org/officeDocument/2006/math">
                    <m:r>
                      <m:t>z</m:t>
                    </m:r>
                  </m:oMath>
                </a14:m>
                <a:r>
                  <a:rPr/>
                  <a:t> distribution), the critical value is a </a:t>
                </a:r>
                <a14:m>
                  <m:oMath xmlns:m="http://schemas.openxmlformats.org/officeDocument/2006/math">
                    <m:sSup>
                      <m:e>
                        <m:r>
                          <m:t>t</m:t>
                        </m:r>
                      </m:e>
                      <m:sup>
                        <m:r>
                          <m:t>*</m:t>
                        </m:r>
                      </m:sup>
                    </m:sSup>
                  </m:oMath>
                </a14:m>
                <a:r>
                  <a:rPr/>
                  <a:t> (as opposed to a </a:t>
                </a:r>
                <a14:m>
                  <m:oMath xmlns:m="http://schemas.openxmlformats.org/officeDocument/2006/math">
                    <m:sSup>
                      <m:e>
                        <m:r>
                          <m:t>z</m:t>
                        </m:r>
                      </m:e>
                      <m:sup>
                        <m:r>
                          <m:t>*</m:t>
                        </m:r>
                      </m:sup>
                    </m:sSup>
                  </m:oMath>
                </a14:m>
                <a:r>
                  <a:rPr/>
                  <a:t>).</a:t>
                </a:r>
              </a:p>
              <a:p>
                <a:pPr lvl="0" marL="0" indent="0">
                  <a:buNone/>
                </a:pPr>
                <a14:m>
                  <m:oMathPara xmlns:m="http://schemas.openxmlformats.org/officeDocument/2006/math">
                    <m:oMathParaPr>
                      <m:jc m:val="center"/>
                    </m:oMathParaPr>
                    <m:oMath>
                      <m:r>
                        <m:rPr>
                          <m:sty m:val="p"/>
                        </m:rPr>
                        <m:t>point estimate</m:t>
                      </m:r>
                      <m:r>
                        <m:t>±</m:t>
                      </m:r>
                      <m:sSup>
                        <m:e>
                          <m:r>
                            <m:t>t</m:t>
                          </m:r>
                        </m:e>
                        <m:sup>
                          <m:r>
                            <m:t>*</m:t>
                          </m:r>
                        </m:sup>
                      </m:sSup>
                      <m:r>
                        <m:t>×</m:t>
                      </m:r>
                      <m:r>
                        <m:rPr>
                          <m:sty m:val="p"/>
                        </m:rPr>
                        <m:t>SE</m:t>
                      </m:r>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Finding</a:t></a:r><a:r><a:rPr /><a:t> </a:t></a:r><a:r><a:rPr /><a:t>the</a:t></a:r><a:r><a:rPr /><a:t> </a:t></a:r><a:r><a:rPr /><a:t>critical</a:t></a:r><a:r><a:rPr /><a:t> </a:t></a:r><a14:m><m:oMath xmlns:m="http://schemas.openxmlformats.org/officeDocument/2006/math"><m:sSup><m:e><m:r><m:t>t</m:t></m:r></m:e><m:sup><m:r><m:t>*</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Since </a:t></a:r><a14:m><m:oMath xmlns:m="http://schemas.openxmlformats.org/officeDocument/2006/math"><m:r><m:t>n</m:t></m:r><m:r><m:t>=</m:t></m:r><m:r><m:t>10</m:t></m:r></m:oMath></a14:m><a:r><a:rPr /><a:t>, we have </a:t></a:r><a14:m><m:oMath xmlns:m="http://schemas.openxmlformats.org/officeDocument/2006/math"><m:r><m:t>d</m:t></m:r><m:r><m:t>f</m:t></m:r><m:r><m:t>=</m:t></m:r><m:r><m:t>10</m:t></m:r><m:r><m:t>−</m:t></m:r><m:r><m:t>1</m:t></m:r><m:r><m:t>=</m:t></m:r><m:r><m:t>9</m:t></m:r></m:oMath></a14:m><a:r><a:rPr /><a:t>.</a:t></a:r></a:p><a:p><a:pPr lvl="0" marL="1270000" indent="0"><a:buNone /></a:pPr><a:r><a:rPr sz="1800" b="1"><a:solidFill><a:srgbClr val="007020" /></a:solidFill><a:latin typeface="Courier" /></a:rPr><a:t>qt</a:t></a:r><a:r><a:rPr sz="1800"><a:latin typeface="Courier" /></a:rPr><a:t>(</a:t></a:r><a:r><a:rPr sz="1800"><a:solidFill><a:srgbClr val="40A070" /></a:solidFill><a:latin typeface="Courier" /></a:rPr><a:t>0.025</a:t></a:r><a:r><a:rPr sz="1800"><a:latin typeface="Courier" /></a:rPr><a:t>, </a:t></a:r><a:r><a:rPr sz="1800"><a:solidFill><a:srgbClr val="902000" /></a:solidFill><a:latin typeface="Courier" /></a:rPr><a:t>df =</a:t></a:r><a:r><a:rPr sz="1800"><a:latin typeface="Courier" /></a:rPr><a:t> </a:t></a:r><a:r><a:rPr sz="1800"><a:solidFill><a:srgbClr val="40A070" /></a:solidFill><a:latin typeface="Courier" /></a:rPr><a:t>9</a:t></a:r><a:r><a:rPr sz="1800"><a:latin typeface="Courier" /></a:rPr><a:t>)</a:t></a:r></a:p><a:p><a:pPr lvl="0" marL="1270000" indent="0"><a:buNone /></a:pPr><a:r><a:rPr sz="1800"><a:latin typeface="Courier" /></a:rPr><a:t>## [1] -2.262157</a:t></a:r></a:p><a:p><a:pPr lvl="0" marL="1270000" indent="0"><a:buNone /></a:pPr><a:r><a:rPr sz="1800" b="1"><a:solidFill><a:srgbClr val="007020" /></a:solidFill><a:latin typeface="Courier" /></a:rPr><a:t>qt</a:t></a:r><a:r><a:rPr sz="1800"><a:latin typeface="Courier" /></a:rPr><a:t>(</a:t></a:r><a:r><a:rPr sz="1800"><a:solidFill><a:srgbClr val="40A070" /></a:solidFill><a:latin typeface="Courier" /></a:rPr><a:t>0.975</a:t></a:r><a:r><a:rPr sz="1800"><a:latin typeface="Courier" /></a:rPr><a:t>, </a:t></a:r><a:r><a:rPr sz="1800"><a:solidFill><a:srgbClr val="902000" /></a:solidFill><a:latin typeface="Courier" /></a:rPr><a:t>df =</a:t></a:r><a:r><a:rPr sz="1800"><a:latin typeface="Courier" /></a:rPr><a:t> </a:t></a:r><a:r><a:rPr sz="1800"><a:solidFill><a:srgbClr val="40A070" /></a:solidFill><a:latin typeface="Courier" /></a:rPr><a:t>9</a:t></a:r><a:r><a:rPr sz="1800"><a:latin typeface="Courier" /></a:rPr><a:t>)</a:t></a:r></a:p><a:p><a:pPr lvl="0" marL="1270000" indent="0"><a:buNone /></a:pPr><a:r><a:rPr sz="1800"><a:latin typeface="Courier" /></a:rPr><a:t>## [1] 2.262157</a:t></a:r></a:p></p:txBody></p:sp></mc:Choice></mc:AlternateContent></p:spTree></p:cSld></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calculation of a 95% confidence interval for the difference between the traffic flow between Friday 6th and 13th?</a:t>
                </a:r>
              </a:p>
              <a:p>
                <a:pPr lvl="0" marL="0" indent="0">
                  <a:buNone/>
                </a:pPr>
                <a14:m>
                  <m:oMath xmlns:m="http://schemas.openxmlformats.org/officeDocument/2006/math">
                    <m:sSub>
                      <m:e>
                        <m:bar>
                          <m:barPr>
                            <m:pos m:val="top"/>
                          </m:barPr>
                          <m:e>
                            <m:r>
                              <m:t>x</m:t>
                            </m:r>
                          </m:e>
                        </m:bar>
                      </m:e>
                      <m:sub>
                        <m:r>
                          <m:rPr>
                            <m:sty m:val="p"/>
                          </m:rPr>
                          <m:t>diff</m:t>
                        </m:r>
                      </m:sub>
                    </m:sSub>
                    <m:r>
                      <m:t>=</m:t>
                    </m:r>
                    <m:r>
                      <m:t>1836</m:t>
                    </m:r>
                  </m:oMath>
                </a14:m>
                <a:r>
                  <a:rPr/>
                  <a:t>, </a:t>
                </a:r>
                <a14:m>
                  <m:oMath xmlns:m="http://schemas.openxmlformats.org/officeDocument/2006/math">
                    <m:sSub>
                      <m:e>
                        <m:r>
                          <m:t>s</m:t>
                        </m:r>
                      </m:e>
                      <m:sub>
                        <m:r>
                          <m:rPr>
                            <m:sty m:val="p"/>
                          </m:rPr>
                          <m:t>diff</m:t>
                        </m:r>
                      </m:sub>
                    </m:sSub>
                    <m:r>
                      <m:t>=</m:t>
                    </m:r>
                    <m:r>
                      <m:t>1176</m:t>
                    </m:r>
                  </m:oMath>
                </a14:m>
                <a:r>
                  <a:rPr/>
                  <a:t> and </a:t>
                </a:r>
                <a14:m>
                  <m:oMath xmlns:m="http://schemas.openxmlformats.org/officeDocument/2006/math">
                    <m:r>
                      <m:t>n</m:t>
                    </m:r>
                    <m:r>
                      <m:t>=</m:t>
                    </m:r>
                    <m:r>
                      <m:t>10</m:t>
                    </m:r>
                  </m:oMath>
                </a14:m>
                <a:r>
                  <a:rPr/>
                  <a:t>, with </a:t>
                </a:r>
                <a14:m>
                  <m:oMath xmlns:m="http://schemas.openxmlformats.org/officeDocument/2006/math">
                    <m:r>
                      <m:t>S</m:t>
                    </m:r>
                    <m:r>
                      <m:t>E</m:t>
                    </m:r>
                    <m:r>
                      <m:t>=</m:t>
                    </m:r>
                    <m:r>
                      <m:t>371.88</m:t>
                    </m:r>
                  </m:oMath>
                </a14:m>
                <a:r>
                  <a:rPr/>
                  <a:t>.</a:t>
                </a:r>
              </a:p>
              <a:p>
                <a:pPr lvl="1"/>
                <a14:m>
                  <m:oMath xmlns:m="http://schemas.openxmlformats.org/officeDocument/2006/math">
                    <m:r>
                      <m:t>1836</m:t>
                    </m:r>
                    <m:r>
                      <m:t>±</m:t>
                    </m:r>
                    <m:r>
                      <m:t>1.96</m:t>
                    </m:r>
                    <m:r>
                      <m:t>×</m:t>
                    </m:r>
                    <m:r>
                      <m:t>372</m:t>
                    </m:r>
                  </m:oMath>
                </a14:m>
              </a:p>
              <a:p>
                <a:pPr lvl="1"/>
                <a14:m>
                  <m:oMath xmlns:m="http://schemas.openxmlformats.org/officeDocument/2006/math">
                    <m:r>
                      <m:t>1836</m:t>
                    </m:r>
                    <m:r>
                      <m:t>±</m:t>
                    </m:r>
                    <m:r>
                      <m:t>2.26</m:t>
                    </m:r>
                    <m:r>
                      <m:t>×</m:t>
                    </m:r>
                    <m:r>
                      <m:t>372</m:t>
                    </m:r>
                  </m:oMath>
                </a14:m>
              </a:p>
              <a:p>
                <a:pPr lvl="1"/>
                <a14:m>
                  <m:oMath xmlns:m="http://schemas.openxmlformats.org/officeDocument/2006/math">
                    <m:r>
                      <m:t>1836</m:t>
                    </m:r>
                    <m:r>
                      <m:t>±</m:t>
                    </m:r>
                    <m:r>
                      <m:t>2.26</m:t>
                    </m:r>
                    <m:r>
                      <m:t>×</m:t>
                    </m:r>
                    <m:r>
                      <m:t>1176</m:t>
                    </m:r>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10</m:t>
                    </m:r>
                  </m:oMath>
                </a14:m>
                <a:r>
                  <a:rPr/>
                  <a:t>:</a:t>
                </a:r>
              </a:p>
              <a:p>
                <a:pPr lvl="0" marL="0" indent="0">
                  <a:buNone/>
                </a:pPr>
              </a:p>
              <a:p>
                <a:pPr lvl="0" marL="0" indent="0">
                  <a:buNone/>
                </a:pPr>
                <a:r>
                  <a:rPr b="1"/>
                  <a:t>What does each observation in this distribution represent?</a:t>
                </a:r>
                <a:r>
                  <a:rPr/>
                  <a:t> Sample mean (</a:t>
                </a:r>
                <a14:m>
                  <m:oMath xmlns:m="http://schemas.openxmlformats.org/officeDocument/2006/math">
                    <m:bar>
                      <m:barPr>
                        <m:pos m:val="top"/>
                      </m:barPr>
                      <m:e>
                        <m:r>
                          <m:t>x</m:t>
                        </m:r>
                      </m:e>
                    </m:bar>
                  </m:oMath>
                </a14:m>
                <a:r>
                  <a:rPr/>
                  <a:t>) of samples of size </a:t>
                </a:r>
                <a14:m>
                  <m:oMath xmlns:m="http://schemas.openxmlformats.org/officeDocument/2006/math">
                    <m:r>
                      <m:t>n</m:t>
                    </m:r>
                    <m:r>
                      <m:t>=</m:t>
                    </m:r>
                    <m:r>
                      <m:t>10</m:t>
                    </m:r>
                  </m:oMath>
                </a14:m>
                <a:r>
                  <a:rPr/>
                  <a:t>.</a:t>
                </a:r>
              </a:p>
              <a:p>
                <a:pPr lvl="0" marL="0" indent="0">
                  <a:buNone/>
                </a:pPr>
                <a:r>
                  <a:rPr b="1"/>
                  <a:t>Is the variability of the sampling distribution smaller or larger than the variability of the population distribution? Why?</a:t>
                </a:r>
                <a:r>
                  <a:rPr/>
                  <a:t> - Smaller, sample means will vary less than individual observations.</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calculation of a 95% confidence interval for the difference between the traffic flow between Friday 6th and 13th?</a:t>
                </a:r>
              </a:p>
              <a:p>
                <a:pPr lvl="0" marL="0" indent="0">
                  <a:buNone/>
                </a:pPr>
                <a14:m>
                  <m:oMath xmlns:m="http://schemas.openxmlformats.org/officeDocument/2006/math">
                    <m:sSub>
                      <m:e>
                        <m:bar>
                          <m:barPr>
                            <m:pos m:val="top"/>
                          </m:barPr>
                          <m:e>
                            <m:r>
                              <m:t>x</m:t>
                            </m:r>
                          </m:e>
                        </m:bar>
                      </m:e>
                      <m:sub>
                        <m:r>
                          <m:rPr>
                            <m:sty m:val="p"/>
                          </m:rPr>
                          <m:t>diff</m:t>
                        </m:r>
                      </m:sub>
                    </m:sSub>
                    <m:r>
                      <m:t>=</m:t>
                    </m:r>
                    <m:r>
                      <m:t>1836</m:t>
                    </m:r>
                  </m:oMath>
                </a14:m>
                <a:r>
                  <a:rPr/>
                  <a:t>, </a:t>
                </a:r>
                <a14:m>
                  <m:oMath xmlns:m="http://schemas.openxmlformats.org/officeDocument/2006/math">
                    <m:sSub>
                      <m:e>
                        <m:r>
                          <m:t>s</m:t>
                        </m:r>
                      </m:e>
                      <m:sub>
                        <m:r>
                          <m:rPr>
                            <m:sty m:val="p"/>
                          </m:rPr>
                          <m:t>diff</m:t>
                        </m:r>
                      </m:sub>
                    </m:sSub>
                    <m:r>
                      <m:t>=</m:t>
                    </m:r>
                    <m:r>
                      <m:t>1176</m:t>
                    </m:r>
                  </m:oMath>
                </a14:m>
                <a:r>
                  <a:rPr/>
                  <a:t> and </a:t>
                </a:r>
                <a14:m>
                  <m:oMath xmlns:m="http://schemas.openxmlformats.org/officeDocument/2006/math">
                    <m:r>
                      <m:t>n</m:t>
                    </m:r>
                    <m:r>
                      <m:t>=</m:t>
                    </m:r>
                    <m:r>
                      <m:t>10</m:t>
                    </m:r>
                  </m:oMath>
                </a14:m>
                <a:r>
                  <a:rPr/>
                  <a:t>, with </a:t>
                </a:r>
                <a14:m>
                  <m:oMath xmlns:m="http://schemas.openxmlformats.org/officeDocument/2006/math">
                    <m:r>
                      <m:t>S</m:t>
                    </m:r>
                    <m:r>
                      <m:t>E</m:t>
                    </m:r>
                    <m:r>
                      <m:t>=</m:t>
                    </m:r>
                    <m:r>
                      <m:t>371.88</m:t>
                    </m:r>
                  </m:oMath>
                </a14:m>
                <a:r>
                  <a:rPr/>
                  <a:t>.</a:t>
                </a:r>
              </a:p>
              <a:p>
                <a:pPr lvl="1"/>
                <a14:m>
                  <m:oMath xmlns:m="http://schemas.openxmlformats.org/officeDocument/2006/math">
                    <m:r>
                      <m:t>1836</m:t>
                    </m:r>
                    <m:r>
                      <m:t>±</m:t>
                    </m:r>
                    <m:r>
                      <m:t>1.96</m:t>
                    </m:r>
                    <m:r>
                      <m:t>×</m:t>
                    </m:r>
                    <m:r>
                      <m:t>372</m:t>
                    </m:r>
                  </m:oMath>
                </a14:m>
              </a:p>
              <a:p>
                <a:pPr lvl="1"/>
                <a14:m>
                  <m:oMath xmlns:m="http://schemas.openxmlformats.org/officeDocument/2006/math">
                    <m:r>
                      <m:t>1836</m:t>
                    </m:r>
                    <m:r>
                      <m:t>±</m:t>
                    </m:r>
                    <m:r>
                      <m:t>2.26</m:t>
                    </m:r>
                    <m:r>
                      <m:t>×</m:t>
                    </m:r>
                    <m:r>
                      <m:t>372</m:t>
                    </m:r>
                    <m:r>
                      <m:t>→</m:t>
                    </m:r>
                    <m:r>
                      <m:t>(</m:t>
                    </m:r>
                    <m:r>
                      <m:t>995</m:t>
                    </m:r>
                    <m:r>
                      <m:t>,</m:t>
                    </m:r>
                    <m:r>
                      <m:t>2677</m:t>
                    </m:r>
                    <m:r>
                      <m:t>)</m:t>
                    </m:r>
                  </m:oMath>
                </a14:m>
              </a:p>
              <a:p>
                <a:pPr lvl="1"/>
                <a14:m>
                  <m:oMath xmlns:m="http://schemas.openxmlformats.org/officeDocument/2006/math">
                    <m:r>
                      <m:t>1836</m:t>
                    </m:r>
                    <m:r>
                      <m:t>±</m:t>
                    </m:r>
                    <m:r>
                      <m:t>2.26</m:t>
                    </m:r>
                    <m:r>
                      <m:t>×</m:t>
                    </m:r>
                    <m:r>
                      <m:t>1176</m:t>
                    </m:r>
                  </m:oMath>
                </a14:m>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Interpreting</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best interpretation for the confidence interval we just calculated?</a:t>
                </a:r>
              </a:p>
              <a:p>
                <a:pPr lvl="0" marL="0" indent="0">
                  <a:buNone/>
                </a:pPr>
                <a14:m>
                  <m:oMathPara xmlns:m="http://schemas.openxmlformats.org/officeDocument/2006/math">
                    <m:oMathParaPr>
                      <m:jc m:val="center"/>
                    </m:oMathParaPr>
                    <m:oMath>
                      <m:sSub>
                        <m:e>
                          <m:r>
                            <m:t>μ</m:t>
                          </m:r>
                        </m:e>
                        <m:sub>
                          <m:r>
                            <m:rPr>
                              <m:sty m:val="p"/>
                            </m:rPr>
                            <m:t>diff: 6th - 13th</m:t>
                          </m:r>
                        </m:sub>
                      </m:sSub>
                      <m:r>
                        <m:t>=</m:t>
                      </m:r>
                      <m:r>
                        <m:t>(</m:t>
                      </m:r>
                      <m:r>
                        <m:t>995</m:t>
                      </m:r>
                      <m:r>
                        <m:t>,</m:t>
                      </m:r>
                      <m:r>
                        <m:t>2677</m:t>
                      </m:r>
                      <m:r>
                        <m:t>)</m:t>
                      </m:r>
                    </m:oMath>
                  </m:oMathPara>
                </a14:m>
              </a:p>
              <a:p>
                <a:pPr lvl="0" marL="0" indent="0">
                  <a:buNone/>
                </a:pPr>
                <a:r>
                  <a:rPr/>
                  <a:t>We are 95% confident that …</a:t>
                </a:r>
              </a:p>
              <a:p>
                <a:pPr lvl="1"/>
                <a:r>
                  <a:rPr/>
                  <a:t>the difference between the average number of cars on the road on Friday 6th and 13th is between 995 and 2,677.</a:t>
                </a:r>
              </a:p>
              <a:p>
                <a:pPr lvl="1"/>
                <a:r>
                  <a:rPr/>
                  <a:t>on Friday 6th there are 995 to 2,677 fewer cars on the road than on the Friday 13th, on average.</a:t>
                </a:r>
              </a:p>
              <a:p>
                <a:pPr lvl="1"/>
                <a:r>
                  <a:rPr/>
                  <a:t>on Friday 6th there are 995 fewer to 2,677 more cars on the road than on the Friday 13th, on average.</a:t>
                </a:r>
              </a:p>
              <a:p>
                <a:pPr lvl="1"/>
                <a:r>
                  <a:rPr/>
                  <a:t>on Friday 13th there are 995 to 2,677 fewer cars on the road than on the Friday 6th, on average.</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Interpreting</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best interpretation for the confidence interval we just calculated?</a:t>
                </a:r>
              </a:p>
              <a:p>
                <a:pPr lvl="0" marL="0" indent="0">
                  <a:buNone/>
                </a:pPr>
                <a14:m>
                  <m:oMathPara xmlns:m="http://schemas.openxmlformats.org/officeDocument/2006/math">
                    <m:oMathParaPr>
                      <m:jc m:val="center"/>
                    </m:oMathParaPr>
                    <m:oMath>
                      <m:sSub>
                        <m:e>
                          <m:r>
                            <m:t>μ</m:t>
                          </m:r>
                        </m:e>
                        <m:sub>
                          <m:r>
                            <m:rPr>
                              <m:sty m:val="p"/>
                            </m:rPr>
                            <m:t>diff: 6th - 13th</m:t>
                          </m:r>
                        </m:sub>
                      </m:sSub>
                      <m:r>
                        <m:t>=</m:t>
                      </m:r>
                      <m:r>
                        <m:t>(</m:t>
                      </m:r>
                      <m:r>
                        <m:t>995</m:t>
                      </m:r>
                      <m:r>
                        <m:t>,</m:t>
                      </m:r>
                      <m:r>
                        <m:t>2677</m:t>
                      </m:r>
                      <m:r>
                        <m:t>)</m:t>
                      </m:r>
                    </m:oMath>
                  </m:oMathPara>
                </a14:m>
              </a:p>
              <a:p>
                <a:pPr lvl="0" marL="0" indent="0">
                  <a:buNone/>
                </a:pPr>
                <a:r>
                  <a:rPr/>
                  <a:t>We are 95% confident that …</a:t>
                </a:r>
              </a:p>
              <a:p>
                <a:pPr lvl="1"/>
                <a:r>
                  <a:rPr/>
                  <a:t>the difference between the average number of cars on the road on Friday 6th and 13th is between 995 and 2,677.</a:t>
                </a:r>
              </a:p>
              <a:p>
                <a:pPr lvl="1"/>
                <a:r>
                  <a:rPr/>
                  <a:t>on Friday 6th there are 995 to 2,677 fewer cars on the road than on the Friday 13th, on average.</a:t>
                </a:r>
              </a:p>
              <a:p>
                <a:pPr lvl="1"/>
                <a:r>
                  <a:rPr/>
                  <a:t>on Friday 6th there are 995 fewer to 2,677 more cars on the road than on the Friday 13th, on average.</a:t>
                </a:r>
              </a:p>
              <a:p>
                <a:pPr lvl="1"/>
                <a:r>
                  <a:rPr/>
                  <a:t>on Friday 13th there are 995 to 2,677 fewer cars on the road than on the Friday 6th, on average.</a:t>
                </a: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Synthesis</a:t>
            </a:r>
          </a:p>
        </p:txBody>
      </p:sp>
      <p:sp>
        <p:nvSpPr>
          <p:cNvPr id="3" name="Content Placeholder 2"/>
          <p:cNvSpPr>
            <a:spLocks noGrp="1"/>
          </p:cNvSpPr>
          <p:nvPr>
            <p:ph idx="1"/>
          </p:nvPr>
        </p:nvSpPr>
        <p:spPr/>
        <p:txBody>
          <a:bodyPr/>
          <a:lstStyle/>
          <a:p>
            <a:pPr lvl="0" marL="0" indent="0">
              <a:buNone/>
            </a:pPr>
            <a:r>
              <a:rPr/>
              <a:t>Does the conclusion from the hypothesis test agree with the findings of the confidence interval?</a:t>
            </a:r>
          </a:p>
          <a:p>
            <a:pPr lvl="0" marL="0" indent="0">
              <a:buNone/>
            </a:pPr>
          </a:p>
          <a:p>
            <a:pPr lvl="0" marL="0" indent="0">
              <a:buNone/>
            </a:pPr>
            <a:r>
              <a:rPr/>
              <a:t>Do you think the findings of this study suggests that people believe Friday 13th is a day of bad luck?</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Synthesis</a:t>
            </a:r>
          </a:p>
        </p:txBody>
      </p:sp>
      <p:sp>
        <p:nvSpPr>
          <p:cNvPr id="3" name="Content Placeholder 2"/>
          <p:cNvSpPr>
            <a:spLocks noGrp="1"/>
          </p:cNvSpPr>
          <p:nvPr>
            <p:ph idx="1"/>
          </p:nvPr>
        </p:nvSpPr>
        <p:spPr/>
        <p:txBody>
          <a:bodyPr/>
          <a:lstStyle/>
          <a:p>
            <a:pPr lvl="0" marL="0" indent="0">
              <a:buNone/>
            </a:pPr>
            <a:r>
              <a:rPr/>
              <a:t>Does the conclusion from the hypothesis test agree with the findings of the confidence interval?</a:t>
            </a:r>
          </a:p>
          <a:p>
            <a:pPr lvl="0" marL="0" indent="0">
              <a:buNone/>
            </a:pPr>
            <a:r>
              <a:rPr/>
              <a:t>Yes, the hypothesis test found a significant difference, and the CI does not contain the null value of 0.</a:t>
            </a:r>
          </a:p>
          <a:p>
            <a:pPr lvl="0" marL="0" indent="0">
              <a:buNone/>
            </a:pPr>
            <a:r>
              <a:rPr/>
              <a:t>Do you think the findings of this study suggests that people believe Friday 13th is a day of bad luck?</a:t>
            </a:r>
          </a:p>
          <a:p>
            <a:pPr lvl="0" marL="0" indent="0">
              <a:buNone/>
            </a:pPr>
            <a:r>
              <a:rPr/>
              <a:t>No, this is an observational study. We have just observed a significant difference between the number of cars on the road on these two days. We have not tested for people’s beliefs.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using</a:t>
            </a:r>
            <a:r>
              <a:rPr/>
              <a:t> </a:t>
            </a:r>
            <a:r>
              <a:rPr/>
              <a:t>a</a:t>
            </a:r>
            <a:r>
              <a:rPr/>
              <a:t> </a:t>
            </a:r>
            <a:r>
              <a:rPr/>
              <a:t>small</a:t>
            </a:r>
            <a:r>
              <a:rPr/>
              <a:t> </a:t>
            </a:r>
            <a:r>
              <a:rPr/>
              <a:t>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a:t>
                </a:r>
                <a14:m>
                  <m:oMath xmlns:m="http://schemas.openxmlformats.org/officeDocument/2006/math">
                    <m:r>
                      <m:t>n</m:t>
                    </m:r>
                    <m:r>
                      <m:t>&lt;</m:t>
                    </m:r>
                    <m:r>
                      <m:t>30</m:t>
                    </m:r>
                  </m:oMath>
                </a14:m>
                <a:r>
                  <a:rPr/>
                  <a:t>, sample means follow a </a:t>
                </a:r>
                <a14:m>
                  <m:oMath xmlns:m="http://schemas.openxmlformats.org/officeDocument/2006/math">
                    <m:r>
                      <m:t>t</m:t>
                    </m:r>
                  </m:oMath>
                </a14:m>
                <a:r>
                  <a:rPr/>
                  <a:t> distribution with </a:t>
                </a:r>
                <a14:m>
                  <m:oMath xmlns:m="http://schemas.openxmlformats.org/officeDocument/2006/math">
                    <m:r>
                      <m:rPr>
                        <m:sty m:val="p"/>
                      </m:rPr>
                      <m:t>SE</m:t>
                    </m:r>
                    <m:r>
                      <m:t>=</m:t>
                    </m:r>
                    <m:f>
                      <m:fPr>
                        <m:type m:val="bar"/>
                      </m:fPr>
                      <m:num>
                        <m:r>
                          <m:t>s</m:t>
                        </m:r>
                      </m:num>
                      <m:den>
                        <m:rad>
                          <m:radPr>
                            <m:degHide m:val="1"/>
                          </m:radPr>
                          <m:deg/>
                          <m:e>
                            <m:r>
                              <m:t>n</m:t>
                            </m:r>
                          </m:e>
                        </m:rad>
                      </m:den>
                    </m:f>
                  </m:oMath>
                </a14:m>
                <a:r>
                  <a:rPr/>
                  <a:t>.</a:t>
                </a:r>
              </a:p>
              <a:p>
                <a:pPr lvl="1">
                  <a:buAutoNum type="arabicPeriod"/>
                </a:pPr>
                <a:r>
                  <a:rPr b="1"/>
                  <a:t>Conditions</a:t>
                </a:r>
                <a:r>
                  <a:rPr/>
                  <a:t>:</a:t>
                </a:r>
              </a:p>
              <a:p>
                <a:pPr lvl="2"/>
                <a:r>
                  <a:rPr/>
                  <a:t>independence of observations (often verified by a random sample, and if sampling without replacement, </a:t>
                </a:r>
                <a14:m>
                  <m:oMath xmlns:m="http://schemas.openxmlformats.org/officeDocument/2006/math">
                    <m:r>
                      <m:t>n</m:t>
                    </m:r>
                    <m:r>
                      <m:t>&lt;</m:t>
                    </m:r>
                    <m:r>
                      <m:t>10</m:t>
                    </m:r>
                    <m:r>
                      <m:t>%</m:t>
                    </m:r>
                  </m:oMath>
                </a14:m>
                <a:r>
                  <a:rPr/>
                  <a:t> of population)</a:t>
                </a:r>
              </a:p>
              <a:p>
                <a:pPr lvl="2"/>
                <a14:m>
                  <m:oMath xmlns:m="http://schemas.openxmlformats.org/officeDocument/2006/math">
                    <m:r>
                      <m:t>n</m:t>
                    </m:r>
                    <m:r>
                      <m:t>&lt;</m:t>
                    </m:r>
                    <m:r>
                      <m:t>30</m:t>
                    </m:r>
                  </m:oMath>
                </a14:m>
                <a:r>
                  <a:rPr/>
                  <a:t> and no extreme skew</a:t>
                </a:r>
              </a:p>
              <a:p>
                <a:pPr lvl="1">
                  <a:buAutoNum type="arabicPeriod"/>
                </a:pPr>
                <a:r>
                  <a:rPr b="1"/>
                  <a:t>Hypothesis Testing</a:t>
                </a:r>
                <a:r>
                  <a:rPr/>
                  <a:t>:</a:t>
                </a:r>
              </a:p>
              <a:p>
                <a:pPr lvl="1">
                  <a:buAutoNum type="arabicPeriod"/>
                </a:pPr>
                <a14:m>
                  <m:oMathPara xmlns:m="http://schemas.openxmlformats.org/officeDocument/2006/math">
                    <m:oMathParaPr>
                      <m:jc m:val="center"/>
                    </m:oMathParaPr>
                    <m:oMath>
                      <m:sSub>
                        <m:e>
                          <m:r>
                            <m:t>t</m:t>
                          </m:r>
                        </m:e>
                        <m:sub>
                          <m:r>
                            <m:rPr>
                              <m:sty m:val="p"/>
                            </m:rPr>
                            <m:t>df</m:t>
                          </m:r>
                        </m:sub>
                      </m:sSub>
                      <m:r>
                        <m:t>=</m:t>
                      </m:r>
                      <m:f>
                        <m:fPr>
                          <m:type m:val="bar"/>
                        </m:fPr>
                        <m:num>
                          <m:r>
                            <m:rPr>
                              <m:sty m:val="p"/>
                            </m:rPr>
                            <m:t>point estimate</m:t>
                          </m:r>
                          <m:r>
                            <m:t>−</m:t>
                          </m:r>
                          <m:r>
                            <m:rPr>
                              <m:sty m:val="p"/>
                            </m:rPr>
                            <m:t>null value</m:t>
                          </m:r>
                        </m:num>
                        <m:den>
                          <m:r>
                            <m:t>S</m:t>
                          </m:r>
                          <m:r>
                            <m:t>E</m:t>
                          </m:r>
                        </m:den>
                      </m:f>
                      <m:r>
                        <m:t>,</m:t>
                      </m:r>
                      <m:r>
                        <m:rPr>
                          <m:sty m:val="p"/>
                        </m:rPr>
                        <m:t> where </m:t>
                      </m:r>
                      <m:r>
                        <m:t>d</m:t>
                      </m:r>
                      <m:r>
                        <m:t>f</m:t>
                      </m:r>
                      <m:r>
                        <m:t>=</m:t>
                      </m:r>
                      <m:r>
                        <m:t>n</m:t>
                      </m:r>
                      <m:r>
                        <m:t>−</m:t>
                      </m:r>
                      <m:r>
                        <m:t>1</m:t>
                      </m:r>
                      <m:r>
                        <m:t>.</m:t>
                      </m:r>
                    </m:oMath>
                  </m:oMathPara>
                </a14:m>
              </a:p>
              <a:p>
                <a:pPr lvl="1">
                  <a:buAutoNum type="arabicPeriod"/>
                </a:pPr>
                <a:r>
                  <a:rPr b="1"/>
                  <a:t>Confidence Interval</a:t>
                </a:r>
                <a:r>
                  <a:rPr/>
                  <a:t>:</a:t>
                </a:r>
              </a:p>
              <a:p>
                <a:pPr lvl="1">
                  <a:buAutoNum type="arabicPeriod"/>
                </a:pPr>
                <a14:m>
                  <m:oMathPara xmlns:m="http://schemas.openxmlformats.org/officeDocument/2006/math">
                    <m:oMathParaPr>
                      <m:jc m:val="center"/>
                    </m:oMathParaPr>
                    <m:oMath>
                      <m:r>
                        <m:rPr>
                          <m:sty m:val="p"/>
                        </m:rPr>
                        <m:t>point estimate</m:t>
                      </m:r>
                      <m:r>
                        <m:t>±</m:t>
                      </m:r>
                      <m:sSubSup>
                        <m:e>
                          <m:r>
                            <m:t>t</m:t>
                          </m:r>
                        </m:e>
                        <m:sub>
                          <m:r>
                            <m:t>d</m:t>
                          </m:r>
                          <m:r>
                            <m:t>f</m:t>
                          </m:r>
                        </m:sub>
                        <m:sup>
                          <m:r>
                            <m:t>*</m:t>
                          </m:r>
                        </m:sup>
                      </m:sSubSup>
                      <m:r>
                        <m:t>×</m:t>
                      </m:r>
                      <m:r>
                        <m:t>S</m:t>
                      </m:r>
                      <m:r>
                        <m:t>E</m:t>
                      </m:r>
                      <m:r>
                        <m:t>.</m:t>
                      </m:r>
                    </m:oMath>
                  </m:oMathPara>
                </a14:m>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Final</a:t>
            </a:r>
            <a:r>
              <a:rPr/>
              <a:t> </a:t>
            </a:r>
            <a:r>
              <a:rPr/>
              <a:t>Note</a:t>
            </a:r>
          </a:p>
        </p:txBody>
      </p:sp>
      <p:sp>
        <p:nvSpPr>
          <p:cNvPr id="3" name="Content Placeholder 2"/>
          <p:cNvSpPr>
            <a:spLocks noGrp="1"/>
          </p:cNvSpPr>
          <p:nvPr>
            <p:ph idx="1"/>
          </p:nvPr>
        </p:nvSpPr>
        <p:spPr/>
        <p:txBody>
          <a:bodyPr/>
          <a:lstStyle/>
          <a:p>
            <a:pPr lvl="0" marL="0" indent="0">
              <a:buNone/>
            </a:pPr>
            <a:r>
              <a:rPr b="1"/>
              <a:t>Note</a:t>
            </a:r>
            <a:r>
              <a:rPr/>
              <a:t>: The example we used was for paired means (difference between dependent groups). We took the difference between the observations and used only these differences (one sample) in our analysis, therefore the mechanics are the same as when we are working with just one sample.</a:t>
            </a:r>
          </a:p>
          <a:p>
            <a:pPr lvl="0" marL="0" indent="0">
              <a:buNone/>
            </a:pPr>
            <a:r>
              <a:rPr/>
              <a:t> This is the next topic we’ll cover!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30</m:t>
                    </m:r>
                  </m:oMath>
                </a14:m>
                <a:r>
                  <a:rPr/>
                  <a:t>:</a:t>
                </a:r>
              </a:p>
              <a:p>
                <a:pPr lvl="0" marL="0" indent="0">
                  <a:buNone/>
                </a:pPr>
              </a:p>
              <a:p>
                <a:pPr lvl="0" marL="0" indent="0">
                  <a:buNone/>
                </a:pPr>
                <a:r>
                  <a:rPr b="1"/>
                  <a:t>How did the shape, center, and spread of the sampling distribution change going from </a:t>
                </a:r>
                <a14:m>
                  <m:oMath xmlns:m="http://schemas.openxmlformats.org/officeDocument/2006/math">
                    <m:r>
                      <m:t>n</m:t>
                    </m:r>
                    <m:r>
                      <m:t>=</m:t>
                    </m:r>
                    <m:r>
                      <m:t>10</m:t>
                    </m:r>
                  </m:oMath>
                </a14:m>
                <a:r>
                  <a:rPr b="1"/>
                  <a:t> to </a:t>
                </a:r>
                <a14:m>
                  <m:oMath xmlns:m="http://schemas.openxmlformats.org/officeDocument/2006/math">
                    <m:r>
                      <m:t>n</m:t>
                    </m:r>
                    <m:r>
                      <m:t>=</m:t>
                    </m:r>
                    <m:r>
                      <m:t>30</m:t>
                    </m:r>
                  </m:oMath>
                </a14:m>
                <a:r>
                  <a:rPr b="1"/>
                  <a:t>?</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basketball</a:t>
            </a:r>
            <a:r>
              <a:rPr/>
              <a:t> </a:t>
            </a:r>
            <a:r>
              <a:rPr/>
              <a:t>games</a:t>
            </a:r>
            <a:r>
              <a:rPr/>
              <a:t> </a:t>
            </a:r>
            <a:r>
              <a:rPr/>
              <a:t>attended</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Sampling distribution, </a:t>
                </a:r>
                <a14:m>
                  <m:oMath xmlns:m="http://schemas.openxmlformats.org/officeDocument/2006/math">
                    <m:r>
                      <m:t>n</m:t>
                    </m:r>
                    <m:r>
                      <m:t>=</m:t>
                    </m:r>
                    <m:r>
                      <m:t>30</m:t>
                    </m:r>
                  </m:oMath>
                </a14:m>
                <a:r>
                  <a:rPr/>
                  <a:t>:</a:t>
                </a:r>
              </a:p>
              <a:p>
                <a:pPr lvl="0" marL="0" indent="0">
                  <a:buNone/>
                </a:pPr>
              </a:p>
              <a:p>
                <a:pPr lvl="0" marL="0" indent="0">
                  <a:buNone/>
                </a:pPr>
                <a:r>
                  <a:rPr b="1"/>
                  <a:t>How did the shape, center, and spread of the sampling distribution change going from </a:t>
                </a:r>
                <a14:m>
                  <m:oMath xmlns:m="http://schemas.openxmlformats.org/officeDocument/2006/math">
                    <m:r>
                      <m:t>n</m:t>
                    </m:r>
                    <m:r>
                      <m:t>=</m:t>
                    </m:r>
                    <m:r>
                      <m:t>10</m:t>
                    </m:r>
                  </m:oMath>
                </a14:m>
                <a:r>
                  <a:rPr b="1"/>
                  <a:t> to </a:t>
                </a:r>
                <a14:m>
                  <m:oMath xmlns:m="http://schemas.openxmlformats.org/officeDocument/2006/math">
                    <m:r>
                      <m:t>n</m:t>
                    </m:r>
                    <m:r>
                      <m:t>=</m:t>
                    </m:r>
                    <m:r>
                      <m:t>30</m:t>
                    </m:r>
                  </m:oMath>
                </a14:m>
                <a:r>
                  <a:rPr b="1"/>
                  <a:t>?</a:t>
                </a:r>
                <a:r>
                  <a:rPr/>
                  <a:t> Shape is more symmetric, center is about the same, spread is smaller.</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20</dc:title>
  <dc:creator/>
  <cp:keywords/>
  <dcterms:created xsi:type="dcterms:W3CDTF">2019-11-18T18:36:05Z</dcterms:created>
  <dcterms:modified xsi:type="dcterms:W3CDTF">2019-11-18T18:36:05Z</dcterms:modified>
</cp:coreProperties>
</file>