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8" Type="http://schemas.openxmlformats.org/officeDocument/2006/relationships/tableStyles" Target="tableStyles.xml" /><Relationship Id="rId27" Type="http://schemas.openxmlformats.org/officeDocument/2006/relationships/theme" Target="theme/theme1.xml" /><Relationship Id="rId1" Type="http://schemas.openxmlformats.org/officeDocument/2006/relationships/slideMaster" Target="slideMasters/slideMaster1.xml" /><Relationship Id="rId26" Type="http://schemas.openxmlformats.org/officeDocument/2006/relationships/viewProps" Target="viewProps.xml" /><Relationship Id="rId2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ancer.org/cancer/cancerbasics/cancer-prevalence" TargetMode="External" /><Relationship Id="rId3" Type="http://schemas.openxmlformats.org/officeDocument/2006/relationships/hyperlink" Target="http://ww5.komen.org/BreastCancer/AccuracyofMammograms.html" TargetMode="External" /><Relationship Id="rId4" Type="http://schemas.openxmlformats.org/officeDocument/2006/relationships/hyperlink" Target="http://www.ncbi.nlm.nih.gov/pmc/articles/PMC1360940"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#08</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C</m:t>
                            </m:r>
                            <m:r>
                              <m:t>|</m:t>
                            </m:r>
                            <m:r>
                              <m:t>+</m:t>
                            </m:r>
                            <m:r>
                              <m:t>)</m:t>
                            </m:r>
                          </m:e>
                          <m:e>
                            <m:r>
                              <m:t>=</m:t>
                            </m:r>
                            <m:f>
                              <m:fPr>
                                <m:type m:val="bar"/>
                              </m:fPr>
                              <m:num>
                                <m:r>
                                  <m:t>P</m:t>
                                </m:r>
                                <m:r>
                                  <m:t>(</m:t>
                                </m:r>
                                <m:r>
                                  <m:rPr>
                                    <m:sty m:val="p"/>
                                  </m:rPr>
                                  <m:t>C and +</m:t>
                                </m:r>
                                <m:r>
                                  <m:t>)</m:t>
                                </m:r>
                              </m:num>
                              <m:den>
                                <m:r>
                                  <m:t>P</m:t>
                                </m:r>
                                <m:r>
                                  <m:t>(</m:t>
                                </m:r>
                                <m:r>
                                  <m:t>+</m:t>
                                </m:r>
                                <m:r>
                                  <m:t>)</m:t>
                                </m:r>
                              </m:den>
                            </m:f>
                          </m:e>
                        </m:mr>
                        <m:mr>
                          <m:e/>
                          <m:e>
                            <m:r>
                              <m:t>=</m:t>
                            </m:r>
                            <m:f>
                              <m:fPr>
                                <m:type m:val="bar"/>
                              </m:fPr>
                              <m:num>
                                <m:r>
                                  <m:t>0.0133</m:t>
                                </m:r>
                              </m:num>
                              <m:den>
                                <m:r>
                                  <m:t>0.0133</m:t>
                                </m:r>
                                <m:r>
                                  <m:t>+</m:t>
                                </m:r>
                                <m:r>
                                  <m:t>0.0983</m:t>
                                </m:r>
                              </m:den>
                            </m:f>
                          </m:e>
                        </m:mr>
                        <m:mr>
                          <m:e/>
                          <m:e>
                            <m:r>
                              <m:t>=</m:t>
                            </m:r>
                            <m:r>
                              <m:t>0.12</m:t>
                            </m:r>
                          </m:e>
                        </m:mr>
                      </m:m>
                    </m:oMath>
                  </m:oMathPara>
                </a14:m>
              </a:p>
              <a:p>
                <a:pPr lvl="0" marL="0" indent="0">
                  <a:buNone/>
                </a:pPr>
                <a:r>
                  <a:rPr b="1"/>
                  <a:t>Note</a:t>
                </a:r>
                <a:r>
                  <a:rPr/>
                  <a:t>: Tree diagrams are useful for inverting probabilities: we are given </a:t>
                </a:r>
                <a14:m>
                  <m:oMath xmlns:m="http://schemas.openxmlformats.org/officeDocument/2006/math">
                    <m:r>
                      <m:t>P</m:t>
                    </m:r>
                    <m:r>
                      <m:t>(</m:t>
                    </m:r>
                    <m:r>
                      <m:t>+</m:t>
                    </m:r>
                    <m:r>
                      <m:t>|</m:t>
                    </m:r>
                    <m:r>
                      <m:t>C</m:t>
                    </m:r>
                    <m:r>
                      <m:t>)</m:t>
                    </m:r>
                  </m:oMath>
                </a14:m>
                <a:r>
                  <a:rPr/>
                  <a:t> and asked for </a:t>
                </a:r>
                <a14:m>
                  <m:oMath xmlns:m="http://schemas.openxmlformats.org/officeDocument/2006/math">
                    <m:r>
                      <m:t>P</m:t>
                    </m:r>
                    <m:r>
                      <m:t>(</m:t>
                    </m:r>
                    <m:r>
                      <m:t>C</m:t>
                    </m:r>
                    <m:r>
                      <m:t>|</m:t>
                    </m:r>
                    <m:r>
                      <m:t>+</m:t>
                    </m:r>
                    <m:r>
                      <m:t>)</m:t>
                    </m:r>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Suppose a woman who gets tested once and obtains a positive result wants to get tested again. In the second test, what should we assume to be the probability of this specific woman having cancer?</a:t>
            </a:r>
          </a:p>
          <a:p>
            <a:pPr lvl="1"/>
            <a:r>
              <a:rPr/>
              <a:t>0.017</a:t>
            </a:r>
          </a:p>
          <a:p>
            <a:pPr lvl="1"/>
            <a:r>
              <a:rPr/>
              <a:t>0.12</a:t>
            </a:r>
          </a:p>
          <a:p>
            <a:pPr lvl="1"/>
            <a:r>
              <a:rPr/>
              <a:t>0.0133</a:t>
            </a:r>
          </a:p>
          <a:p>
            <a:pPr lvl="1"/>
            <a:r>
              <a:rPr/>
              <a:t>0.88</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this woman has cancer if this second mammogram also yielded a positive result?</a:t>
                </a:r>
              </a:p>
              <a:p>
                <a:pPr lvl="1"/>
                <a:r>
                  <a:rPr/>
                  <a:t>0.0936</a:t>
                </a:r>
              </a:p>
              <a:p>
                <a:pPr lvl="1"/>
                <a:r>
                  <a:rPr/>
                  <a:t>0.088</a:t>
                </a:r>
              </a:p>
              <a:p>
                <a:pPr lvl="1"/>
                <a:r>
                  <a:rPr/>
                  <a:t>0.48</a:t>
                </a:r>
              </a:p>
              <a:p>
                <a:pPr lvl="1"/>
                <a:r>
                  <a:rPr/>
                  <a:t>0.52</a:t>
                </a:r>
              </a:p>
              <a:p>
                <a:pPr lvl="0" marL="0" indent="0">
                  <a:buNone/>
                </a:pPr>
                <a14:m>
                  <m:oMath xmlns:m="http://schemas.openxmlformats.org/officeDocument/2006/math">
                    <m:r>
                      <m:t>P</m:t>
                    </m:r>
                    <m:r>
                      <m:t>(</m:t>
                    </m:r>
                    <m:r>
                      <m:t>C</m:t>
                    </m:r>
                    <m:r>
                      <m:t>|</m:t>
                    </m:r>
                    <m:r>
                      <m:t>+</m:t>
                    </m:r>
                    <m:r>
                      <m:t>)</m:t>
                    </m:r>
                    <m:r>
                      <m:t>=</m:t>
                    </m:r>
                    <m:f>
                      <m:fPr>
                        <m:type m:val="bar"/>
                      </m:fPr>
                      <m:num>
                        <m:r>
                          <m:t>P</m:t>
                        </m:r>
                        <m:r>
                          <m:t>(</m:t>
                        </m:r>
                        <m:r>
                          <m:rPr>
                            <m:sty m:val="p"/>
                          </m:rPr>
                          <m:t>C and +</m:t>
                        </m:r>
                        <m:r>
                          <m:t>)</m:t>
                        </m:r>
                      </m:num>
                      <m:den>
                        <m:r>
                          <m:t>P</m:t>
                        </m:r>
                        <m:r>
                          <m:t>(</m:t>
                        </m:r>
                        <m:r>
                          <m:t>+</m:t>
                        </m:r>
                        <m:r>
                          <m:t>)</m:t>
                        </m:r>
                      </m:den>
                    </m:f>
                    <m:r>
                      <m:t>=</m:t>
                    </m:r>
                    <m:f>
                      <m:fPr>
                        <m:type m:val="bar"/>
                      </m:fPr>
                      <m:num>
                        <m:r>
                          <m:t>0.0936</m:t>
                        </m:r>
                      </m:num>
                      <m:den>
                        <m:r>
                          <m:t>0.0936</m:t>
                        </m:r>
                        <m:r>
                          <m:t>+</m:t>
                        </m:r>
                        <m:r>
                          <m:t>0.088</m:t>
                        </m:r>
                      </m:den>
                    </m:f>
                    <m:r>
                      <m:t>=</m:t>
                    </m:r>
                    <m:r>
                      <m:t>0.52</m:t>
                    </m:r>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Bayes’</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conditional probability formula we have seen so far is a special case of the Bayes’ Theorem, which is applicable even when events have more than just two outcomes.</a:t>
                </a:r>
              </a:p>
              <a:p>
                <a:pPr lvl="1"/>
                <a:r>
                  <a:rPr b="1"/>
                  <a:t>Bayes’ Theorem:</a:t>
                </a:r>
              </a:p>
              <a:p>
                <a:pPr lvl="1"/>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rPr>
                                <m:sty m:val="p"/>
                              </m:rPr>
                              <m:t>outcome </m:t>
                            </m:r>
                          </m:e>
                          <m:e>
                            <m:sSub>
                              <m:e>
                                <m:r>
                                  <m:t>A</m:t>
                                </m:r>
                              </m:e>
                              <m:sub>
                                <m:r>
                                  <m:t>1</m:t>
                                </m:r>
                              </m:sub>
                            </m:sSub>
                            <m:r>
                              <m:rPr>
                                <m:sty m:val="p"/>
                              </m:rPr>
                              <m:t> of variable 1</m:t>
                            </m:r>
                            <m:r>
                              <m:t>|</m:t>
                            </m:r>
                            <m:r>
                              <m:rPr>
                                <m:sty m:val="p"/>
                              </m:rPr>
                              <m:t>outcome B of variable 2</m:t>
                            </m:r>
                            <m:r>
                              <m:t>)</m:t>
                            </m:r>
                          </m:e>
                        </m:mr>
                        <m:mr>
                          <m:e/>
                          <m:e>
                            <m:r>
                              <m:t>=</m:t>
                            </m:r>
                            <m:f>
                              <m:fPr>
                                <m:type m:val="bar"/>
                              </m:fPr>
                              <m:num>
                                <m:r>
                                  <m:t>P</m:t>
                                </m:r>
                                <m:r>
                                  <m:t>(</m:t>
                                </m:r>
                                <m:r>
                                  <m:t>B</m:t>
                                </m:r>
                                <m:r>
                                  <m:t>|</m:t>
                                </m:r>
                                <m:sSub>
                                  <m:e>
                                    <m:r>
                                      <m:t>A</m:t>
                                    </m:r>
                                  </m:e>
                                  <m:sub>
                                    <m:r>
                                      <m:t>1</m:t>
                                    </m:r>
                                  </m:sub>
                                </m:sSub>
                                <m:r>
                                  <m:t>)</m:t>
                                </m:r>
                                <m:r>
                                  <m:t>P</m:t>
                                </m:r>
                                <m:r>
                                  <m:t>(</m:t>
                                </m:r>
                                <m:sSub>
                                  <m:e>
                                    <m:r>
                                      <m:t>A</m:t>
                                    </m:r>
                                  </m:e>
                                  <m:sub>
                                    <m:r>
                                      <m:t>1</m:t>
                                    </m:r>
                                  </m:sub>
                                </m:sSub>
                                <m:r>
                                  <m:t>)</m:t>
                                </m:r>
                              </m:num>
                              <m:den>
                                <m:r>
                                  <m:t>P</m:t>
                                </m:r>
                                <m:r>
                                  <m:t>(</m:t>
                                </m:r>
                                <m:r>
                                  <m:t>B</m:t>
                                </m:r>
                                <m:r>
                                  <m:t>|</m:t>
                                </m:r>
                                <m:sSub>
                                  <m:e>
                                    <m:r>
                                      <m:t>A</m:t>
                                    </m:r>
                                  </m:e>
                                  <m:sub>
                                    <m:r>
                                      <m:t>1</m:t>
                                    </m:r>
                                  </m:sub>
                                </m:sSub>
                                <m:r>
                                  <m:t>)</m:t>
                                </m:r>
                                <m:r>
                                  <m:t>P</m:t>
                                </m:r>
                                <m:r>
                                  <m:t>(</m:t>
                                </m:r>
                                <m:sSub>
                                  <m:e>
                                    <m:r>
                                      <m:t>A</m:t>
                                    </m:r>
                                  </m:e>
                                  <m:sub>
                                    <m:r>
                                      <m:t>1</m:t>
                                    </m:r>
                                  </m:sub>
                                </m:sSub>
                                <m:r>
                                  <m:t>)</m:t>
                                </m:r>
                                <m:r>
                                  <m:t>+</m:t>
                                </m:r>
                                <m:r>
                                  <m:t>P</m:t>
                                </m:r>
                                <m:r>
                                  <m:t>(</m:t>
                                </m:r>
                                <m:r>
                                  <m:t>B</m:t>
                                </m:r>
                                <m:r>
                                  <m:t>|</m:t>
                                </m:r>
                                <m:sSub>
                                  <m:e>
                                    <m:r>
                                      <m:t>A</m:t>
                                    </m:r>
                                  </m:e>
                                  <m:sub>
                                    <m:r>
                                      <m:t>2</m:t>
                                    </m:r>
                                  </m:sub>
                                </m:sSub>
                                <m:r>
                                  <m:t>)</m:t>
                                </m:r>
                                <m:r>
                                  <m:t>P</m:t>
                                </m:r>
                                <m:r>
                                  <m:t>(</m:t>
                                </m:r>
                                <m:sSub>
                                  <m:e>
                                    <m:r>
                                      <m:t>A</m:t>
                                    </m:r>
                                  </m:e>
                                  <m:sub>
                                    <m:r>
                                      <m:t>2</m:t>
                                    </m:r>
                                  </m:sub>
                                </m:sSub>
                                <m:r>
                                  <m:t>)</m:t>
                                </m:r>
                                <m:r>
                                  <m:t>+</m:t>
                                </m:r>
                                <m:r>
                                  <m:t>⋯</m:t>
                                </m:r>
                                <m:r>
                                  <m:t>+</m:t>
                                </m:r>
                                <m:r>
                                  <m:t>P</m:t>
                                </m:r>
                                <m:r>
                                  <m:t>(</m:t>
                                </m:r>
                                <m:r>
                                  <m:t>B</m:t>
                                </m:r>
                                <m:r>
                                  <m:t>|</m:t>
                                </m:r>
                                <m:sSub>
                                  <m:e>
                                    <m:r>
                                      <m:t>A</m:t>
                                    </m:r>
                                  </m:e>
                                  <m:sub>
                                    <m:r>
                                      <m:t>k</m:t>
                                    </m:r>
                                  </m:sub>
                                </m:sSub>
                                <m:r>
                                  <m:t>)</m:t>
                                </m:r>
                                <m:r>
                                  <m:t>P</m:t>
                                </m:r>
                                <m:r>
                                  <m:t>(</m:t>
                                </m:r>
                                <m:sSub>
                                  <m:e>
                                    <m:r>
                                      <m:t>A</m:t>
                                    </m:r>
                                  </m:e>
                                  <m:sub>
                                    <m:r>
                                      <m:t>k</m:t>
                                    </m:r>
                                  </m:sub>
                                </m:sSub>
                                <m:r>
                                  <m:t>)</m:t>
                                </m:r>
                              </m:den>
                            </m:f>
                          </m:e>
                        </m:mr>
                      </m:m>
                    </m:oMath>
                  </m:oMathPara>
                </a14:m>
              </a:p>
              <a:p>
                <a:pPr lvl="1"/>
                <a:r>
                  <a:rPr/>
                  <a:t>where </a:t>
                </a:r>
                <a14:m>
                  <m:oMath xmlns:m="http://schemas.openxmlformats.org/officeDocument/2006/math">
                    <m:sSub>
                      <m:e>
                        <m:r>
                          <m:t>A</m:t>
                        </m:r>
                      </m:e>
                      <m:sub>
                        <m:r>
                          <m:t>2</m:t>
                        </m:r>
                      </m:sub>
                    </m:sSub>
                  </m:oMath>
                </a14:m>
                <a:r>
                  <a:rPr/>
                  <a:t>, </a:t>
                </a:r>
                <a14:m>
                  <m:oMath xmlns:m="http://schemas.openxmlformats.org/officeDocument/2006/math">
                    <m:r>
                      <m:t>⋯</m:t>
                    </m:r>
                  </m:oMath>
                </a14:m>
                <a:r>
                  <a:rPr/>
                  <a:t>, </a:t>
                </a:r>
                <a14:m>
                  <m:oMath xmlns:m="http://schemas.openxmlformats.org/officeDocument/2006/math">
                    <m:sSub>
                      <m:e>
                        <m:r>
                          <m:t>A</m:t>
                        </m:r>
                      </m:e>
                      <m:sub>
                        <m:r>
                          <m:t>k</m:t>
                        </m:r>
                      </m:sub>
                    </m:sSub>
                  </m:oMath>
                </a14:m>
                <a:r>
                  <a:rPr/>
                  <a:t> represent all other possible outcomes of variable 1.</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 </a:t>
            </a:r>
          </a:p>
          <a:p>
            <a:pPr lvl="0" marL="0" indent="0">
              <a:buNone/>
            </a:pPr>
            <a:r>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p>
          <a:p>
            <a:pPr lvl="0" marL="0" indent="0">
              <a:buNone/>
            </a:pPr>
            <a:r>
              <a:rPr/>
              <a:t>Draw a probability tree to reflect the information given above. If the individual has tested positive, what is the probability that they are actually infected?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p></p:txBody></p:sp></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multiplication</a:t>
            </a:r>
            <a:r>
              <a:rPr/>
              <a:t> </a:t>
            </a:r>
            <a:r>
              <a:rPr/>
              <a:t>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Earlier we saw that if two events are independent, their joint probability is simply the product of their probabilities. If the events are not believed to be independent, the joint probability is calculated slightly differently.</a:t>
                </a:r>
              </a:p>
              <a:p>
                <a:pPr lvl="1"/>
                <a:r>
                  <a:rPr/>
                  <a:t>If </a:t>
                </a:r>
                <a14:m>
                  <m:oMath xmlns:m="http://schemas.openxmlformats.org/officeDocument/2006/math">
                    <m:r>
                      <m:t>A</m:t>
                    </m:r>
                  </m:oMath>
                </a14:m>
                <a:r>
                  <a:rPr/>
                  <a:t> and </a:t>
                </a:r>
                <a14:m>
                  <m:oMath xmlns:m="http://schemas.openxmlformats.org/officeDocument/2006/math">
                    <m:r>
                      <m:t>B</m:t>
                    </m:r>
                  </m:oMath>
                </a14:m>
                <a:r>
                  <a:rPr/>
                  <a:t> represent two outcomes or events, then </a:t>
                </a:r>
                <a14:m>
                  <m:oMath xmlns:m="http://schemas.openxmlformats.org/officeDocument/2006/math">
                    <m:r>
                      <m:t>P</m:t>
                    </m:r>
                    <m:r>
                      <m:t>(</m:t>
                    </m:r>
                    <m:r>
                      <m:rPr>
                        <m:sty m:val="p"/>
                      </m:rPr>
                      <m:t>A and B</m:t>
                    </m:r>
                    <m:r>
                      <m:t>)</m:t>
                    </m:r>
                    <m:r>
                      <m:t>=</m:t>
                    </m:r>
                    <m:r>
                      <m:t>P</m:t>
                    </m:r>
                    <m:r>
                      <m:t>(</m:t>
                    </m:r>
                    <m:r>
                      <m:t>A</m:t>
                    </m:r>
                    <m:r>
                      <m:t>|</m:t>
                    </m:r>
                    <m:r>
                      <m:t>B</m:t>
                    </m:r>
                    <m:r>
                      <m:t>)</m:t>
                    </m:r>
                    <m:r>
                      <m:t>×</m:t>
                    </m:r>
                    <m:r>
                      <m:t>P</m:t>
                    </m:r>
                    <m:r>
                      <m:t>(</m:t>
                    </m:r>
                    <m:r>
                      <m:t>B</m:t>
                    </m:r>
                    <m:r>
                      <m:t>)</m:t>
                    </m:r>
                  </m:oMath>
                </a14:m>
              </a:p>
              <a:p>
                <a:pPr lvl="1"/>
                <a:r>
                  <a:rPr/>
                  <a:t>Note that this formula is simply the conditional probability formula, rearranged.</a:t>
                </a:r>
              </a:p>
              <a:p>
                <a:pPr lvl="1"/>
                <a:r>
                  <a:rPr/>
                  <a:t>It is useful to think of </a:t>
                </a:r>
                <a14:m>
                  <m:oMath xmlns:m="http://schemas.openxmlformats.org/officeDocument/2006/math">
                    <m:r>
                      <m:t>A</m:t>
                    </m:r>
                  </m:oMath>
                </a14:m>
                <a:r>
                  <a:rPr/>
                  <a:t> as the outcome of interest and </a:t>
                </a:r>
                <a14:m>
                  <m:oMath xmlns:m="http://schemas.openxmlformats.org/officeDocument/2006/math">
                    <m:r>
                      <m:t>B</m:t>
                    </m:r>
                  </m:oMath>
                </a14:m>
                <a:r>
                  <a:rPr/>
                  <a:t> as the condition.</a:t>
                </a: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Application</a:t>
            </a:r>
            <a:r>
              <a:rPr/>
              <a:t> </a:t>
            </a:r>
            <a:r>
              <a:rPr/>
              <a:t>activity:</a:t>
            </a:r>
            <a:r>
              <a:rPr/>
              <a:t> </a:t>
            </a:r>
            <a:r>
              <a:rPr/>
              <a:t>Inverting</a:t>
            </a:r>
            <a:r>
              <a:rPr/>
              <a:t> </a:t>
            </a:r>
            <a:r>
              <a:rPr/>
              <a:t>probabilities</a:t>
            </a:r>
            <a:r>
              <a:rPr/>
              <a:t> </a:t>
            </a:r>
            <a:r>
              <a:rPr/>
              <a:t>(cont.)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ir_tree.png" id="0" name="Picture 1"/>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14:m>
                  <m:oMathPara xmlns:m="http://schemas.openxmlformats.org/officeDocument/2006/math">
                    <m:oMathParaPr>
                      <m:jc m:val="center"/>
                    </m:oMathParaPr>
                    <m:oMath>
                      <m:r>
                        <m:t>P</m:t>
                      </m:r>
                      <m:r>
                        <m:t>(</m:t>
                      </m:r>
                      <m:r>
                        <m:rPr>
                          <m:sty m:val="p"/>
                        </m:rPr>
                        <m:t>inf </m:t>
                      </m:r>
                      <m:r>
                        <m:t>|</m:t>
                      </m:r>
                      <m:r>
                        <m:t> </m:t>
                      </m:r>
                      <m:r>
                        <m:t>+</m:t>
                      </m:r>
                      <m:r>
                        <m:t>)</m:t>
                      </m:r>
                      <m:r>
                        <m:t>=</m:t>
                      </m:r>
                      <m:f>
                        <m:fPr>
                          <m:type m:val="bar"/>
                        </m:fPr>
                        <m:num>
                          <m:r>
                            <m:t>P</m:t>
                          </m:r>
                          <m:r>
                            <m:t>(</m:t>
                          </m:r>
                          <m:r>
                            <m:rPr>
                              <m:sty m:val="p"/>
                            </m:rPr>
                            <m:t>inf and </m:t>
                          </m:r>
                          <m:r>
                            <m:t>+</m:t>
                          </m:r>
                          <m:r>
                            <m:t>)</m:t>
                          </m:r>
                        </m:num>
                        <m:den>
                          <m:r>
                            <m:t>P</m:t>
                          </m:r>
                          <m:r>
                            <m:t>(</m:t>
                          </m:r>
                          <m:r>
                            <m:t>+</m:t>
                          </m:r>
                          <m:r>
                            <m:t>)</m:t>
                          </m:r>
                        </m:den>
                      </m:f>
                      <m:r>
                        <m:t>=</m:t>
                      </m:r>
                      <m:f>
                        <m:fPr>
                          <m:type m:val="bar"/>
                        </m:fPr>
                        <m:num>
                          <m:r>
                            <m:t>0.099</m:t>
                          </m:r>
                        </m:num>
                        <m:den>
                          <m:r>
                            <m:t>0.03</m:t>
                          </m:r>
                          <m:r>
                            <m:t>+</m:t>
                          </m:r>
                          <m:r>
                            <m:t>0.099</m:t>
                          </m:r>
                          <m:r>
                            <m:t>+</m:t>
                          </m:r>
                          <m:r>
                            <m:t>0.105</m:t>
                          </m:r>
                        </m:den>
                      </m:f>
                      <m:r>
                        <m:t>≈</m:t>
                      </m:r>
                      <m:r>
                        <m:t>0.423</m:t>
                      </m:r>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And now, we’re going to solve some problems in real-time, using the WeBWorK Practice for problems, and RStudio as a giant calculator!</a:t></a:r></a:p></p:txBody></p:sp></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p>
        </p:txBody>
      </p:sp>
      <p:sp>
        <p:nvSpPr>
          <p:cNvPr id="3" name="Content Placeholder 2"/>
          <p:cNvSpPr>
            <a:spLocks noGrp="1"/>
          </p:cNvSpPr>
          <p:nvPr>
            <p:ph idx="1"/>
          </p:nvPr>
        </p:nvSpPr>
        <p:spPr/>
        <p:txBody>
          <a:bodyPr/>
          <a:lstStyle/>
          <a:p>
            <a:pPr lvl="0" marL="0" indent="0">
              <a:buNone/>
            </a:pPr>
            <a:r>
              <a:rPr/>
              <a:t>Consider the following (hypothetical) distribution of gender and major of students in an introductory statistics class: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endParaRPr/>
                    </a:p>
                  </a:txBody>
                  <a:tcPr/>
                </a:tc>
                <a:tc>
                  <a:txBody>
                    <a:bodyPr/>
                    <a:lstStyle/>
                    <a:p>
                      <a:pPr lvl="0" marL="0" indent="0" algn="l">
                        <a:buNone/>
                      </a:pPr>
                      <a:r>
                        <a:rPr/>
                        <a:t>social</a:t>
                      </a:r>
                      <a:r>
                        <a:rPr/>
                        <a:t> </a:t>
                      </a:r>
                      <a:r>
                        <a:rPr/>
                        <a:t>science</a:t>
                      </a:r>
                    </a:p>
                  </a:txBody>
                  <a:tcPr/>
                </a:tc>
                <a:tc>
                  <a:txBody>
                    <a:bodyPr/>
                    <a:lstStyle/>
                    <a:p>
                      <a:pPr lvl="0" marL="0" indent="0" algn="l">
                        <a:buNone/>
                      </a:pPr>
                      <a:r>
                        <a:rPr/>
                        <a:t>non-social</a:t>
                      </a:r>
                      <a:r>
                        <a:rPr/>
                        <a:t> </a:t>
                      </a:r>
                      <a:r>
                        <a:rPr/>
                        <a:t>science</a:t>
                      </a:r>
                    </a:p>
                  </a:txBody>
                  <a:tcPr/>
                </a:tc>
                <a:tc>
                  <a:txBody>
                    <a:bodyPr/>
                    <a:lstStyle/>
                    <a:p>
                      <a:pPr lvl="0" marL="0" indent="0" algn="l">
                        <a:buNone/>
                      </a:pPr>
                      <a:r>
                        <a:rPr/>
                        <a:t>total</a:t>
                      </a:r>
                    </a:p>
                  </a:txBody>
                  <a:tcPr/>
                </a:tc>
              </a:tr>
              <a:tr h="0">
                <a:tc>
                  <a:txBody>
                    <a:bodyPr/>
                    <a:lstStyle/>
                    <a:p>
                      <a:pPr lvl="0" marL="0" indent="0">
                        <a:buNone/>
                      </a:pPr>
                      <a:r>
                        <a:rPr/>
                        <a:t>female</a:t>
                      </a:r>
                    </a:p>
                  </a:txBody>
                </a:tc>
                <a:tc>
                  <a:txBody>
                    <a:bodyPr/>
                    <a:lstStyle/>
                    <a:p>
                      <a:pPr lvl="0" marL="0" indent="0" algn="l">
                        <a:buNone/>
                      </a:pPr>
                      <a:r>
                        <a:rPr/>
                        <a:t>30</a:t>
                      </a:r>
                    </a:p>
                  </a:txBody>
                </a:tc>
                <a:tc>
                  <a:txBody>
                    <a:bodyPr/>
                    <a:lstStyle/>
                    <a:p>
                      <a:pPr lvl="0" marL="0" indent="0" algn="l">
                        <a:buNone/>
                      </a:pPr>
                      <a:r>
                        <a:rPr/>
                        <a:t>20</a:t>
                      </a:r>
                    </a:p>
                  </a:txBody>
                </a:tc>
                <a:tc>
                  <a:txBody>
                    <a:bodyPr/>
                    <a:lstStyle/>
                    <a:p>
                      <a:pPr lvl="0" marL="0" indent="0" algn="l">
                        <a:buNone/>
                      </a:pPr>
                      <a:r>
                        <a:rPr/>
                        <a:t>50</a:t>
                      </a:r>
                    </a:p>
                  </a:txBody>
                </a:tc>
              </a:tr>
              <a:tr h="0">
                <a:tc>
                  <a:txBody>
                    <a:bodyPr/>
                    <a:lstStyle/>
                    <a:p>
                      <a:pPr lvl="0" marL="0" indent="0">
                        <a:buNone/>
                      </a:pPr>
                      <a:r>
                        <a:rPr/>
                        <a:t>male</a:t>
                      </a:r>
                    </a:p>
                  </a:txBody>
                </a:tc>
                <a:tc>
                  <a:txBody>
                    <a:bodyPr/>
                    <a:lstStyle/>
                    <a:p>
                      <a:pPr lvl="0" marL="0" indent="0" algn="l">
                        <a:buNone/>
                      </a:pPr>
                      <a:r>
                        <a:rPr/>
                        <a:t>30</a:t>
                      </a:r>
                    </a:p>
                  </a:txBody>
                </a:tc>
                <a:tc>
                  <a:txBody>
                    <a:bodyPr/>
                    <a:lstStyle/>
                    <a:p>
                      <a:pPr lvl="0" marL="0" indent="0" algn="l">
                        <a:buNone/>
                      </a:pPr>
                      <a:r>
                        <a:rPr/>
                        <a:t>20</a:t>
                      </a:r>
                    </a:p>
                  </a:txBody>
                </a:tc>
                <a:tc>
                  <a:txBody>
                    <a:bodyPr/>
                    <a:lstStyle/>
                    <a:p>
                      <a:pPr lvl="0" marL="0" indent="0" algn="l">
                        <a:buNone/>
                      </a:pPr>
                      <a:r>
                        <a:rPr/>
                        <a:t>50</a:t>
                      </a:r>
                    </a:p>
                  </a:txBody>
                </a:tc>
              </a:tr>
              <a:tr h="0">
                <a:tc>
                  <a:txBody>
                    <a:bodyPr/>
                    <a:lstStyle/>
                    <a:p>
                      <a:pPr lvl="0" marL="0" indent="0">
                        <a:buNone/>
                      </a:pPr>
                      <a:r>
                        <a:rPr/>
                        <a:t>total</a:t>
                      </a:r>
                    </a:p>
                  </a:txBody>
                </a:tc>
                <a:tc>
                  <a:txBody>
                    <a:bodyPr/>
                    <a:lstStyle/>
                    <a:p>
                      <a:pPr lvl="0" marL="0" indent="0" algn="l">
                        <a:buNone/>
                      </a:pPr>
                      <a:r>
                        <a:rPr/>
                        <a:t>60</a:t>
                      </a:r>
                    </a:p>
                  </a:txBody>
                </a:tc>
                <a:tc>
                  <a:txBody>
                    <a:bodyPr/>
                    <a:lstStyle/>
                    <a:p>
                      <a:pPr lvl="0" marL="0" indent="0" algn="l">
                        <a:buNone/>
                      </a:pPr>
                      <a:r>
                        <a:rPr/>
                        <a:t>40</a:t>
                      </a:r>
                    </a:p>
                  </a:txBody>
                </a:tc>
                <a:tc>
                  <a:txBody>
                    <a:bodyPr/>
                    <a:lstStyle/>
                    <a:p>
                      <a:pPr lvl="0" marL="0" indent="0" algn="l">
                        <a:buNone/>
                      </a:pPr>
                      <a:r>
                        <a:rPr/>
                        <a:t>100</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probability that a randomly selected student is a social science major is </a:t>
                </a:r>
                <a14:m>
                  <m:oMath xmlns:m="http://schemas.openxmlformats.org/officeDocument/2006/math">
                    <m:f>
                      <m:fPr>
                        <m:type m:val="bar"/>
                      </m:fPr>
                      <m:num>
                        <m:r>
                          <m:t>60</m:t>
                        </m:r>
                      </m:num>
                      <m:den>
                        <m:r>
                          <m:t>100</m:t>
                        </m:r>
                      </m:den>
                    </m:f>
                    <m:r>
                      <m:t>=</m:t>
                    </m:r>
                    <m:r>
                      <m:t>0.6</m:t>
                    </m:r>
                  </m:oMath>
                </a14:m>
                <a:r>
                  <a:rPr/>
                  <a:t>. </a:t>
                </a:r>
              </a:p>
              <a:p>
                <a:pPr lvl="1"/>
                <a:r>
                  <a:rPr/>
                  <a:t>The probability that a randomly selected student is a social science major given that they are female is </a:t>
                </a:r>
                <a14:m>
                  <m:oMath xmlns:m="http://schemas.openxmlformats.org/officeDocument/2006/math">
                    <m:f>
                      <m:fPr>
                        <m:type m:val="bar"/>
                      </m:fPr>
                      <m:num>
                        <m:r>
                          <m:t>30</m:t>
                        </m:r>
                      </m:num>
                      <m:den>
                        <m:r>
                          <m:t>50</m:t>
                        </m:r>
                      </m:den>
                    </m:f>
                    <m:r>
                      <m:t>=</m:t>
                    </m:r>
                    <m:r>
                      <m:t>0.6</m:t>
                    </m:r>
                  </m:oMath>
                </a14:m>
                <a:r>
                  <a:rPr/>
                  <a:t>. </a:t>
                </a:r>
              </a:p>
              <a:p>
                <a:pPr lvl="1"/>
                <a:r>
                  <a:rPr/>
                  <a:t>Since </a:t>
                </a:r>
                <a14:m>
                  <m:oMath xmlns:m="http://schemas.openxmlformats.org/officeDocument/2006/math">
                    <m:r>
                      <m:t>P</m:t>
                    </m:r>
                    <m:r>
                      <m:t>(</m:t>
                    </m:r>
                    <m:r>
                      <m:t>S</m:t>
                    </m:r>
                    <m:r>
                      <m:t>S</m:t>
                    </m:r>
                    <m:r>
                      <m:t>|</m:t>
                    </m:r>
                    <m:r>
                      <m:t>M</m:t>
                    </m:r>
                    <m:r>
                      <m:t>)</m:t>
                    </m:r>
                  </m:oMath>
                </a14:m>
                <a:r>
                  <a:rPr/>
                  <a:t> also equals 0.6, major of students in this class does not depend on their gender: P(SS </a:t>
                </a:r>
                <a14:m>
                  <m:oMath xmlns:m="http://schemas.openxmlformats.org/officeDocument/2006/math">
                    <m:r>
                      <m:t>|</m:t>
                    </m:r>
                  </m:oMath>
                </a14:m>
                <a:r>
                  <a:rPr/>
                  <a:t> F) = P(SS).</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Independence</a:t>
            </a:r>
            <a:r>
              <a:rPr/>
              <a:t> </a:t>
            </a:r>
            <a:r>
              <a:rPr/>
              <a:t>and</a:t>
            </a:r>
            <a:r>
              <a:rPr/>
              <a:t> </a:t>
            </a:r>
            <a:r>
              <a:rPr/>
              <a:t>conditional</a:t>
            </a:r>
            <a:r>
              <a:rPr/>
              <a:t> </a:t>
            </a:r>
            <a:r>
              <a:rPr/>
              <a:t>probabilities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Generically, if </a:t>
                </a:r>
                <a14:m>
                  <m:oMath xmlns:m="http://schemas.openxmlformats.org/officeDocument/2006/math">
                    <m:r>
                      <m:t>P</m:t>
                    </m:r>
                    <m:r>
                      <m:t>(</m:t>
                    </m:r>
                    <m:r>
                      <m:t>A</m:t>
                    </m:r>
                    <m:r>
                      <m:t>|</m:t>
                    </m:r>
                    <m:r>
                      <m:t>B</m:t>
                    </m:r>
                    <m:r>
                      <m:t>)</m:t>
                    </m:r>
                    <m:r>
                      <m:t>=</m:t>
                    </m:r>
                    <m:r>
                      <m:t>P</m:t>
                    </m:r>
                    <m:r>
                      <m:t>(</m:t>
                    </m:r>
                    <m:r>
                      <m:t>A</m:t>
                    </m:r>
                    <m:r>
                      <m:t>)</m:t>
                    </m:r>
                  </m:oMath>
                </a14:m>
                <a:r>
                  <a:rPr/>
                  <a:t> then the events </a:t>
                </a:r>
                <a14:m>
                  <m:oMath xmlns:m="http://schemas.openxmlformats.org/officeDocument/2006/math">
                    <m:r>
                      <m:t>A</m:t>
                    </m:r>
                  </m:oMath>
                </a14:m>
                <a:r>
                  <a:rPr/>
                  <a:t> and </a:t>
                </a:r>
                <a14:m>
                  <m:oMath xmlns:m="http://schemas.openxmlformats.org/officeDocument/2006/math">
                    <m:r>
                      <m:t>B</m:t>
                    </m:r>
                  </m:oMath>
                </a14:m>
                <a:r>
                  <a:rPr/>
                  <a:t> are said to be independent.</a:t>
                </a:r>
              </a:p>
              <a:p>
                <a:pPr lvl="1"/>
                <a:r>
                  <a:rPr/>
                  <a:t>Conceptually: Giving </a:t>
                </a:r>
                <a14:m>
                  <m:oMath xmlns:m="http://schemas.openxmlformats.org/officeDocument/2006/math">
                    <m:r>
                      <m:t>B</m:t>
                    </m:r>
                  </m:oMath>
                </a14:m>
                <a:r>
                  <a:rPr/>
                  <a:t> doesn’t tell us anything about </a:t>
                </a:r>
                <a14:m>
                  <m:oMath xmlns:m="http://schemas.openxmlformats.org/officeDocument/2006/math">
                    <m:r>
                      <m:t>A</m:t>
                    </m:r>
                  </m:oMath>
                </a14:m>
                <a:r>
                  <a:rPr/>
                  <a:t>.</a:t>
                </a:r>
              </a:p>
              <a:p>
                <a:pPr lvl="1"/>
                <a:r>
                  <a:rPr/>
                  <a:t>Mathematically: We know that if events </a:t>
                </a:r>
                <a14:m>
                  <m:oMath xmlns:m="http://schemas.openxmlformats.org/officeDocument/2006/math">
                    <m:r>
                      <m:t>A</m:t>
                    </m:r>
                  </m:oMath>
                </a14:m>
                <a:r>
                  <a:rPr/>
                  <a:t> and </a:t>
                </a:r>
                <a14:m>
                  <m:oMath xmlns:m="http://schemas.openxmlformats.org/officeDocument/2006/math">
                    <m:r>
                      <m:t>B</m:t>
                    </m:r>
                  </m:oMath>
                </a14:m>
                <a:r>
                  <a:rPr/>
                  <a:t> are independent, </a:t>
                </a:r>
                <a14:m>
                  <m:oMath xmlns:m="http://schemas.openxmlformats.org/officeDocument/2006/math">
                    <m:r>
                      <m:t>P</m:t>
                    </m:r>
                    <m:r>
                      <m:t>(</m:t>
                    </m:r>
                    <m:r>
                      <m:rPr>
                        <m:sty m:val="p"/>
                      </m:rPr>
                      <m:t>A and B</m:t>
                    </m:r>
                    <m:r>
                      <m:t>)</m:t>
                    </m:r>
                    <m:r>
                      <m:t>=</m:t>
                    </m:r>
                    <m:r>
                      <m:t>P</m:t>
                    </m:r>
                    <m:r>
                      <m:t>(</m:t>
                    </m:r>
                    <m:r>
                      <m:t>A</m:t>
                    </m:r>
                    <m:r>
                      <m:t>)</m:t>
                    </m:r>
                    <m:r>
                      <m:t>×</m:t>
                    </m:r>
                    <m:r>
                      <m:t>P</m:t>
                    </m:r>
                    <m:r>
                      <m:t>(</m:t>
                    </m:r>
                    <m:r>
                      <m:t>B</m:t>
                    </m:r>
                    <m:r>
                      <m:t>)</m:t>
                    </m:r>
                  </m:oMath>
                </a14:m>
                <a:r>
                  <a:rPr/>
                  <a:t>. Then,</a:t>
                </a:r>
              </a:p>
              <a:p>
                <a:pPr lvl="0" marL="0" indent="0">
                  <a:buNone/>
                </a:pPr>
                <a14:m>
                  <m:oMathPara xmlns:m="http://schemas.openxmlformats.org/officeDocument/2006/math">
                    <m:oMathParaPr>
                      <m:jc m:val="center"/>
                    </m:oMathParaPr>
                    <m:oMath>
                      <m:r>
                        <m:t>P</m:t>
                      </m:r>
                      <m:r>
                        <m:t>(</m:t>
                      </m:r>
                      <m:r>
                        <m:t>A</m:t>
                      </m:r>
                      <m:r>
                        <m:t>|</m:t>
                      </m:r>
                      <m:r>
                        <m:t>B</m:t>
                      </m:r>
                      <m:r>
                        <m:t>)</m:t>
                      </m:r>
                      <m:r>
                        <m:t>=</m:t>
                      </m:r>
                      <m:f>
                        <m:fPr>
                          <m:type m:val="bar"/>
                        </m:fPr>
                        <m:num>
                          <m:r>
                            <m:t>P</m:t>
                          </m:r>
                          <m:r>
                            <m:t>(</m:t>
                          </m:r>
                          <m:r>
                            <m:rPr>
                              <m:sty m:val="p"/>
                            </m:rPr>
                            <m:t>A and B</m:t>
                          </m:r>
                          <m:r>
                            <m:t>)</m:t>
                          </m:r>
                        </m:num>
                        <m:den>
                          <m:r>
                            <m:t>P</m:t>
                          </m:r>
                          <m:r>
                            <m:t>(</m:t>
                          </m:r>
                          <m:r>
                            <m:t>B</m:t>
                          </m:r>
                          <m:r>
                            <m:t>)</m:t>
                          </m:r>
                        </m:den>
                      </m:f>
                      <m:r>
                        <m:t>=</m:t>
                      </m:r>
                      <m:f>
                        <m:fPr>
                          <m:type m:val="bar"/>
                        </m:fPr>
                        <m:num>
                          <m:r>
                            <m:t>P</m:t>
                          </m:r>
                          <m:r>
                            <m:t>(</m:t>
                          </m:r>
                          <m:r>
                            <m:t>A</m:t>
                          </m:r>
                          <m:r>
                            <m:t>)</m:t>
                          </m:r>
                          <m:r>
                            <m:t>×</m:t>
                          </m:r>
                          <m:r>
                            <m:t>P</m:t>
                          </m:r>
                          <m:r>
                            <m:t>(</m:t>
                          </m:r>
                          <m:r>
                            <m:t>B</m:t>
                          </m:r>
                          <m:r>
                            <m:t>)</m:t>
                          </m:r>
                        </m:num>
                        <m:den>
                          <m:r>
                            <m:t>P</m:t>
                          </m:r>
                          <m:r>
                            <m:t>(</m:t>
                          </m:r>
                          <m:r>
                            <m:t>B</m:t>
                          </m:r>
                          <m:r>
                            <m:t>)</m:t>
                          </m:r>
                        </m:den>
                      </m:f>
                      <m:r>
                        <m:t>=</m:t>
                      </m:r>
                      <m:r>
                        <m:t>P</m:t>
                      </m:r>
                      <m:r>
                        <m:t>(</m:t>
                      </m:r>
                      <m:r>
                        <m:t>A</m:t>
                      </m:r>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Breast</a:t>
            </a:r>
            <a:r>
              <a:rPr/>
              <a:t> </a:t>
            </a:r>
            <a:r>
              <a:rPr/>
              <a:t>cancer</a:t>
            </a:r>
            <a:r>
              <a:rPr/>
              <a:t> </a:t>
            </a:r>
            <a:r>
              <a:rPr/>
              <a:t>screening</a:t>
            </a:r>
          </a:p>
        </p:txBody>
      </p:sp>
      <p:sp>
        <p:nvSpPr>
          <p:cNvPr id="3" name="Content Placeholder 2"/>
          <p:cNvSpPr>
            <a:spLocks noGrp="1"/>
          </p:cNvSpPr>
          <p:nvPr>
            <p:ph idx="1"/>
          </p:nvPr>
        </p:nvSpPr>
        <p:spPr/>
        <p:txBody>
          <a:bodyPr/>
          <a:lstStyle/>
          <a:p>
            <a:pPr lvl="1"/>
            <a:r>
              <a:rPr/>
              <a:t>American Cancer Society estimates that about 1.7% of women have breast cancer.</a:t>
            </a:r>
          </a:p>
          <a:p>
            <a:pPr lvl="1"/>
            <a:r>
              <a:rPr/>
              <a:t>Susan G. Komen For The Cure Foundation states that mammography correctly identifies about 78% of women who truly have breast cancer.</a:t>
            </a:r>
          </a:p>
          <a:p>
            <a:pPr lvl="1"/>
            <a:r>
              <a:rPr/>
              <a:t>An article published in 2003 suggests that up to 10% of all mammograms result in false positives for patients who do not have cancer.</a:t>
            </a:r>
          </a:p>
          <a:p>
            <a:pPr lvl="0" marL="0" indent="0">
              <a:buNone/>
            </a:pPr>
            <a:r>
              <a:rPr/>
              <a:t> </a:t>
            </a:r>
            <a:r>
              <a:rPr b="1"/>
              <a:t>These percentages are approximate, and very difficult to estimate.</a:t>
            </a:r>
          </a:p>
          <a:p>
            <a:pPr lvl="1"/>
            <a:r>
              <a:rPr>
                <a:hlinkClick r:id="rId2"/>
              </a:rPr>
              <a:t>http://www.cancer.org/cancer/cancerbasics/cancer-prevalence</a:t>
            </a:r>
          </a:p>
          <a:p>
            <a:pPr lvl="1"/>
            <a:r>
              <a:rPr>
                <a:hlinkClick r:id="rId3"/>
              </a:rPr>
              <a:t>http://ww5.komen.org/BreastCancer/AccuracyofMammograms.html</a:t>
            </a:r>
          </a:p>
          <a:p>
            <a:pPr lvl="1"/>
            <a:r>
              <a:rPr>
                <a:hlinkClick r:id="rId4"/>
              </a:rPr>
              <a:t>http://www.ncbi.nlm.nih.gov/pmc/articles/PMC1360940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Inverting</a:t>
            </a:r>
            <a:r>
              <a:rPr/>
              <a:t> </a:t>
            </a:r>
            <a:r>
              <a:rPr/>
              <a:t>probabilities</a:t>
            </a:r>
          </a:p>
        </p:txBody>
      </p:sp>
      <p:sp>
        <p:nvSpPr>
          <p:cNvPr id="3" name="Content Placeholder 2"/>
          <p:cNvSpPr>
            <a:spLocks noGrp="1"/>
          </p:cNvSpPr>
          <p:nvPr>
            <p:ph idx="1"/>
          </p:nvPr>
        </p:nvSpPr>
        <p:spPr/>
        <p:txBody>
          <a:bodyPr/>
          <a:lstStyle/>
          <a:p>
            <a:pPr lvl="0" marL="0" indent="0">
              <a:buNone/>
            </a:pPr>
            <a:r>
              <a:rPr/>
              <a:t>When a patient goes through breast cancer screening there are two competing claims: patient had cancer and patient doesn’t have cancer. If a mammogram yields a positive result, what is the probability that patient actually has cancer?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ncer_tree_first.png" id="0" name="Picture 1"/>
          <p:cNvPicPr>
            <a:picLocks noGrp="1" noChangeAspect="1"/>
          </p:cNvPicPr>
          <p:nvPr/>
        </p:nvPicPr>
        <p:blipFill>
          <a:blip r:embed="rId2"/>
          <a:stretch>
            <a:fillRect/>
          </a:stretch>
        </p:blipFill>
        <p:spPr bwMode="auto">
          <a:xfrm>
            <a:off x="457200" y="1651000"/>
            <a:ext cx="8229600" cy="4406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#08</dc:title>
  <dc:creator/>
  <cp:keywords/>
  <dcterms:created xsi:type="dcterms:W3CDTF">2019-10-02T02:53:01Z</dcterms:created>
  <dcterms:modified xsi:type="dcterms:W3CDTF">2019-10-02T02:53:01Z</dcterms:modified>
</cp:coreProperties>
</file>