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amazon.ca/Book-First-Course-Programming-Statistics/dp/1593276516/" TargetMode="External" /><Relationship Id="rId3" Type="http://schemas.openxmlformats.org/officeDocument/2006/relationships/hyperlink" Target="https://www.amazon.ca/Book-First-Course-Programming-Statistics-ebook/dp/B01J92NR22/ref=tmm_kin_swatch_0?_encoding=UTF8&amp;qid=&amp;sr=" TargetMode="External" /><Relationship Id="rId4" Type="http://schemas.openxmlformats.org/officeDocument/2006/relationships/hyperlink" Target="https://www.bkstr.com/trentstore/product/book-of-r-686977-1" TargetMode="Externa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wesleyburr@trentu.ca"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1051H</a:t>
            </a:r>
            <a:r>
              <a:rPr/>
              <a:t> </a:t>
            </a:r>
            <a:r>
              <a:rPr/>
              <a:t>(S61):</a:t>
            </a:r>
            <a:r>
              <a:rPr/>
              <a:t> </a:t>
            </a:r>
            <a:r>
              <a:rPr/>
              <a:t>Lecture</a:t>
            </a:r>
            <a:r>
              <a:rPr/>
              <a:t> </a:t>
            </a:r>
            <a:r>
              <a:rPr/>
              <a:t>#01</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Wesley</a:t>
            </a:r>
            <a:r>
              <a:rPr/>
              <a:t> </a:t>
            </a:r>
            <a:r>
              <a:rPr/>
              <a:t>Burr</a:t>
            </a:r>
          </a:p>
        </p:txBody>
      </p:sp>
      <p:sp>
        <p:nvSpPr>
          <p:cNvPr id="4" name="Date Placeholder 3"/>
          <p:cNvSpPr>
            <a:spLocks noGrp="1"/>
          </p:cNvSpPr>
          <p:nvPr>
            <p:ph type="dt" sz="half" idx="10"/>
          </p:nvPr>
        </p:nvSpPr>
        <p:spPr/>
        <p:txBody>
          <a:bodyPr/>
          <a:lstStyle/>
          <a:p>
            <a:pPr lvl="0" marL="0" indent="0">
              <a:buNone/>
            </a:pPr>
            <a:r>
              <a:rPr/>
              <a:t>11/09/2020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Texts</a:t>
            </a:r>
            <a:r>
              <a:rPr/>
              <a:t> </a:t>
            </a:r>
            <a:r>
              <a:rPr/>
              <a:t>&amp;</a:t>
            </a:r>
            <a:r>
              <a:rPr/>
              <a:t> </a:t>
            </a:r>
            <a:r>
              <a:rPr/>
              <a:t>Software</a:t>
            </a:r>
          </a:p>
        </p:txBody>
      </p:sp>
      <p:sp>
        <p:nvSpPr>
          <p:cNvPr id="3" name="Content Placeholder 2"/>
          <p:cNvSpPr>
            <a:spLocks noGrp="1"/>
          </p:cNvSpPr>
          <p:nvPr>
            <p:ph idx="1"/>
          </p:nvPr>
        </p:nvSpPr>
        <p:spPr/>
        <p:txBody>
          <a:bodyPr/>
          <a:lstStyle/>
          <a:p>
            <a:pPr lvl="1"/>
            <a:r>
              <a:rPr/>
              <a:t>OpenIntro Statistics (4th edition: free PDF, or order from the Trent Bookstore or Amazon)</a:t>
            </a:r>
          </a:p>
          <a:p>
            <a:pPr lvl="1"/>
            <a:r>
              <a:rPr/>
              <a:t>Book of R: excellent reference for your shelf and doing the big assignments (about $50, digital copies available on Google Play Books or Amazon)</a:t>
            </a:r>
          </a:p>
          <a:p>
            <a:pPr lvl="1"/>
            <a:r>
              <a:rPr/>
              <a:t>Calculator: strongly recommend you don’t use one - use R instead!</a:t>
            </a:r>
          </a:p>
          <a:p>
            <a:pPr lvl="1"/>
            <a:r>
              <a:rPr/>
              <a:t>R &amp; RStudio: free for your personal computer, free using Remote Desktop, </a:t>
            </a:r>
            <a:r>
              <a:rPr b="1"/>
              <a:t>subscription fee</a:t>
            </a:r>
            <a:r>
              <a:rPr/>
              <a:t> if you want the fancy cloud version ($5USD per month)</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Textbook</a:t>
            </a:r>
          </a:p>
        </p:txBody>
      </p:sp>
      <p:sp>
        <p:nvSpPr>
          <p:cNvPr id="3" name="Content Placeholder 2"/>
          <p:cNvSpPr>
            <a:spLocks noGrp="1"/>
          </p:cNvSpPr>
          <p:nvPr>
            <p:ph idx="1"/>
          </p:nvPr>
        </p:nvSpPr>
        <p:spPr/>
        <p:txBody>
          <a:bodyPr/>
          <a:lstStyle/>
          <a:p>
            <a:pPr lvl="0" marL="0" indent="0">
              <a:buNone/>
            </a:pPr>
            <a:r>
              <a:rPr/>
              <a:t>The textbook we are using is an open-source CC-BY statistics textbook written by some excellent folks. The PDF is completely free if you want it, and I encourage all of you to at least get a copy of the </a:t>
            </a:r>
            <a:r>
              <a:rPr b="1"/>
              <a:t>4th Edition</a:t>
            </a:r>
            <a:r>
              <a:rPr/>
              <a:t>.</a:t>
            </a:r>
          </a:p>
          <a:p>
            <a:pPr lvl="0" marL="0" indent="0">
              <a:buNone/>
            </a:pPr>
            <a:r>
              <a:rPr b="1"/>
              <a:t>There is a link to the 4th Edition on Blackboard</a:t>
            </a:r>
            <a: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Extra</a:t>
            </a:r>
            <a:r>
              <a:rPr/>
              <a:t> </a:t>
            </a:r>
            <a:r>
              <a:rPr/>
              <a:t>Textbook</a:t>
            </a:r>
          </a:p>
        </p:txBody>
      </p:sp>
      <p:sp>
        <p:nvSpPr>
          <p:cNvPr id="3" name="Content Placeholder 2"/>
          <p:cNvSpPr>
            <a:spLocks noGrp="1"/>
          </p:cNvSpPr>
          <p:nvPr>
            <p:ph idx="1"/>
          </p:nvPr>
        </p:nvSpPr>
        <p:spPr/>
        <p:txBody>
          <a:bodyPr/>
          <a:lstStyle/>
          <a:p>
            <a:pPr lvl="0" marL="0" indent="0">
              <a:buNone/>
            </a:pPr>
            <a:r>
              <a:rPr/>
              <a:t>In addition, there is a book on the use of R and R programming available in the bookstore (and digitally on Google Play Books, and elsewhere). It’s a really, really good reference text for the future - most of you will end up using R in a later course (especially you BIOL and FRSC folks), and this is the kind of book you keep on your shelf for later. It’s about $55 for a dead tree version, or you can save $20 and get an electronic copy from Amazon.</a:t>
            </a:r>
          </a:p>
          <a:p>
            <a:pPr lvl="0" marL="0" indent="0">
              <a:buNone/>
            </a:pPr>
            <a:r>
              <a:rPr/>
              <a:t>Links:</a:t>
            </a:r>
          </a:p>
          <a:p>
            <a:pPr lvl="1"/>
            <a:r>
              <a:rPr>
                <a:hlinkClick r:id="rId2"/>
              </a:rPr>
              <a:t>Book of R, paper, Amazon</a:t>
            </a:r>
          </a:p>
          <a:p>
            <a:pPr lvl="1"/>
            <a:r>
              <a:rPr>
                <a:hlinkClick r:id="rId3"/>
              </a:rPr>
              <a:t>Book of R, Kindle edition, Amazon</a:t>
            </a:r>
          </a:p>
          <a:p>
            <a:pPr lvl="1"/>
            <a:r>
              <a:rPr>
                <a:hlinkClick r:id="rId4"/>
              </a:rPr>
              <a:t>Book of R, paper, Trent Bookstore</a:t>
            </a:r>
          </a:p>
          <a:p>
            <a:pPr lvl="0" marL="0" indent="0">
              <a:buNone/>
            </a:pPr>
            <a:r>
              <a:rPr/>
              <a:t>Cheapest price seems to be the Amazon prices. I don’t recommend renting the book - if you’re going to bother having it at all, buy it and mark it up. Save it for the future. It’s a really solid reference.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Things</a:t>
            </a:r>
            <a:r>
              <a:rPr/>
              <a:t> </a:t>
            </a:r>
            <a:r>
              <a:rPr/>
              <a:t>Worth</a:t>
            </a:r>
            <a:r>
              <a:rPr/>
              <a:t> </a:t>
            </a:r>
            <a:r>
              <a:rPr/>
              <a:t>Marks</a:t>
            </a:r>
          </a:p>
        </p:txBody>
      </p:sp>
      <p:sp>
        <p:nvSpPr>
          <p:cNvPr id="3" name="Content Placeholder 2"/>
          <p:cNvSpPr>
            <a:spLocks noGrp="1"/>
          </p:cNvSpPr>
          <p:nvPr>
            <p:ph idx="1"/>
          </p:nvPr>
        </p:nvSpPr>
        <p:spPr/>
        <p:txBody>
          <a:bodyPr/>
          <a:lstStyle/>
          <a:p>
            <a:pPr lvl="1"/>
            <a:r>
              <a:rPr/>
              <a:t>WeBWork2: 40%</a:t>
            </a:r>
          </a:p>
          <a:p>
            <a:pPr lvl="1"/>
            <a:r>
              <a:rPr/>
              <a:t>R Assignments: 4, 10% each (due dates are in the syllabus) - first one posted next week!</a:t>
            </a:r>
          </a:p>
          <a:p>
            <a:pPr lvl="1"/>
            <a:r>
              <a:rPr/>
              <a:t>Final Exam: 20% (on WeBWorK)</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WeBWorK</a:t>
            </a:r>
            <a:r>
              <a:rPr/>
              <a:t> </a:t>
            </a:r>
            <a:r>
              <a:rPr/>
              <a:t>(40%)</a:t>
            </a:r>
          </a:p>
        </p:txBody>
      </p:sp>
      <p:sp>
        <p:nvSpPr>
          <p:cNvPr id="3" name="Content Placeholder 2"/>
          <p:cNvSpPr>
            <a:spLocks noGrp="1"/>
          </p:cNvSpPr>
          <p:nvPr>
            <p:ph idx="1"/>
          </p:nvPr>
        </p:nvSpPr>
        <p:spPr/>
        <p:txBody>
          <a:bodyPr/>
          <a:lstStyle/>
          <a:p>
            <a:pPr lvl="0" marL="0" indent="0">
              <a:buNone/>
            </a:pPr>
            <a:r>
              <a:rPr/>
              <a:t>WeBWorK is an open-source homework system with automatically graded problems. It allows for some fun things like multiple attempts, and in-response math (e.g., you can say “My Answer is [ 2 * 2 + 2 ]” and it will recognize it).</a:t>
            </a:r>
          </a:p>
          <a:p>
            <a:pPr lvl="1"/>
            <a:r>
              <a:rPr/>
              <a:t>WeBWorK assignments will all be posted for as long as is reasonable - extensions will be granted easily if you need or want them (up to the end of term - extensions for Assignments 9 and 10 are harder)</a:t>
            </a:r>
          </a:p>
          <a:p>
            <a:pPr lvl="1"/>
            <a:r>
              <a:rPr/>
              <a:t>you can work ahead a bit!</a:t>
            </a:r>
          </a:p>
          <a:p>
            <a:pPr lvl="1"/>
            <a:r>
              <a:rPr/>
              <a:t>realistically, you need both lecture plus workshop to successfully do the assignments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Assignments</a:t>
            </a:r>
            <a:r>
              <a:rPr/>
              <a:t> </a:t>
            </a:r>
            <a:r>
              <a:rPr/>
              <a:t>(40%,</a:t>
            </a:r>
            <a:r>
              <a:rPr/>
              <a:t> </a:t>
            </a:r>
            <a:r>
              <a:rPr/>
              <a:t>4x10%)</a:t>
            </a:r>
          </a:p>
        </p:txBody>
      </p:sp>
      <p:sp>
        <p:nvSpPr>
          <p:cNvPr id="3" name="Content Placeholder 2"/>
          <p:cNvSpPr>
            <a:spLocks noGrp="1"/>
          </p:cNvSpPr>
          <p:nvPr>
            <p:ph idx="1"/>
          </p:nvPr>
        </p:nvSpPr>
        <p:spPr/>
        <p:txBody>
          <a:bodyPr/>
          <a:lstStyle/>
          <a:p>
            <a:pPr lvl="0" marL="0" indent="0">
              <a:buNone/>
            </a:pPr>
            <a:r>
              <a:rPr/>
              <a:t>The R assignments are designed to assess your learning of the material covered mostly in the workshops, and demonstrated in class. The first will be a simple syntax check, seeing if you’ve learned how to create documents and use basic features.</a:t>
            </a:r>
          </a:p>
          <a:p>
            <a:pPr lvl="0" marL="0" indent="0">
              <a:buNone/>
            </a:pPr>
            <a:r>
              <a:rPr/>
              <a:t>The second will be a probability-based assignment, asking you to </a:t>
            </a:r>
            <a:r>
              <a:rPr b="1"/>
              <a:t>do</a:t>
            </a:r>
            <a:r>
              <a:rPr/>
              <a:t> computations, with some file input/output and plotting.</a:t>
            </a:r>
          </a:p>
          <a:p>
            <a:pPr lvl="0" marL="0" indent="0">
              <a:buNone/>
            </a:pPr>
            <a:r>
              <a:rPr/>
              <a:t>More details on the third and fourth will come later in the term.</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Get</a:t>
            </a:r>
            <a:r>
              <a:rPr/>
              <a:t> </a:t>
            </a:r>
            <a:r>
              <a:rPr/>
              <a:t>Help</a:t>
            </a:r>
          </a:p>
        </p:txBody>
      </p:sp>
      <p:sp>
        <p:nvSpPr>
          <p:cNvPr id="3" name="Content Placeholder 2"/>
          <p:cNvSpPr>
            <a:spLocks noGrp="1"/>
          </p:cNvSpPr>
          <p:nvPr>
            <p:ph idx="1"/>
          </p:nvPr>
        </p:nvSpPr>
        <p:spPr/>
        <p:txBody>
          <a:bodyPr/>
          <a:lstStyle/>
          <a:p>
            <a:pPr lvl="1"/>
            <a:r>
              <a:rPr/>
              <a:t>Chat: anytime (rotating coverage of TAs and Profs)</a:t>
            </a:r>
          </a:p>
          <a:p>
            <a:pPr lvl="1"/>
            <a:r>
              <a:rPr/>
              <a:t>Synchronous small-group or 1:1 Teams time: schedule will be posted next week, as the TAs get their course schedules sorted</a:t>
            </a:r>
          </a:p>
          <a:p>
            <a:pPr lvl="1"/>
            <a:r>
              <a:rPr/>
              <a:t>read the textbooks</a:t>
            </a:r>
          </a:p>
          <a:p>
            <a:pPr lvl="1"/>
            <a:r>
              <a:rPr/>
              <a:t>Google is surprisingly helpful for learning R stuff</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Promise</a:t>
            </a:r>
          </a:p>
        </p:txBody>
      </p:sp>
      <p:sp>
        <p:nvSpPr>
          <p:cNvPr id="3" name="Content Placeholder 2"/>
          <p:cNvSpPr>
            <a:spLocks noGrp="1"/>
          </p:cNvSpPr>
          <p:nvPr>
            <p:ph idx="1"/>
          </p:nvPr>
        </p:nvSpPr>
        <p:spPr/>
        <p:txBody>
          <a:bodyPr/>
          <a:lstStyle/>
          <a:p>
            <a:pPr lvl="0" marL="0" indent="0">
              <a:buNone/>
            </a:pPr>
            <a:r>
              <a:rPr/>
              <a:t>This is a really difficult time for all of us. None of us want to be doing this remotely. So here is my pledge to you - within the limits of the university semester and schedule:</a:t>
            </a:r>
          </a:p>
          <a:p>
            <a:pPr lvl="1"/>
            <a:r>
              <a:rPr/>
              <a:t>If you need help, we will provide it to you.</a:t>
            </a:r>
          </a:p>
          <a:p>
            <a:pPr lvl="1"/>
            <a:r>
              <a:rPr/>
              <a:t>If you need extra time because of the stress of COVID, or because of family or health concerns, we will provide it to you.</a:t>
            </a:r>
          </a:p>
          <a:p>
            <a:pPr lvl="0" marL="0" indent="0">
              <a:buNone/>
            </a:pPr>
            <a:r>
              <a:rPr/>
              <a:t>We want you to succeed. If you work hard, and take advantage of all the resources that the Dean of Science has made available to us this year (way more than normal!), we will do everything we can to help you get there.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Welcome</a:t>
            </a:r>
            <a:r>
              <a:rPr/>
              <a:t> </a:t>
            </a:r>
            <a:r>
              <a:rPr/>
              <a:t>Information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Contact</a:t>
            </a:r>
            <a:r>
              <a:rPr/>
              <a:t> </a:t>
            </a:r>
            <a:r>
              <a:rPr/>
              <a:t>Details</a:t>
            </a:r>
          </a:p>
        </p:txBody>
      </p:sp>
      <p:sp>
        <p:nvSpPr>
          <p:cNvPr id="3" name="Content Placeholder 2"/>
          <p:cNvSpPr>
            <a:spLocks noGrp="1"/>
          </p:cNvSpPr>
          <p:nvPr>
            <p:ph idx="1"/>
          </p:nvPr>
        </p:nvSpPr>
        <p:spPr/>
        <p:txBody>
          <a:bodyPr/>
          <a:lstStyle/>
          <a:p>
            <a:pPr lvl="1"/>
            <a:r>
              <a:rPr b="1"/>
              <a:t>Me</a:t>
            </a:r>
            <a:r>
              <a:rPr/>
              <a:t>: Dr. Wesley Burr</a:t>
            </a:r>
          </a:p>
          <a:p>
            <a:pPr lvl="1"/>
            <a:r>
              <a:rPr b="1"/>
              <a:t>Email</a:t>
            </a:r>
            <a:r>
              <a:rPr/>
              <a:t>: </a:t>
            </a:r>
            <a:r>
              <a:rPr>
                <a:hlinkClick r:id="rId2"/>
              </a:rPr>
              <a:t>wesleyburr@trentu.ca</a:t>
            </a:r>
            <a:r>
              <a:rPr/>
              <a:t> (only for important, personal issues!)</a:t>
            </a:r>
          </a:p>
          <a:p>
            <a:pPr lvl="1"/>
            <a:r>
              <a:rPr b="1"/>
              <a:t>Office</a:t>
            </a:r>
            <a:r>
              <a:rPr/>
              <a:t>: ENW/GCS 335 (not that this matters … no in person contact)</a:t>
            </a:r>
          </a:p>
          <a:p>
            <a:pPr lvl="1"/>
            <a:r>
              <a:rPr b="1"/>
              <a:t>Student Contact Hours</a:t>
            </a:r>
            <a:r>
              <a:rPr/>
              <a:t>: Posted on Blackboard and Teams - throughout the week</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Digital</a:t>
            </a:r>
            <a:r>
              <a:rPr/>
              <a:t> </a:t>
            </a:r>
            <a:r>
              <a:rPr/>
              <a:t>Tech</a:t>
            </a:r>
            <a:r>
              <a:rPr/>
              <a:t> </a:t>
            </a:r>
            <a:r>
              <a:rPr/>
              <a:t>&amp;</a:t>
            </a:r>
            <a:r>
              <a:rPr/>
              <a:t> </a:t>
            </a:r>
            <a:r>
              <a:rPr/>
              <a:t>Links</a:t>
            </a:r>
          </a:p>
        </p:txBody>
      </p:sp>
      <p:sp>
        <p:nvSpPr>
          <p:cNvPr id="3" name="Content Placeholder 2"/>
          <p:cNvSpPr>
            <a:spLocks noGrp="1"/>
          </p:cNvSpPr>
          <p:nvPr>
            <p:ph idx="1"/>
          </p:nvPr>
        </p:nvSpPr>
        <p:spPr/>
        <p:txBody>
          <a:bodyPr/>
          <a:lstStyle/>
          <a:p>
            <a:pPr lvl="0" marL="0" indent="0">
              <a:buNone/>
            </a:pPr>
            <a:r>
              <a:rPr/>
              <a:t>I believe in the power of technology to make teaching and learning easier. So we’re going to use quite a bit of it in this class. Plus, since we’re forced to be remote … we have little choice!</a:t>
            </a:r>
          </a:p>
          <a:p>
            <a:pPr lvl="1"/>
            <a:r>
              <a:rPr b="1"/>
              <a:t>Blackboard</a:t>
            </a:r>
            <a:r>
              <a:rPr/>
              <a:t>: official grades, class-wide communications, paper assignment postings, slides and (lots) of videos</a:t>
            </a:r>
          </a:p>
          <a:p>
            <a:pPr lvl="1"/>
            <a:r>
              <a:rPr b="1"/>
              <a:t>WeBWorK</a:t>
            </a:r>
            <a:r>
              <a:rPr/>
              <a:t>: assignments (digital)</a:t>
            </a:r>
          </a:p>
          <a:p>
            <a:pPr lvl="1"/>
            <a:r>
              <a:rPr b="1"/>
              <a:t>Chat (‘Teams’)</a:t>
            </a:r>
            <a:r>
              <a:rPr/>
              <a:t>: asking questions, communicating, sharing, talking to the TAs and me; also class-wide communications and paper assignment postings</a:t>
            </a:r>
          </a:p>
          <a:p>
            <a:pPr lvl="1"/>
            <a:r>
              <a:rPr b="1"/>
              <a:t>RStudio</a:t>
            </a:r>
            <a:r>
              <a:rPr/>
              <a:t>: learning to </a:t>
            </a:r>
            <a:r>
              <a:rPr b="1"/>
              <a:t>do</a:t>
            </a:r>
            <a:r>
              <a:rPr/>
              <a:t> statistics and data analysis (4 assignments) - </a:t>
            </a:r>
            <a:r>
              <a:rPr b="1"/>
              <a:t>new computer program</a:t>
            </a:r>
          </a:p>
          <a:p>
            <a:pPr lvl="1"/>
            <a:r>
              <a:rPr b="1"/>
              <a:t>math.trentu.ca</a:t>
            </a:r>
            <a:r>
              <a:rPr/>
              <a:t>: copies of the lecture slides in HTML format</a:t>
            </a:r>
          </a:p>
          <a:p>
            <a:pPr lvl="1"/>
            <a:r>
              <a:rPr b="1"/>
              <a:t>Video Chat</a:t>
            </a:r>
            <a:r>
              <a:rPr/>
              <a:t>: we will be available to video chat via both Zoom (official larger groups) and Microsoft Teams (small groups or 1:1 with a tutor or professor)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WeBWorK</a:t>
            </a:r>
          </a:p>
        </p:txBody>
      </p:sp>
      <p:sp>
        <p:nvSpPr>
          <p:cNvPr id="3" name="Content Placeholder 2"/>
          <p:cNvSpPr>
            <a:spLocks noGrp="1"/>
          </p:cNvSpPr>
          <p:nvPr>
            <p:ph idx="1"/>
          </p:nvPr>
        </p:nvSpPr>
        <p:spPr/>
        <p:txBody>
          <a:bodyPr/>
          <a:lstStyle/>
          <a:p>
            <a:pPr lvl="1"/>
            <a:r>
              <a:rPr/>
              <a:t>Linked from Blackboard</a:t>
            </a:r>
          </a:p>
          <a:p>
            <a:pPr lvl="1"/>
            <a:r>
              <a:rPr/>
              <a:t>Posted demo in the Extra Videos</a:t>
            </a:r>
          </a:p>
          <a:p>
            <a:pPr lvl="1"/>
            <a:r>
              <a:rPr/>
              <a:t>First assignment already live</a:t>
            </a:r>
          </a:p>
          <a:p>
            <a:pPr lvl="1"/>
            <a:r>
              <a:rPr/>
              <a:t>Multiple attempts (</a:t>
            </a:r>
            <a:r>
              <a:rPr b="1"/>
              <a:t>varies</a:t>
            </a:r>
            <a:r>
              <a:rPr/>
              <a:t> by question)</a:t>
            </a:r>
          </a:p>
          <a:p>
            <a:pPr lvl="1"/>
            <a:r>
              <a:rPr b="1"/>
              <a:t>For the first assignment</a:t>
            </a:r>
            <a:r>
              <a:rPr/>
              <a:t>, infinite attempts: figure out how to use the system!</a:t>
            </a:r>
          </a:p>
          <a:p>
            <a:pPr lvl="1"/>
            <a:r>
              <a:rPr/>
              <a:t>Assignments due throughout the term (10 in total) - worth 40% of your grade!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Teams</a:t>
            </a:r>
            <a:r>
              <a:rPr/>
              <a:t>’</a:t>
            </a:r>
            <a:r>
              <a:rPr/>
              <a:t> </a:t>
            </a:r>
            <a:r>
              <a:rPr/>
              <a:t>Chat</a:t>
            </a:r>
            <a:r>
              <a:rPr/>
              <a:t> </a:t>
            </a:r>
            <a:r>
              <a:rPr/>
              <a:t>Interface</a:t>
            </a:r>
          </a:p>
        </p:txBody>
      </p:sp>
      <p:sp>
        <p:nvSpPr>
          <p:cNvPr id="3" name="Content Placeholder 2"/>
          <p:cNvSpPr>
            <a:spLocks noGrp="1"/>
          </p:cNvSpPr>
          <p:nvPr>
            <p:ph idx="1"/>
          </p:nvPr>
        </p:nvSpPr>
        <p:spPr/>
        <p:txBody>
          <a:bodyPr/>
          <a:lstStyle/>
          <a:p>
            <a:pPr lvl="1"/>
            <a:r>
              <a:rPr/>
              <a:t>persistant</a:t>
            </a:r>
          </a:p>
          <a:p>
            <a:pPr lvl="1"/>
            <a:r>
              <a:rPr/>
              <a:t>multiple user</a:t>
            </a:r>
          </a:p>
          <a:p>
            <a:pPr lvl="1"/>
            <a:r>
              <a:rPr/>
              <a:t>replaces email</a:t>
            </a:r>
          </a:p>
          <a:p>
            <a:pPr lvl="1"/>
            <a:r>
              <a:rPr/>
              <a:t>where the TAs and professors will spend time outside of class &amp; office hours</a:t>
            </a:r>
          </a:p>
          <a:p>
            <a:pPr lvl="1"/>
            <a:r>
              <a:rPr/>
              <a:t>you have been invited - there’s a video on Blackboard on installing the program, and a quick guide to using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RStudio</a:t>
            </a:r>
          </a:p>
        </p:txBody>
      </p:sp>
      <p:sp>
        <p:nvSpPr>
          <p:cNvPr id="3" name="Content Placeholder 2"/>
          <p:cNvSpPr>
            <a:spLocks noGrp="1"/>
          </p:cNvSpPr>
          <p:nvPr>
            <p:ph idx="1"/>
          </p:nvPr>
        </p:nvSpPr>
        <p:spPr/>
        <p:txBody>
          <a:bodyPr/>
          <a:lstStyle/>
          <a:p>
            <a:pPr lvl="0" marL="0" indent="0">
              <a:buNone/>
            </a:pPr>
            <a:r>
              <a:rPr/>
              <a:t>The </a:t>
            </a:r>
            <a:r>
              <a:rPr b="1"/>
              <a:t>R</a:t>
            </a:r>
            <a:r>
              <a:rPr/>
              <a:t> programming language and interface is </a:t>
            </a:r>
            <a:r>
              <a:rPr b="1"/>
              <a:t>the</a:t>
            </a:r>
            <a:r>
              <a:rPr/>
              <a:t> language of statistics in the 21st century.</a:t>
            </a:r>
          </a:p>
          <a:p>
            <a:pPr lvl="1"/>
            <a:r>
              <a:rPr/>
              <a:t>MATH 1051H is not a traditional mathematics course</a:t>
            </a:r>
          </a:p>
          <a:p>
            <a:pPr lvl="1"/>
            <a:r>
              <a:rPr/>
              <a:t>Statistics blends mathematics, computer science, data analysis, data science, and philosophy</a:t>
            </a:r>
          </a:p>
          <a:p>
            <a:pPr lvl="1"/>
            <a:r>
              <a:rPr/>
              <a:t>You will be learning to do </a:t>
            </a:r>
            <a:r>
              <a:rPr b="1"/>
              <a:t>data analysis</a:t>
            </a:r>
            <a:r>
              <a:rPr/>
              <a:t> using </a:t>
            </a:r>
            <a:r>
              <a:rPr b="1"/>
              <a:t>R</a:t>
            </a:r>
            <a:r>
              <a:rPr/>
              <a:t> in this class</a:t>
            </a:r>
          </a:p>
          <a:p>
            <a:pPr lvl="1"/>
            <a:r>
              <a:rPr/>
              <a:t>Many ways to use RStudio - there’s a video on Blackboard going through them, and then separate videos going through how to install and use the program</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Overview</a:t>
            </a:r>
          </a:p>
        </p:txBody>
      </p:sp>
      <p:sp>
        <p:nvSpPr>
          <p:cNvPr id="3" name="Content Placeholder 2"/>
          <p:cNvSpPr>
            <a:spLocks noGrp="1"/>
          </p:cNvSpPr>
          <p:nvPr>
            <p:ph idx="1"/>
          </p:nvPr>
        </p:nvSpPr>
        <p:spPr/>
        <p:txBody>
          <a:bodyPr/>
          <a:lstStyle/>
          <a:p>
            <a:pPr lvl="0" marL="0" indent="0">
              <a:buNone/>
            </a:pPr>
            <a:r>
              <a:rPr/>
              <a:t>Now I’d like to go over the course with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Posted</a:t>
            </a:r>
            <a:r>
              <a:rPr/>
              <a:t> </a:t>
            </a:r>
            <a:r>
              <a:rPr/>
              <a:t>Material</a:t>
            </a:r>
          </a:p>
        </p:txBody>
      </p:sp>
      <p:sp>
        <p:nvSpPr>
          <p:cNvPr id="3" name="Content Placeholder 2"/>
          <p:cNvSpPr>
            <a:spLocks noGrp="1"/>
          </p:cNvSpPr>
          <p:nvPr>
            <p:ph idx="1"/>
          </p:nvPr>
        </p:nvSpPr>
        <p:spPr/>
        <p:txBody>
          <a:bodyPr/>
          <a:lstStyle/>
          <a:p>
            <a:pPr lvl="1"/>
            <a:r>
              <a:rPr/>
              <a:t>lectures: about 2 hours per week, multiple videos, by topic</a:t>
            </a:r>
          </a:p>
          <a:p>
            <a:pPr lvl="1"/>
            <a:r>
              <a:rPr/>
              <a:t>workshops: one topic per week, 1+ videos, organized sequentially (numbered 1-12)</a:t>
            </a:r>
          </a:p>
          <a:p>
            <a:pPr lvl="1"/>
            <a:r>
              <a:rPr/>
              <a:t>problem solving: at least one video per week</a:t>
            </a:r>
          </a:p>
          <a:p>
            <a:pPr lvl="1"/>
            <a:r>
              <a:rPr/>
              <a:t>extra topics: as often as needed, with announcements</a:t>
            </a:r>
          </a:p>
          <a:p>
            <a:pPr lvl="1"/>
            <a:r>
              <a:rPr/>
              <a:t>summary: every week I will post a summary and chat reminding you of what we’re doing, and suggesting an order to watch things in, and do things in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1051H (S61): Lecture #01</dc:title>
  <dc:creator>Wesley Burr</dc:creator>
  <cp:keywords/>
  <dcterms:created xsi:type="dcterms:W3CDTF">2020-08-26T19:26:53Z</dcterms:created>
  <dcterms:modified xsi:type="dcterms:W3CDTF">2020-08-26T19:26:53Z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11/09/2020</vt:lpwstr>
  </property>
  <property fmtid="{D5CDD505-2E9C-101B-9397-08002B2CF9AE}" pid="3" name="output">
    <vt:lpwstr/>
  </property>
</Properties>
</file>