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7" Type="http://schemas.openxmlformats.org/officeDocument/2006/relationships/tableStyles" Target="tableStyles.xml" /><Relationship Id="rId96" Type="http://schemas.openxmlformats.org/officeDocument/2006/relationships/theme" Target="theme/theme1.xml" /><Relationship Id="rId1" Type="http://schemas.openxmlformats.org/officeDocument/2006/relationships/slideMaster" Target="slideMasters/slideMaster1.xml" /><Relationship Id="rId95" Type="http://schemas.openxmlformats.org/officeDocument/2006/relationships/viewProps" Target="viewProps.xml" /><Relationship Id="rId9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en.wikipedia.org/wiki/Six_Sigma" TargetMode="Externa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blog.okcupid.com/index.php/the-biggest-lies-in-online-dating" TargetMode="Externa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gallup.com/poll/160061/obesity-rate-stable-2012.aspx" TargetMode="Externa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blog.okcupid.com/index.php/the-biggest-lies-in-online-dating" TargetMode="Externa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gallup.com/poll/156974/private-schools-top-marks-educating-children.aspx" TargetMode="Externa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allery.shinyapps.io/dist_calc/" TargetMode="Externa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ewinternet.org/Reports/2012/Facebook-users/Summary.aspx" TargetMode="Externa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Lecture</a:t>
            </a:r>
            <a:r>
              <a:rPr/>
              <a:t> </a:t>
            </a:r>
            <a:r>
              <a:rPr/>
              <a:t>06</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Percentiles</a:t>
            </a:r>
          </a:p>
        </p:txBody>
      </p:sp>
      <p:sp>
        <p:nvSpPr>
          <p:cNvPr id="3" name="Content Placeholder 2"/>
          <p:cNvSpPr>
            <a:spLocks noGrp="1"/>
          </p:cNvSpPr>
          <p:nvPr>
            <p:ph idx="1"/>
          </p:nvPr>
        </p:nvSpPr>
        <p:spPr/>
        <p:txBody>
          <a:bodyPr/>
          <a:lstStyle/>
          <a:p>
            <a:pPr lvl="1"/>
            <a:r>
              <a:rPr b="1"/>
              <a:t>Percentile</a:t>
            </a:r>
            <a:r>
              <a:rPr/>
              <a:t> is the percentage of observations that fall below a given data point</a:t>
            </a:r>
          </a:p>
          <a:p>
            <a:pPr lvl="1"/>
            <a:r>
              <a:rPr/>
              <a:t>Graphically, percentile is the area below the probability distribution curve to the left of that observation</a:t>
            </a:r>
          </a:p>
          <a:p>
            <a:pPr lvl="0" marL="0" indent="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Calculating</a:t>
            </a:r>
            <a:r>
              <a:rPr/>
              <a:t> </a:t>
            </a:r>
            <a:r>
              <a:rPr/>
              <a:t>Percentiles</a:t>
            </a:r>
            <a:r>
              <a:rPr/>
              <a:t> </a:t>
            </a:r>
            <a:r>
              <a:rPr/>
              <a:t>using</a:t>
            </a:r>
            <a:r>
              <a:rPr/>
              <a:t> </a:t>
            </a:r>
            <a:r>
              <a:rPr/>
              <a:t>Computation</a:t>
            </a:r>
          </a:p>
        </p:txBody>
      </p:sp>
      <p:sp>
        <p:nvSpPr>
          <p:cNvPr id="3" name="Content Placeholder 2"/>
          <p:cNvSpPr>
            <a:spLocks noGrp="1"/>
          </p:cNvSpPr>
          <p:nvPr>
            <p:ph idx="1"/>
          </p:nvPr>
        </p:nvSpPr>
        <p:spPr/>
        <p:txBody>
          <a:bodyPr/>
          <a:lstStyle/>
          <a:p>
            <a:pPr lvl="0" marL="0" indent="0">
              <a:buNone/>
            </a:pPr>
            <a:r>
              <a:rPr/>
              <a:t>There are many ways to compute percentiles/areas under the curve.</a:t>
            </a:r>
          </a:p>
          <a:p>
            <a:pPr lvl="0" marL="0" indent="0">
              <a:buNone/>
            </a:pPr>
            <a:r>
              <a:rPr b="1"/>
              <a:t>R</a:t>
            </a:r>
            <a:r>
              <a:rPr/>
              <a:t>:</a:t>
            </a:r>
          </a:p>
          <a:p>
            <a:pPr lvl="0" marL="1270000" indent="0">
              <a:buNone/>
            </a:pPr>
            <a:r>
              <a:rPr sz="1800" b="1">
                <a:solidFill>
                  <a:srgbClr val="007020"/>
                </a:solidFill>
                <a:latin typeface="Courier"/>
              </a:rPr>
              <a:t>pnorm</a:t>
            </a:r>
            <a:r>
              <a:rPr sz="1800">
                <a:latin typeface="Courier"/>
              </a:rPr>
              <a:t>(</a:t>
            </a:r>
            <a:r>
              <a:rPr sz="1800">
                <a:solidFill>
                  <a:srgbClr val="40A070"/>
                </a:solidFill>
                <a:latin typeface="Courier"/>
              </a:rPr>
              <a:t>1800</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1500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300</a:t>
            </a:r>
            <a:r>
              <a:rPr sz="1800">
                <a:latin typeface="Courier"/>
              </a:rPr>
              <a:t>)</a:t>
            </a:r>
          </a:p>
          <a:p>
            <a:pPr lvl="0" marL="1270000" indent="0">
              <a:buNone/>
            </a:pPr>
            <a:r>
              <a:rPr sz="1800">
                <a:latin typeface="Courier"/>
              </a:rPr>
              <a:t>## [1] 0.8413447</a:t>
            </a:r>
          </a:p>
          <a:p>
            <a:pPr lvl="0" marL="0" indent="0">
              <a:buNone/>
            </a:pPr>
            <a:r>
              <a:rPr b="1"/>
              <a:t>Applets</a:t>
            </a:r>
            <a:r>
              <a:rPr/>
              <a:t>:</a:t>
            </a:r>
          </a:p>
          <a:p>
            <a:pPr lvl="0" marL="0" indent="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Six</a:t>
            </a:r>
            <a:r>
              <a:rPr/>
              <a:t> </a:t>
            </a:r>
            <a:r>
              <a:rPr/>
              <a:t>Sigma</a:t>
            </a:r>
          </a:p>
        </p:txBody>
      </p:sp>
      <p:sp>
        <p:nvSpPr>
          <p:cNvPr id="3" name="Content Placeholder 2"/>
          <p:cNvSpPr>
            <a:spLocks noGrp="1"/>
          </p:cNvSpPr>
          <p:nvPr>
            <p:ph idx="1"/>
          </p:nvPr>
        </p:nvSpPr>
        <p:spPr/>
        <p:txBody>
          <a:bodyPr/>
          <a:lstStyle/>
          <a:p>
            <a:pPr lvl="0" marL="0" indent="0">
              <a:buNone/>
            </a:pPr>
            <a:r>
              <a:rPr/>
              <a:t>The term six sigma process comes from the notion that if one has six standard deviations between the process mean and the nearest specification limit, as shown in the graph, practically no items will fail to meet specifications.</a:t>
            </a:r>
          </a:p>
          <a:p>
            <a:pPr lvl="0" marL="0" indent="0">
              <a:buNone/>
            </a:pPr>
          </a:p>
          <a:p>
            <a:pPr lvl="0" marL="0" indent="0">
              <a:buNone/>
            </a:pPr>
            <a:r>
              <a:rPr>
                <a:hlinkClick r:id="rId2"/>
              </a:rPr>
              <a:t>http://en.wikipedia.org/wiki/Six_Sigma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Quality</a:t>
            </a:r>
            <a:r>
              <a:rPr/>
              <a:t> </a:t>
            </a:r>
            <a:r>
              <a:rPr/>
              <a:t>Control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At the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p>
              <a:p>
                <a:pPr lvl="1"/>
                <a:r>
                  <a:rPr/>
                  <a:t>Let </a:t>
                </a:r>
                <a14:m>
                  <m:oMath xmlns:m="http://schemas.openxmlformats.org/officeDocument/2006/math">
                    <m:r>
                      <m:t>X</m:t>
                    </m:r>
                  </m:oMath>
                </a14:m>
                <a:r>
                  <a:rPr/>
                  <a:t> = amount of ketchup in a bottle: </a:t>
                </a:r>
                <a14:m>
                  <m:oMath xmlns:m="http://schemas.openxmlformats.org/officeDocument/2006/math">
                    <m:r>
                      <m:t>X</m:t>
                    </m:r>
                    <m:r>
                      <m:t>∼</m:t>
                    </m:r>
                    <m:r>
                      <m:rPr>
                        <m:sty m:val="p"/>
                        <m:scr m:val="script"/>
                      </m:rPr>
                      <m:t>N</m:t>
                    </m:r>
                    <m:r>
                      <m:t>(</m:t>
                    </m:r>
                    <m:r>
                      <m:t>μ</m:t>
                    </m:r>
                    <m:r>
                      <m:t>=</m:t>
                    </m:r>
                    <m:r>
                      <m:t>36</m:t>
                    </m:r>
                    <m:r>
                      <m:t>,</m:t>
                    </m:r>
                    <m:r>
                      <m:t>σ</m:t>
                    </m:r>
                    <m:r>
                      <m:t>=</m:t>
                    </m:r>
                    <m:r>
                      <m:t>0.11</m:t>
                    </m:r>
                    <m:r>
                      <m:t>)</m:t>
                    </m:r>
                  </m:oMath>
                </a14:m>
              </a:p>
              <a:p>
                <a:pPr lvl="0" marL="0" indent="0">
                  <a:buNone/>
                </a:pPr>
              </a:p>
              <a:p>
                <a:pPr lvl="0" marL="0" indent="0">
                  <a:buNone/>
                </a:pPr>
                <a14:m>
                  <m:oMathPara xmlns:m="http://schemas.openxmlformats.org/officeDocument/2006/math">
                    <m:oMathParaPr>
                      <m:jc m:val="center"/>
                    </m:oMathParaPr>
                    <m:oMath>
                      <m:r>
                        <m:t>Z</m:t>
                      </m:r>
                      <m:r>
                        <m:t>=</m:t>
                      </m:r>
                      <m:f>
                        <m:fPr>
                          <m:type m:val="bar"/>
                        </m:fPr>
                        <m:num>
                          <m:r>
                            <m:t>35.8</m:t>
                          </m:r>
                          <m:r>
                            <m:t>−</m:t>
                          </m:r>
                          <m:r>
                            <m:t>36</m:t>
                          </m:r>
                        </m:num>
                        <m:den>
                          <m:r>
                            <m:t>0.11</m:t>
                          </m:r>
                        </m:den>
                      </m:f>
                      <m:r>
                        <m:t>=</m:t>
                      </m:r>
                      <m:r>
                        <m:t>−</m:t>
                      </m:r>
                      <m:r>
                        <m:t>1.82</m:t>
                      </m:r>
                    </m:oMath>
                  </m:oMathPara>
                </a14:m>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Finding</a:t>
            </a:r>
            <a:r>
              <a:rPr/>
              <a:t> </a:t>
            </a:r>
            <a:r>
              <a:rPr/>
              <a:t>the</a:t>
            </a:r>
            <a:r>
              <a:rPr/>
              <a:t> </a:t>
            </a:r>
            <a:r>
              <a:rPr/>
              <a:t>exact</a:t>
            </a:r>
            <a:r>
              <a:rPr/>
              <a:t> </a:t>
            </a:r>
            <a:r>
              <a:rPr/>
              <a:t>probability</a:t>
            </a:r>
            <a:r>
              <a:rPr/>
              <a:t> </a:t>
            </a:r>
            <a:r>
              <a:rPr/>
              <a:t>-</a:t>
            </a:r>
            <a:r>
              <a:rPr/>
              <a:t> </a:t>
            </a:r>
            <a:r>
              <a:rPr/>
              <a:t>using</a:t>
            </a:r>
            <a:r>
              <a:rPr/>
              <a:t> </a:t>
            </a:r>
            <a:r>
              <a:rPr/>
              <a:t>R</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pnorm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-1.82</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TRUE</a:t>
            </a:r>
            <a:r>
              <a:rPr sz="1800">
                <a:latin typeface="Courier"/>
              </a:rPr>
              <a:t>)</a:t>
            </a:r>
          </a:p>
          <a:p>
            <a:pPr lvl="0" marL="1270000" indent="0">
              <a:buNone/>
            </a:pPr>
            <a:r>
              <a:rPr sz="1800">
                <a:latin typeface="Courier"/>
              </a:rPr>
              <a:t>## [1] 0.0343795</a:t>
            </a:r>
          </a:p>
          <a:p>
            <a:pPr lvl="0" marL="0" indent="0">
              <a:buNone/>
            </a:pPr>
            <a:r>
              <a:rPr/>
              <a:t>Simple!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What percentage of bottles </a:t>
            </a:r>
            <a:r>
              <a:rPr b="1"/>
              <a:t>pass</a:t>
            </a:r>
            <a:r>
              <a:rPr/>
              <a:t> the quality control inspection?</a:t>
            </a:r>
          </a:p>
          <a:p>
            <a:pPr lvl="1">
              <a:buAutoNum type="arabicPeriod"/>
            </a:pPr>
            <a:r>
              <a:rPr/>
              <a:t>1.82%       4. 93.12%</a:t>
            </a:r>
          </a:p>
          <a:p>
            <a:pPr lvl="1">
              <a:buAutoNum type="arabicPeriod"/>
            </a:pPr>
            <a:r>
              <a:rPr/>
              <a:t>3.44%       5. 95.56%</a:t>
            </a:r>
          </a:p>
          <a:p>
            <a:pPr lvl="1">
              <a:buAutoNum type="arabicPeriod"/>
            </a:pPr>
            <a:r>
              <a:rPr/>
              <a:t>6.88%</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percentage of bottles </a:t>
                </a:r>
                <a:r>
                  <a:rPr b="1"/>
                  <a:t>pass</a:t>
                </a:r>
                <a:r>
                  <a:rPr/>
                  <a:t> the quality control inspection?</a:t>
                </a:r>
              </a:p>
              <a:p>
                <a:pPr lvl="1">
                  <a:buAutoNum type="arabicPeriod"/>
                </a:pPr>
                <a:r>
                  <a:rPr/>
                  <a:t>1.82%       4.</a:t>
                </a:r>
              </a:p>
              <a:p>
                <a:pPr lvl="1">
                  <a:buNone/>
                </a:pPr>
                <a:r>
                  <a:rPr/>
                  <a:t>93.12%</a:t>
                </a:r>
              </a:p>
              <a:p>
                <a:pPr lvl="1">
                  <a:buAutoNum type="arabicPeriod"/>
                </a:pPr>
                <a:r>
                  <a:rPr/>
                  <a:t>3.44%       5. 95.56%</a:t>
                </a:r>
              </a:p>
              <a:p>
                <a:pPr lvl="1">
                  <a:buAutoNum type="arabicPeriod"/>
                </a:pPr>
                <a:r>
                  <a:rPr/>
                  <a:t>6.88%</a:t>
                </a:r>
              </a:p>
              <a:p>
                <a:pPr lvl="0" marL="0" indent="0">
                  <a:buNone/>
                </a:pPr>
              </a:p>
              <a:p>
                <a:pPr lvl="0" marL="0" indent="0">
                  <a:buNone/>
                </a:pPr>
              </a:p>
              <a:p>
                <a:pPr lvl="0" marL="0" indent="0">
                  <a:buNone/>
                </a:pPr>
              </a:p>
              <a:p>
                <a:pPr lvl="0" marL="0" indent="0">
                  <a:buNone/>
                </a:pP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sSub>
                              <m:e>
                                <m:r>
                                  <m:t>Z</m:t>
                                </m:r>
                              </m:e>
                              <m:sub>
                                <m:r>
                                  <m:t>35.8</m:t>
                                </m:r>
                              </m:sub>
                            </m:sSub>
                          </m:e>
                          <m:e>
                            <m:r>
                              <m:t>=</m:t>
                            </m:r>
                            <m:f>
                              <m:fPr>
                                <m:type m:val="bar"/>
                              </m:fPr>
                              <m:num>
                                <m:r>
                                  <m:t>35.8</m:t>
                                </m:r>
                                <m:r>
                                  <m:t>−</m:t>
                                </m:r>
                                <m:r>
                                  <m:t>36</m:t>
                                </m:r>
                              </m:num>
                              <m:den>
                                <m:r>
                                  <m:t>0.11</m:t>
                                </m:r>
                              </m:den>
                            </m:f>
                            <m:r>
                              <m:t>=</m:t>
                            </m:r>
                            <m:r>
                              <m:t>−</m:t>
                            </m:r>
                            <m:r>
                              <m:t>1.82</m:t>
                            </m:r>
                          </m:e>
                        </m:mr>
                        <m:mr>
                          <m:e>
                            <m:sSub>
                              <m:e>
                                <m:r>
                                  <m:t>Z</m:t>
                                </m:r>
                              </m:e>
                              <m:sub>
                                <m:r>
                                  <m:t>36.2</m:t>
                                </m:r>
                              </m:sub>
                            </m:sSub>
                          </m:e>
                          <m:e>
                            <m:r>
                              <m:t>=</m:t>
                            </m:r>
                            <m:f>
                              <m:fPr>
                                <m:type m:val="bar"/>
                              </m:fPr>
                              <m:num>
                                <m:r>
                                  <m:t>36.2</m:t>
                                </m:r>
                                <m:r>
                                  <m:t>−</m:t>
                                </m:r>
                                <m:r>
                                  <m:t>36</m:t>
                                </m:r>
                              </m:num>
                              <m:den>
                                <m:r>
                                  <m:t>0.11</m:t>
                                </m:r>
                              </m:den>
                            </m:f>
                            <m:r>
                              <m:t>=</m:t>
                            </m:r>
                            <m:r>
                              <m:t>1.82</m:t>
                            </m:r>
                          </m:e>
                        </m:mr>
                        <m:mr>
                          <m:e>
                            <m:r>
                              <m:t>P</m:t>
                            </m:r>
                            <m:r>
                              <m:t>(</m:t>
                            </m:r>
                            <m:r>
                              <m:t>35.8</m:t>
                            </m:r>
                            <m:r>
                              <m:t>&lt;</m:t>
                            </m:r>
                            <m:r>
                              <m:t>X</m:t>
                            </m:r>
                            <m:r>
                              <m:t>&lt;</m:t>
                            </m:r>
                            <m:r>
                              <m:t>36.2</m:t>
                            </m:r>
                            <m:r>
                              <m:t>)</m:t>
                            </m:r>
                          </m:e>
                          <m:e>
                            <m:r>
                              <m:t>=</m:t>
                            </m:r>
                            <m:r>
                              <m:t>P</m:t>
                            </m:r>
                            <m:r>
                              <m:t>(</m:t>
                            </m:r>
                            <m:r>
                              <m:t>−</m:t>
                            </m:r>
                            <m:r>
                              <m:t>1.82</m:t>
                            </m:r>
                            <m:r>
                              <m:t>&lt;</m:t>
                            </m:r>
                            <m:r>
                              <m:t>Z</m:t>
                            </m:r>
                            <m:r>
                              <m:t>&lt;</m:t>
                            </m:r>
                            <m:r>
                              <m:t>1.82</m:t>
                            </m:r>
                            <m:r>
                              <m:t>)</m:t>
                            </m:r>
                            <m:r>
                              <m:t>=</m:t>
                            </m:r>
                            <m:r>
                              <m:t>0.9656</m:t>
                            </m:r>
                            <m:r>
                              <m:t>−</m:t>
                            </m:r>
                            <m:r>
                              <m:t>0.0344</m:t>
                            </m:r>
                            <m:r>
                              <m:t>=</m:t>
                            </m:r>
                            <m:r>
                              <m:t>0.9312</m:t>
                            </m:r>
                            <m:r>
                              <m:t>=</m:t>
                            </m:r>
                            <m:r>
                              <m:t>93.12</m:t>
                            </m:r>
                            <m:r>
                              <m:t>%</m:t>
                            </m:r>
                          </m:e>
                        </m:mr>
                      </m:m>
                    </m:oMath>
                  </m:oMathPara>
                </a14:m>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Finding</a:t>
            </a:r>
            <a:r>
              <a:rPr/>
              <a:t> </a:t>
            </a:r>
            <a:r>
              <a:rPr/>
              <a:t>Cutoff</a:t>
            </a:r>
            <a:r>
              <a:rPr/>
              <a:t> </a:t>
            </a:r>
            <a:r>
              <a:rPr/>
              <a:t>Points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Body temperatures of healthy humans are distributed nearly normally with mean 98.2</a:t>
                </a:r>
                <a14:m>
                  <m:oMath xmlns:m="http://schemas.openxmlformats.org/officeDocument/2006/math">
                    <m:sSup>
                      <m:e>
                        <m:r>
                          <m:t>​</m:t>
                        </m:r>
                      </m:e>
                      <m:sup>
                        <m:r>
                          <m:t>∘</m:t>
                        </m:r>
                      </m:sup>
                    </m:sSup>
                  </m:oMath>
                </a14:m>
                <a:r>
                  <a:rPr/>
                  <a:t>F and standard deviation 0.73</a:t>
                </a:r>
                <a14:m>
                  <m:oMath xmlns:m="http://schemas.openxmlformats.org/officeDocument/2006/math">
                    <m:sSup>
                      <m:e>
                        <m:r>
                          <m:t>​</m:t>
                        </m:r>
                      </m:e>
                      <m:sup>
                        <m:r>
                          <m:t>∘</m:t>
                        </m:r>
                      </m:sup>
                    </m:sSup>
                  </m:oMath>
                </a14:m>
                <a:r>
                  <a:rPr/>
                  <a:t>F. What is the cutoff for the lowest 3% of human body temperatures?</a:t>
                </a:r>
              </a:p>
              <a:p>
                <a:pPr lvl="0" marL="0" indent="0">
                  <a:buNone/>
                </a:pPr>
              </a:p>
              <a:p>
                <a:pPr lvl="0" marL="0" indent="0">
                  <a:buNone/>
                </a:pPr>
              </a:p>
              <a:p>
                <a:pPr lvl="0" marL="0" indent="0">
                  <a:buNone/>
                </a:pP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P</m:t>
                            </m:r>
                            <m:r>
                              <m:t>(</m:t>
                            </m:r>
                            <m:r>
                              <m:t>X</m:t>
                            </m:r>
                            <m:r>
                              <m:t>&lt;</m:t>
                            </m:r>
                            <m:r>
                              <m:t>x</m:t>
                            </m:r>
                            <m:r>
                              <m:t>)</m:t>
                            </m:r>
                          </m:e>
                          <m:e>
                            <m:r>
                              <m:t>=</m:t>
                            </m:r>
                            <m:r>
                              <m:t>0.03</m:t>
                            </m:r>
                            <m:r>
                              <m:t>→</m:t>
                            </m:r>
                            <m:r>
                              <m:t>P</m:t>
                            </m:r>
                            <m:r>
                              <m:t>(</m:t>
                            </m:r>
                            <m:r>
                              <m:t>Z</m:t>
                            </m:r>
                            <m:r>
                              <m:t>&lt;</m:t>
                            </m:r>
                            <m:r>
                              <m:t>−</m:t>
                            </m:r>
                            <m:r>
                              <m:t>1.88</m:t>
                            </m:r>
                            <m:r>
                              <m:t>)</m:t>
                            </m:r>
                            <m:r>
                              <m:t>=</m:t>
                            </m:r>
                            <m:r>
                              <m:t>0.03</m:t>
                            </m:r>
                          </m:e>
                        </m:mr>
                        <m:mr>
                          <m:e>
                            <m:r>
                              <m:t>Z</m:t>
                            </m:r>
                          </m:e>
                          <m:e>
                            <m:r>
                              <m:t>=</m:t>
                            </m:r>
                            <m:f>
                              <m:fPr>
                                <m:type m:val="bar"/>
                              </m:fPr>
                              <m:num>
                                <m:r>
                                  <m:rPr>
                                    <m:sty m:val="p"/>
                                  </m:rPr>
                                  <m:t>obs</m:t>
                                </m:r>
                                <m:r>
                                  <m:t>−</m:t>
                                </m:r>
                                <m:r>
                                  <m:rPr>
                                    <m:sty m:val="p"/>
                                  </m:rPr>
                                  <m:t>mean</m:t>
                                </m:r>
                              </m:num>
                              <m:den>
                                <m:r>
                                  <m:rPr>
                                    <m:sty m:val="p"/>
                                  </m:rPr>
                                  <m:t>SD</m:t>
                                </m:r>
                              </m:den>
                            </m:f>
                            <m:r>
                              <m:t>→</m:t>
                            </m:r>
                            <m:f>
                              <m:fPr>
                                <m:type m:val="bar"/>
                              </m:fPr>
                              <m:num>
                                <m:r>
                                  <m:t>x</m:t>
                                </m:r>
                                <m:r>
                                  <m:t>−</m:t>
                                </m:r>
                                <m:r>
                                  <m:t>98.2</m:t>
                                </m:r>
                              </m:num>
                              <m:den>
                                <m:r>
                                  <m:t>0.73</m:t>
                                </m:r>
                              </m:den>
                            </m:f>
                            <m:r>
                              <m:t>=</m:t>
                            </m:r>
                            <m:r>
                              <m:t>−</m:t>
                            </m:r>
                            <m:r>
                              <m:t>1.88</m:t>
                            </m:r>
                          </m:e>
                        </m:mr>
                        <m:mr>
                          <m:e>
                            <m:r>
                              <m:t>x</m:t>
                            </m:r>
                          </m:e>
                          <m:e>
                            <m:r>
                              <m:t>=</m:t>
                            </m:r>
                            <m:r>
                              <m:t>(</m:t>
                            </m:r>
                            <m:r>
                              <m:t>−</m:t>
                            </m:r>
                            <m:r>
                              <m:t>1.88</m:t>
                            </m:r>
                            <m:r>
                              <m:t>×</m:t>
                            </m:r>
                            <m:r>
                              <m:t>0.73</m:t>
                            </m:r>
                            <m:r>
                              <m:t>)</m:t>
                            </m:r>
                            <m:r>
                              <m:t>+</m:t>
                            </m:r>
                            <m:r>
                              <m:t>98.2</m:t>
                            </m:r>
                            <m:r>
                              <m:t>=</m:t>
                            </m:r>
                            <m:sSup>
                              <m:e>
                                <m:r>
                                  <m:t>96.8</m:t>
                                </m:r>
                              </m:e>
                              <m:sup>
                                <m:r>
                                  <m:t>∘</m:t>
                                </m:r>
                              </m:sup>
                            </m:sSup>
                            <m:r>
                              <m:rPr>
                                <m:sty m:val="p"/>
                              </m:rPr>
                              <m:t>F</m:t>
                            </m:r>
                          </m:e>
                        </m:mr>
                      </m:m>
                    </m:oMath>
                  </m:oMathPara>
                </a14:m>
              </a:p>
              <a:p>
                <a:pPr lvl="0" marL="0" indent="0">
                  <a:buNone/>
                </a:pPr>
                <a:r>
                  <a:rPr/>
                  <a:t>Mackowiak, Wasserman, and Levine (1992), A Critical Appraisal of 98.6 Degrees F, the Upper Limit of the Normal Body Temperature, and Other Legacies of Carl Reinhold August Wunderlick.</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Body temperatures of healthy humans are distributed nearly normally with mean 98.2</a:t>
                </a:r>
                <a14:m>
                  <m:oMath xmlns:m="http://schemas.openxmlformats.org/officeDocument/2006/math">
                    <m:sSup>
                      <m:e>
                        <m:r>
                          <m:t>​</m:t>
                        </m:r>
                      </m:e>
                      <m:sup>
                        <m:r>
                          <m:t>∘</m:t>
                        </m:r>
                      </m:sup>
                    </m:sSup>
                  </m:oMath>
                </a14:m>
                <a:r>
                  <a:rPr/>
                  <a:t>F and standard deviation 0.73</a:t>
                </a:r>
                <a14:m>
                  <m:oMath xmlns:m="http://schemas.openxmlformats.org/officeDocument/2006/math">
                    <m:sSup>
                      <m:e>
                        <m:r>
                          <m:t>​</m:t>
                        </m:r>
                      </m:e>
                      <m:sup>
                        <m:r>
                          <m:t>∘</m:t>
                        </m:r>
                      </m:sup>
                    </m:sSup>
                  </m:oMath>
                </a14:m>
                <a:r>
                  <a:rPr/>
                  <a:t>F. What is the cutoff for the highest 10% of human body temperatures?</a:t>
                </a:r>
              </a:p>
              <a:p>
                <a:pPr lvl="1">
                  <a:buAutoNum type="arabicPeriod"/>
                </a:pPr>
                <a:r>
                  <a:rPr/>
                  <a:t>97.3</a:t>
                </a:r>
                <a14:m>
                  <m:oMath xmlns:m="http://schemas.openxmlformats.org/officeDocument/2006/math">
                    <m:sSup>
                      <m:e>
                        <m:r>
                          <m:t>​</m:t>
                        </m:r>
                      </m:e>
                      <m:sup>
                        <m:r>
                          <m:t>∘</m:t>
                        </m:r>
                      </m:sup>
                    </m:sSup>
                  </m:oMath>
                </a14:m>
                <a:r>
                  <a:rPr/>
                  <a:t>F       3. 99.4</a:t>
                </a:r>
                <a14:m>
                  <m:oMath xmlns:m="http://schemas.openxmlformats.org/officeDocument/2006/math">
                    <m:sSup>
                      <m:e>
                        <m:r>
                          <m:t>​</m:t>
                        </m:r>
                      </m:e>
                      <m:sup>
                        <m:r>
                          <m:t>∘</m:t>
                        </m:r>
                      </m:sup>
                    </m:sSup>
                  </m:oMath>
                </a14:m>
                <a:r>
                  <a:rPr/>
                  <a:t>F</a:t>
                </a:r>
              </a:p>
              <a:p>
                <a:pPr lvl="1">
                  <a:buAutoNum type="arabicPeriod"/>
                </a:pPr>
                <a:r>
                  <a:rPr/>
                  <a:t>99.1</a:t>
                </a:r>
                <a14:m>
                  <m:oMath xmlns:m="http://schemas.openxmlformats.org/officeDocument/2006/math">
                    <m:sSup>
                      <m:e>
                        <m:r>
                          <m:t>​</m:t>
                        </m:r>
                      </m:e>
                      <m:sup>
                        <m:r>
                          <m:t>∘</m:t>
                        </m:r>
                      </m:sup>
                    </m:sSup>
                  </m:oMath>
                </a14:m>
                <a:r>
                  <a:rPr/>
                  <a:t>F       4. 99.6</a:t>
                </a:r>
                <a14:m>
                  <m:oMath xmlns:m="http://schemas.openxmlformats.org/officeDocument/2006/math">
                    <m:sSup>
                      <m:e>
                        <m:r>
                          <m:t>​</m:t>
                        </m:r>
                      </m:e>
                      <m:sup>
                        <m:r>
                          <m:t>∘</m:t>
                        </m:r>
                      </m:sup>
                    </m:sSup>
                  </m:oMath>
                </a14:m>
                <a:r>
                  <a:rPr/>
                  <a:t>F</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Body temperatures of healthy humans are distributed nearly normally with mean 98.2</a:t>
                </a:r>
                <a14:m>
                  <m:oMath xmlns:m="http://schemas.openxmlformats.org/officeDocument/2006/math">
                    <m:sSup>
                      <m:e>
                        <m:r>
                          <m:t>​</m:t>
                        </m:r>
                      </m:e>
                      <m:sup>
                        <m:r>
                          <m:t>∘</m:t>
                        </m:r>
                      </m:sup>
                    </m:sSup>
                  </m:oMath>
                </a14:m>
                <a:r>
                  <a:rPr/>
                  <a:t>F and standard deviation 0.73</a:t>
                </a:r>
                <a14:m>
                  <m:oMath xmlns:m="http://schemas.openxmlformats.org/officeDocument/2006/math">
                    <m:sSup>
                      <m:e>
                        <m:r>
                          <m:t>​</m:t>
                        </m:r>
                      </m:e>
                      <m:sup>
                        <m:r>
                          <m:t>∘</m:t>
                        </m:r>
                      </m:sup>
                    </m:sSup>
                  </m:oMath>
                </a14:m>
                <a:r>
                  <a:rPr/>
                  <a:t>F. What is the cutoff for the highest 10% of human body temperatures?</a:t>
                </a:r>
              </a:p>
              <a:p>
                <a:pPr lvl="1">
                  <a:buAutoNum type="arabicPeriod"/>
                </a:pPr>
                <a:r>
                  <a:rPr/>
                  <a:t>97.3</a:t>
                </a:r>
                <a14:m>
                  <m:oMath xmlns:m="http://schemas.openxmlformats.org/officeDocument/2006/math">
                    <m:sSup>
                      <m:e>
                        <m:r>
                          <m:t>​</m:t>
                        </m:r>
                      </m:e>
                      <m:sup>
                        <m:r>
                          <m:t>∘</m:t>
                        </m:r>
                      </m:sup>
                    </m:sSup>
                  </m:oMath>
                </a14:m>
                <a:r>
                  <a:rPr/>
                  <a:t>F       3. 99.4</a:t>
                </a:r>
                <a14:m>
                  <m:oMath xmlns:m="http://schemas.openxmlformats.org/officeDocument/2006/math">
                    <m:sSup>
                      <m:e>
                        <m:r>
                          <m:t>​</m:t>
                        </m:r>
                      </m:e>
                      <m:sup>
                        <m:r>
                          <m:t>∘</m:t>
                        </m:r>
                      </m:sup>
                    </m:sSup>
                  </m:oMath>
                </a14:m>
                <a:r>
                  <a:rPr/>
                  <a:t>F</a:t>
                </a:r>
              </a:p>
              <a:p>
                <a:pPr lvl="1">
                  <a:buAutoNum type="arabicPeriod"/>
                </a:pPr>
                <a:r>
                  <a:rPr/>
                  <a:t>99.1</a:t>
                </a:r>
                <a14:m>
                  <m:oMath xmlns:m="http://schemas.openxmlformats.org/officeDocument/2006/math">
                    <m:sSup>
                      <m:e>
                        <m:r>
                          <m:t>​</m:t>
                        </m:r>
                      </m:e>
                      <m:sup>
                        <m:r>
                          <m:t>∘</m:t>
                        </m:r>
                      </m:sup>
                    </m:sSup>
                  </m:oMath>
                </a14:m>
                <a:r>
                  <a:rPr/>
                  <a:t>F       4. 99.6</a:t>
                </a:r>
                <a14:m>
                  <m:oMath xmlns:m="http://schemas.openxmlformats.org/officeDocument/2006/math">
                    <m:sSup>
                      <m:e>
                        <m:r>
                          <m:t>​</m:t>
                        </m:r>
                      </m:e>
                      <m:sup>
                        <m:r>
                          <m:t>∘</m:t>
                        </m:r>
                      </m:sup>
                    </m:sSup>
                  </m:oMath>
                </a14:m>
                <a:r>
                  <a:rPr/>
                  <a:t>F</a:t>
                </a:r>
              </a:p>
              <a:p>
                <a:pPr lvl="0" marL="0" indent="0">
                  <a:buNone/>
                </a:pPr>
              </a:p>
              <a:p>
                <a:pPr lvl="0" marL="0" indent="0">
                  <a:buNone/>
                </a:pP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P</m:t>
                            </m:r>
                            <m:r>
                              <m:t>(</m:t>
                            </m:r>
                            <m:r>
                              <m:t>X</m:t>
                            </m:r>
                            <m:r>
                              <m:t>&gt;</m:t>
                            </m:r>
                            <m:r>
                              <m:t>x</m:t>
                            </m:r>
                            <m:r>
                              <m:t>)</m:t>
                            </m:r>
                          </m:e>
                          <m:e>
                            <m:r>
                              <m:t>=</m:t>
                            </m:r>
                            <m:r>
                              <m:t>0.10</m:t>
                            </m:r>
                            <m:r>
                              <m:t>→</m:t>
                            </m:r>
                            <m:r>
                              <m:t>P</m:t>
                            </m:r>
                            <m:r>
                              <m:t>(</m:t>
                            </m:r>
                            <m:r>
                              <m:t>Z</m:t>
                            </m:r>
                            <m:r>
                              <m:t>&gt;</m:t>
                            </m:r>
                            <m:r>
                              <m:t>1.28</m:t>
                            </m:r>
                            <m:r>
                              <m:t>)</m:t>
                            </m:r>
                            <m:r>
                              <m:t>=</m:t>
                            </m:r>
                            <m:r>
                              <m:t>0.10</m:t>
                            </m:r>
                          </m:e>
                        </m:mr>
                        <m:mr>
                          <m:e>
                            <m:r>
                              <m:t>Z</m:t>
                            </m:r>
                          </m:e>
                          <m:e>
                            <m:r>
                              <m:t>=</m:t>
                            </m:r>
                            <m:f>
                              <m:fPr>
                                <m:type m:val="bar"/>
                              </m:fPr>
                              <m:num>
                                <m:r>
                                  <m:rPr>
                                    <m:sty m:val="p"/>
                                  </m:rPr>
                                  <m:t>obs</m:t>
                                </m:r>
                                <m:r>
                                  <m:t>−</m:t>
                                </m:r>
                                <m:r>
                                  <m:rPr>
                                    <m:sty m:val="p"/>
                                  </m:rPr>
                                  <m:t>mean</m:t>
                                </m:r>
                              </m:num>
                              <m:den>
                                <m:r>
                                  <m:rPr>
                                    <m:sty m:val="p"/>
                                  </m:rPr>
                                  <m:t>SD</m:t>
                                </m:r>
                              </m:den>
                            </m:f>
                            <m:r>
                              <m:t>→</m:t>
                            </m:r>
                            <m:f>
                              <m:fPr>
                                <m:type m:val="bar"/>
                              </m:fPr>
                              <m:num>
                                <m:r>
                                  <m:t>x</m:t>
                                </m:r>
                                <m:r>
                                  <m:t>−</m:t>
                                </m:r>
                                <m:r>
                                  <m:t>98.2</m:t>
                                </m:r>
                              </m:num>
                              <m:den>
                                <m:r>
                                  <m:t>0.73</m:t>
                                </m:r>
                              </m:den>
                            </m:f>
                            <m:r>
                              <m:t>=</m:t>
                            </m:r>
                            <m:r>
                              <m:t>1.28</m:t>
                            </m:r>
                          </m:e>
                        </m:mr>
                        <m:mr>
                          <m:e>
                            <m:r>
                              <m:t>x</m:t>
                            </m:r>
                          </m:e>
                          <m:e>
                            <m:r>
                              <m:t>=</m:t>
                            </m:r>
                            <m:r>
                              <m:t>(</m:t>
                            </m:r>
                            <m:r>
                              <m:t>1.28</m:t>
                            </m:r>
                            <m:r>
                              <m:t>×</m:t>
                            </m:r>
                            <m:r>
                              <m:t>0.73</m:t>
                            </m:r>
                            <m:r>
                              <m:t>)</m:t>
                            </m:r>
                            <m:r>
                              <m:t>+</m:t>
                            </m:r>
                            <m:r>
                              <m:t>98.2</m:t>
                            </m:r>
                            <m:r>
                              <m:t>=</m:t>
                            </m:r>
                            <m:sSup>
                              <m:e>
                                <m:r>
                                  <m:t>99.1</m:t>
                                </m:r>
                              </m:e>
                              <m:sup>
                                <m:r>
                                  <m:t>∘</m:t>
                                </m:r>
                              </m:sup>
                            </m:sSup>
                            <m:r>
                              <m:rPr>
                                <m:sty m:val="p"/>
                              </m:rPr>
                              <m:t>F</m:t>
                            </m:r>
                          </m:e>
                        </m:mr>
                      </m:m>
                    </m:oMath>
                  </m:oMathPara>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Normal</a:t>
            </a:r>
            <a:r>
              <a:rPr/>
              <a:t> </a:t>
            </a:r>
            <a:r>
              <a:rPr/>
              <a:t>Distribution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68-95-99.7</a:t>
            </a:r>
            <a:r>
              <a:rPr/>
              <a:t> </a:t>
            </a:r>
            <a:r>
              <a:rPr/>
              <a:t>Rule</a:t>
            </a:r>
          </a:p>
        </p:txBody>
      </p:sp>
      <p:sp>
        <p:nvSpPr>
          <p:cNvPr id="3" name="Content Placeholder 2"/>
          <p:cNvSpPr>
            <a:spLocks noGrp="1"/>
          </p:cNvSpPr>
          <p:nvPr>
            <p:ph idx="1"/>
          </p:nvPr>
        </p:nvSpPr>
        <p:spPr/>
        <p:txBody>
          <a:bodyPr/>
          <a:lstStyle/>
          <a:p>
            <a:pPr lvl="0" marL="0" indent="0">
              <a:buNone/>
            </a:pPr>
            <a:r>
              <a:rPr/>
              <a:t>For normally distributed data,</a:t>
            </a:r>
          </a:p>
          <a:p>
            <a:pPr lvl="1"/>
            <a:r>
              <a:rPr/>
              <a:t>about 68% falls within 1 SD of the mean</a:t>
            </a:r>
          </a:p>
          <a:p>
            <a:pPr lvl="1"/>
            <a:r>
              <a:rPr/>
              <a:t>about 95% falls within 2 SD of the mean</a:t>
            </a:r>
          </a:p>
          <a:p>
            <a:pPr lvl="1"/>
            <a:r>
              <a:rPr/>
              <a:t>about 99.7% falls within 3 SD of the mean</a:t>
            </a:r>
          </a:p>
          <a:p>
            <a:pPr lvl="0" marL="0" indent="0">
              <a:buNone/>
            </a:pPr>
            <a:r>
              <a:rPr/>
              <a:t>It is possible for observations to fall 4, 5 or even more standard deviations away from the mean, but these occurrences are very rare if the data are nearly normal.</a:t>
            </a:r>
          </a:p>
          <a:p>
            <a:pPr lvl="0" marL="0" indent="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Describing</a:t>
            </a:r>
            <a:r>
              <a:rPr/>
              <a:t> </a:t>
            </a:r>
            <a:r>
              <a:rPr/>
              <a:t>variability</a:t>
            </a:r>
            <a:r>
              <a:rPr/>
              <a:t> </a:t>
            </a:r>
            <a:r>
              <a:rPr/>
              <a:t>using</a:t>
            </a:r>
            <a:r>
              <a:rPr/>
              <a:t> </a:t>
            </a:r>
            <a:r>
              <a:rPr/>
              <a:t>the</a:t>
            </a:r>
            <a:r>
              <a:rPr/>
              <a:t> </a:t>
            </a:r>
            <a:r>
              <a:rPr/>
              <a:t>68-95-99.7</a:t>
            </a:r>
            <a:r>
              <a:rPr/>
              <a:t> </a:t>
            </a:r>
            <a:r>
              <a:rPr/>
              <a:t>Rule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SAT scores are distributed nearly normally, with mean 1500 and standard deviation 300.</a:t>
                </a:r>
              </a:p>
              <a:p>
                <a:pPr lvl="1"/>
                <a14:m>
                  <m:oMath xmlns:m="http://schemas.openxmlformats.org/officeDocument/2006/math">
                    <m:r>
                      <m:t>≈</m:t>
                    </m:r>
                  </m:oMath>
                </a14:m>
                <a:r>
                  <a:rPr/>
                  <a:t> 68% of students score between 1200 and 1800 on the SAT</a:t>
                </a:r>
              </a:p>
              <a:p>
                <a:pPr lvl="1"/>
                <a14:m>
                  <m:oMath xmlns:m="http://schemas.openxmlformats.org/officeDocument/2006/math">
                    <m:r>
                      <m:t>≈</m:t>
                    </m:r>
                  </m:oMath>
                </a14:m>
                <a:r>
                  <a:rPr/>
                  <a:t> 95% of students score between 900 and 2100 on the SAT</a:t>
                </a:r>
              </a:p>
              <a:p>
                <a:pPr lvl="1"/>
                <a14:m>
                  <m:oMath xmlns:m="http://schemas.openxmlformats.org/officeDocument/2006/math">
                    <m:r>
                      <m:t>≈</m:t>
                    </m:r>
                  </m:oMath>
                </a14:m>
                <a:r>
                  <a:rPr/>
                  <a:t> 99.7% of students score between 600 and 2400 on the SAT</a:t>
                </a:r>
              </a:p>
              <a:p>
                <a:pPr lvl="0" marL="0" indent="0">
                  <a:buNone/>
                </a:pPr>
              </a:p>
              <a:p>
                <a:pPr lvl="0" marL="0" indent="0">
                  <a:buNone/>
                </a:pPr>
                <a:r>
                  <a:rPr/>
                  <a:t>Note that it is not possible to achieve more than 2400 points on the SAT. In 2015, 1.7 million students took the SAT, with an average score of 1490 and less than 8500 students scoring higher than 2280.</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Number</a:t>
            </a:r>
            <a:r>
              <a:rPr/>
              <a:t> </a:t>
            </a:r>
            <a:r>
              <a:rPr/>
              <a:t>of</a:t>
            </a:r>
            <a:r>
              <a:rPr/>
              <a:t> </a:t>
            </a:r>
            <a:r>
              <a:rPr/>
              <a:t>nights</a:t>
            </a:r>
            <a:r>
              <a:rPr/>
              <a:t> </a:t>
            </a:r>
            <a:r>
              <a:rPr/>
              <a:t>of</a:t>
            </a:r>
            <a:r>
              <a:rPr/>
              <a:t> </a:t>
            </a:r>
            <a:r>
              <a:rPr/>
              <a:t>sleep</a:t>
            </a:r>
            <a:r>
              <a:rPr/>
              <a:t> </a:t>
            </a:r>
            <a:r>
              <a:rPr/>
              <a:t>on</a:t>
            </a:r>
            <a:r>
              <a:rPr/>
              <a:t> </a:t>
            </a:r>
            <a:r>
              <a:rPr/>
              <a:t>school</a:t>
            </a:r>
            <a:r>
              <a:rPr/>
              <a:t> </a:t>
            </a:r>
            <a:r>
              <a:rPr/>
              <a:t>nights</a:t>
            </a:r>
          </a:p>
        </p:txBody>
      </p:sp>
      <p:sp>
        <p:nvSpPr>
          <p:cNvPr id="3" name="Content Placeholder 2"/>
          <p:cNvSpPr>
            <a:spLocks noGrp="1"/>
          </p:cNvSpPr>
          <p:nvPr>
            <p:ph idx="1"/>
          </p:nvPr>
        </p:nvSpPr>
        <p:spPr/>
        <p:txBody>
          <a:bodyPr/>
          <a:lstStyle/>
          <a:p>
            <a:pPr lvl="0" marL="0" indent="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Number</a:t>
            </a:r>
            <a:r>
              <a:rPr/>
              <a:t> </a:t>
            </a:r>
            <a:r>
              <a:rPr/>
              <a:t>of</a:t>
            </a:r>
            <a:r>
              <a:rPr/>
              <a:t> </a:t>
            </a:r>
            <a:r>
              <a:rPr/>
              <a:t>nights</a:t>
            </a:r>
            <a:r>
              <a:rPr/>
              <a:t> </a:t>
            </a:r>
            <a:r>
              <a:rPr/>
              <a:t>of</a:t>
            </a:r>
            <a:r>
              <a:rPr/>
              <a:t> </a:t>
            </a:r>
            <a:r>
              <a:rPr/>
              <a:t>sleep</a:t>
            </a:r>
            <a:r>
              <a:rPr/>
              <a:t> </a:t>
            </a:r>
            <a:r>
              <a:rPr/>
              <a:t>on</a:t>
            </a:r>
            <a:r>
              <a:rPr/>
              <a:t> </a:t>
            </a:r>
            <a:r>
              <a:rPr/>
              <a:t>school</a:t>
            </a:r>
            <a:r>
              <a:rPr/>
              <a:t> </a:t>
            </a:r>
            <a:r>
              <a:rPr/>
              <a:t>nights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r>
                  <a:rPr/>
                  <a:t>Mean = 6.88 hours, SD = 0.92 hours.  72% of the data are within 1 SD of the mean: 6.88 </a:t>
                </a:r>
                <a14:m>
                  <m:oMath xmlns:m="http://schemas.openxmlformats.org/officeDocument/2006/math">
                    <m:r>
                      <m:t>±</m:t>
                    </m:r>
                  </m:oMath>
                </a14:m>
                <a:r>
                  <a:rPr/>
                  <a:t> 0.93.</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Number</a:t>
            </a:r>
            <a:r>
              <a:rPr/>
              <a:t> </a:t>
            </a:r>
            <a:r>
              <a:rPr/>
              <a:t>of</a:t>
            </a:r>
            <a:r>
              <a:rPr/>
              <a:t> </a:t>
            </a:r>
            <a:r>
              <a:rPr/>
              <a:t>nights</a:t>
            </a:r>
            <a:r>
              <a:rPr/>
              <a:t> </a:t>
            </a:r>
            <a:r>
              <a:rPr/>
              <a:t>of</a:t>
            </a:r>
            <a:r>
              <a:rPr/>
              <a:t> </a:t>
            </a:r>
            <a:r>
              <a:rPr/>
              <a:t>sleep</a:t>
            </a:r>
            <a:r>
              <a:rPr/>
              <a:t> </a:t>
            </a:r>
            <a:r>
              <a:rPr/>
              <a:t>on</a:t>
            </a:r>
            <a:r>
              <a:rPr/>
              <a:t> </a:t>
            </a:r>
            <a:r>
              <a:rPr/>
              <a:t>school</a:t>
            </a:r>
            <a:r>
              <a:rPr/>
              <a:t> </a:t>
            </a:r>
            <a:r>
              <a:rPr/>
              <a:t>nights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r>
                  <a:rPr/>
                  <a:t>Mean = 6.88 hours, SD = 0.92 hours.  72% of the data are within 1 SD of the mean: 6.88 </a:t>
                </a:r>
                <a14:m>
                  <m:oMath xmlns:m="http://schemas.openxmlformats.org/officeDocument/2006/math">
                    <m:r>
                      <m:t>±</m:t>
                    </m:r>
                  </m:oMath>
                </a14:m>
                <a:r>
                  <a:rPr/>
                  <a:t> 0.93. 92% of the data are within 2 SD of the mean: 6.88 </a:t>
                </a:r>
                <a14:m>
                  <m:oMath xmlns:m="http://schemas.openxmlformats.org/officeDocument/2006/math">
                    <m:r>
                      <m:t>±</m:t>
                    </m:r>
                  </m:oMath>
                </a14:m>
                <a:r>
                  <a:rPr/>
                  <a:t> 2 </a:t>
                </a:r>
                <a14:m>
                  <m:oMath xmlns:m="http://schemas.openxmlformats.org/officeDocument/2006/math">
                    <m:r>
                      <m:t>×</m:t>
                    </m:r>
                  </m:oMath>
                </a14:m>
                <a:r>
                  <a:rPr/>
                  <a:t> 0.93.</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Number</a:t>
            </a:r>
            <a:r>
              <a:rPr/>
              <a:t> </a:t>
            </a:r>
            <a:r>
              <a:rPr/>
              <a:t>of</a:t>
            </a:r>
            <a:r>
              <a:rPr/>
              <a:t> </a:t>
            </a:r>
            <a:r>
              <a:rPr/>
              <a:t>nights</a:t>
            </a:r>
            <a:r>
              <a:rPr/>
              <a:t> </a:t>
            </a:r>
            <a:r>
              <a:rPr/>
              <a:t>of</a:t>
            </a:r>
            <a:r>
              <a:rPr/>
              <a:t> </a:t>
            </a:r>
            <a:r>
              <a:rPr/>
              <a:t>sleep</a:t>
            </a:r>
            <a:r>
              <a:rPr/>
              <a:t> </a:t>
            </a:r>
            <a:r>
              <a:rPr/>
              <a:t>on</a:t>
            </a:r>
            <a:r>
              <a:rPr/>
              <a:t> </a:t>
            </a:r>
            <a:r>
              <a:rPr/>
              <a:t>school</a:t>
            </a:r>
            <a:r>
              <a:rPr/>
              <a:t> </a:t>
            </a:r>
            <a:r>
              <a:rPr/>
              <a:t>nights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r>
                  <a:rPr/>
                  <a:t>Mean = 6.88 hours, SD = 0.92 hours.  72% of the data are within 1 SD of the mean: 6.88 </a:t>
                </a:r>
                <a14:m>
                  <m:oMath xmlns:m="http://schemas.openxmlformats.org/officeDocument/2006/math">
                    <m:r>
                      <m:t>±</m:t>
                    </m:r>
                  </m:oMath>
                </a14:m>
                <a:r>
                  <a:rPr/>
                  <a:t> 0.93. 92% of the data are within 2 SD of the mean: 6.88 </a:t>
                </a:r>
                <a14:m>
                  <m:oMath xmlns:m="http://schemas.openxmlformats.org/officeDocument/2006/math">
                    <m:r>
                      <m:t>±</m:t>
                    </m:r>
                  </m:oMath>
                </a14:m>
                <a:r>
                  <a:rPr/>
                  <a:t> 2 </a:t>
                </a:r>
                <a14:m>
                  <m:oMath xmlns:m="http://schemas.openxmlformats.org/officeDocument/2006/math">
                    <m:r>
                      <m:t>×</m:t>
                    </m:r>
                  </m:oMath>
                </a14:m>
                <a:r>
                  <a:rPr/>
                  <a:t> 0.93.  99% of the data are within 3 SD of the mean: 6.88 </a:t>
                </a:r>
                <a14:m>
                  <m:oMath xmlns:m="http://schemas.openxmlformats.org/officeDocument/2006/math">
                    <m:r>
                      <m:t>±</m:t>
                    </m:r>
                  </m:oMath>
                </a14:m>
                <a:r>
                  <a:rPr/>
                  <a:t> 3 </a:t>
                </a:r>
                <a14:m>
                  <m:oMath xmlns:m="http://schemas.openxmlformats.org/officeDocument/2006/math">
                    <m:r>
                      <m:t>×</m:t>
                    </m:r>
                  </m:oMath>
                </a14:m>
                <a:r>
                  <a:rPr/>
                  <a:t> 0.93.</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Which of the following is </a:t>
            </a:r>
            <a:r>
              <a:rPr b="1"/>
              <a:t>false</a:t>
            </a:r>
            <a:r>
              <a:rPr/>
              <a:t>?</a:t>
            </a:r>
          </a:p>
          <a:p>
            <a:pPr lvl="1">
              <a:buAutoNum type="arabicPeriod"/>
            </a:pPr>
            <a:r>
              <a:rPr/>
              <a:t>Majority of Z scores in a right skewed distribution are negative.</a:t>
            </a:r>
          </a:p>
          <a:p>
            <a:pPr lvl="1">
              <a:buAutoNum type="arabicPeriod"/>
            </a:pPr>
            <a:r>
              <a:rPr/>
              <a:t>In a skewed distributions the Z score of the mean might be different than 0.</a:t>
            </a:r>
          </a:p>
          <a:p>
            <a:pPr lvl="1">
              <a:buAutoNum type="arabicPeriod"/>
            </a:pPr>
            <a:r>
              <a:rPr/>
              <a:t>For a normal distribution, IQR is less than 2 x SD.</a:t>
            </a:r>
          </a:p>
          <a:p>
            <a:pPr lvl="1">
              <a:buAutoNum type="arabicPeriod"/>
            </a:pPr>
            <a:r>
              <a:rPr/>
              <a:t>Z scores are helpful for determining how unusual a data point is compared to the rest of the data in the distribution.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Which of the following is </a:t>
            </a:r>
            <a:r>
              <a:rPr b="1"/>
              <a:t>false</a:t>
            </a:r>
            <a:r>
              <a:rPr/>
              <a:t>?</a:t>
            </a:r>
          </a:p>
          <a:p>
            <a:pPr lvl="1">
              <a:buAutoNum type="arabicPeriod"/>
            </a:pPr>
            <a:r>
              <a:rPr/>
              <a:t>Majority of Z scores in a right skewed distribution are negative.</a:t>
            </a:r>
          </a:p>
          <a:p>
            <a:pPr lvl="1">
              <a:buAutoNum type="arabicPeriod"/>
            </a:pPr>
            <a:r>
              <a:rPr/>
              <a:t>In a skewed distributions the Z score of the mean might be different than 0.</a:t>
            </a:r>
          </a:p>
          <a:p>
            <a:pPr lvl="1">
              <a:buAutoNum type="arabicPeriod"/>
            </a:pPr>
            <a:r>
              <a:rPr/>
              <a:t>For a normal distribution, the IQR is less than 2 x SD.</a:t>
            </a:r>
          </a:p>
          <a:p>
            <a:pPr lvl="1">
              <a:buAutoNum type="arabicPeriod"/>
            </a:pPr>
            <a:r>
              <a:rPr/>
              <a:t>Z scores are helpful for determining how unusual a data point is compared to the rest of the data in the distribution.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The</a:t>
            </a:r>
            <a:r>
              <a:rPr/>
              <a:t> </a:t>
            </a:r>
            <a:r>
              <a:rPr/>
              <a:t>Normal</a:t>
            </a:r>
            <a:r>
              <a:rPr/>
              <a:t> </a:t>
            </a:r>
            <a:r>
              <a:rPr/>
              <a:t>Approximation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Evaluating</a:t>
            </a:r>
            <a:r>
              <a:rPr/>
              <a:t> </a:t>
            </a:r>
            <a:r>
              <a:rPr/>
              <a:t>The</a:t>
            </a:r>
            <a:r>
              <a:rPr/>
              <a:t> </a:t>
            </a:r>
            <a:r>
              <a:rPr/>
              <a:t>Normal</a:t>
            </a:r>
            <a:r>
              <a:rPr/>
              <a:t> </a:t>
            </a:r>
            <a:r>
              <a:rPr/>
              <a:t>Approximation</a:t>
            </a:r>
          </a:p>
        </p:txBody>
      </p:sp>
      <p:sp>
        <p:nvSpPr>
          <p:cNvPr id="3" name="Content Placeholder 2"/>
          <p:cNvSpPr>
            <a:spLocks noGrp="1"/>
          </p:cNvSpPr>
          <p:nvPr>
            <p:ph idx="1"/>
          </p:nvPr>
        </p:nvSpPr>
        <p:spPr/>
        <p:txBody>
          <a:bodyPr/>
          <a:lstStyle/>
          <a:p>
            <a:pPr lvl="0" marL="0" indent="0">
              <a:buNone/>
            </a:pPr>
            <a:r>
              <a:rPr/>
              <a:t>We often use the normal distribution as an </a:t>
            </a:r>
            <a:r>
              <a:rPr b="1"/>
              <a:t>approximation</a:t>
            </a:r>
            <a:r>
              <a:rPr/>
              <a:t>, taking real data and assuming it follows the normal.</a:t>
            </a:r>
          </a:p>
          <a:p>
            <a:pPr lvl="0" marL="0" indent="0">
              <a:buNone/>
            </a:pPr>
            <a:r>
              <a:rPr/>
              <a:t> How do we tell whether this is a good assumption?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Normal</a:t>
            </a:r>
            <a:r>
              <a:rPr/>
              <a:t> </a:t>
            </a:r>
            <a:r>
              <a:rPr/>
              <a: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Unimodal and symmetric, bell shaped curve</a:t>
                </a:r>
              </a:p>
              <a:p>
                <a:pPr lvl="1"/>
                <a:r>
                  <a:rPr/>
                  <a:t>Many variables are nearly normal, but none are exactly normal</a:t>
                </a:r>
              </a:p>
              <a:p>
                <a:pPr lvl="1"/>
                <a:r>
                  <a:rPr/>
                  <a:t>Denoted as </a:t>
                </a:r>
                <a14:m>
                  <m:oMath xmlns:m="http://schemas.openxmlformats.org/officeDocument/2006/math">
                    <m:r>
                      <m:rPr>
                        <m:sty m:val="p"/>
                        <m:scr m:val="script"/>
                      </m:rPr>
                      <m:t>N</m:t>
                    </m:r>
                    <m:r>
                      <m:t>(</m:t>
                    </m:r>
                    <m:r>
                      <m:t>μ</m:t>
                    </m:r>
                    <m:r>
                      <m:t>,</m:t>
                    </m:r>
                    <m:r>
                      <m:t>σ</m:t>
                    </m:r>
                    <m:r>
                      <m:t>)</m:t>
                    </m:r>
                    <m:r>
                      <m:t>→</m:t>
                    </m:r>
                  </m:oMath>
                </a14:m>
                <a:r>
                  <a:rPr/>
                  <a:t> Normal with mean </a:t>
                </a:r>
                <a14:m>
                  <m:oMath xmlns:m="http://schemas.openxmlformats.org/officeDocument/2006/math">
                    <m:r>
                      <m:t>μ</m:t>
                    </m:r>
                  </m:oMath>
                </a14:m>
                <a:r>
                  <a:rPr/>
                  <a:t> and standard deviation </a:t>
                </a:r>
                <a14:m>
                  <m:oMath xmlns:m="http://schemas.openxmlformats.org/officeDocument/2006/math">
                    <m:r>
                      <m:t>σ</m:t>
                    </m:r>
                  </m:oMath>
                </a14:m>
              </a:p>
              <a:p>
                <a:pPr lvl="0" marL="0" indent="0">
                  <a:buNone/>
                </a:pP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Normal</a:t>
            </a:r>
            <a:r>
              <a:rPr/>
              <a:t> </a:t>
            </a:r>
            <a:r>
              <a:rPr/>
              <a:t>probability</a:t>
            </a:r>
            <a:r>
              <a:rPr/>
              <a:t> </a:t>
            </a:r>
            <a:r>
              <a:rPr/>
              <a:t>plot</a:t>
            </a:r>
            <a:r>
              <a:rPr/>
              <a:t> </a:t>
            </a:r>
            <a:r>
              <a:rPr/>
              <a:t>(QQ)</a:t>
            </a:r>
          </a:p>
        </p:txBody>
      </p:sp>
      <p:sp>
        <p:nvSpPr>
          <p:cNvPr id="3" name="Content Placeholder 2"/>
          <p:cNvSpPr>
            <a:spLocks noGrp="1"/>
          </p:cNvSpPr>
          <p:nvPr>
            <p:ph idx="1"/>
          </p:nvPr>
        </p:nvSpPr>
        <p:spPr/>
        <p:txBody>
          <a:bodyPr/>
          <a:lstStyle/>
          <a:p>
            <a:pPr lvl="0" marL="0" indent="0">
              <a:buNone/>
            </a:pPr>
            <a:r>
              <a:rPr/>
              <a:t>A histogram and </a:t>
            </a:r>
            <a:r>
              <a:rPr b="1"/>
              <a:t>normal probability plot</a:t>
            </a:r>
            <a:r>
              <a:rPr/>
              <a:t> of a sample of 100 male heights.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cidMHeights.png" id="0" name="Picture 1"/>
          <p:cNvPicPr>
            <a:picLocks noGrp="1" noChangeAspect="1"/>
          </p:cNvPicPr>
          <p:nvPr/>
        </p:nvPicPr>
        <p:blipFill>
          <a:blip r:embed="rId2"/>
          <a:stretch>
            <a:fillRect/>
          </a:stretch>
        </p:blipFill>
        <p:spPr bwMode="auto">
          <a:xfrm>
            <a:off x="457200" y="2019300"/>
            <a:ext cx="8229600" cy="36957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The right hand plot is also called a </a:t>
            </a:r>
            <a:r>
              <a:rPr b="1"/>
              <a:t>quantile-quantile plot</a:t>
            </a:r>
            <a:r>
              <a:rPr/>
              <a:t>, or </a:t>
            </a:r>
            <a:r>
              <a:rPr b="1"/>
              <a:t>QQ plot</a:t>
            </a:r>
            <a:r>
              <a:rPr/>
              <a:t> for short.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normal</a:t>
            </a:r>
            <a:r>
              <a:rPr/>
              <a:t> </a:t>
            </a:r>
            <a:r>
              <a:rPr/>
              <a:t>probability</a:t>
            </a:r>
            <a:r>
              <a:rPr/>
              <a:t> </a:t>
            </a:r>
            <a:r>
              <a:rPr/>
              <a:t>plot</a:t>
            </a:r>
          </a:p>
        </p:txBody>
      </p:sp>
      <p:sp>
        <p:nvSpPr>
          <p:cNvPr id="3" name="Content Placeholder 2"/>
          <p:cNvSpPr>
            <a:spLocks noGrp="1"/>
          </p:cNvSpPr>
          <p:nvPr>
            <p:ph idx="1"/>
          </p:nvPr>
        </p:nvSpPr>
        <p:spPr/>
        <p:txBody>
          <a:bodyPr/>
          <a:lstStyle/>
          <a:p>
            <a:pPr lvl="1"/>
            <a:r>
              <a:rPr/>
              <a:t>Data are plotted on the y-axis of a normal probability plot, and theoretical quantiles (following a normal distribution) on the x-axis.</a:t>
            </a:r>
          </a:p>
          <a:p>
            <a:pPr lvl="1"/>
            <a:r>
              <a:rPr/>
              <a:t>If there is a linear relationship in the plot, then the data follow a nearly normal distribution.</a:t>
            </a:r>
          </a:p>
          <a:p>
            <a:pPr lvl="1"/>
            <a:r>
              <a:rPr/>
              <a:t>Constructing a normal probability plot requires calculating percentiles and corresponding z-scores for each observation, which is tedious. Therefore we generally rely on R when making these plots.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NBA</a:t>
            </a:r>
            <a:r>
              <a:rPr/>
              <a:t> </a:t>
            </a:r>
            <a:r>
              <a:rPr/>
              <a:t>Heights,</a:t>
            </a:r>
            <a:r>
              <a:rPr/>
              <a:t> </a:t>
            </a:r>
            <a:r>
              <a:rPr/>
              <a:t>2008-09</a:t>
            </a:r>
          </a:p>
        </p:txBody>
      </p:sp>
      <p:sp>
        <p:nvSpPr>
          <p:cNvPr id="3" name="Content Placeholder 2"/>
          <p:cNvSpPr>
            <a:spLocks noGrp="1"/>
          </p:cNvSpPr>
          <p:nvPr>
            <p:ph idx="1"/>
          </p:nvPr>
        </p:nvSpPr>
        <p:spPr/>
        <p:txBody>
          <a:bodyPr/>
          <a:lstStyle/>
          <a:p>
            <a:pPr lvl="0" marL="0" indent="0">
              <a:buNone/>
            </a:pPr>
            <a:r>
              <a:rPr/>
              <a:t>Below is a histogram and normal probability plot for the NBA heights from the 2008-2009 season. Do these data appear to follow a normal distribution?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nbaNormal.png" id="0" name="Picture 1"/>
          <p:cNvPicPr>
            <a:picLocks noGrp="1" noChangeAspect="1"/>
          </p:cNvPicPr>
          <p:nvPr/>
        </p:nvPicPr>
        <p:blipFill>
          <a:blip r:embed="rId2"/>
          <a:stretch>
            <a:fillRect/>
          </a:stretch>
        </p:blipFill>
        <p:spPr bwMode="auto">
          <a:xfrm>
            <a:off x="457200" y="2146300"/>
            <a:ext cx="8229600" cy="34290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NBA</a:t>
            </a:r>
            <a:r>
              <a:rPr/>
              <a:t> </a:t>
            </a:r>
            <a:r>
              <a:rPr/>
              <a:t>Heights,</a:t>
            </a:r>
            <a:r>
              <a:rPr/>
              <a:t> </a:t>
            </a:r>
            <a:r>
              <a:rPr/>
              <a:t>2008-09</a:t>
            </a:r>
          </a:p>
        </p:txBody>
      </p:sp>
      <p:sp>
        <p:nvSpPr>
          <p:cNvPr id="3" name="Content Placeholder 2"/>
          <p:cNvSpPr>
            <a:spLocks noGrp="1"/>
          </p:cNvSpPr>
          <p:nvPr>
            <p:ph idx="1"/>
          </p:nvPr>
        </p:nvSpPr>
        <p:spPr/>
        <p:txBody>
          <a:bodyPr/>
          <a:lstStyle/>
          <a:p>
            <a:pPr lvl="0" marL="0" indent="0">
              <a:buNone/>
            </a:pPr>
            <a:r>
              <a:rPr/>
              <a:t>Below is a histogram and normal probability plot for the NBA heights from the 2008-2009 season. Do these data appear to follow a normal distribution?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nbaNormal.png" id="0" name="Picture 1"/>
          <p:cNvPicPr>
            <a:picLocks noGrp="1" noChangeAspect="1"/>
          </p:cNvPicPr>
          <p:nvPr/>
        </p:nvPicPr>
        <p:blipFill>
          <a:blip r:embed="rId2"/>
          <a:stretch>
            <a:fillRect/>
          </a:stretch>
        </p:blipFill>
        <p:spPr bwMode="auto">
          <a:xfrm>
            <a:off x="457200" y="2146300"/>
            <a:ext cx="8229600" cy="34290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a:t>
            </a:r>
            <a:r>
              <a:rPr b="1"/>
              <a:t>Why do the points on the normal probability have jumps?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Normal</a:t>
            </a:r>
            <a:r>
              <a:rPr/>
              <a:t> </a:t>
            </a:r>
            <a:r>
              <a:rPr/>
              <a:t>probability</a:t>
            </a:r>
            <a:r>
              <a:rPr/>
              <a:t> </a:t>
            </a:r>
            <a:r>
              <a:rPr/>
              <a:t>plot</a:t>
            </a:r>
            <a:r>
              <a:rPr/>
              <a:t> </a:t>
            </a:r>
            <a:r>
              <a:rPr/>
              <a:t>and</a:t>
            </a:r>
            <a:r>
              <a:rPr/>
              <a:t> </a:t>
            </a:r>
            <a:r>
              <a:rPr/>
              <a:t>skewness</a:t>
            </a:r>
          </a:p>
        </p:txBody>
      </p:sp>
      <p:sp>
        <p:nvSpPr>
          <p:cNvPr id="3" name="Content Placeholder 2"/>
          <p:cNvSpPr>
            <a:spLocks noGrp="1"/>
          </p:cNvSpPr>
          <p:nvPr>
            <p:ph idx="1"/>
          </p:nvPr>
        </p:nvSpPr>
        <p:spPr/>
        <p:txBody>
          <a:bodyPr/>
          <a:lstStyle/>
          <a:p>
            <a:pPr lvl="0" marL="0" indent="0">
              <a:buNone/>
            </a:pPr>
            <a:r>
              <a:rPr b="1"/>
              <a:t>Left Skew</a:t>
            </a:r>
            <a:r>
              <a:rPr/>
              <a:t>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Heights</a:t>
            </a:r>
            <a:r>
              <a:rPr/>
              <a:t> </a:t>
            </a:r>
            <a:r>
              <a:rPr/>
              <a:t>of</a:t>
            </a:r>
            <a:r>
              <a:rPr/>
              <a:t> </a:t>
            </a:r>
            <a:r>
              <a:rPr/>
              <a:t>Males</a:t>
            </a:r>
          </a:p>
        </p:txBody>
      </p:sp>
      <p:sp>
        <p:nvSpPr>
          <p:cNvPr id="3" name="Content Placeholder 2"/>
          <p:cNvSpPr>
            <a:spLocks noGrp="1"/>
          </p:cNvSpPr>
          <p:nvPr>
            <p:ph idx="1"/>
          </p:nvPr>
        </p:nvSpPr>
        <p:spPr/>
        <p:txBody>
          <a:bodyPr/>
          <a:lstStyle/>
          <a:p>
            <a:pPr lvl="0" marL="0" indent="0">
              <a:buNone/>
            </a:pPr>
          </a:p>
          <a:p>
            <a:pPr lvl="0" marL="0" indent="0">
              <a:buNone/>
            </a:pPr>
            <a:r>
              <a:rPr/>
              <a:t>“The male heights on OkCupid very nearly follow the expected normal distribution – except the whole thing is shifted to the right of where it should be. Almost universally guys like to add a couple inches.”</a:t>
            </a:r>
          </a:p>
          <a:p>
            <a:pPr lvl="0" marL="0" indent="0">
              <a:buNone/>
            </a:pPr>
            <a:r>
              <a:rPr/>
              <a:t>“You can also see a more subtle vanity at work: starting at roughly 5’8”, the top of the dotted curve tilts even further rightward. This means that guys as they get closer to six feet round up a bit more than usual, stretching for that coveted psychological benchmark.”</a:t>
            </a:r>
          </a:p>
          <a:p>
            <a:pPr lvl="0" marL="0" indent="0">
              <a:buNone/>
            </a:pPr>
            <a:r>
              <a:rPr>
                <a:hlinkClick r:id="rId2"/>
              </a:rPr>
              <a:t>http://blog.okcupid.com/index.php/the-biggest-lies-in-online-dating</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Normal</a:t>
            </a:r>
            <a:r>
              <a:rPr/>
              <a:t> </a:t>
            </a:r>
            <a:r>
              <a:rPr/>
              <a:t>probability</a:t>
            </a:r>
            <a:r>
              <a:rPr/>
              <a:t> </a:t>
            </a:r>
            <a:r>
              <a:rPr/>
              <a:t>plot</a:t>
            </a:r>
            <a:r>
              <a:rPr/>
              <a:t> </a:t>
            </a:r>
            <a:r>
              <a:rPr/>
              <a:t>and</a:t>
            </a:r>
            <a:r>
              <a:rPr/>
              <a:t> </a:t>
            </a:r>
            <a:r>
              <a:rPr/>
              <a:t>skewness</a:t>
            </a:r>
          </a:p>
        </p:txBody>
      </p:sp>
      <p:sp>
        <p:nvSpPr>
          <p:cNvPr id="3" name="Content Placeholder 2"/>
          <p:cNvSpPr>
            <a:spLocks noGrp="1"/>
          </p:cNvSpPr>
          <p:nvPr>
            <p:ph idx="1"/>
          </p:nvPr>
        </p:nvSpPr>
        <p:spPr/>
        <p:txBody>
          <a:bodyPr/>
          <a:lstStyle/>
          <a:p>
            <a:pPr lvl="0" marL="0" indent="0">
              <a:buNone/>
            </a:pPr>
            <a:r>
              <a:rPr b="1"/>
              <a:t>Right Skew</a:t>
            </a:r>
            <a:r>
              <a:rPr/>
              <a:t>  </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Normal</a:t>
            </a:r>
            <a:r>
              <a:rPr/>
              <a:t> </a:t>
            </a:r>
            <a:r>
              <a:rPr/>
              <a:t>probability</a:t>
            </a:r>
            <a:r>
              <a:rPr/>
              <a:t> </a:t>
            </a:r>
            <a:r>
              <a:rPr/>
              <a:t>plot</a:t>
            </a:r>
            <a:r>
              <a:rPr/>
              <a:t> </a:t>
            </a:r>
            <a:r>
              <a:rPr/>
              <a:t>and</a:t>
            </a:r>
            <a:r>
              <a:rPr/>
              <a:t> </a:t>
            </a:r>
            <a:r>
              <a:rPr/>
              <a:t>skewness</a:t>
            </a:r>
          </a:p>
        </p:txBody>
      </p:sp>
      <p:sp>
        <p:nvSpPr>
          <p:cNvPr id="3" name="Content Placeholder 2"/>
          <p:cNvSpPr>
            <a:spLocks noGrp="1"/>
          </p:cNvSpPr>
          <p:nvPr>
            <p:ph idx="1"/>
          </p:nvPr>
        </p:nvSpPr>
        <p:spPr/>
        <p:txBody>
          <a:bodyPr/>
          <a:lstStyle/>
          <a:p>
            <a:pPr lvl="0" marL="0" indent="0">
              <a:buNone/>
            </a:pPr>
            <a:r>
              <a:rPr b="1"/>
              <a:t>Long Tails</a:t>
            </a:r>
            <a:r>
              <a:rPr/>
              <a:t>  </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Normal</a:t>
            </a:r>
            <a:r>
              <a:rPr/>
              <a:t> </a:t>
            </a:r>
            <a:r>
              <a:rPr/>
              <a:t>probability</a:t>
            </a:r>
            <a:r>
              <a:rPr/>
              <a:t> </a:t>
            </a:r>
            <a:r>
              <a:rPr/>
              <a:t>plot</a:t>
            </a:r>
            <a:r>
              <a:rPr/>
              <a:t> </a:t>
            </a:r>
            <a:r>
              <a:rPr/>
              <a:t>and</a:t>
            </a:r>
            <a:r>
              <a:rPr/>
              <a:t> </a:t>
            </a:r>
            <a:r>
              <a:rPr/>
              <a:t>skewness</a:t>
            </a:r>
          </a:p>
        </p:txBody>
      </p:sp>
      <p:sp>
        <p:nvSpPr>
          <p:cNvPr id="3" name="Content Placeholder 2"/>
          <p:cNvSpPr>
            <a:spLocks noGrp="1"/>
          </p:cNvSpPr>
          <p:nvPr>
            <p:ph idx="1"/>
          </p:nvPr>
        </p:nvSpPr>
        <p:spPr/>
        <p:txBody>
          <a:bodyPr/>
          <a:lstStyle/>
          <a:p>
            <a:pPr lvl="0" marL="0" indent="0">
              <a:buNone/>
            </a:pPr>
            <a:r>
              <a:rPr b="1"/>
              <a:t>Short Tails</a:t>
            </a:r>
            <a:r>
              <a:rPr/>
              <a:t>  </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Binomial</a:t>
            </a:r>
            <a:r>
              <a:rPr/>
              <a:t> </a:t>
            </a:r>
            <a:r>
              <a:rPr/>
              <a:t>Distribution</a:t>
            </a:r>
            <a:r>
              <a:rPr/>
              <a:t> </a:t>
            </a:r>
            <a:r>
              <a:rPr/>
              <a:t>(again)</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Binomial</a:t>
            </a:r>
            <a:r>
              <a:rPr/>
              <a:t> </a:t>
            </a:r>
            <a:r>
              <a:rPr/>
              <a:t>Distribution</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Gallup</a:t>
            </a:r>
            <a:r>
              <a:rPr/>
              <a:t> </a:t>
            </a:r>
            <a:r>
              <a:rPr/>
              <a:t>Poll:</a:t>
            </a:r>
            <a:r>
              <a:rPr/>
              <a:t> </a:t>
            </a:r>
            <a:r>
              <a:rPr/>
              <a:t>Obesity</a:t>
            </a:r>
            <a:r>
              <a:rPr/>
              <a:t> </a:t>
            </a:r>
            <a:r>
              <a:rPr/>
              <a:t>in</a:t>
            </a:r>
            <a:r>
              <a:rPr/>
              <a:t> </a:t>
            </a:r>
            <a:r>
              <a:rPr/>
              <a:t>America</a:t>
            </a:r>
          </a:p>
        </p:txBody>
      </p:sp>
      <p:sp>
        <p:nvSpPr>
          <p:cNvPr id="3" name="Content Placeholder 2"/>
          <p:cNvSpPr>
            <a:spLocks noGrp="1"/>
          </p:cNvSpPr>
          <p:nvPr>
            <p:ph idx="1"/>
          </p:nvPr>
        </p:nvSpPr>
        <p:spPr/>
        <p:txBody>
          <a:bodyPr/>
          <a:lstStyle/>
          <a:p>
            <a:pPr lvl="0" marL="0" indent="0">
              <a:buNone/>
            </a:pPr>
            <a:r>
              <a:rPr/>
              <a:t>A 2012 Gallup survey suggests that 26.2% of Americans are obese. Among a random sample of 10 Americans, what is the probability that exactly 8 are obese?</a:t>
            </a:r>
          </a:p>
          <a:p>
            <a:pPr lvl="1"/>
            <a:r>
              <a:rPr/>
              <a:t>pretty high?</a:t>
            </a:r>
          </a:p>
          <a:p>
            <a:pPr lvl="1"/>
            <a:r>
              <a:rPr/>
              <a:t>pretty low?</a:t>
            </a:r>
          </a:p>
          <a:p>
            <a:pPr lvl="0" marL="0" indent="0">
              <a:buNone/>
            </a:pPr>
            <a:r>
              <a:rPr/>
              <a:t>Gallup: </a:t>
            </a:r>
            <a:r>
              <a:rPr>
                <a:hlinkClick r:id="rId2"/>
              </a:rPr>
              <a:t>http://www.gallup.com/poll/160061/obesity-rate-stable-2012.aspx</a:t>
            </a:r>
            <a:r>
              <a:rPr/>
              <a:t> , January 23, 2013.</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Gallup</a:t>
            </a:r>
            <a:r>
              <a:rPr/>
              <a:t> </a:t>
            </a:r>
            <a:r>
              <a:rPr/>
              <a:t>Poll:</a:t>
            </a:r>
            <a:r>
              <a:rPr/>
              <a:t> </a:t>
            </a:r>
            <a:r>
              <a:rPr/>
              <a:t>Obesity</a:t>
            </a:r>
            <a:r>
              <a:rPr/>
              <a:t> </a:t>
            </a:r>
            <a:r>
              <a:rPr/>
              <a:t>in</a:t>
            </a:r>
            <a:r>
              <a:rPr/>
              <a:t> </a:t>
            </a:r>
            <a:r>
              <a:rPr/>
              <a:t>America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2012 Gallup survey suggests that 26.2% of Americans are obese. Among a random sample of 10 Americans, what is the probability that exactly 8 are obese?</a:t>
                </a:r>
              </a:p>
              <a:p>
                <a:pPr lvl="1"/>
                <a14:m>
                  <m:oMath xmlns:m="http://schemas.openxmlformats.org/officeDocument/2006/math">
                    <m:sSup>
                      <m:e>
                        <m:r>
                          <m:t>0.262</m:t>
                        </m:r>
                      </m:e>
                      <m:sup>
                        <m:r>
                          <m:t>8</m:t>
                        </m:r>
                      </m:sup>
                    </m:sSup>
                    <m:r>
                      <m:t>×</m:t>
                    </m:r>
                    <m:sSup>
                      <m:e>
                        <m:r>
                          <m:t>0.738</m:t>
                        </m:r>
                      </m:e>
                      <m:sup>
                        <m:r>
                          <m:t>2</m:t>
                        </m:r>
                      </m:sup>
                    </m:sSup>
                  </m:oMath>
                </a14:m>
              </a:p>
              <a:p>
                <a:pPr lvl="1"/>
                <a14:m>
                  <m:oMath xmlns:m="http://schemas.openxmlformats.org/officeDocument/2006/math">
                    <m:d>
                      <m:dPr>
                        <m:begChr m:val="("/>
                        <m:endChr m:val=")"/>
                        <m:grow/>
                      </m:dPr>
                      <m:e>
                        <m:f>
                          <m:fPr>
                            <m:type m:val="noBar"/>
                          </m:fPr>
                          <m:num>
                            <m:r>
                              <m:t>8</m:t>
                            </m:r>
                          </m:num>
                          <m:den>
                            <m:r>
                              <m:t>10</m:t>
                            </m:r>
                          </m:den>
                        </m:f>
                      </m:e>
                    </m:d>
                    <m:r>
                      <m:t>×</m:t>
                    </m:r>
                    <m:sSup>
                      <m:e>
                        <m:r>
                          <m:t>0.262</m:t>
                        </m:r>
                      </m:e>
                      <m:sup>
                        <m:r>
                          <m:t>8</m:t>
                        </m:r>
                      </m:sup>
                    </m:sSup>
                    <m:r>
                      <m:t>×</m:t>
                    </m:r>
                    <m:sSup>
                      <m:e>
                        <m:r>
                          <m:t>0.738</m:t>
                        </m:r>
                      </m:e>
                      <m:sup>
                        <m:r>
                          <m:t>2</m:t>
                        </m:r>
                      </m:sup>
                    </m:sSup>
                  </m:oMath>
                </a14:m>
              </a:p>
              <a:p>
                <a:pPr lvl="1"/>
                <a14:m>
                  <m:oMath xmlns:m="http://schemas.openxmlformats.org/officeDocument/2006/math">
                    <m:d>
                      <m:dPr>
                        <m:begChr m:val="("/>
                        <m:endChr m:val=")"/>
                        <m:grow/>
                      </m:dPr>
                      <m:e>
                        <m:f>
                          <m:fPr>
                            <m:type m:val="noBar"/>
                          </m:fPr>
                          <m:num>
                            <m:r>
                              <m:t>10</m:t>
                            </m:r>
                          </m:num>
                          <m:den>
                            <m:r>
                              <m:t>8</m:t>
                            </m:r>
                          </m:den>
                        </m:f>
                      </m:e>
                    </m:d>
                    <m:r>
                      <m:t>×</m:t>
                    </m:r>
                    <m:sSup>
                      <m:e>
                        <m:r>
                          <m:t>0.262</m:t>
                        </m:r>
                      </m:e>
                      <m:sup>
                        <m:r>
                          <m:t>8</m:t>
                        </m:r>
                      </m:sup>
                    </m:sSup>
                    <m:r>
                      <m:t>×</m:t>
                    </m:r>
                    <m:sSup>
                      <m:e>
                        <m:r>
                          <m:t>0.738</m:t>
                        </m:r>
                      </m:e>
                      <m:sup>
                        <m:r>
                          <m:t>2</m:t>
                        </m:r>
                      </m:sup>
                    </m:sSup>
                  </m:oMath>
                </a14:m>
              </a:p>
              <a:p>
                <a:pPr lvl="1"/>
                <a14:m>
                  <m:oMath xmlns:m="http://schemas.openxmlformats.org/officeDocument/2006/math">
                    <m:d>
                      <m:dPr>
                        <m:begChr m:val="("/>
                        <m:endChr m:val=")"/>
                        <m:grow/>
                      </m:dPr>
                      <m:e>
                        <m:f>
                          <m:fPr>
                            <m:type m:val="noBar"/>
                          </m:fPr>
                          <m:num>
                            <m:r>
                              <m:t>10</m:t>
                            </m:r>
                          </m:num>
                          <m:den>
                            <m:r>
                              <m:t>8</m:t>
                            </m:r>
                          </m:den>
                        </m:f>
                      </m:e>
                    </m:d>
                    <m:r>
                      <m:t>×</m:t>
                    </m:r>
                    <m:sSup>
                      <m:e>
                        <m:r>
                          <m:t>0.262</m:t>
                        </m:r>
                      </m:e>
                      <m:sup>
                        <m:r>
                          <m:t>2</m:t>
                        </m:r>
                      </m:sup>
                    </m:sSup>
                    <m:r>
                      <m:t>×</m:t>
                    </m:r>
                    <m:sSup>
                      <m:e>
                        <m:r>
                          <m:t>0.738</m:t>
                        </m:r>
                      </m:e>
                      <m:sup>
                        <m:r>
                          <m:t>8</m:t>
                        </m:r>
                      </m:sup>
                    </m:sSup>
                  </m:oMath>
                </a14:m>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Gallup</a:t>
            </a:r>
            <a:r>
              <a:rPr/>
              <a:t> </a:t>
            </a:r>
            <a:r>
              <a:rPr/>
              <a:t>Poll:</a:t>
            </a:r>
            <a:r>
              <a:rPr/>
              <a:t> </a:t>
            </a:r>
            <a:r>
              <a:rPr/>
              <a:t>Obesity</a:t>
            </a:r>
            <a:r>
              <a:rPr/>
              <a:t> </a:t>
            </a:r>
            <a:r>
              <a:rPr/>
              <a:t>in</a:t>
            </a:r>
            <a:r>
              <a:rPr/>
              <a:t> </a:t>
            </a:r>
            <a:r>
              <a:rPr/>
              <a:t>America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2012 Gallup survey suggests that 26.2% of Americans are obese. Among a random sample of 10 Americans, what is the probability that exactly 8 are obese?</a:t>
                </a:r>
              </a:p>
              <a:p>
                <a:pPr lvl="1"/>
                <a14:m>
                  <m:oMath xmlns:m="http://schemas.openxmlformats.org/officeDocument/2006/math">
                    <m:sSup>
                      <m:e>
                        <m:r>
                          <m:t>0.262</m:t>
                        </m:r>
                      </m:e>
                      <m:sup>
                        <m:r>
                          <m:t>8</m:t>
                        </m:r>
                      </m:sup>
                    </m:sSup>
                    <m:r>
                      <m:t>×</m:t>
                    </m:r>
                    <m:sSup>
                      <m:e>
                        <m:r>
                          <m:t>0.738</m:t>
                        </m:r>
                      </m:e>
                      <m:sup>
                        <m:r>
                          <m:t>2</m:t>
                        </m:r>
                      </m:sup>
                    </m:sSup>
                  </m:oMath>
                </a14:m>
              </a:p>
              <a:p>
                <a:pPr lvl="1"/>
                <a14:m>
                  <m:oMath xmlns:m="http://schemas.openxmlformats.org/officeDocument/2006/math">
                    <m:d>
                      <m:dPr>
                        <m:begChr m:val="("/>
                        <m:endChr m:val=")"/>
                        <m:grow/>
                      </m:dPr>
                      <m:e>
                        <m:f>
                          <m:fPr>
                            <m:type m:val="noBar"/>
                          </m:fPr>
                          <m:num>
                            <m:r>
                              <m:t>8</m:t>
                            </m:r>
                          </m:num>
                          <m:den>
                            <m:r>
                              <m:t>10</m:t>
                            </m:r>
                          </m:den>
                        </m:f>
                      </m:e>
                    </m:d>
                    <m:r>
                      <m:t>×</m:t>
                    </m:r>
                    <m:sSup>
                      <m:e>
                        <m:r>
                          <m:t>0.262</m:t>
                        </m:r>
                      </m:e>
                      <m:sup>
                        <m:r>
                          <m:t>8</m:t>
                        </m:r>
                      </m:sup>
                    </m:sSup>
                    <m:r>
                      <m:t>×</m:t>
                    </m:r>
                    <m:sSup>
                      <m:e>
                        <m:r>
                          <m:t>0.738</m:t>
                        </m:r>
                      </m:e>
                      <m:sup>
                        <m:r>
                          <m:t>2</m:t>
                        </m:r>
                      </m:sup>
                    </m:sSup>
                  </m:oMath>
                </a14:m>
              </a:p>
              <a:p>
                <a:pPr lvl="1"/>
                <a14:m>
                  <m:oMath xmlns:m="http://schemas.openxmlformats.org/officeDocument/2006/math">
                    <m:d>
                      <m:dPr>
                        <m:begChr m:val="("/>
                        <m:endChr m:val=")"/>
                        <m:grow/>
                      </m:dPr>
                      <m:e>
                        <m:f>
                          <m:fPr>
                            <m:type m:val="noBar"/>
                          </m:fPr>
                          <m:num>
                            <m:r>
                              <m:t>10</m:t>
                            </m:r>
                          </m:num>
                          <m:den>
                            <m:r>
                              <m:t>8</m:t>
                            </m:r>
                          </m:den>
                        </m:f>
                      </m:e>
                    </m:d>
                    <m:r>
                      <m:t>×</m:t>
                    </m:r>
                    <m:sSup>
                      <m:e>
                        <m:r>
                          <m:t>0.262</m:t>
                        </m:r>
                      </m:e>
                      <m:sup>
                        <m:r>
                          <m:t>8</m:t>
                        </m:r>
                      </m:sup>
                    </m:sSup>
                    <m:r>
                      <m:t>×</m:t>
                    </m:r>
                    <m:sSup>
                      <m:e>
                        <m:r>
                          <m:t>0.738</m:t>
                        </m:r>
                      </m:e>
                      <m:sup>
                        <m:r>
                          <m:t>2</m:t>
                        </m:r>
                      </m:sup>
                    </m:sSup>
                    <m:r>
                      <m:t>=</m:t>
                    </m:r>
                    <m:r>
                      <m:t>45</m:t>
                    </m:r>
                    <m:r>
                      <m:t>×</m:t>
                    </m:r>
                    <m:sSup>
                      <m:e>
                        <m:r>
                          <m:t>0.262</m:t>
                        </m:r>
                      </m:e>
                      <m:sup>
                        <m:r>
                          <m:t>8</m:t>
                        </m:r>
                      </m:sup>
                    </m:sSup>
                    <m:r>
                      <m:t>×</m:t>
                    </m:r>
                    <m:sSup>
                      <m:e>
                        <m:r>
                          <m:t>0.738</m:t>
                        </m:r>
                      </m:e>
                      <m:sup>
                        <m:r>
                          <m:t>2</m:t>
                        </m:r>
                      </m:sup>
                    </m:sSup>
                    <m:r>
                      <m:t>=</m:t>
                    </m:r>
                    <m:r>
                      <m:t>0.0005</m:t>
                    </m:r>
                  </m:oMath>
                </a14:m>
              </a:p>
              <a:p>
                <a:pPr lvl="1"/>
                <a14:m>
                  <m:oMath xmlns:m="http://schemas.openxmlformats.org/officeDocument/2006/math">
                    <m:d>
                      <m:dPr>
                        <m:begChr m:val="("/>
                        <m:endChr m:val=")"/>
                        <m:grow/>
                      </m:dPr>
                      <m:e>
                        <m:f>
                          <m:fPr>
                            <m:type m:val="noBar"/>
                          </m:fPr>
                          <m:num>
                            <m:r>
                              <m:t>10</m:t>
                            </m:r>
                          </m:num>
                          <m:den>
                            <m:r>
                              <m:t>8</m:t>
                            </m:r>
                          </m:den>
                        </m:f>
                      </m:e>
                    </m:d>
                    <m:r>
                      <m:t>×</m:t>
                    </m:r>
                    <m:sSup>
                      <m:e>
                        <m:r>
                          <m:t>0.262</m:t>
                        </m:r>
                      </m:e>
                      <m:sup>
                        <m:r>
                          <m:t>2</m:t>
                        </m:r>
                      </m:sup>
                    </m:sSup>
                    <m:r>
                      <m:t>×</m:t>
                    </m:r>
                    <m:sSup>
                      <m:e>
                        <m:r>
                          <m:t>0.738</m:t>
                        </m:r>
                      </m:e>
                      <m:sup>
                        <m:r>
                          <m:t>8</m:t>
                        </m:r>
                      </m:sup>
                    </m:sSup>
                  </m:oMath>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birthday</a:t>
            </a:r>
            <a:r>
              <a:rPr/>
              <a:t> </a:t>
            </a:r>
            <a:r>
              <a:rPr/>
              <a:t>problem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probability that 2 randomly chosen people share a birthday?</a:t>
                </a:r>
              </a:p>
              <a:p>
                <a:pPr lvl="0" marL="0" indent="0">
                  <a:buNone/>
                </a:pPr>
                <a:r>
                  <a:rPr b="1"/>
                  <a:t>Pretty low</a:t>
                </a:r>
                <a:r>
                  <a:rPr/>
                  <a:t>, </a:t>
                </a:r>
                <a14:m>
                  <m:oMath xmlns:m="http://schemas.openxmlformats.org/officeDocument/2006/math">
                    <m:f>
                      <m:fPr>
                        <m:type m:val="bar"/>
                      </m:fPr>
                      <m:num>
                        <m:r>
                          <m:t>1</m:t>
                        </m:r>
                      </m:num>
                      <m:den>
                        <m:r>
                          <m:t>365</m:t>
                        </m:r>
                      </m:den>
                    </m:f>
                    <m:r>
                      <m:t>≈</m:t>
                    </m:r>
                    <m:r>
                      <m:t>0.0027</m:t>
                    </m:r>
                  </m:oMath>
                </a14:m>
                <a:r>
                  <a:rPr/>
                  <a:t>.</a:t>
                </a: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birthday</a:t>
            </a:r>
            <a:r>
              <a:rPr/>
              <a:t> </a:t>
            </a:r>
            <a:r>
              <a:rPr/>
              <a:t>problem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probability that 2 randomly chosen people share a birthday?</a:t>
                </a:r>
              </a:p>
              <a:p>
                <a:pPr lvl="0" marL="0" indent="0">
                  <a:buNone/>
                </a:pPr>
                <a:r>
                  <a:rPr b="1"/>
                  <a:t>Pretty low</a:t>
                </a:r>
                <a:r>
                  <a:rPr/>
                  <a:t>, </a:t>
                </a:r>
                <a14:m>
                  <m:oMath xmlns:m="http://schemas.openxmlformats.org/officeDocument/2006/math">
                    <m:f>
                      <m:fPr>
                        <m:type m:val="bar"/>
                      </m:fPr>
                      <m:num>
                        <m:r>
                          <m:t>1</m:t>
                        </m:r>
                      </m:num>
                      <m:den>
                        <m:r>
                          <m:t>365</m:t>
                        </m:r>
                      </m:den>
                    </m:f>
                    <m:r>
                      <m:t>≈</m:t>
                    </m:r>
                    <m:r>
                      <m:t>0.0027</m:t>
                    </m:r>
                  </m:oMath>
                </a14:m>
                <a:r>
                  <a:rPr/>
                  <a:t>.</a:t>
                </a:r>
              </a:p>
              <a:p>
                <a:pPr lvl="0" marL="0" indent="0">
                  <a:buNone/>
                </a:pPr>
                <a:r>
                  <a:rPr/>
                  <a:t>What is the probability that at least 2 people out of 366 people share a birthday?</a:t>
                </a:r>
              </a:p>
              <a:p>
                <a:pPr lvl="0" marL="0" indent="0">
                  <a:buNone/>
                </a:pPr>
                <a:r>
                  <a:rPr b="1"/>
                  <a:t>Exactly 1!</a:t>
                </a:r>
                <a:r>
                  <a:rPr/>
                  <a:t> (Excluding the possibility of a leap year birthday.)</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Heights</a:t>
            </a:r>
            <a:r>
              <a:rPr/>
              <a:t> </a:t>
            </a:r>
            <a:r>
              <a:rPr/>
              <a:t>of</a:t>
            </a:r>
            <a:r>
              <a:rPr/>
              <a:t> </a:t>
            </a:r>
            <a:r>
              <a:rPr/>
              <a:t>Females</a:t>
            </a:r>
          </a:p>
        </p:txBody>
      </p:sp>
      <p:sp>
        <p:nvSpPr>
          <p:cNvPr id="3" name="Content Placeholder 2"/>
          <p:cNvSpPr>
            <a:spLocks noGrp="1"/>
          </p:cNvSpPr>
          <p:nvPr>
            <p:ph idx="1"/>
          </p:nvPr>
        </p:nvSpPr>
        <p:spPr/>
        <p:txBody>
          <a:bodyPr/>
          <a:lstStyle/>
          <a:p>
            <a:pPr lvl="0" marL="0" indent="0">
              <a:buNone/>
            </a:pPr>
          </a:p>
          <a:p>
            <a:pPr lvl="0" marL="0" indent="0">
              <a:buNone/>
            </a:pPr>
            <a:r>
              <a:rPr/>
              <a:t>“When we looked into the data for women, we were surprised to see height exaggeration was just as widespread, though without the lurch towards a benchmark height.”</a:t>
            </a:r>
          </a:p>
          <a:p>
            <a:pPr lvl="0" marL="0" indent="0">
              <a:buNone/>
            </a:pPr>
            <a:r>
              <a:rPr>
                <a:hlinkClick r:id="rId2"/>
              </a:rPr>
              <a:t>http://blog.okcupid.com/index.php/the-biggest-lies-in-online-dating</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birthday</a:t>
            </a:r>
            <a:r>
              <a:rPr/>
              <a:t> </a:t>
            </a:r>
            <a:r>
              <a:rPr/>
              <a:t>problem</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probability that at least 2 people (1 match) out of 121 people share a birthday?</a:t>
                </a:r>
              </a:p>
              <a:p>
                <a:pPr lvl="0" marL="0" indent="0">
                  <a:buNone/>
                </a:pPr>
                <a:r>
                  <a:rPr/>
                  <a:t>Somewhat complicated to calculate, but we can think of it as the </a:t>
                </a:r>
                <a:r>
                  <a:rPr b="1"/>
                  <a:t>complement</a:t>
                </a:r>
                <a:r>
                  <a:rPr/>
                  <a:t> of the probability that there are no matches in 121 people.</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center"/>
                                <m:count m:val="1"/>
                              </m:mcPr>
                            </m:mc>
                            <m:mc>
                              <m:mcPr>
                                <m:mcJc m:val="left"/>
                                <m:count m:val="1"/>
                              </m:mcPr>
                            </m:mc>
                          </m:mcs>
                        </m:mPr>
                        <m:mr>
                          <m:e>
                            <m:r>
                              <m:t>P</m:t>
                            </m:r>
                            <m:r>
                              <m:t>(</m:t>
                            </m:r>
                            <m:r>
                              <m:rPr>
                                <m:sty m:val="p"/>
                              </m:rPr>
                              <m:t>no matches</m:t>
                            </m:r>
                            <m:r>
                              <m:t>)</m:t>
                            </m:r>
                          </m:e>
                          <m:e>
                            <m:r>
                              <m:t>=</m:t>
                            </m:r>
                          </m:e>
                          <m:e>
                            <m:r>
                              <m:t>1</m:t>
                            </m:r>
                            <m:r>
                              <m:t>×</m:t>
                            </m:r>
                            <m:d>
                              <m:dPr>
                                <m:begChr m:val="("/>
                                <m:endChr m:val=")"/>
                                <m:grow/>
                              </m:dPr>
                              <m:e>
                                <m:r>
                                  <m:t>1</m:t>
                                </m:r>
                                <m:r>
                                  <m:t>−</m:t>
                                </m:r>
                                <m:f>
                                  <m:fPr>
                                    <m:type m:val="bar"/>
                                  </m:fPr>
                                  <m:num>
                                    <m:r>
                                      <m:t>1</m:t>
                                    </m:r>
                                  </m:num>
                                  <m:den>
                                    <m:r>
                                      <m:t>365</m:t>
                                    </m:r>
                                  </m:den>
                                </m:f>
                              </m:e>
                            </m:d>
                            <m:r>
                              <m:t>×</m:t>
                            </m:r>
                            <m:d>
                              <m:dPr>
                                <m:begChr m:val="("/>
                                <m:endChr m:val=")"/>
                                <m:grow/>
                              </m:dPr>
                              <m:e>
                                <m:r>
                                  <m:t>1</m:t>
                                </m:r>
                                <m:r>
                                  <m:t>−</m:t>
                                </m:r>
                                <m:f>
                                  <m:fPr>
                                    <m:type m:val="bar"/>
                                  </m:fPr>
                                  <m:num>
                                    <m:r>
                                      <m:t>2</m:t>
                                    </m:r>
                                  </m:num>
                                  <m:den>
                                    <m:r>
                                      <m:t>365</m:t>
                                    </m:r>
                                  </m:den>
                                </m:f>
                              </m:e>
                            </m:d>
                            <m:r>
                              <m:t>×</m:t>
                            </m:r>
                            <m:r>
                              <m:t>⋯</m:t>
                            </m:r>
                            <m:r>
                              <m:t>×</m:t>
                            </m:r>
                            <m:d>
                              <m:dPr>
                                <m:begChr m:val="("/>
                                <m:endChr m:val=")"/>
                                <m:grow/>
                              </m:dPr>
                              <m:e>
                                <m:r>
                                  <m:t>1</m:t>
                                </m:r>
                                <m:r>
                                  <m:t>−</m:t>
                                </m:r>
                                <m:f>
                                  <m:fPr>
                                    <m:type m:val="bar"/>
                                  </m:fPr>
                                  <m:num>
                                    <m:r>
                                      <m:t>120</m:t>
                                    </m:r>
                                  </m:num>
                                  <m:den>
                                    <m:r>
                                      <m:t>365</m:t>
                                    </m:r>
                                  </m:den>
                                </m:f>
                              </m:e>
                            </m:d>
                          </m:e>
                        </m:mr>
                      </m:m>
                    </m:oMath>
                  </m:oMathPara>
                </a14:m>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birthday</a:t>
            </a:r>
            <a:r>
              <a:rPr/>
              <a:t> </a:t>
            </a:r>
            <a:r>
              <a:rPr/>
              <a:t>problem</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probability that at least 2 people (1 match) out of 121 people share a birthday?</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center"/>
                                <m:count m:val="1"/>
                              </m:mcPr>
                            </m:mc>
                            <m:mc>
                              <m:mcPr>
                                <m:mcJc m:val="left"/>
                                <m:count m:val="1"/>
                              </m:mcPr>
                            </m:mc>
                          </m:mcs>
                        </m:mPr>
                        <m:mr>
                          <m:e>
                            <m:r>
                              <m:t>P</m:t>
                            </m:r>
                            <m:r>
                              <m:t>(</m:t>
                            </m:r>
                            <m:r>
                              <m:rPr>
                                <m:sty m:val="p"/>
                              </m:rPr>
                              <m:t>no matches</m:t>
                            </m:r>
                            <m:r>
                              <m:t>)</m:t>
                            </m:r>
                          </m:e>
                          <m:e>
                            <m:r>
                              <m:t>=</m:t>
                            </m:r>
                          </m:e>
                          <m:e>
                            <m:f>
                              <m:fPr>
                                <m:type m:val="bar"/>
                              </m:fPr>
                              <m:num>
                                <m:r>
                                  <m:t>365</m:t>
                                </m:r>
                                <m:r>
                                  <m:t>×</m:t>
                                </m:r>
                                <m:r>
                                  <m:t>364</m:t>
                                </m:r>
                                <m:r>
                                  <m:t>×</m:t>
                                </m:r>
                                <m:r>
                                  <m:t>⋯</m:t>
                                </m:r>
                                <m:r>
                                  <m:t>×</m:t>
                                </m:r>
                                <m:r>
                                  <m:t>245</m:t>
                                </m:r>
                              </m:num>
                              <m:den>
                                <m:sSup>
                                  <m:e>
                                    <m:r>
                                      <m:t>365</m:t>
                                    </m:r>
                                  </m:e>
                                  <m:sup>
                                    <m:r>
                                      <m:t>121</m:t>
                                    </m:r>
                                  </m:sup>
                                </m:sSup>
                              </m:den>
                            </m:f>
                          </m:e>
                        </m:mr>
                        <m:mr>
                          <m:e/>
                          <m:e>
                            <m:r>
                              <m:t>=</m:t>
                            </m:r>
                          </m:e>
                          <m:e>
                            <m:f>
                              <m:fPr>
                                <m:type m:val="bar"/>
                              </m:fPr>
                              <m:num>
                                <m:r>
                                  <m:t>365</m:t>
                                </m:r>
                                <m:r>
                                  <m:t>!</m:t>
                                </m:r>
                              </m:num>
                              <m:den>
                                <m:sSup>
                                  <m:e>
                                    <m:r>
                                      <m:t>365</m:t>
                                    </m:r>
                                  </m:e>
                                  <m:sup>
                                    <m:r>
                                      <m:t>121</m:t>
                                    </m:r>
                                  </m:sup>
                                </m:sSup>
                                <m:r>
                                  <m:t>×</m:t>
                                </m:r>
                                <m:r>
                                  <m:t>(</m:t>
                                </m:r>
                                <m:r>
                                  <m:t>365</m:t>
                                </m:r>
                                <m:r>
                                  <m:t>−</m:t>
                                </m:r>
                                <m:r>
                                  <m:t>121</m:t>
                                </m:r>
                                <m:r>
                                  <m:t>)</m:t>
                                </m:r>
                                <m:r>
                                  <m:t>!</m:t>
                                </m:r>
                              </m:den>
                            </m:f>
                          </m:e>
                        </m:mr>
                        <m:mr>
                          <m:e/>
                          <m:e>
                            <m:r>
                              <m:t>=</m:t>
                            </m:r>
                          </m:e>
                          <m:e>
                            <m:f>
                              <m:fPr>
                                <m:type m:val="bar"/>
                              </m:fPr>
                              <m:num>
                                <m:r>
                                  <m:t>121</m:t>
                                </m:r>
                                <m:r>
                                  <m:t>!</m:t>
                                </m:r>
                                <m:r>
                                  <m:t>×</m:t>
                                </m:r>
                                <m:d>
                                  <m:dPr>
                                    <m:begChr m:val="("/>
                                    <m:endChr m:val=")"/>
                                    <m:grow/>
                                  </m:dPr>
                                  <m:e>
                                    <m:f>
                                      <m:fPr>
                                        <m:type m:val="noBar"/>
                                      </m:fPr>
                                      <m:num>
                                        <m:r>
                                          <m:t>365</m:t>
                                        </m:r>
                                      </m:num>
                                      <m:den>
                                        <m:r>
                                          <m:t>121</m:t>
                                        </m:r>
                                      </m:den>
                                    </m:f>
                                  </m:e>
                                </m:d>
                              </m:num>
                              <m:den>
                                <m:sSup>
                                  <m:e>
                                    <m:r>
                                      <m:t>365</m:t>
                                    </m:r>
                                  </m:e>
                                  <m:sup>
                                    <m:r>
                                      <m:t>121</m:t>
                                    </m:r>
                                  </m:sup>
                                </m:sSup>
                              </m:den>
                            </m:f>
                            <m:r>
                              <m:t>≈</m:t>
                            </m:r>
                            <m:r>
                              <m:t>0</m:t>
                            </m:r>
                          </m:e>
                        </m:mr>
                        <m:mr>
                          <m:e>
                            <m:r>
                              <m:t>P</m:t>
                            </m:r>
                            <m:r>
                              <m:t>(</m:t>
                            </m:r>
                            <m:r>
                              <m:rPr>
                                <m:sty m:val="p"/>
                              </m:rPr>
                              <m:t>at least 1 match</m:t>
                            </m:r>
                            <m:r>
                              <m:t>)</m:t>
                            </m:r>
                          </m:e>
                          <m:e>
                            <m:r>
                              <m:t>≈</m:t>
                            </m:r>
                          </m:e>
                          <m:e>
                            <m:r>
                              <m:t>1</m:t>
                            </m:r>
                          </m:e>
                        </m:mr>
                      </m:m>
                    </m:oMath>
                  </m:oMathPara>
                </a14:m>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value</a:t>
            </a:r>
          </a:p>
        </p:txBody>
      </p:sp>
      <p:sp>
        <p:nvSpPr>
          <p:cNvPr id="3" name="Content Placeholder 2"/>
          <p:cNvSpPr>
            <a:spLocks noGrp="1"/>
          </p:cNvSpPr>
          <p:nvPr>
            <p:ph idx="1"/>
          </p:nvPr>
        </p:nvSpPr>
        <p:spPr/>
        <p:txBody>
          <a:bodyPr/>
          <a:lstStyle/>
          <a:p>
            <a:pPr lvl="0" marL="0" indent="0">
              <a:buNone/>
            </a:pPr>
            <a:r>
              <a:rPr/>
              <a:t>A 2012 Gallup survey suggests that 26.2% of Americans are obese.</a:t>
            </a:r>
          </a:p>
          <a:p>
            <a:pPr lvl="0" marL="0" indent="0">
              <a:buNone/>
            </a:pPr>
            <a:r>
              <a:rPr/>
              <a:t>Among a random sample of 100 Americans, how many would you expect to be obese?</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2012 Gallup survey suggests that 26.2% of Americans are obese.</a:t>
                </a:r>
              </a:p>
              <a:p>
                <a:pPr lvl="0" marL="0" indent="0">
                  <a:buNone/>
                </a:pPr>
                <a:r>
                  <a:rPr/>
                  <a:t>Among a random sample of 100 Americans, how many would you expect to be obese?</a:t>
                </a:r>
              </a:p>
              <a:p>
                <a:pPr lvl="1"/>
                <a:r>
                  <a:rPr/>
                  <a:t>Easy enough, </a:t>
                </a:r>
                <a14:m>
                  <m:oMath xmlns:m="http://schemas.openxmlformats.org/officeDocument/2006/math">
                    <m:r>
                      <m:t>100</m:t>
                    </m:r>
                    <m:r>
                      <m:t>×</m:t>
                    </m:r>
                    <m:r>
                      <m:t>0.262</m:t>
                    </m:r>
                    <m:r>
                      <m:t>=</m:t>
                    </m:r>
                    <m:r>
                      <m:t>26.2</m:t>
                    </m:r>
                  </m:oMath>
                </a14:m>
                <a:r>
                  <a:rPr/>
                  <a:t>.</a:t>
                </a:r>
              </a:p>
              <a:p>
                <a:pPr lvl="1"/>
                <a:r>
                  <a:rPr/>
                  <a:t>Or more formally, </a:t>
                </a:r>
                <a14:m>
                  <m:oMath xmlns:m="http://schemas.openxmlformats.org/officeDocument/2006/math">
                    <m:r>
                      <m:t>μ</m:t>
                    </m:r>
                    <m:r>
                      <m:t>=</m:t>
                    </m:r>
                    <m:r>
                      <m:t>n</m:t>
                    </m:r>
                    <m:r>
                      <m:t>p</m:t>
                    </m:r>
                    <m:r>
                      <m:t>=</m:t>
                    </m:r>
                    <m:r>
                      <m:t>100</m:t>
                    </m:r>
                    <m:r>
                      <m:t>×</m:t>
                    </m:r>
                    <m:r>
                      <m:t>0.262</m:t>
                    </m:r>
                    <m:r>
                      <m:t>=</m:t>
                    </m:r>
                    <m:r>
                      <m:t>26.2</m:t>
                    </m:r>
                  </m:oMath>
                </a14:m>
                <a:r>
                  <a:rPr/>
                  <a:t>.</a:t>
                </a:r>
              </a:p>
              <a:p>
                <a:pPr lvl="1"/>
                <a:r>
                  <a:rPr/>
                  <a:t>But this doesn’t mean in every random sample of 100 people exactly 26.2 will be obese. In fact, that’s not even possible. In some samples this value will be less, and in others more. How much would we expect this value to vary?</a:t>
                </a:r>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value</a:t>
            </a:r>
            <a:r>
              <a:rPr/>
              <a:t> </a:t>
            </a:r>
            <a:r>
              <a:rPr/>
              <a:t>and</a:t>
            </a:r>
            <a:r>
              <a:rPr/>
              <a:t> </a:t>
            </a:r>
            <a:r>
              <a:rPr/>
              <a:t>its</a:t>
            </a:r>
            <a:r>
              <a:rPr/>
              <a:t> </a:t>
            </a:r>
            <a:r>
              <a:rPr/>
              <a:t>variability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Mean and standard deviation of binomial distribution</a:t>
                </a:r>
              </a:p>
              <a:p>
                <a:pPr lvl="0" marL="0" indent="0">
                  <a:buNone/>
                </a:pPr>
                <a14:m>
                  <m:oMathPara xmlns:m="http://schemas.openxmlformats.org/officeDocument/2006/math">
                    <m:oMathParaPr>
                      <m:jc m:val="center"/>
                    </m:oMathParaPr>
                    <m:oMath>
                      <m:r>
                        <m:t>μ</m:t>
                      </m:r>
                      <m:r>
                        <m:t>=</m:t>
                      </m:r>
                      <m:r>
                        <m:t>n</m:t>
                      </m:r>
                      <m:r>
                        <m:t>p</m:t>
                      </m:r>
                      <m:r>
                        <m:t>  </m:t>
                      </m:r>
                      <m:r>
                        <m:t>  </m:t>
                      </m:r>
                      <m:r>
                        <m:t>σ</m:t>
                      </m:r>
                      <m:r>
                        <m:t>=</m:t>
                      </m:r>
                      <m:rad>
                        <m:radPr>
                          <m:degHide m:val="1"/>
                        </m:radPr>
                        <m:deg/>
                        <m:e>
                          <m:r>
                            <m:t>n</m:t>
                          </m:r>
                          <m:r>
                            <m:t>p</m:t>
                          </m:r>
                          <m:r>
                            <m:t>(</m:t>
                          </m:r>
                          <m:r>
                            <m:t>1</m:t>
                          </m:r>
                          <m:r>
                            <m:t>−</m:t>
                          </m:r>
                          <m:r>
                            <m:t>p</m:t>
                          </m:r>
                          <m:r>
                            <m:t>)</m:t>
                          </m:r>
                        </m:e>
                      </m:rad>
                    </m:oMath>
                  </m:oMathPara>
                </a14:m>
              </a:p>
              <a:p>
                <a:pPr lvl="1"/>
                <a:r>
                  <a:rPr/>
                  <a:t>Going back to the obesity rate:</a:t>
                </a:r>
              </a:p>
              <a:p>
                <a:pPr lvl="1"/>
                <a14:m>
                  <m:oMathPara xmlns:m="http://schemas.openxmlformats.org/officeDocument/2006/math">
                    <m:oMathParaPr>
                      <m:jc m:val="center"/>
                    </m:oMathParaPr>
                    <m:oMath>
                      <m:r>
                        <m:t>σ</m:t>
                      </m:r>
                      <m:r>
                        <m:t>=</m:t>
                      </m:r>
                      <m:rad>
                        <m:radPr>
                          <m:degHide m:val="1"/>
                        </m:radPr>
                        <m:deg/>
                        <m:e>
                          <m:r>
                            <m:t>n</m:t>
                          </m:r>
                          <m:r>
                            <m:t>p</m:t>
                          </m:r>
                          <m:r>
                            <m:t>(</m:t>
                          </m:r>
                          <m:r>
                            <m:t>1</m:t>
                          </m:r>
                          <m:r>
                            <m:t>−</m:t>
                          </m:r>
                          <m:r>
                            <m:t>p</m:t>
                          </m:r>
                          <m:r>
                            <m:t>)</m:t>
                          </m:r>
                        </m:e>
                      </m:rad>
                      <m:r>
                        <m:t>=</m:t>
                      </m:r>
                      <m:rad>
                        <m:radPr>
                          <m:degHide m:val="1"/>
                        </m:radPr>
                        <m:deg/>
                        <m:e>
                          <m:r>
                            <m:t>100</m:t>
                          </m:r>
                          <m:r>
                            <m:t>×</m:t>
                          </m:r>
                          <m:r>
                            <m:t>0.262</m:t>
                          </m:r>
                          <m:r>
                            <m:t>×</m:t>
                          </m:r>
                          <m:r>
                            <m:t>0.738</m:t>
                          </m:r>
                        </m:e>
                      </m:rad>
                      <m:r>
                        <m:t>≈</m:t>
                      </m:r>
                      <m:r>
                        <m:t>4.4</m:t>
                      </m:r>
                    </m:oMath>
                  </m:oMathPara>
                </a14:m>
              </a:p>
              <a:p>
                <a:pPr lvl="1"/>
                <a:r>
                  <a:rPr/>
                  <a:t>We would expect 26.2 out of 100 randomly sampled Americans to be obese, with a standard deviation of 4.4.</a:t>
                </a:r>
              </a:p>
              <a:p>
                <a:pPr lvl="0" marL="0" indent="0">
                  <a:buNone/>
                </a:pPr>
                <a:r>
                  <a:rPr b="1"/>
                  <a:t>Note:</a:t>
                </a:r>
                <a:r>
                  <a:rPr/>
                  <a:t> Mean and standard deviation of a binomial might not always be whole numbers, and that is alright, these values represent what we would expect to see on average.</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Unusual</a:t>
            </a:r>
            <a:r>
              <a:rPr/>
              <a:t> </a:t>
            </a:r>
            <a:r>
              <a:rPr/>
              <a:t>observations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Using the notion that </a:t>
                </a:r>
                <a:r>
                  <a:rPr b="1"/>
                  <a:t>observations that are more than 2 standard deviations away from the mean are considered unusual</a:t>
                </a:r>
                <a:r>
                  <a:rPr/>
                  <a:t> and the mean and the standard deviation we just computed, we can calculate a range for the plausible number of obese Americans in random samples of 100.</a:t>
                </a:r>
              </a:p>
              <a:p>
                <a:pPr lvl="0" marL="0" indent="0">
                  <a:buNone/>
                </a:pPr>
                <a14:m>
                  <m:oMathPara xmlns:m="http://schemas.openxmlformats.org/officeDocument/2006/math">
                    <m:oMathParaPr>
                      <m:jc m:val="center"/>
                    </m:oMathParaPr>
                    <m:oMath>
                      <m:r>
                        <m:t>26.2</m:t>
                      </m:r>
                      <m:r>
                        <m:t>±</m:t>
                      </m:r>
                      <m:r>
                        <m:t>(</m:t>
                      </m:r>
                      <m:r>
                        <m:t>2</m:t>
                      </m:r>
                      <m:r>
                        <m:t>×</m:t>
                      </m:r>
                      <m:r>
                        <m:t>4.4</m:t>
                      </m:r>
                      <m:r>
                        <m:t>)</m:t>
                      </m:r>
                      <m:r>
                        <m:t>=</m:t>
                      </m:r>
                      <m:r>
                        <m:t>(</m:t>
                      </m:r>
                      <m:r>
                        <m:t>17.4</m:t>
                      </m:r>
                      <m:r>
                        <m:t>,</m:t>
                      </m:r>
                      <m:r>
                        <m:t>35</m:t>
                      </m:r>
                      <m:r>
                        <m:t>)</m:t>
                      </m:r>
                    </m:oMath>
                  </m:oMathPara>
                </a14:m>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Gallup</a:t>
            </a:r>
            <a:r>
              <a:rPr/>
              <a:t> </a:t>
            </a:r>
            <a:r>
              <a:rPr/>
              <a:t>Poll:</a:t>
            </a:r>
            <a:r>
              <a:rPr/>
              <a:t> </a:t>
            </a:r>
            <a:r>
              <a:rPr/>
              <a:t>Home</a:t>
            </a:r>
            <a:r>
              <a:rPr/>
              <a:t> </a:t>
            </a:r>
            <a:r>
              <a:rPr/>
              <a:t>Schooling</a:t>
            </a:r>
          </a:p>
        </p:txBody>
      </p:sp>
      <p:sp>
        <p:nvSpPr>
          <p:cNvPr id="3" name="Content Placeholder 2"/>
          <p:cNvSpPr>
            <a:spLocks noGrp="1"/>
          </p:cNvSpPr>
          <p:nvPr>
            <p:ph idx="1"/>
          </p:nvPr>
        </p:nvSpPr>
        <p:spPr/>
        <p:txBody>
          <a:bodyPr/>
          <a:lstStyle/>
          <a:p>
            <a:pPr lvl="0" marL="0" indent="0">
              <a:buNone/>
            </a:pPr>
            <a:r>
              <a:rPr/>
              <a:t>An August 2012 Gallup poll suggests that 13% of Americans think home schooling provides an excellent education for children. Would a random sample of 1,000 Americans where only 100 share this opinion be considered unusual?</a:t>
            </a:r>
          </a:p>
          <a:p>
            <a:pPr lvl="1"/>
            <a:r>
              <a:rPr/>
              <a:t>Yes</a:t>
            </a:r>
          </a:p>
          <a:p>
            <a:pPr lvl="1"/>
            <a:r>
              <a:rPr/>
              <a:t>No</a:t>
            </a:r>
          </a:p>
          <a:p>
            <a:pPr lvl="0" marL="0" indent="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Gallup</a:t>
            </a:r>
            <a:r>
              <a:rPr/>
              <a:t> </a:t>
            </a:r>
            <a:r>
              <a:rPr/>
              <a:t>Poll:</a:t>
            </a:r>
            <a:r>
              <a:rPr/>
              <a:t> </a:t>
            </a:r>
            <a:r>
              <a:rPr/>
              <a:t>Home</a:t>
            </a:r>
            <a:r>
              <a:rPr/>
              <a:t> </a:t>
            </a:r>
            <a:r>
              <a:rPr/>
              <a:t>Schooling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μ</m:t>
                            </m:r>
                          </m:e>
                          <m:e>
                            <m:r>
                              <m:t>=</m:t>
                            </m:r>
                            <m:r>
                              <m:t>n</m:t>
                            </m:r>
                            <m:r>
                              <m:t>p</m:t>
                            </m:r>
                            <m:r>
                              <m:t>=</m:t>
                            </m:r>
                            <m:r>
                              <m:t>1</m:t>
                            </m:r>
                            <m:r>
                              <m:t>,</m:t>
                            </m:r>
                            <m:r>
                              <m:t>000</m:t>
                            </m:r>
                            <m:r>
                              <m:t>×</m:t>
                            </m:r>
                            <m:r>
                              <m:t>0.13</m:t>
                            </m:r>
                            <m:r>
                              <m:t>=</m:t>
                            </m:r>
                            <m:r>
                              <m:t>130</m:t>
                            </m:r>
                          </m:e>
                        </m:mr>
                        <m:mr>
                          <m:e>
                            <m:r>
                              <m:t>σ</m:t>
                            </m:r>
                          </m:e>
                          <m:e>
                            <m:r>
                              <m:t>=</m:t>
                            </m:r>
                            <m:rad>
                              <m:radPr>
                                <m:degHide m:val="1"/>
                              </m:radPr>
                              <m:deg/>
                              <m:e>
                                <m:r>
                                  <m:t>n</m:t>
                                </m:r>
                                <m:r>
                                  <m:t>p</m:t>
                                </m:r>
                                <m:r>
                                  <m:t>(</m:t>
                                </m:r>
                                <m:r>
                                  <m:t>1</m:t>
                                </m:r>
                                <m:r>
                                  <m:t>−</m:t>
                                </m:r>
                                <m:r>
                                  <m:t>p</m:t>
                                </m:r>
                                <m:r>
                                  <m:t>)</m:t>
                                </m:r>
                              </m:e>
                            </m:rad>
                            <m:r>
                              <m:t>=</m:t>
                            </m:r>
                            <m:rad>
                              <m:radPr>
                                <m:degHide m:val="1"/>
                              </m:radPr>
                              <m:deg/>
                              <m:e>
                                <m:r>
                                  <m:t>1</m:t>
                                </m:r>
                                <m:r>
                                  <m:t>,</m:t>
                                </m:r>
                                <m:r>
                                  <m:t>000</m:t>
                                </m:r>
                                <m:r>
                                  <m:t>×</m:t>
                                </m:r>
                                <m:r>
                                  <m:t>0.13</m:t>
                                </m:r>
                                <m:r>
                                  <m:t>×</m:t>
                                </m:r>
                                <m:r>
                                  <m:t>0.87</m:t>
                                </m:r>
                              </m:e>
                            </m:rad>
                            <m:r>
                              <m:t>≈</m:t>
                            </m:r>
                            <m:r>
                              <m:t>10.6</m:t>
                            </m:r>
                          </m:e>
                        </m:mr>
                      </m:m>
                    </m:oMath>
                  </m:oMathPara>
                </a14:m>
              </a:p>
              <a:p>
                <a:pPr lvl="1"/>
                <a:r>
                  <a:rPr/>
                  <a:t>Method 1: Range of usual observations: </a:t>
                </a:r>
                <a14:m>
                  <m:oMath xmlns:m="http://schemas.openxmlformats.org/officeDocument/2006/math">
                    <m:r>
                      <m:t>130</m:t>
                    </m:r>
                    <m:r>
                      <m:t>±</m:t>
                    </m:r>
                    <m:r>
                      <m:t>2</m:t>
                    </m:r>
                    <m:r>
                      <m:t>×</m:t>
                    </m:r>
                    <m:r>
                      <m:t>10.6</m:t>
                    </m:r>
                    <m:r>
                      <m:t>=</m:t>
                    </m:r>
                    <m:r>
                      <m:t>(</m:t>
                    </m:r>
                    <m:r>
                      <m:t>108.8</m:t>
                    </m:r>
                    <m:r>
                      <m:t>,</m:t>
                    </m:r>
                    <m:r>
                      <m:t>151.2</m:t>
                    </m:r>
                    <m:r>
                      <m:t>)</m:t>
                    </m:r>
                  </m:oMath>
                </a14:m>
                <a:r>
                  <a:rPr/>
                  <a:t>  (100 is outside this range, so would be considered unusual)</a:t>
                </a:r>
              </a:p>
              <a:p>
                <a:pPr lvl="1"/>
                <a:r>
                  <a:rPr/>
                  <a:t>Method 2: Z-score of observation: </a:t>
                </a:r>
                <a14:m>
                  <m:oMath xmlns:m="http://schemas.openxmlformats.org/officeDocument/2006/math">
                    <m:r>
                      <m:t>Z</m:t>
                    </m:r>
                    <m:r>
                      <m:t>=</m:t>
                    </m:r>
                    <m:f>
                      <m:fPr>
                        <m:type m:val="bar"/>
                      </m:fPr>
                      <m:num>
                        <m:r>
                          <m:t>x</m:t>
                        </m:r>
                        <m:r>
                          <m:t>−</m:t>
                        </m:r>
                        <m:r>
                          <m:t>m</m:t>
                        </m:r>
                        <m:r>
                          <m:t>e</m:t>
                        </m:r>
                        <m:r>
                          <m:t>a</m:t>
                        </m:r>
                        <m:r>
                          <m:t>n</m:t>
                        </m:r>
                      </m:num>
                      <m:den>
                        <m:r>
                          <m:t>S</m:t>
                        </m:r>
                        <m:r>
                          <m:t>D</m:t>
                        </m:r>
                      </m:den>
                    </m:f>
                    <m:r>
                      <m:t>=</m:t>
                    </m:r>
                    <m:f>
                      <m:fPr>
                        <m:type m:val="bar"/>
                      </m:fPr>
                      <m:num>
                        <m:r>
                          <m:t>100</m:t>
                        </m:r>
                        <m:r>
                          <m:t>−</m:t>
                        </m:r>
                        <m:r>
                          <m:t>130</m:t>
                        </m:r>
                      </m:num>
                      <m:den>
                        <m:r>
                          <m:t>10.6</m:t>
                        </m:r>
                      </m:den>
                    </m:f>
                    <m:r>
                      <m:t>=</m:t>
                    </m:r>
                    <m:r>
                      <m:t>−</m:t>
                    </m:r>
                    <m:r>
                      <m:t>2.83</m:t>
                    </m:r>
                  </m:oMath>
                </a14:m>
                <a:r>
                  <a:rPr/>
                  <a:t> (100 is more than 2 SD below the mean, so would be considered unusual)</a:t>
                </a:r>
              </a:p>
              <a:p>
                <a:pPr lvl="0" marL="0" indent="0">
                  <a:buNone/>
                </a:pPr>
                <a:r>
                  <a:rPr>
                    <a:hlinkClick r:id="rId2"/>
                  </a:rPr>
                  <a:t>http://www.gallup.com/poll/156974/private-schools-top-marks-educating-children.aspx</a:t>
                </a:r>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Normal</a:t>
            </a:r>
            <a:r>
              <a:rPr/>
              <a:t> </a:t>
            </a:r>
            <a:r>
              <a:rPr/>
              <a:t>approximation</a:t>
            </a:r>
            <a:r>
              <a:rPr/>
              <a:t> </a:t>
            </a:r>
            <a:r>
              <a:rPr/>
              <a:t>to</a:t>
            </a:r>
            <a:r>
              <a:rPr/>
              <a:t> </a:t>
            </a:r>
            <a:r>
              <a:rPr/>
              <a:t>the</a:t>
            </a:r>
            <a:r>
              <a:rPr/>
              <a:t> </a:t>
            </a:r>
            <a:r>
              <a:rPr/>
              <a:t>binomial</a:t>
            </a:r>
            <a:r>
              <a:rPr/>
              <a:t> </a:t>
            </a: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Go to </a:t>
                </a:r>
                <a:r>
                  <a:rPr>
                    <a:hlinkClick r:id="rId2"/>
                  </a:rPr>
                  <a:t>https://gallery.shinyapps.io/dist_calc/</a:t>
                </a:r>
                <a:r>
                  <a:rPr/>
                  <a:t> and choose Binomial coin experiment in the drop down menu on the left.</a:t>
                </a:r>
              </a:p>
              <a:p>
                <a:pPr lvl="1"/>
                <a:r>
                  <a:rPr/>
                  <a:t>Set the number of trials to 20 and the probability of success to 0.15. Describe the shape of the distribution of number of successes.</a:t>
                </a:r>
              </a:p>
              <a:p>
                <a:pPr lvl="1"/>
                <a:r>
                  <a:rPr/>
                  <a:t>Keeping </a:t>
                </a:r>
                <a14:m>
                  <m:oMath xmlns:m="http://schemas.openxmlformats.org/officeDocument/2006/math">
                    <m:r>
                      <m:t>p</m:t>
                    </m:r>
                  </m:oMath>
                </a14:m>
                <a:r>
                  <a:rPr/>
                  <a:t> constant at 0.15, determine the minimum sample size required to obtain a unimodal and symmetric distribution of number of successes. Please submit only one response per team.</a:t>
                </a:r>
              </a:p>
              <a:p>
                <a:pPr lvl="1"/>
                <a:r>
                  <a:rPr/>
                  <a:t>Further considerations:</a:t>
                </a:r>
              </a:p>
              <a:p>
                <a:pPr lvl="2"/>
                <a:r>
                  <a:rPr/>
                  <a:t>What happens to the shape of the distribution as </a:t>
                </a:r>
                <a14:m>
                  <m:oMath xmlns:m="http://schemas.openxmlformats.org/officeDocument/2006/math">
                    <m:r>
                      <m:t>n</m:t>
                    </m:r>
                  </m:oMath>
                </a14:m>
                <a:r>
                  <a:rPr/>
                  <a:t> stays constant and </a:t>
                </a:r>
                <a14:m>
                  <m:oMath xmlns:m="http://schemas.openxmlformats.org/officeDocument/2006/math">
                    <m:r>
                      <m:t>p</m:t>
                    </m:r>
                  </m:oMath>
                </a14:m>
                <a:r>
                  <a:rPr/>
                  <a:t> changes?</a:t>
                </a:r>
              </a:p>
              <a:p>
                <a:pPr lvl="2"/>
                <a:r>
                  <a:rPr/>
                  <a:t>What happens to the shape of the distribution as </a:t>
                </a:r>
                <a14:m>
                  <m:oMath xmlns:m="http://schemas.openxmlformats.org/officeDocument/2006/math">
                    <m:r>
                      <m:t>p</m:t>
                    </m:r>
                  </m:oMath>
                </a14:m>
                <a:r>
                  <a:rPr/>
                  <a:t> stays constant and </a:t>
                </a:r>
                <a14:m>
                  <m:oMath xmlns:m="http://schemas.openxmlformats.org/officeDocument/2006/math">
                    <m:r>
                      <m:t>n</m:t>
                    </m:r>
                  </m:oMath>
                </a14:m>
                <a:r>
                  <a:rPr/>
                  <a:t> changes?</a:t>
                </a: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Distributions</a:t>
            </a:r>
            <a:r>
              <a:rPr/>
              <a:t> </a:t>
            </a:r>
            <a:r>
              <a:rPr/>
              <a:t>of</a:t>
            </a:r>
            <a:r>
              <a:rPr/>
              <a:t> </a:t>
            </a:r>
            <a:r>
              <a:rPr/>
              <a:t>number</a:t>
            </a:r>
            <a:r>
              <a:rPr/>
              <a:t> </a:t>
            </a:r>
            <a:r>
              <a:rPr/>
              <a:t>of</a:t>
            </a:r>
            <a:r>
              <a:rPr/>
              <a:t> </a:t>
            </a:r>
            <a:r>
              <a:rPr/>
              <a:t>successes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Hollow histograms of samples from the binomial model where </a:t>
                </a:r>
                <a14:m>
                  <m:oMath xmlns:m="http://schemas.openxmlformats.org/officeDocument/2006/math">
                    <m:r>
                      <m:t>p</m:t>
                    </m:r>
                    <m:r>
                      <m:t>=</m:t>
                    </m:r>
                    <m:r>
                      <m:t>0.10</m:t>
                    </m:r>
                  </m:oMath>
                </a14:m>
                <a:r>
                  <a:rPr/>
                  <a:t> and </a:t>
                </a:r>
                <a14:m>
                  <m:oMath xmlns:m="http://schemas.openxmlformats.org/officeDocument/2006/math">
                    <m:r>
                      <m:t>n</m:t>
                    </m:r>
                    <m:r>
                      <m:t>=</m:t>
                    </m:r>
                    <m:r>
                      <m:t>10</m:t>
                    </m:r>
                  </m:oMath>
                </a14:m>
                <a:r>
                  <a:rPr/>
                  <a:t>, </a:t>
                </a:r>
                <a14:m>
                  <m:oMath xmlns:m="http://schemas.openxmlformats.org/officeDocument/2006/math">
                    <m:r>
                      <m:t>30</m:t>
                    </m:r>
                  </m:oMath>
                </a14:m>
                <a:r>
                  <a:rPr/>
                  <a:t>, </a:t>
                </a:r>
                <a14:m>
                  <m:oMath xmlns:m="http://schemas.openxmlformats.org/officeDocument/2006/math">
                    <m:r>
                      <m:t>100</m:t>
                    </m:r>
                  </m:oMath>
                </a14:m>
                <a:r>
                  <a:rPr/>
                  <a:t>, and </a:t>
                </a:r>
                <a14:m>
                  <m:oMath xmlns:m="http://schemas.openxmlformats.org/officeDocument/2006/math">
                    <m:r>
                      <m:t>300</m:t>
                    </m:r>
                  </m:oMath>
                </a14:m>
                <a:r>
                  <a:rPr/>
                  <a:t>. What happens as </a:t>
                </a:r>
                <a14:m>
                  <m:oMath xmlns:m="http://schemas.openxmlformats.org/officeDocument/2006/math">
                    <m:r>
                      <m:t>n</m:t>
                    </m:r>
                  </m:oMath>
                </a14:m>
                <a:r>
                  <a:rPr/>
                  <a:t> increases?</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Normal</a:t>
            </a:r>
            <a:r>
              <a:rPr/>
              <a:t> </a:t>
            </a:r>
            <a:r>
              <a:rPr/>
              <a:t>distributions</a:t>
            </a:r>
            <a:r>
              <a:rPr/>
              <a:t> </a:t>
            </a:r>
            <a:r>
              <a:rPr/>
              <a:t>with</a:t>
            </a:r>
            <a:r>
              <a:rPr/>
              <a:t> </a:t>
            </a:r>
            <a:r>
              <a:rPr/>
              <a:t>different</a:t>
            </a:r>
            <a:r>
              <a:rPr/>
              <a:t> </a:t>
            </a:r>
            <a:r>
              <a:rPr/>
              <a:t>parameters</a:t>
            </a:r>
          </a:p>
        </p:txBody>
      </p:sp>
      <p:sp>
        <p:nvSpPr>
          <p:cNvPr id="3" name="Content Placeholder 2"/>
          <p:cNvSpPr>
            <a:spLocks noGrp="1"/>
          </p:cNvSpPr>
          <p:nvPr>
            <p:ph idx="1"/>
          </p:nvPr>
        </p:nvSpPr>
        <p:spPr/>
        <p:txBody>
          <a:bodyPr/>
          <a:lstStyle/>
          <a:p>
            <a:pPr lvl="0" marL="0" indent="0">
              <a:buNone/>
            </a:pP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ourBinomialModelsShowingApproxToNormal.png" id="0" name="Picture 1"/>
          <p:cNvPicPr>
            <a:picLocks noGrp="1" noChangeAspect="1"/>
          </p:cNvPicPr>
          <p:nvPr/>
        </p:nvPicPr>
        <p:blipFill>
          <a:blip r:embed="rId2"/>
          <a:stretch>
            <a:fillRect/>
          </a:stretch>
        </p:blipFill>
        <p:spPr bwMode="auto">
          <a:xfrm>
            <a:off x="1536700" y="1600200"/>
            <a:ext cx="6070600" cy="4521200"/>
          </a:xfrm>
          <a:prstGeom prst="rect">
            <a:avLst/>
          </a:prstGeom>
          <a:noFill/>
          <a:ln w="9525">
            <a:noFill/>
            <a:headEnd/>
            <a:tailEnd/>
          </a:ln>
        </p:spPr>
      </p:pic>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Low</a:t>
            </a:r>
            <a:r>
              <a:rPr/>
              <a:t> </a:t>
            </a:r>
            <a:r>
              <a:rPr/>
              <a:t>large</a:t>
            </a:r>
            <a:r>
              <a:rPr/>
              <a:t> </a:t>
            </a:r>
            <a:r>
              <a:rPr/>
              <a:t>is</a:t>
            </a:r>
            <a:r>
              <a:rPr/>
              <a:t> </a:t>
            </a:r>
            <a:r>
              <a:rPr/>
              <a:t>large</a:t>
            </a:r>
            <a:r>
              <a:rPr/>
              <a:t> </a:t>
            </a:r>
            <a:r>
              <a:rPr/>
              <a:t>enough?</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sample size is considered large enough if the expected number of successes and failures are both at least 10.</a:t>
                </a:r>
              </a:p>
              <a:p>
                <a:pPr lvl="0" marL="0" indent="0">
                  <a:buNone/>
                </a:pPr>
                <a14:m>
                  <m:oMathPara xmlns:m="http://schemas.openxmlformats.org/officeDocument/2006/math">
                    <m:oMathParaPr>
                      <m:jc m:val="center"/>
                    </m:oMathParaPr>
                    <m:oMath>
                      <m:r>
                        <m:t>n</m:t>
                      </m:r>
                      <m:r>
                        <m:t>p</m:t>
                      </m:r>
                      <m:r>
                        <m:t>≥</m:t>
                      </m:r>
                      <m:r>
                        <m:t>10</m:t>
                      </m:r>
                      <m:r>
                        <m:t>  </m:t>
                      </m:r>
                      <m:r>
                        <m:rPr>
                          <m:sty m:val="p"/>
                        </m:rPr>
                        <m:t> and </m:t>
                      </m:r>
                      <m:r>
                        <m:t>  </m:t>
                      </m:r>
                      <m:r>
                        <m:t>n</m:t>
                      </m:r>
                      <m:r>
                        <m:t>(</m:t>
                      </m:r>
                      <m:r>
                        <m:t>1</m:t>
                      </m:r>
                      <m:r>
                        <m:t>−</m:t>
                      </m:r>
                      <m:r>
                        <m:t>p</m:t>
                      </m:r>
                      <m:r>
                        <m:t>)</m:t>
                      </m:r>
                      <m:r>
                        <m:t>≥</m:t>
                      </m:r>
                      <m:r>
                        <m:t>10</m:t>
                      </m:r>
                    </m:oMath>
                  </m:oMathPara>
                </a14:m>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Below are four pairs of Binomial distribution parameters. Which distribution can be approximated by the normal distribution?</a:t>
                </a:r>
              </a:p>
              <a:p>
                <a:pPr lvl="1"/>
                <a14:m>
                  <m:oMath xmlns:m="http://schemas.openxmlformats.org/officeDocument/2006/math">
                    <m:r>
                      <m:t>n</m:t>
                    </m:r>
                    <m:r>
                      <m:t>=</m:t>
                    </m:r>
                    <m:r>
                      <m:t>100</m:t>
                    </m:r>
                    <m:r>
                      <m:t>,</m:t>
                    </m:r>
                    <m:r>
                      <m:t>p</m:t>
                    </m:r>
                    <m:r>
                      <m:t>=</m:t>
                    </m:r>
                    <m:r>
                      <m:t>0.95</m:t>
                    </m:r>
                  </m:oMath>
                </a14:m>
              </a:p>
              <a:p>
                <a:pPr lvl="1"/>
                <a14:m>
                  <m:oMath xmlns:m="http://schemas.openxmlformats.org/officeDocument/2006/math">
                    <m:r>
                      <m:t>n</m:t>
                    </m:r>
                    <m:r>
                      <m:t>=</m:t>
                    </m:r>
                    <m:r>
                      <m:t>25</m:t>
                    </m:r>
                    <m:r>
                      <m:t>,</m:t>
                    </m:r>
                    <m:r>
                      <m:t>p</m:t>
                    </m:r>
                    <m:r>
                      <m:t>=</m:t>
                    </m:r>
                    <m:r>
                      <m:t>0.45</m:t>
                    </m:r>
                  </m:oMath>
                </a14:m>
              </a:p>
              <a:p>
                <a:pPr lvl="1"/>
                <a14:m>
                  <m:oMath xmlns:m="http://schemas.openxmlformats.org/officeDocument/2006/math">
                    <m:r>
                      <m:t>n</m:t>
                    </m:r>
                    <m:r>
                      <m:t>=</m:t>
                    </m:r>
                    <m:r>
                      <m:t>150</m:t>
                    </m:r>
                    <m:r>
                      <m:t>,</m:t>
                    </m:r>
                    <m:r>
                      <m:t>p</m:t>
                    </m:r>
                    <m:r>
                      <m:t>=</m:t>
                    </m:r>
                    <m:r>
                      <m:t>0.05</m:t>
                    </m:r>
                  </m:oMath>
                </a14:m>
              </a:p>
              <a:p>
                <a:pPr lvl="1"/>
                <a14:m>
                  <m:oMath xmlns:m="http://schemas.openxmlformats.org/officeDocument/2006/math">
                    <m:r>
                      <m:t>n</m:t>
                    </m:r>
                    <m:r>
                      <m:t>=</m:t>
                    </m:r>
                    <m:r>
                      <m:t>500</m:t>
                    </m:r>
                    <m:r>
                      <m:t>,</m:t>
                    </m:r>
                    <m:r>
                      <m:t>p</m:t>
                    </m:r>
                    <m:r>
                      <m:t>=</m:t>
                    </m:r>
                    <m:r>
                      <m:t>0.015</m:t>
                    </m:r>
                  </m:oMath>
                </a14:m>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Below are four pairs of Binomial distribution parameters. Which distribution can be approximated by the normal distribution?</a:t>
                </a:r>
              </a:p>
              <a:p>
                <a:pPr lvl="1"/>
                <a14:m>
                  <m:oMath xmlns:m="http://schemas.openxmlformats.org/officeDocument/2006/math">
                    <m:r>
                      <m:t>n</m:t>
                    </m:r>
                    <m:r>
                      <m:t>=</m:t>
                    </m:r>
                    <m:r>
                      <m:t>100</m:t>
                    </m:r>
                    <m:r>
                      <m:t>,</m:t>
                    </m:r>
                    <m:r>
                      <m:t>p</m:t>
                    </m:r>
                    <m:r>
                      <m:t>=</m:t>
                    </m:r>
                    <m:r>
                      <m:t>0.95</m:t>
                    </m:r>
                  </m:oMath>
                </a14:m>
              </a:p>
              <a:p>
                <a:pPr lvl="1"/>
                <a14:m>
                  <m:oMath xmlns:m="http://schemas.openxmlformats.org/officeDocument/2006/math">
                    <m:r>
                      <m:t>n</m:t>
                    </m:r>
                    <m:r>
                      <m:t>=</m:t>
                    </m:r>
                    <m:r>
                      <m:t>25</m:t>
                    </m:r>
                    <m:r>
                      <m:t>,</m:t>
                    </m:r>
                    <m:r>
                      <m:t>p</m:t>
                    </m:r>
                    <m:r>
                      <m:t>=</m:t>
                    </m:r>
                    <m:r>
                      <m:t>0.45</m:t>
                    </m:r>
                    <m:r>
                      <m:t>→</m:t>
                    </m:r>
                    <m:r>
                      <m:t>25</m:t>
                    </m:r>
                    <m:r>
                      <m:t>×</m:t>
                    </m:r>
                    <m:r>
                      <m:t>0.45</m:t>
                    </m:r>
                    <m:r>
                      <m:t>=</m:t>
                    </m:r>
                    <m:r>
                      <m:t>11.25</m:t>
                    </m:r>
                    <m:r>
                      <m:t>;</m:t>
                    </m:r>
                    <m:r>
                      <m:t>25</m:t>
                    </m:r>
                    <m:r>
                      <m:t>×</m:t>
                    </m:r>
                    <m:r>
                      <m:t>0.55</m:t>
                    </m:r>
                    <m:r>
                      <m:t>=</m:t>
                    </m:r>
                    <m:r>
                      <m:t>13.75</m:t>
                    </m:r>
                  </m:oMath>
                </a14:m>
              </a:p>
              <a:p>
                <a:pPr lvl="1"/>
                <a14:m>
                  <m:oMath xmlns:m="http://schemas.openxmlformats.org/officeDocument/2006/math">
                    <m:r>
                      <m:t>n</m:t>
                    </m:r>
                    <m:r>
                      <m:t>=</m:t>
                    </m:r>
                    <m:r>
                      <m:t>150</m:t>
                    </m:r>
                    <m:r>
                      <m:t>,</m:t>
                    </m:r>
                    <m:r>
                      <m:t>p</m:t>
                    </m:r>
                    <m:r>
                      <m:t>=</m:t>
                    </m:r>
                    <m:r>
                      <m:t>0.05</m:t>
                    </m:r>
                  </m:oMath>
                </a14:m>
              </a:p>
              <a:p>
                <a:pPr lvl="1"/>
                <a14:m>
                  <m:oMath xmlns:m="http://schemas.openxmlformats.org/officeDocument/2006/math">
                    <m:r>
                      <m:t>n</m:t>
                    </m:r>
                    <m:r>
                      <m:t>=</m:t>
                    </m:r>
                    <m:r>
                      <m:t>500</m:t>
                    </m:r>
                    <m:r>
                      <m:t>,</m:t>
                    </m:r>
                    <m:r>
                      <m:t>p</m:t>
                    </m:r>
                    <m:r>
                      <m:t>=</m:t>
                    </m:r>
                    <m:r>
                      <m:t>0.015</m:t>
                    </m:r>
                  </m:oMath>
                </a14:m>
              </a:p>
            </p:txBody>
          </p:sp>
        </mc:Choice>
      </mc:AlternateContent>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
            </a:r>
            <a:r>
              <a:rPr/>
              <a:t> </a:t>
            </a:r>
            <a:r>
              <a:rPr/>
              <a:t>analysis</a:t>
            </a:r>
            <a:r>
              <a:rPr/>
              <a:t> </a:t>
            </a:r>
            <a:r>
              <a:rPr/>
              <a:t>of</a:t>
            </a:r>
            <a:r>
              <a:rPr/>
              <a:t> </a:t>
            </a:r>
            <a:r>
              <a:rPr/>
              <a:t>Facebook</a:t>
            </a:r>
            <a:r>
              <a:rPr/>
              <a:t> </a:t>
            </a:r>
            <a:r>
              <a:rPr/>
              <a:t>users</a:t>
            </a:r>
          </a:p>
        </p:txBody>
      </p:sp>
      <p:sp>
        <p:nvSpPr>
          <p:cNvPr id="3" name="Content Placeholder 2"/>
          <p:cNvSpPr>
            <a:spLocks noGrp="1"/>
          </p:cNvSpPr>
          <p:nvPr>
            <p:ph idx="1"/>
          </p:nvPr>
        </p:nvSpPr>
        <p:spPr/>
        <p:txBody>
          <a:bodyPr/>
          <a:lstStyle/>
          <a:p>
            <a:pPr lvl="0" marL="0" indent="0">
              <a:buNone/>
            </a:pPr>
            <a:r>
              <a:rPr/>
              <a:t>A recent study found that “Facebook users get more than they give”. For example:</a:t>
            </a:r>
          </a:p>
          <a:p>
            <a:pPr lvl="1"/>
            <a:r>
              <a:rPr/>
              <a:t>40% of Facebook users in our sample made a friend request, but 63% received at least one request</a:t>
            </a:r>
          </a:p>
          <a:p>
            <a:pPr lvl="1"/>
            <a:r>
              <a:rPr/>
              <a:t>Users in our sample pressed the like button next to friends’ content an average of 14 times, but had their content “liked” an average of 20 times</a:t>
            </a:r>
          </a:p>
          <a:p>
            <a:pPr lvl="1"/>
            <a:r>
              <a:rPr/>
              <a:t>Users sent 9 personal messages, but received 12</a:t>
            </a:r>
          </a:p>
          <a:p>
            <a:pPr lvl="1"/>
            <a:r>
              <a:rPr/>
              <a:t>12% of users tagged a friend in a photo, but 35% were themselves tagged in a photo</a:t>
            </a:r>
          </a:p>
          <a:p>
            <a:pPr lvl="0" marL="0" indent="0">
              <a:buNone/>
            </a:pPr>
            <a:r>
              <a:rPr/>
              <a:t>Any guesses for how this pattern can be explained?</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
            </a:r>
            <a:r>
              <a:rPr/>
              <a:t> </a:t>
            </a:r>
            <a:r>
              <a:rPr/>
              <a:t>analysis</a:t>
            </a:r>
            <a:r>
              <a:rPr/>
              <a:t> </a:t>
            </a:r>
            <a:r>
              <a:rPr/>
              <a:t>of</a:t>
            </a:r>
            <a:r>
              <a:rPr/>
              <a:t> </a:t>
            </a:r>
            <a:r>
              <a:rPr/>
              <a:t>Facebook</a:t>
            </a:r>
            <a:r>
              <a:rPr/>
              <a:t> </a:t>
            </a:r>
            <a:r>
              <a:rPr/>
              <a:t>users</a:t>
            </a:r>
          </a:p>
        </p:txBody>
      </p:sp>
      <p:sp>
        <p:nvSpPr>
          <p:cNvPr id="3" name="Content Placeholder 2"/>
          <p:cNvSpPr>
            <a:spLocks noGrp="1"/>
          </p:cNvSpPr>
          <p:nvPr>
            <p:ph idx="1"/>
          </p:nvPr>
        </p:nvSpPr>
        <p:spPr/>
        <p:txBody>
          <a:bodyPr/>
          <a:lstStyle/>
          <a:p>
            <a:pPr lvl="0" marL="0" indent="0">
              <a:buNone/>
            </a:pPr>
            <a:r>
              <a:rPr/>
              <a:t>A recent study found that ``Facebook users get more than they give". For example:</a:t>
            </a:r>
          </a:p>
          <a:p>
            <a:pPr lvl="1"/>
            <a:r>
              <a:rPr/>
              <a:t>40% of Facebook users in our sample made a friend request, but 63% received at least one request</a:t>
            </a:r>
          </a:p>
          <a:p>
            <a:pPr lvl="1"/>
            <a:r>
              <a:rPr/>
              <a:t>Users in our sample pressed the like button next to friends’ content an average of 14 times, but had their content “liked” an average of 20 times</a:t>
            </a:r>
          </a:p>
          <a:p>
            <a:pPr lvl="1"/>
            <a:r>
              <a:rPr/>
              <a:t>Users sent 9 personal messages, but received 12</a:t>
            </a:r>
          </a:p>
          <a:p>
            <a:pPr lvl="1"/>
            <a:r>
              <a:rPr/>
              <a:t>12% of users tagged a friend in a photo, but 35% were themselves tagged in a photo</a:t>
            </a:r>
          </a:p>
          <a:p>
            <a:pPr lvl="0" marL="0" indent="0">
              <a:buNone/>
            </a:pPr>
            <a:r>
              <a:rPr/>
              <a:t>Any guesses for how this pattern can be explained?</a:t>
            </a:r>
          </a:p>
          <a:p>
            <a:pPr lvl="0" marL="0" indent="0">
              <a:buNone/>
            </a:pPr>
            <a:r>
              <a:rPr b="1"/>
              <a:t>Power users contribute much more content than the typical user.</a:t>
            </a:r>
          </a:p>
          <a:p>
            <a:pPr lvl="0" marL="0" indent="0">
              <a:buNone/>
            </a:pPr>
            <a:r>
              <a:rPr>
                <a:hlinkClick r:id="rId2"/>
              </a:rPr>
              <a:t>http://www.pewinternet.org/Reports/2012/Facebook-users/Summary.aspx</a:t>
            </a:r>
          </a:p>
        </p:txBody>
      </p:sp>
    </p:spTree>
  </p:cSld>
</p:sld>
</file>

<file path=ppt/slides/slide66.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This study also found that approximately 25% of Facebook users are considered power users. The same study found that the average Facebook user has 245 friends. What is the probability that the average Facebook user with 245 friends has 70 or more friends who would be considered power users? Note any assumptions you must make.</a:t></a:r></a:p><a:p><a:pPr lvl="0" marL="0" indent="0"><a:buNone /></a:pPr><a:r><a:rPr /><a:t>We are given that </a:t></a:r><a14:m><m:oMath xmlns:m="http://schemas.openxmlformats.org/officeDocument/2006/math"><m:r><m:t>n</m:t></m:r><m:r><m:t>=</m:t></m:r><m:r><m:t>245</m:t></m:r><m:r><m:t>,</m:t></m:r><m:r><m:t>p</m:t></m:r><m:r><m:t>=</m:t></m:r><m:r><m:t>0.25</m:t></m:r></m:oMath></a14:m><a:r><a:rPr /><a:t>, and we are asked for the probability </a:t></a:r><a14:m><m:oMath xmlns:m="http://schemas.openxmlformats.org/officeDocument/2006/math"><m:r><m:t>P</m:t></m:r><m:r><m:t>(</m:t></m:r><m:r><m:t>K</m:t></m:r><m:r><m:t>≥</m:t></m:r><m:r><m:t>70</m:t></m:r><m:r><m:t>)</m:t></m:r></m:oMath></a14:m><a:r><a:rPr /><a:t>. To proceed, we need independence, which we’ll assume but could check if we had access to more Facebook data.</a:t></a:r></a:p></p:txBody></p:sp></mc:Choice></mc:AlternateContent></p:spTree></p:cSld></p:sld>
</file>

<file path=ppt/slides/slide67.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We are given that </a:t></a:r><a14:m><m:oMath xmlns:m="http://schemas.openxmlformats.org/officeDocument/2006/math"><m:r><m:t>n</m:t></m:r><m:r><m:t>=</m:t></m:r><m:r><m:t>245</m:t></m:r><m:r><m:t>,</m:t></m:r><m:r><m:t>p</m:t></m:r><m:r><m:t>=</m:t></m:r><m:r><m:t>0.25</m:t></m:r></m:oMath></a14:m><a:r><a:rPr /><a:t>, and we are asked for the probability </a:t></a:r><a14:m><m:oMath xmlns:m="http://schemas.openxmlformats.org/officeDocument/2006/math"><m:r><m:t>P</m:t></m:r><m:r><m:t>(</m:t></m:r><m:r><m:t>K</m:t></m:r><m:r><m:t>≥</m:t></m:r><m:r><m:t>70</m:t></m:r><m:r><m:t>)</m:t></m:r></m:oMath></a14:m><a:r><a:rPr /><a:t>. To proceed, we need independence, which we’ll assume but could check if we had access to more Facebook data.</a:t></a:r></a:p><a:p><a:pPr lvl="0" marL="0" indent="0"><a:buNone /></a:pPr><a14:m><m:oMathPara xmlns:m="http://schemas.openxmlformats.org/officeDocument/2006/math"><m:oMathParaPr><m:jc m:val="center" /></m:oMathParaPr><m:oMath><m:m><m:mPr><m:baseJc m:val="center" /><m:plcHide m:val="1" /><m:mcs><m:mc><m:mcPr><m:mcJc m:val="right" /><m:count m:val="1" /></m:mcPr></m:mc><m:mc><m:mcPr><m:mcJc m:val="left" /><m:count m:val="1" /></m:mcPr></m:mc></m:mcs></m:mPr><m:mr><m:e><m:r><m:t>P</m:t></m:r><m:r><m:t>(</m:t></m:r><m:r><m:t>X</m:t></m:r><m:r><m:t>≥</m:t></m:r><m:r><m:t>70</m:t></m:r><m:r><m:t>)</m:t></m:r></m:e><m:e><m:r><m:t>=</m:t></m:r><m:r><m:t>P</m:t></m:r><m:r><m:t>(</m:t></m:r><m:r><m:t>K</m:t></m:r><m:r><m:t>=</m:t></m:r><m:r><m:t>70</m:t></m:r><m:r><m:rPr><m:sty m:val="p" /></m:rPr><m:t> or </m:t></m:r><m:r><m:t>K</m:t></m:r><m:r><m:t>=</m:t></m:r><m:r><m:t>71</m:t></m:r><m:r><m:rPr><m:sty m:val="p" /></m:rPr><m:t> or </m:t></m:r><m:r><m:t>K</m:t></m:r><m:r><m:t>=</m:t></m:r><m:r><m:t>72</m:t></m:r><m:r><m:rPr><m:sty m:val="p" /></m:rPr><m:t> or </m:t></m:r><m:r><m:t>⋯</m:t></m:r><m:r><m:rPr><m:sty m:val="p" /></m:rPr><m:t> or </m:t></m:r><m:r><m:t>K</m:t></m:r><m:r><m:t>=</m:t></m:r><m:r><m:t>245</m:t></m:r><m:r><m:t>)</m:t></m:r></m:e></m:mr><m:mr><m:e /><m:e><m:r><m:t>=</m:t></m:r><m:r><m:t>P</m:t></m:r><m:r><m:t>(</m:t></m:r><m:r><m:t>K</m:t></m:r><m:r><m:t>=</m:t></m:r><m:r><m:t>70</m:t></m:r><m:r><m:t>)</m:t></m:r><m:r><m:t>+</m:t></m:r><m:r><m:t>P</m:t></m:r><m:r><m:t>(</m:t></m:r><m:r><m:t>K</m:t></m:r><m:r><m:t>=</m:t></m:r><m:r><m:t>71</m:t></m:r><m:r><m:t>)</m:t></m:r><m:r><m:t>+</m:t></m:r><m:r><m:t>P</m:t></m:r><m:r><m:t>(</m:t></m:r><m:r><m:t>K</m:t></m:r><m:r><m:t>=</m:t></m:r><m:r><m:t>72</m:t></m:r><m:r><m:t>)</m:t></m:r><m:r><m:t>+</m:t></m:r><m:r><m:t>⋯</m:t></m:r><m:r><m:t>+</m:t></m:r><m:r><m:t>P</m:t></m:r><m:r><m:t>(</m:t></m:r><m:r><m:t>K</m:t></m:r><m:r><m:t>=</m:t></m:r><m:r><m:t>245</m:t></m:r><m:r><m:t>)</m:t></m:r></m:e></m:mr></m:m></m:oMath></m:oMathPara></a14:m></a:p><a:p><a:pPr lvl="0" marL="0" indent="0"><a:buNone /></a:pPr><a:r><a:rPr /><a:t>This seems like an awful lot of work…</a:t></a:r></a:p></p:txBody></p:sp></mc:Choice></mc:AlternateContent></p:spTree></p:cSld></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Could</a:t>
            </a:r>
            <a:r>
              <a:rPr/>
              <a:t> </a:t>
            </a:r>
            <a:r>
              <a:rPr/>
              <a:t>Use</a:t>
            </a:r>
            <a:r>
              <a:rPr/>
              <a:t> </a:t>
            </a:r>
            <a:r>
              <a:rPr/>
              <a:t>R</a:t>
            </a:r>
            <a:r>
              <a:rPr/>
              <a:t> </a:t>
            </a:r>
            <a:r>
              <a:rPr/>
              <a:t>…</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sum</a:t>
            </a:r>
            <a:r>
              <a:rPr sz="1800">
                <a:latin typeface="Courier"/>
              </a:rPr>
              <a:t>(</a:t>
            </a:r>
            <a:r>
              <a:rPr sz="1800" b="1">
                <a:solidFill>
                  <a:srgbClr val="007020"/>
                </a:solidFill>
                <a:latin typeface="Courier"/>
              </a:rPr>
              <a:t>dbinom</a:t>
            </a:r>
            <a:r>
              <a:rPr sz="1800">
                <a:latin typeface="Courier"/>
              </a:rPr>
              <a:t>(</a:t>
            </a:r>
            <a:r>
              <a:rPr sz="1800">
                <a:solidFill>
                  <a:srgbClr val="902000"/>
                </a:solidFill>
                <a:latin typeface="Courier"/>
              </a:rPr>
              <a:t>x =</a:t>
            </a:r>
            <a:r>
              <a:rPr sz="1800">
                <a:latin typeface="Courier"/>
              </a:rPr>
              <a:t> </a:t>
            </a:r>
            <a:r>
              <a:rPr sz="1800">
                <a:solidFill>
                  <a:srgbClr val="40A070"/>
                </a:solidFill>
                <a:latin typeface="Courier"/>
              </a:rPr>
              <a:t>70</a:t>
            </a:r>
            <a:r>
              <a:rPr sz="1800">
                <a:solidFill>
                  <a:srgbClr val="666666"/>
                </a:solidFill>
                <a:latin typeface="Courier"/>
              </a:rPr>
              <a:t>:</a:t>
            </a:r>
            <a:r>
              <a:rPr sz="1800">
                <a:solidFill>
                  <a:srgbClr val="40A070"/>
                </a:solidFill>
                <a:latin typeface="Courier"/>
              </a:rPr>
              <a:t>245</a:t>
            </a:r>
            <a:r>
              <a:rPr sz="1800">
                <a:latin typeface="Courier"/>
              </a:rPr>
              <a:t>, </a:t>
            </a:r>
            <a:r>
              <a:rPr sz="1800">
                <a:solidFill>
                  <a:srgbClr val="902000"/>
                </a:solidFill>
                <a:latin typeface="Courier"/>
              </a:rPr>
              <a:t>size =</a:t>
            </a:r>
            <a:r>
              <a:rPr sz="1800">
                <a:latin typeface="Courier"/>
              </a:rPr>
              <a:t> </a:t>
            </a:r>
            <a:r>
              <a:rPr sz="1800">
                <a:solidFill>
                  <a:srgbClr val="40A070"/>
                </a:solidFill>
                <a:latin typeface="Courier"/>
              </a:rPr>
              <a:t>245</a:t>
            </a:r>
            <a:r>
              <a:rPr sz="1800">
                <a:latin typeface="Courier"/>
              </a:rPr>
              <a:t>, </a:t>
            </a:r>
            <a:r>
              <a:rPr sz="1800">
                <a:solidFill>
                  <a:srgbClr val="902000"/>
                </a:solidFill>
                <a:latin typeface="Courier"/>
              </a:rPr>
              <a:t>prob =</a:t>
            </a:r>
            <a:r>
              <a:rPr sz="1800">
                <a:latin typeface="Courier"/>
              </a:rPr>
              <a:t> </a:t>
            </a:r>
            <a:r>
              <a:rPr sz="1800">
                <a:solidFill>
                  <a:srgbClr val="40A070"/>
                </a:solidFill>
                <a:latin typeface="Courier"/>
              </a:rPr>
              <a:t>0.25</a:t>
            </a:r>
            <a:r>
              <a:rPr sz="1800">
                <a:latin typeface="Courier"/>
              </a:rPr>
              <a:t>))</a:t>
            </a:r>
          </a:p>
          <a:p>
            <a:pPr lvl="0" marL="1270000" indent="0">
              <a:buNone/>
            </a:pPr>
            <a:r>
              <a:rPr sz="1800">
                <a:latin typeface="Courier"/>
              </a:rPr>
              <a:t>## [1] 0.112763</a:t>
            </a:r>
          </a:p>
          <a:p>
            <a:pPr lvl="0" marL="1270000" indent="0">
              <a:buNone/>
            </a:pPr>
            <a:r>
              <a:rPr sz="1800" b="1">
                <a:solidFill>
                  <a:srgbClr val="007020"/>
                </a:solidFill>
                <a:latin typeface="Courier"/>
              </a:rPr>
              <a:t>pbinom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69</a:t>
            </a:r>
            <a:r>
              <a:rPr sz="1800">
                <a:latin typeface="Courier"/>
              </a:rPr>
              <a:t>, </a:t>
            </a:r>
            <a:r>
              <a:rPr sz="1800">
                <a:solidFill>
                  <a:srgbClr val="902000"/>
                </a:solidFill>
                <a:latin typeface="Courier"/>
              </a:rPr>
              <a:t>size =</a:t>
            </a:r>
            <a:r>
              <a:rPr sz="1800">
                <a:latin typeface="Courier"/>
              </a:rPr>
              <a:t> </a:t>
            </a:r>
            <a:r>
              <a:rPr sz="1800">
                <a:solidFill>
                  <a:srgbClr val="40A070"/>
                </a:solidFill>
                <a:latin typeface="Courier"/>
              </a:rPr>
              <a:t>245</a:t>
            </a:r>
            <a:r>
              <a:rPr sz="1800">
                <a:latin typeface="Courier"/>
              </a:rPr>
              <a:t>, </a:t>
            </a:r>
            <a:r>
              <a:rPr sz="1800">
                <a:solidFill>
                  <a:srgbClr val="902000"/>
                </a:solidFill>
                <a:latin typeface="Courier"/>
              </a:rPr>
              <a:t>prob =</a:t>
            </a:r>
            <a:r>
              <a:rPr sz="1800">
                <a:latin typeface="Courier"/>
              </a:rPr>
              <a:t> </a:t>
            </a:r>
            <a:r>
              <a:rPr sz="1800">
                <a:solidFill>
                  <a:srgbClr val="40A070"/>
                </a:solidFill>
                <a:latin typeface="Courier"/>
              </a:rPr>
              <a:t>0.25</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0.112763</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Normal</a:t>
            </a:r>
            <a:r>
              <a:rPr/>
              <a:t> </a:t>
            </a:r>
            <a:r>
              <a:rPr/>
              <a:t>approximation</a:t>
            </a:r>
            <a:r>
              <a:rPr/>
              <a:t> </a:t>
            </a:r>
            <a:r>
              <a:rPr/>
              <a:t>to</a:t>
            </a:r>
            <a:r>
              <a:rPr/>
              <a:t> </a:t>
            </a:r>
            <a:r>
              <a:rPr/>
              <a:t>the</a:t>
            </a:r>
            <a:r>
              <a:rPr/>
              <a:t> </a:t>
            </a:r>
            <a:r>
              <a:rPr/>
              <a:t>binomial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When the sample size is large enough, the binomial distribution with parameters </a:t>
                </a:r>
                <a14:m>
                  <m:oMath xmlns:m="http://schemas.openxmlformats.org/officeDocument/2006/math">
                    <m:r>
                      <m:t>n</m:t>
                    </m:r>
                  </m:oMath>
                </a14:m>
                <a:r>
                  <a:rPr/>
                  <a:t> and </a:t>
                </a:r>
                <a14:m>
                  <m:oMath xmlns:m="http://schemas.openxmlformats.org/officeDocument/2006/math">
                    <m:r>
                      <m:t>p</m:t>
                    </m:r>
                  </m:oMath>
                </a14:m>
                <a:r>
                  <a:rPr/>
                  <a:t> can be approximated by the normal model with parameters </a:t>
                </a:r>
                <a14:m>
                  <m:oMath xmlns:m="http://schemas.openxmlformats.org/officeDocument/2006/math">
                    <m:r>
                      <m:t>μ</m:t>
                    </m:r>
                    <m:r>
                      <m:t>=</m:t>
                    </m:r>
                    <m:r>
                      <m:t>n</m:t>
                    </m:r>
                    <m:r>
                      <m:t>p</m:t>
                    </m:r>
                  </m:oMath>
                </a14:m>
                <a:r>
                  <a:rPr/>
                  <a:t> and </a:t>
                </a:r>
                <a14:m>
                  <m:oMath xmlns:m="http://schemas.openxmlformats.org/officeDocument/2006/math">
                    <m:r>
                      <m:t>σ</m:t>
                    </m:r>
                    <m:r>
                      <m:t>=</m:t>
                    </m:r>
                    <m:rad>
                      <m:radPr>
                        <m:degHide m:val="1"/>
                      </m:radPr>
                      <m:deg/>
                      <m:e>
                        <m:r>
                          <m:t>n</m:t>
                        </m:r>
                        <m:r>
                          <m:t>p</m:t>
                        </m:r>
                        <m:r>
                          <m:t>(</m:t>
                        </m:r>
                        <m:r>
                          <m:t>1</m:t>
                        </m:r>
                        <m:r>
                          <m:t>−</m:t>
                        </m:r>
                        <m:r>
                          <m:t>p</m:t>
                        </m:r>
                        <m:r>
                          <m:t>)</m:t>
                        </m:r>
                      </m:e>
                    </m:rad>
                  </m:oMath>
                </a14:m>
                <a:r>
                  <a:rPr/>
                  <a:t>.</a:t>
                </a:r>
              </a:p>
              <a:p>
                <a:pPr lvl="1"/>
                <a:r>
                  <a:rPr/>
                  <a:t>In the case of the Facebook power users, </a:t>
                </a:r>
                <a14:m>
                  <m:oMath xmlns:m="http://schemas.openxmlformats.org/officeDocument/2006/math">
                    <m:r>
                      <m:t>n</m:t>
                    </m:r>
                    <m:r>
                      <m:t>=</m:t>
                    </m:r>
                    <m:r>
                      <m:t>245</m:t>
                    </m:r>
                  </m:oMath>
                </a14:m>
                <a:r>
                  <a:rPr/>
                  <a:t> and </a:t>
                </a:r>
                <a14:m>
                  <m:oMath xmlns:m="http://schemas.openxmlformats.org/officeDocument/2006/math">
                    <m:r>
                      <m:t>p</m:t>
                    </m:r>
                    <m:r>
                      <m:t>=</m:t>
                    </m:r>
                    <m:r>
                      <m:t>0.25</m:t>
                    </m:r>
                  </m:oMath>
                </a14:m>
                <a:r>
                  <a:rPr/>
                  <a:t>.</a:t>
                </a:r>
              </a:p>
              <a:p>
                <a:pPr lvl="1"/>
                <a14:m>
                  <m:oMathPara xmlns:m="http://schemas.openxmlformats.org/officeDocument/2006/math">
                    <m:oMathParaPr>
                      <m:jc m:val="center"/>
                    </m:oMathParaPr>
                    <m:oMath>
                      <m:r>
                        <m:t>μ</m:t>
                      </m:r>
                      <m:r>
                        <m:t>=</m:t>
                      </m:r>
                      <m:r>
                        <m:t>245</m:t>
                      </m:r>
                      <m:r>
                        <m:t>×</m:t>
                      </m:r>
                      <m:r>
                        <m:t>0.25</m:t>
                      </m:r>
                      <m:r>
                        <m:t>=</m:t>
                      </m:r>
                      <m:r>
                        <m:t>61.25</m:t>
                      </m:r>
                      <m:r>
                        <m:t>  </m:t>
                      </m:r>
                      <m:r>
                        <m:t>σ</m:t>
                      </m:r>
                      <m:r>
                        <m:t>=</m:t>
                      </m:r>
                      <m:rad>
                        <m:radPr>
                          <m:degHide m:val="1"/>
                        </m:radPr>
                        <m:deg/>
                        <m:e>
                          <m:r>
                            <m:t>245</m:t>
                          </m:r>
                          <m:r>
                            <m:t>×</m:t>
                          </m:r>
                          <m:r>
                            <m:t>0.25</m:t>
                          </m:r>
                          <m:r>
                            <m:t>×</m:t>
                          </m:r>
                          <m:r>
                            <m:t>0.75</m:t>
                          </m:r>
                        </m:e>
                      </m:rad>
                      <m:r>
                        <m:t>=</m:t>
                      </m:r>
                      <m:r>
                        <m:t>6.778</m:t>
                      </m:r>
                    </m:oMath>
                  </m:oMathPara>
                </a14:m>
              </a:p>
              <a:p>
                <a:pPr lvl="1"/>
                <a14:m>
                  <m:oMath xmlns:m="http://schemas.openxmlformats.org/officeDocument/2006/math">
                    <m:r>
                      <m:t>B</m:t>
                    </m:r>
                    <m:r>
                      <m:t>i</m:t>
                    </m:r>
                    <m:r>
                      <m:t>n</m:t>
                    </m:r>
                    <m:r>
                      <m:t>(</m:t>
                    </m:r>
                    <m:r>
                      <m:t>n</m:t>
                    </m:r>
                    <m:r>
                      <m:t>=</m:t>
                    </m:r>
                    <m:r>
                      <m:t>245</m:t>
                    </m:r>
                    <m:r>
                      <m:t>,</m:t>
                    </m:r>
                    <m:r>
                      <m:t>p</m:t>
                    </m:r>
                    <m:r>
                      <m:t>=</m:t>
                    </m:r>
                    <m:r>
                      <m:t>0.25</m:t>
                    </m:r>
                    <m:r>
                      <m:t>)</m:t>
                    </m:r>
                    <m:r>
                      <m:t>≈</m:t>
                    </m:r>
                    <m:r>
                      <m:t>N</m:t>
                    </m:r>
                    <m:r>
                      <m:t>(</m:t>
                    </m:r>
                    <m:r>
                      <m:t>μ</m:t>
                    </m:r>
                    <m:r>
                      <m:t>=</m:t>
                    </m:r>
                    <m:r>
                      <m:t>61.25</m:t>
                    </m:r>
                    <m:r>
                      <m:t>,</m:t>
                    </m:r>
                    <m:r>
                      <m:t>σ</m:t>
                    </m:r>
                    <m:r>
                      <m:t>=</m:t>
                    </m:r>
                    <m:r>
                      <m:t>6.778</m:t>
                    </m:r>
                    <m:r>
                      <m:t>)</m:t>
                    </m:r>
                  </m:oMath>
                </a14:m>
                <a:r>
                  <a:rPr/>
                  <a:t>.</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SAT scores are distributed nearly normally with mean 1500 and standard deviation 300. ACT scores are distributed nearly normally with mean 21 and standard deviation 5. A college admissions officer wants to determine which of the two applicants scored better on their standardized test with respect to the other test takers: Pam, who earned an 1800 on her SAT, or Jim, who scored a 24 on his ACT?</a:t>
            </a:r>
          </a:p>
          <a:p>
            <a:pPr lvl="0" marL="0" indent="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Normal</a:t>
            </a:r>
            <a:r>
              <a:rPr/>
              <a:t> </a:t>
            </a:r>
            <a:r>
              <a:rPr/>
              <a:t>approximation</a:t>
            </a:r>
            <a:r>
              <a:rPr/>
              <a:t> </a:t>
            </a:r>
            <a:r>
              <a:rPr/>
              <a:t>to</a:t>
            </a:r>
            <a:r>
              <a:rPr/>
              <a:t> </a:t>
            </a:r>
            <a:r>
              <a:rPr/>
              <a:t>the</a:t>
            </a:r>
            <a:r>
              <a:rPr/>
              <a:t> </a:t>
            </a:r>
            <a:r>
              <a:rPr/>
              <a:t>binomial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In the case of the Facebook power users, </a:t>
                </a:r>
                <a14:m>
                  <m:oMath xmlns:m="http://schemas.openxmlformats.org/officeDocument/2006/math">
                    <m:r>
                      <m:t>n</m:t>
                    </m:r>
                    <m:r>
                      <m:t>=</m:t>
                    </m:r>
                    <m:r>
                      <m:t>245</m:t>
                    </m:r>
                  </m:oMath>
                </a14:m>
                <a:r>
                  <a:rPr/>
                  <a:t> and </a:t>
                </a:r>
                <a14:m>
                  <m:oMath xmlns:m="http://schemas.openxmlformats.org/officeDocument/2006/math">
                    <m:r>
                      <m:t>p</m:t>
                    </m:r>
                    <m:r>
                      <m:t>=</m:t>
                    </m:r>
                    <m:r>
                      <m:t>0.25</m:t>
                    </m:r>
                  </m:oMath>
                </a14:m>
                <a:r>
                  <a:rPr/>
                  <a:t>.</a:t>
                </a:r>
              </a:p>
              <a:p>
                <a:pPr lvl="1"/>
                <a14:m>
                  <m:oMathPara xmlns:m="http://schemas.openxmlformats.org/officeDocument/2006/math">
                    <m:oMathParaPr>
                      <m:jc m:val="center"/>
                    </m:oMathParaPr>
                    <m:oMath>
                      <m:r>
                        <m:t>μ</m:t>
                      </m:r>
                      <m:r>
                        <m:t>=</m:t>
                      </m:r>
                      <m:r>
                        <m:t>245</m:t>
                      </m:r>
                      <m:r>
                        <m:t>×</m:t>
                      </m:r>
                      <m:r>
                        <m:t>0.25</m:t>
                      </m:r>
                      <m:r>
                        <m:t>=</m:t>
                      </m:r>
                      <m:r>
                        <m:t>61.25</m:t>
                      </m:r>
                      <m:r>
                        <m:t>  </m:t>
                      </m:r>
                      <m:r>
                        <m:t>σ</m:t>
                      </m:r>
                      <m:r>
                        <m:t>=</m:t>
                      </m:r>
                      <m:rad>
                        <m:radPr>
                          <m:degHide m:val="1"/>
                        </m:radPr>
                        <m:deg/>
                        <m:e>
                          <m:r>
                            <m:t>245</m:t>
                          </m:r>
                          <m:r>
                            <m:t>×</m:t>
                          </m:r>
                          <m:r>
                            <m:t>0.25</m:t>
                          </m:r>
                          <m:r>
                            <m:t>×</m:t>
                          </m:r>
                          <m:r>
                            <m:t>0.75</m:t>
                          </m:r>
                        </m:e>
                      </m:rad>
                      <m:r>
                        <m:t>=</m:t>
                      </m:r>
                      <m:r>
                        <m:t>6.778</m:t>
                      </m:r>
                    </m:oMath>
                  </m:oMathPara>
                </a14:m>
              </a:p>
              <a:p>
                <a:pPr lvl="1"/>
                <a14:m>
                  <m:oMath xmlns:m="http://schemas.openxmlformats.org/officeDocument/2006/math">
                    <m:r>
                      <m:t>B</m:t>
                    </m:r>
                    <m:r>
                      <m:t>i</m:t>
                    </m:r>
                    <m:r>
                      <m:t>n</m:t>
                    </m:r>
                    <m:r>
                      <m:t>(</m:t>
                    </m:r>
                    <m:r>
                      <m:t>n</m:t>
                    </m:r>
                    <m:r>
                      <m:t>=</m:t>
                    </m:r>
                    <m:r>
                      <m:t>245</m:t>
                    </m:r>
                    <m:r>
                      <m:t>,</m:t>
                    </m:r>
                    <m:r>
                      <m:t>p</m:t>
                    </m:r>
                    <m:r>
                      <m:t>=</m:t>
                    </m:r>
                    <m:r>
                      <m:t>0.25</m:t>
                    </m:r>
                    <m:r>
                      <m:t>)</m:t>
                    </m:r>
                    <m:r>
                      <m:t>≈</m:t>
                    </m:r>
                    <m:r>
                      <m:t>N</m:t>
                    </m:r>
                    <m:r>
                      <m:t>(</m:t>
                    </m:r>
                    <m:r>
                      <m:t>μ</m:t>
                    </m:r>
                    <m:r>
                      <m:t>=</m:t>
                    </m:r>
                    <m:r>
                      <m:t>61.25</m:t>
                    </m:r>
                    <m:r>
                      <m:t>,</m:t>
                    </m:r>
                    <m:r>
                      <m:t>σ</m:t>
                    </m:r>
                    <m:r>
                      <m:t>=</m:t>
                    </m:r>
                    <m:r>
                      <m:t>6.778</m:t>
                    </m:r>
                    <m:r>
                      <m:t>)</m:t>
                    </m:r>
                  </m:oMath>
                </a14:m>
                <a:r>
                  <a:rPr/>
                  <a:t>.</a:t>
                </a: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b_power_user.png" id="0" name="Picture 1"/>
          <p:cNvPicPr>
            <a:picLocks noGrp="1" noChangeAspect="1"/>
          </p:cNvPicPr>
          <p:nvPr/>
        </p:nvPicPr>
        <p:blipFill>
          <a:blip r:embed="rId2"/>
          <a:stretch>
            <a:fillRect/>
          </a:stretch>
        </p:blipFill>
        <p:spPr bwMode="auto">
          <a:xfrm>
            <a:off x="1536700" y="1600200"/>
            <a:ext cx="6070600" cy="4521200"/>
          </a:xfrm>
          <a:prstGeom prst="rect">
            <a:avLst/>
          </a:prstGeom>
          <a:noFill/>
          <a:ln w="9525">
            <a:noFill/>
            <a:headEnd/>
            <a:tailEnd/>
          </a:ln>
        </p:spPr>
      </p:pic>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the</a:t>
            </a:r>
            <a:r>
              <a:rPr/>
              <a:t> </a:t>
            </a:r>
            <a:r>
              <a:rPr/>
              <a:t>Approximation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probability that the average Facebook user with 245 friends has 70 or more friends who would be considered power users?</a:t>
                </a:r>
              </a:p>
              <a:p>
                <a:pPr lvl="0" marL="0" indent="0">
                  <a:buNone/>
                </a:pP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Z</m:t>
                            </m:r>
                          </m:e>
                          <m:e>
                            <m:r>
                              <m:t>=</m:t>
                            </m:r>
                            <m:f>
                              <m:fPr>
                                <m:type m:val="bar"/>
                              </m:fPr>
                              <m:num>
                                <m:r>
                                  <m:t>o</m:t>
                                </m:r>
                                <m:r>
                                  <m:t>b</m:t>
                                </m:r>
                                <m:r>
                                  <m:t>s</m:t>
                                </m:r>
                                <m:r>
                                  <m:t>−</m:t>
                                </m:r>
                                <m:r>
                                  <m:t>m</m:t>
                                </m:r>
                                <m:r>
                                  <m:t>e</m:t>
                                </m:r>
                                <m:r>
                                  <m:t>a</m:t>
                                </m:r>
                                <m:r>
                                  <m:t>n</m:t>
                                </m:r>
                              </m:num>
                              <m:den>
                                <m:r>
                                  <m:t>S</m:t>
                                </m:r>
                                <m:r>
                                  <m:t>D</m:t>
                                </m:r>
                              </m:den>
                            </m:f>
                            <m:r>
                              <m:t>=</m:t>
                            </m:r>
                            <m:f>
                              <m:fPr>
                                <m:type m:val="bar"/>
                              </m:fPr>
                              <m:num>
                                <m:r>
                                  <m:t>70</m:t>
                                </m:r>
                                <m:r>
                                  <m:t>−</m:t>
                                </m:r>
                                <m:r>
                                  <m:t>61.25</m:t>
                                </m:r>
                              </m:num>
                              <m:den>
                                <m:r>
                                  <m:t>6.778</m:t>
                                </m:r>
                              </m:den>
                            </m:f>
                          </m:e>
                        </m:mr>
                        <m:mr>
                          <m:e/>
                          <m:e>
                            <m:r>
                              <m:t>=</m:t>
                            </m:r>
                            <m:r>
                              <m:t>1.29094</m:t>
                            </m:r>
                          </m:e>
                        </m:mr>
                        <m:mr>
                          <m:e>
                            <m:r>
                              <m:t>P</m:t>
                            </m:r>
                            <m:r>
                              <m:t>(</m:t>
                            </m:r>
                            <m:r>
                              <m:t>Z</m:t>
                            </m:r>
                            <m:r>
                              <m:t>&gt;</m:t>
                            </m:r>
                            <m:r>
                              <m:t>1.29094</m:t>
                            </m:r>
                            <m:r>
                              <m:t>)</m:t>
                            </m:r>
                          </m:e>
                          <m:e>
                            <m:r>
                              <m:t>=</m:t>
                            </m:r>
                            <m:r>
                              <m:t>1</m:t>
                            </m:r>
                            <m:r>
                              <m:t>−</m:t>
                            </m:r>
                            <m:r>
                              <m:t>0.90164</m:t>
                            </m:r>
                          </m:e>
                        </m:mr>
                        <m:mr>
                          <m:e/>
                          <m:e>
                            <m:r>
                              <m:t>=</m:t>
                            </m:r>
                            <m:r>
                              <m:t>0.09836</m:t>
                            </m:r>
                          </m:e>
                        </m:mr>
                      </m:m>
                    </m:oMath>
                  </m:oMathPara>
                </a14:m>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the</a:t>
            </a:r>
            <a:r>
              <a:rPr/>
              <a:t> </a:t>
            </a:r>
            <a:r>
              <a:rPr/>
              <a:t>Approximation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probability that the average Facebook user with 245 friends has 70 or more friends who would be considered power users?</a:t>
                </a:r>
              </a:p>
              <a:p>
                <a:pPr lvl="0" marL="0" indent="0">
                  <a:buNone/>
                </a:pPr>
                <a:r>
                  <a:rPr b="1"/>
                  <a:t>But where did this </a:t>
                </a:r>
                <a14:m>
                  <m:oMath xmlns:m="http://schemas.openxmlformats.org/officeDocument/2006/math">
                    <m:r>
                      <m:t>P</m:t>
                    </m:r>
                    <m:r>
                      <m:t>(</m:t>
                    </m:r>
                    <m:r>
                      <m:t>Z</m:t>
                    </m:r>
                    <m:r>
                      <m:t>&gt;</m:t>
                    </m:r>
                    <m:r>
                      <m:t>1.29</m:t>
                    </m:r>
                    <m:r>
                      <m:t>)</m:t>
                    </m:r>
                  </m:oMath>
                </a14:m>
                <a:r>
                  <a:rPr b="1"/>
                  <a:t> answer come from? R again!</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Z</m:t>
                            </m:r>
                          </m:e>
                          <m:e>
                            <m:r>
                              <m:t>=</m:t>
                            </m:r>
                            <m:f>
                              <m:fPr>
                                <m:type m:val="bar"/>
                              </m:fPr>
                              <m:num>
                                <m:r>
                                  <m:t>o</m:t>
                                </m:r>
                                <m:r>
                                  <m:t>b</m:t>
                                </m:r>
                                <m:r>
                                  <m:t>s</m:t>
                                </m:r>
                                <m:r>
                                  <m:t>−</m:t>
                                </m:r>
                                <m:r>
                                  <m:t>m</m:t>
                                </m:r>
                                <m:r>
                                  <m:t>e</m:t>
                                </m:r>
                                <m:r>
                                  <m:t>a</m:t>
                                </m:r>
                                <m:r>
                                  <m:t>n</m:t>
                                </m:r>
                              </m:num>
                              <m:den>
                                <m:r>
                                  <m:t>S</m:t>
                                </m:r>
                                <m:r>
                                  <m:t>D</m:t>
                                </m:r>
                              </m:den>
                            </m:f>
                            <m:r>
                              <m:t>=</m:t>
                            </m:r>
                            <m:f>
                              <m:fPr>
                                <m:type m:val="bar"/>
                              </m:fPr>
                              <m:num>
                                <m:r>
                                  <m:t>70</m:t>
                                </m:r>
                                <m:r>
                                  <m:t>−</m:t>
                                </m:r>
                                <m:r>
                                  <m:t>61.25</m:t>
                                </m:r>
                              </m:num>
                              <m:den>
                                <m:r>
                                  <m:t>6.778</m:t>
                                </m:r>
                              </m:den>
                            </m:f>
                          </m:e>
                        </m:mr>
                        <m:mr>
                          <m:e/>
                          <m:e>
                            <m:r>
                              <m:t>=</m:t>
                            </m:r>
                            <m:r>
                              <m:t>1.29094</m:t>
                            </m:r>
                          </m:e>
                        </m:mr>
                        <m:mr>
                          <m:e>
                            <m:r>
                              <m:t>P</m:t>
                            </m:r>
                            <m:r>
                              <m:t>(</m:t>
                            </m:r>
                            <m:r>
                              <m:t>Z</m:t>
                            </m:r>
                            <m:r>
                              <m:t>&gt;</m:t>
                            </m:r>
                            <m:r>
                              <m:t>1.29094</m:t>
                            </m:r>
                            <m:r>
                              <m:t>)</m:t>
                            </m:r>
                          </m:e>
                          <m:e>
                            <m:r>
                              <m:t>=</m:t>
                            </m:r>
                            <m:r>
                              <m:t>1</m:t>
                            </m:r>
                            <m:r>
                              <m:t>−</m:t>
                            </m:r>
                            <m:r>
                              <m:t>0.90164</m:t>
                            </m:r>
                          </m:e>
                        </m:mr>
                        <m:mr>
                          <m:e/>
                          <m:e>
                            <m:r>
                              <m:t>=</m:t>
                            </m:r>
                            <m:r>
                              <m:t>0.09836</m:t>
                            </m:r>
                          </m:e>
                        </m:mr>
                      </m:m>
                    </m:oMath>
                  </m:oMathPara>
                </a14:m>
              </a:p>
              <a:p>
                <a:pPr lvl="0" marL="0" indent="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Normal</a:t>
            </a:r>
            <a:r>
              <a:rPr/>
              <a:t> </a:t>
            </a:r>
            <a:r>
              <a:rPr/>
              <a:t>Probabilities</a:t>
            </a:r>
          </a:p>
        </p:txBody>
      </p:sp>
      <p:sp>
        <p:nvSpPr>
          <p:cNvPr id="3" name="Content Placeholder 2"/>
          <p:cNvSpPr>
            <a:spLocks noGrp="1"/>
          </p:cNvSpPr>
          <p:nvPr>
            <p:ph idx="1"/>
          </p:nvPr>
        </p:nvSpPr>
        <p:spPr/>
        <p:txBody>
          <a:bodyPr/>
          <a:lstStyle/>
          <a:p>
            <a:pPr lvl="0" marL="0" indent="0">
              <a:buNone/>
            </a:pPr>
            <a:r>
              <a:rPr/>
              <a:t>Just like we did for </a:t>
            </a:r>
            <a:r>
              <a:rPr b="1"/>
              <a:t>pbinom()</a:t>
            </a:r>
            <a:r>
              <a:rPr/>
              <a:t> and </a:t>
            </a:r>
            <a:r>
              <a:rPr b="1"/>
              <a:t>dbinom()</a:t>
            </a:r>
            <a:r>
              <a:rPr/>
              <a:t>, we can do for </a:t>
            </a:r>
            <a:r>
              <a:rPr b="1"/>
              <a:t>pnorm()</a:t>
            </a:r>
            <a:r>
              <a:rPr/>
              <a:t> and </a:t>
            </a:r>
            <a:r>
              <a:rPr b="1"/>
              <a:t>dnorm()</a:t>
            </a:r>
            <a:r>
              <a:rPr/>
              <a:t>. You saw this in workshop last week.</a:t>
            </a:r>
          </a:p>
          <a:p>
            <a:pPr lvl="0" marL="1270000" indent="0">
              <a:buNone/>
            </a:pPr>
            <a:r>
              <a:rPr sz="1800" b="1">
                <a:solidFill>
                  <a:srgbClr val="007020"/>
                </a:solidFill>
                <a:latin typeface="Courier"/>
              </a:rPr>
              <a:t>pnorm</a:t>
            </a:r>
            <a:r>
              <a:rPr sz="1800">
                <a:latin typeface="Courier"/>
              </a:rPr>
              <a:t>(</a:t>
            </a:r>
            <a:r>
              <a:rPr sz="1800">
                <a:solidFill>
                  <a:srgbClr val="40A070"/>
                </a:solidFill>
                <a:latin typeface="Courier"/>
              </a:rPr>
              <a:t>1.290964</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0.09835808</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This</a:t>
            </a:r>
            <a:r>
              <a:rPr/>
              <a:t> </a:t>
            </a:r>
            <a:r>
              <a:rPr/>
              <a:t>seems</a:t>
            </a:r>
            <a:r>
              <a:rPr/>
              <a:t> </a:t>
            </a:r>
            <a:r>
              <a:rPr/>
              <a:t>…</a:t>
            </a:r>
            <a:r>
              <a:rPr/>
              <a:t> </a:t>
            </a:r>
            <a:r>
              <a:rPr/>
              <a:t>bad</a:t>
            </a:r>
          </a:p>
        </p:txBody>
      </p:sp>
      <p:sp>
        <p:nvSpPr>
          <p:cNvPr id="3" name="Content Placeholder 2"/>
          <p:cNvSpPr>
            <a:spLocks noGrp="1"/>
          </p:cNvSpPr>
          <p:nvPr>
            <p:ph idx="1"/>
          </p:nvPr>
        </p:nvSpPr>
        <p:spPr/>
        <p:txBody>
          <a:bodyPr/>
          <a:lstStyle/>
          <a:p>
            <a:pPr lvl="0" marL="0" indent="0">
              <a:buNone/>
            </a:pPr>
            <a:r>
              <a:rPr/>
              <a:t>We know the exact probability, done using </a:t>
            </a:r>
            <a:r>
              <a:rPr b="1"/>
              <a:t>pbinom()</a:t>
            </a:r>
            <a:r>
              <a:rPr/>
              <a:t>, is 0.1128. So why is this “approximation” giving an answer of 0.09836?</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This</a:t>
            </a:r>
            <a:r>
              <a:rPr/>
              <a:t> </a:t>
            </a:r>
            <a:r>
              <a:rPr/>
              <a:t>seems</a:t>
            </a:r>
            <a:r>
              <a:rPr/>
              <a:t> </a:t>
            </a:r>
            <a:r>
              <a:rPr/>
              <a:t>…</a:t>
            </a:r>
            <a:r>
              <a:rPr/>
              <a:t> </a:t>
            </a:r>
            <a:r>
              <a:rPr/>
              <a:t>bad</a:t>
            </a:r>
          </a:p>
        </p:txBody>
      </p:sp>
      <p:sp>
        <p:nvSpPr>
          <p:cNvPr id="3" name="Content Placeholder 2"/>
          <p:cNvSpPr>
            <a:spLocks noGrp="1"/>
          </p:cNvSpPr>
          <p:nvPr>
            <p:ph idx="1"/>
          </p:nvPr>
        </p:nvSpPr>
        <p:spPr/>
        <p:txBody>
          <a:bodyPr/>
          <a:lstStyle/>
          <a:p>
            <a:pPr lvl="0" marL="0" indent="0">
              <a:buNone/>
            </a:pPr>
            <a:r>
              <a:rPr/>
              <a:t>We know the exact probability, done using </a:t>
            </a:r>
            <a:r>
              <a:rPr b="1"/>
              <a:t>pbinom()</a:t>
            </a:r>
            <a:r>
              <a:rPr/>
              <a:t>, is 0.1128. So why is this “approximation” giving an answer of 0.09836?</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b_power_user.png" id="0" name="Picture 1"/>
          <p:cNvPicPr>
            <a:picLocks noGrp="1" noChangeAspect="1"/>
          </p:cNvPicPr>
          <p:nvPr/>
        </p:nvPicPr>
        <p:blipFill>
          <a:blip r:embed="rId2"/>
          <a:stretch>
            <a:fillRect/>
          </a:stretch>
        </p:blipFill>
        <p:spPr bwMode="auto">
          <a:xfrm>
            <a:off x="1536700" y="1600200"/>
            <a:ext cx="6070600" cy="4521200"/>
          </a:xfrm>
          <a:prstGeom prst="rect">
            <a:avLst/>
          </a:prstGeom>
          <a:noFill/>
          <a:ln w="9525">
            <a:noFill/>
            <a:headEnd/>
            <a:tailEnd/>
          </a:ln>
        </p:spPr>
      </p:pic>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Correction</a:t>
            </a:r>
            <a:r>
              <a:rPr/>
              <a:t> </a:t>
            </a:r>
            <a:r>
              <a:rPr/>
              <a:t>for</a:t>
            </a:r>
            <a:r>
              <a:rPr/>
              <a:t> </a:t>
            </a:r>
            <a:r>
              <a:rPr/>
              <a:t>Continuity</a:t>
            </a:r>
            <a:r>
              <a:rPr/>
              <a:t>”</a:t>
            </a:r>
          </a:p>
        </p:txBody>
      </p:sp>
      <p:sp>
        <p:nvSpPr>
          <p:cNvPr id="3" name="Content Placeholder 2"/>
          <p:cNvSpPr>
            <a:spLocks noGrp="1"/>
          </p:cNvSpPr>
          <p:nvPr>
            <p:ph idx="1"/>
          </p:nvPr>
        </p:nvSpPr>
        <p:spPr/>
        <p:txBody>
          <a:bodyPr/>
          <a:lstStyle/>
          <a:p>
            <a:pPr lvl="0" marL="0" indent="0">
              <a:buNone/>
            </a:pPr>
            <a:r>
              <a:rPr/>
              <a:t>The normal approximation to the binomial can be a little rough. There is a </a:t>
            </a:r>
            <a:r>
              <a:rPr b="1"/>
              <a:t>correction for continuity</a:t>
            </a:r>
            <a:r>
              <a:rPr/>
              <a:t> which can be used instead:</a:t>
            </a:r>
          </a:p>
          <a:p>
            <a:pPr lvl="1"/>
            <a:r>
              <a:rPr/>
              <a:t>The cutoff values for the lower end of a shaded region should be reduced by 0.5</a:t>
            </a:r>
          </a:p>
          <a:p>
            <a:pPr lvl="1"/>
            <a:r>
              <a:rPr/>
              <a:t>The cutoff values for the upper end should be increased by 0.5.</a:t>
            </a:r>
          </a:p>
          <a:p>
            <a:pPr lvl="0" marL="0" indent="0">
              <a:buNone/>
            </a:pPr>
            <a:r>
              <a:rPr/>
              <a:t>Since we are doing a “greater than” probability, the lower end of the shaded region is our relevant object, so we reduce.</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Normal</a:t>
            </a:r>
            <a:r>
              <a:rPr/>
              <a:t> </a:t>
            </a:r>
            <a:r>
              <a:rPr/>
              <a:t>Probabilities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Z</m:t>
                            </m:r>
                          </m:e>
                          <m:e>
                            <m:r>
                              <m:t>=</m:t>
                            </m:r>
                            <m:f>
                              <m:fPr>
                                <m:type m:val="bar"/>
                              </m:fPr>
                              <m:num>
                                <m:r>
                                  <m:t>o</m:t>
                                </m:r>
                                <m:r>
                                  <m:t>b</m:t>
                                </m:r>
                                <m:r>
                                  <m:t>s</m:t>
                                </m:r>
                                <m:r>
                                  <m:t>−</m:t>
                                </m:r>
                                <m:r>
                                  <m:t>m</m:t>
                                </m:r>
                                <m:r>
                                  <m:t>e</m:t>
                                </m:r>
                                <m:r>
                                  <m:t>a</m:t>
                                </m:r>
                                <m:r>
                                  <m:t>n</m:t>
                                </m:r>
                              </m:num>
                              <m:den>
                                <m:r>
                                  <m:t>S</m:t>
                                </m:r>
                                <m:r>
                                  <m:t>D</m:t>
                                </m:r>
                              </m:den>
                            </m:f>
                            <m:r>
                              <m:t>=</m:t>
                            </m:r>
                            <m:f>
                              <m:fPr>
                                <m:type m:val="bar"/>
                              </m:fPr>
                              <m:num>
                                <m:r>
                                  <m:t>(</m:t>
                                </m:r>
                                <m:r>
                                  <m:t>70</m:t>
                                </m:r>
                                <m:r>
                                  <m:t>−</m:t>
                                </m:r>
                                <m:r>
                                  <m:t>0.5</m:t>
                                </m:r>
                                <m:r>
                                  <m:t>)</m:t>
                                </m:r>
                                <m:r>
                                  <m:t>−</m:t>
                                </m:r>
                                <m:r>
                                  <m:t>61.25</m:t>
                                </m:r>
                              </m:num>
                              <m:den>
                                <m:r>
                                  <m:t>6.778</m:t>
                                </m:r>
                              </m:den>
                            </m:f>
                          </m:e>
                        </m:mr>
                        <m:mr>
                          <m:e/>
                          <m:e>
                            <m:r>
                              <m:t>=</m:t>
                            </m:r>
                            <m:r>
                              <m:t>1.217173</m:t>
                            </m:r>
                          </m:e>
                        </m:mr>
                        <m:mr>
                          <m:e>
                            <m:r>
                              <m:t>P</m:t>
                            </m:r>
                            <m:r>
                              <m:t>(</m:t>
                            </m:r>
                            <m:r>
                              <m:t>Z</m:t>
                            </m:r>
                            <m:r>
                              <m:t>&gt;</m:t>
                            </m:r>
                            <m:r>
                              <m:t>1.217173</m:t>
                            </m:r>
                            <m:r>
                              <m:t>)</m:t>
                            </m:r>
                          </m:e>
                          <m:e>
                            <m:r>
                              <m:t>=</m:t>
                            </m:r>
                            <m:r>
                              <m:t>1</m:t>
                            </m:r>
                            <m:r>
                              <m:t>−</m:t>
                            </m:r>
                            <m:r>
                              <m:t>0.8882308</m:t>
                            </m:r>
                          </m:e>
                        </m:mr>
                        <m:mr>
                          <m:e/>
                          <m:e>
                            <m:r>
                              <m:t>=</m:t>
                            </m:r>
                            <m:r>
                              <m:t>0.1117692</m:t>
                            </m:r>
                          </m:e>
                        </m:mr>
                      </m:m>
                    </m:oMath>
                  </m:oMathPara>
                </a14:m>
              </a:p>
              <a:p>
                <a:pPr lvl="0" marL="1270000" indent="0">
                  <a:buNone/>
                </a:pPr>
                <a:r>
                  <a:rPr sz="1800" b="1">
                    <a:solidFill>
                      <a:srgbClr val="007020"/>
                    </a:solidFill>
                    <a:latin typeface="Courier"/>
                  </a:rPr>
                  <a:t>pnorm</a:t>
                </a:r>
                <a:r>
                  <a:rPr sz="1800">
                    <a:latin typeface="Courier"/>
                  </a:rPr>
                  <a:t>(</a:t>
                </a:r>
                <a:r>
                  <a:rPr sz="1800">
                    <a:solidFill>
                      <a:srgbClr val="40A070"/>
                    </a:solidFill>
                    <a:latin typeface="Courier"/>
                  </a:rPr>
                  <a:t>1.217173</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0.1117692</a:t>
                </a:r>
              </a:p>
              <a:p>
                <a:pPr lvl="0" marL="0" indent="0">
                  <a:buNone/>
                </a:pPr>
                <a:r>
                  <a:rPr/>
                  <a:t>That’s much better!</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Standardizing</a:t>
            </a:r>
            <a:r>
              <a:rPr/>
              <a:t> </a:t>
            </a:r>
            <a:r>
              <a:rPr/>
              <a:t>with</a:t>
            </a:r>
            <a:r>
              <a:rPr/>
              <a:t> </a:t>
            </a:r>
            <a:r>
              <a:rPr/>
              <a:t>Z-scores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Since we cannot just compare these two raw scores, we instead compare how many standard deviations beyond the mean each observation is.</a:t>
                </a:r>
              </a:p>
              <a:p>
                <a:pPr lvl="1"/>
                <a:r>
                  <a:rPr/>
                  <a:t>Pam’s score is </a:t>
                </a:r>
                <a14:m>
                  <m:oMath xmlns:m="http://schemas.openxmlformats.org/officeDocument/2006/math">
                    <m:r>
                      <m:t>(</m:t>
                    </m:r>
                    <m:r>
                      <m:t>1800</m:t>
                    </m:r>
                    <m:r>
                      <m:t>−</m:t>
                    </m:r>
                    <m:r>
                      <m:t>1500</m:t>
                    </m:r>
                    <m:r>
                      <m:t>)</m:t>
                    </m:r>
                    <m:r>
                      <m:t>/</m:t>
                    </m:r>
                    <m:r>
                      <m:t>300</m:t>
                    </m:r>
                    <m:r>
                      <m:t>=</m:t>
                    </m:r>
                    <m:r>
                      <m:t>1</m:t>
                    </m:r>
                  </m:oMath>
                </a14:m>
                <a:r>
                  <a:rPr/>
                  <a:t> standard deviation above the mean.</a:t>
                </a:r>
              </a:p>
              <a:p>
                <a:pPr lvl="1"/>
                <a:r>
                  <a:rPr/>
                  <a:t>Jim’s score is </a:t>
                </a:r>
                <a14:m>
                  <m:oMath xmlns:m="http://schemas.openxmlformats.org/officeDocument/2006/math">
                    <m:r>
                      <m:t>(</m:t>
                    </m:r>
                    <m:r>
                      <m:t>24</m:t>
                    </m:r>
                    <m:r>
                      <m:t>−</m:t>
                    </m:r>
                    <m:r>
                      <m:t>21</m:t>
                    </m:r>
                    <m:r>
                      <m:t>)</m:t>
                    </m:r>
                    <m:r>
                      <m:t>/</m:t>
                    </m:r>
                    <m:r>
                      <m:t>5</m:t>
                    </m:r>
                    <m:r>
                      <m:t>=</m:t>
                    </m:r>
                    <m:r>
                      <m:t>0.6</m:t>
                    </m:r>
                  </m:oMath>
                </a14:m>
                <a:r>
                  <a:rPr/>
                  <a:t> standard deviations above the mean.</a:t>
                </a:r>
              </a:p>
              <a:p>
                <a:pPr lvl="0" marL="0" indent="0">
                  <a:buNone/>
                </a:pPr>
              </a:p>
            </p:txBody>
          </p:sp>
        </mc:Choice>
      </mc:AlternateContent>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Inverse</a:t>
            </a:r>
            <a:r>
              <a:rPr/>
              <a:t> </a:t>
            </a:r>
            <a:r>
              <a:rPr/>
              <a:t>Normal</a:t>
            </a:r>
            <a:r>
              <a:rPr/>
              <a:t> </a:t>
            </a:r>
            <a:r>
              <a:rPr/>
              <a:t>Problems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Inverse</a:t>
            </a:r>
            <a:r>
              <a:rPr/>
              <a:t> </a:t>
            </a:r>
            <a:r>
              <a:rPr/>
              <a:t>Problem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As we’ve seen in the previous, we often need to take </a:t>
                </a:r>
                <a14:m>
                  <m:oMath xmlns:m="http://schemas.openxmlformats.org/officeDocument/2006/math">
                    <m:r>
                      <m:t>Z</m:t>
                    </m:r>
                  </m:oMath>
                </a14:m>
                <a:r>
                  <a:rPr/>
                  <a:t>-scores and find probabilities from them. Sometimes this is in a normal problem, sometimes an approximation, and so on.</a:t>
                </a:r>
              </a:p>
              <a:p>
                <a:pPr lvl="0" marL="0" indent="0">
                  <a:buNone/>
                </a:pPr>
                <a:r>
                  <a:rPr/>
                  <a:t>What if you </a:t>
                </a:r>
                <a:r>
                  <a:rPr b="1"/>
                  <a:t>wanted to go backward</a:t>
                </a:r>
                <a:r>
                  <a:rPr/>
                  <a:t>? What would this look like?</a:t>
                </a: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Inverse</a:t>
            </a:r>
            <a:r>
              <a:rPr/>
              <a:t> </a:t>
            </a:r>
            <a:r>
              <a:rPr/>
              <a:t>Problem</a:t>
            </a:r>
            <a:r>
              <a:rPr/>
              <a:t> </a:t>
            </a:r>
            <a:r>
              <a:rPr/>
              <a:t>Statement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if I told you “the probability of this event happening is 0.5”. What would the </a:t>
                </a:r>
                <a14:m>
                  <m:oMath xmlns:m="http://schemas.openxmlformats.org/officeDocument/2006/math">
                    <m:r>
                      <m:t>Z</m:t>
                    </m:r>
                  </m:oMath>
                </a14:m>
                <a:r>
                  <a:rPr/>
                  <a:t>-score of such a setup be?</a:t>
                </a:r>
              </a:p>
              <a:p>
                <a:pPr lvl="0" marL="0" indent="0">
                  <a:buNone/>
                </a:pPr>
                <a14:m>
                  <m:oMathPara xmlns:m="http://schemas.openxmlformats.org/officeDocument/2006/math">
                    <m:oMathParaPr>
                      <m:jc m:val="center"/>
                    </m:oMathParaPr>
                    <m:oMath>
                      <m:r>
                        <m:t>P</m:t>
                      </m:r>
                      <m:r>
                        <m:t>(</m:t>
                      </m:r>
                      <m:r>
                        <m:t>Z</m:t>
                      </m:r>
                      <m:r>
                        <m:t>≤</m:t>
                      </m:r>
                      <m:sSub>
                        <m:e>
                          <m:r>
                            <m:t>z</m:t>
                          </m:r>
                        </m:e>
                        <m:sub>
                          <m:r>
                            <m:t>0</m:t>
                          </m:r>
                        </m:sub>
                      </m:sSub>
                      <m:r>
                        <m:t>)</m:t>
                      </m:r>
                      <m:r>
                        <m:t>=</m:t>
                      </m:r>
                      <m:r>
                        <m:t>0.5</m:t>
                      </m:r>
                    </m:oMath>
                  </m:oMathPara>
                </a14:m>
              </a:p>
              <a:p>
                <a:pPr lvl="0" marL="0" indent="0">
                  <a:buNone/>
                </a:pPr>
                <a:r>
                  <a:rPr/>
                  <a:t>What’s the unknown here? </a:t>
                </a:r>
                <a14:m>
                  <m:oMath xmlns:m="http://schemas.openxmlformats.org/officeDocument/2006/math">
                    <m:sSub>
                      <m:e>
                        <m:r>
                          <m:t>z</m:t>
                        </m:r>
                      </m:e>
                      <m:sub>
                        <m:r>
                          <m:t>0</m:t>
                        </m:r>
                      </m:sub>
                    </m:sSub>
                  </m:oMath>
                </a14:m>
                <a:r>
                  <a:rPr/>
                  <a:t>!</a:t>
                </a: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How</a:t></a:r><a:r><a:rPr /><a:t> </a:t></a:r><a:r><a:rPr /><a:t>do</a:t></a:r><a:r><a:rPr /><a:t> </a:t></a:r><a:r><a:rPr /><a:t>we</a:t></a:r><a:r><a:rPr /><a:t> </a:t></a:r><a:r><a:rPr /><a:t>solve</a:t></a:r><a:r><a:rPr /><a:t> </a:t></a:r><a:r><a:rPr /><a:t>for</a:t></a:r><a:r><a:rPr /><a:t> </a:t></a:r><a14:m><m:oMath xmlns:m="http://schemas.openxmlformats.org/officeDocument/2006/math"><m:sSub><m:e><m:r><m:t>z</m:t></m:r></m:e><m:sub><m:r><m:t>0</m:t></m:r></m:sub></m:sSub></m:oMath></a14:m><a:r><a:rPr /><a:t>?</a:t></a:r></a:p></p:txBody></p:sp><p:sp><p:nvSpPr><p:cNvPr id="3" name="Content Placeholder 2" /><p:cNvSpPr><a:spLocks noGrp="1" /></p:cNvSpPr><p:nvPr><p:ph idx="1" /></p:nvPr></p:nvSpPr><p:spPr /><p:txBody><a:bodyPr /><a:lstStyle /><a:p><a:pPr lvl="1" /><a:r><a:rPr /><a:t>trial and error?</a:t></a:r></a:p><a:p><a:pPr lvl="1" /><a:r><a:rPr b="1" /><a:t>use R!</a:t></a:r></a:p></p:txBody></p:sp></p:spTree></p:cSld></p:sld>
</file>

<file path=ppt/slides/slide84.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Using</a:t></a:r><a:r><a:rPr /><a:t> </a:t></a:r><a:r><a:rPr /><a:t>R</a:t></a:r><a:r><a:rPr /><a:t> </a:t></a:r><a:r><a:rPr /><a:t>to</a:t></a:r><a:r><a:rPr /><a:t> </a:t></a:r><a:r><a:rPr /><a:t>Find</a:t></a:r><a:r><a:rPr /><a:t> </a:t></a:r><a14:m><m:oMath xmlns:m="http://schemas.openxmlformats.org/officeDocument/2006/math"><m:sSub><m:e><m:r><m:t>z</m:t></m:r></m:e><m:sub><m:r><m:t>0</m:t></m:r></m:sub></m:sSub></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1270000" indent="0"><a:buNone /></a:pPr><a:r><a:rPr sz="1800" b="1"><a:solidFill><a:srgbClr val="007020" /></a:solidFill><a:latin typeface="Courier" /></a:rPr><a:t>qnorm</a:t></a:r><a:r><a:rPr sz="1800"><a:latin typeface="Courier" /></a:rPr><a:t>(</a:t></a:r><a:r><a:rPr sz="1800"><a:solidFill><a:srgbClr val="902000" /></a:solidFill><a:latin typeface="Courier" /></a:rPr><a:t>p =</a:t></a:r><a:r><a:rPr sz="1800"><a:latin typeface="Courier" /></a:rPr><a:t> </a:t></a:r><a:r><a:rPr sz="1800"><a:solidFill><a:srgbClr val="40A070" /></a:solidFill><a:latin typeface="Courier" /></a:rPr><a:t>0.5</a:t></a:r><a:r><a:rPr sz="1800"><a:latin typeface="Courier" /></a:rPr><a:t>, </a:t></a:r><a:r><a:rPr sz="1800"><a:solidFill><a:srgbClr val="902000" /></a:solidFill><a:latin typeface="Courier" /></a:rPr><a:t>mean =</a:t></a:r><a:r><a:rPr sz="1800"><a:latin typeface="Courier" /></a:rPr><a:t> </a:t></a:r><a:r><a:rPr sz="1800"><a:solidFill><a:srgbClr val="40A070" /></a:solidFill><a:latin typeface="Courier" /></a:rPr><a:t>0</a:t></a:r><a:r><a:rPr sz="1800"><a:latin typeface="Courier" /></a:rPr><a:t>, </a:t></a:r><a:r><a:rPr sz="1800"><a:solidFill><a:srgbClr val="902000" /></a:solidFill><a:latin typeface="Courier" /></a:rPr><a:t>sd =</a:t></a:r><a:r><a:rPr sz="1800"><a:latin typeface="Courier" /></a:rPr><a:t> </a:t></a:r><a:r><a:rPr sz="1800"><a:solidFill><a:srgbClr val="40A070" /></a:solidFill><a:latin typeface="Courier" /></a:rPr><a:t>1</a:t></a:r><a:r><a:rPr sz="1800"><a:latin typeface="Courier" /></a:rPr><a:t>, </a:t></a:r><a:r><a:rPr sz="1800"><a:solidFill><a:srgbClr val="902000" /></a:solidFill><a:latin typeface="Courier" /></a:rPr><a:t>lower.tail =</a:t></a:r><a:r><a:rPr sz="1800"><a:latin typeface="Courier" /></a:rPr><a:t> </a:t></a:r><a:r><a:rPr sz="1800"><a:solidFill><a:srgbClr val="007020" /></a:solidFill><a:latin typeface="Courier" /></a:rPr><a:t>TRUE</a:t></a:r><a:r><a:rPr sz="1800"><a:latin typeface="Courier" /></a:rPr><a:t>)</a:t></a:r></a:p><a:p><a:pPr lvl="0" marL="1270000" indent="0"><a:buNone /></a:pPr><a:r><a:rPr sz="1800"><a:latin typeface="Courier" /></a:rPr><a:t>## [1] 0</a:t></a:r></a:p><a:p><a:pPr lvl="0" marL="0" indent="0"><a:buNone /></a:pPr><a:r><a:rPr /><a:t>Does this make sense? This is saying that </a:t></a:r><a14:m><m:oMath xmlns:m="http://schemas.openxmlformats.org/officeDocument/2006/math"><m:sSub><m:e><m:r><m:t>z</m:t></m:r></m:e><m:sub><m:r><m:t>0</m:t></m:r></m:sub></m:sSub><m:r><m:t>=</m:t></m:r><m:r><m:t>0</m:t></m:r></m:oMath></a14:m><a:r><a:rPr /><a:t> has probability to its left of 0.5.</a:t></a:r></a:p><a:p><a:pPr lvl="0" marL="1270000" indent="0"><a:buNone /></a:pPr><a:r><a:rPr sz="1800" b="1"><a:solidFill><a:srgbClr val="007020" /></a:solidFill><a:latin typeface="Courier" /></a:rPr><a:t>pnorm</a:t></a:r><a:r><a:rPr sz="1800"><a:latin typeface="Courier" /></a:rPr><a:t>(</a:t></a:r><a:r><a:rPr sz="1800"><a:solidFill><a:srgbClr val="902000" /></a:solidFill><a:latin typeface="Courier" /></a:rPr><a:t>q =</a:t></a:r><a:r><a:rPr sz="1800"><a:latin typeface="Courier" /></a:rPr><a:t> </a:t></a:r><a:r><a:rPr sz="1800"><a:solidFill><a:srgbClr val="40A070" /></a:solidFill><a:latin typeface="Courier" /></a:rPr><a:t>0</a:t></a:r><a:r><a:rPr sz="1800"><a:latin typeface="Courier" /></a:rPr><a:t>, </a:t></a:r><a:r><a:rPr sz="1800"><a:solidFill><a:srgbClr val="902000" /></a:solidFill><a:latin typeface="Courier" /></a:rPr><a:t>mean =</a:t></a:r><a:r><a:rPr sz="1800"><a:latin typeface="Courier" /></a:rPr><a:t> </a:t></a:r><a:r><a:rPr sz="1800"><a:solidFill><a:srgbClr val="40A070" /></a:solidFill><a:latin typeface="Courier" /></a:rPr><a:t>0</a:t></a:r><a:r><a:rPr sz="1800"><a:latin typeface="Courier" /></a:rPr><a:t>, </a:t></a:r><a:r><a:rPr sz="1800"><a:solidFill><a:srgbClr val="902000" /></a:solidFill><a:latin typeface="Courier" /></a:rPr><a:t>sd =</a:t></a:r><a:r><a:rPr sz="1800"><a:latin typeface="Courier" /></a:rPr><a:t> </a:t></a:r><a:r><a:rPr sz="1800"><a:solidFill><a:srgbClr val="40A070" /></a:solidFill><a:latin typeface="Courier" /></a:rPr><a:t>1</a:t></a:r><a:r><a:rPr sz="1800"><a:latin typeface="Courier" /></a:rPr><a:t>, </a:t></a:r><a:r><a:rPr sz="1800"><a:solidFill><a:srgbClr val="902000" /></a:solidFill><a:latin typeface="Courier" /></a:rPr><a:t>lower.tail =</a:t></a:r><a:r><a:rPr sz="1800"><a:latin typeface="Courier" /></a:rPr><a:t> </a:t></a:r><a:r><a:rPr sz="1800"><a:solidFill><a:srgbClr val="007020" /></a:solidFill><a:latin typeface="Courier" /></a:rPr><a:t>TRUE</a:t></a:r><a:r><a:rPr sz="1800"><a:latin typeface="Courier" /></a:rPr><a:t>)</a:t></a:r></a:p><a:p><a:pPr lvl="0" marL="1270000" indent="0"><a:buNone /></a:pPr><a:r><a:rPr sz="1800"><a:latin typeface="Courier" /></a:rPr><a:t>## [1] 0.5</a:t></a:r></a:p></p:txBody></p:sp></mc:Choice></mc:AlternateContent></p:spTree></p:cSld></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Checking</a:t>
            </a:r>
            <a:r>
              <a:rPr/>
              <a:t> </a:t>
            </a:r>
            <a:r>
              <a:rPr/>
              <a:t>Again</a:t>
            </a:r>
          </a:p>
        </p:txBody>
      </p:sp>
      <p:sp>
        <p:nvSpPr>
          <p:cNvPr id="3" name="Content Placeholder 2"/>
          <p:cNvSpPr>
            <a:spLocks noGrp="1"/>
          </p:cNvSpPr>
          <p:nvPr>
            <p:ph idx="1"/>
          </p:nvPr>
        </p:nvSpPr>
        <p:spPr/>
        <p:txBody>
          <a:bodyPr/>
          <a:lstStyle/>
          <a:p>
            <a:pPr lvl="0" marL="1270000" indent="0">
              <a:buNone/>
            </a:pPr>
            <a:r>
              <a:rPr sz="1800">
                <a:latin typeface="Courier"/>
              </a:rPr>
              <a:t>x &lt;-</a:t>
            </a:r>
            <a:r>
              <a:rPr sz="1800">
                <a:solidFill>
                  <a:srgbClr val="4070A0"/>
                </a:solidFill>
                <a:latin typeface="Courier"/>
              </a:rPr>
              <a:t> </a:t>
            </a:r>
            <a:r>
              <a:rPr sz="1800" b="1">
                <a:solidFill>
                  <a:srgbClr val="007020"/>
                </a:solidFill>
                <a:latin typeface="Courier"/>
              </a:rPr>
              <a:t>seq</a:t>
            </a:r>
            <a:r>
              <a:rPr sz="1800">
                <a:latin typeface="Courier"/>
              </a:rPr>
              <a:t>(</a:t>
            </a:r>
            <a:r>
              <a:rPr sz="1800">
                <a:solidFill>
                  <a:srgbClr val="902000"/>
                </a:solidFill>
                <a:latin typeface="Courier"/>
              </a:rPr>
              <a:t>from =</a:t>
            </a:r>
            <a:r>
              <a:rPr sz="1800">
                <a:latin typeface="Courier"/>
              </a:rPr>
              <a:t> </a:t>
            </a:r>
            <a:r>
              <a:rPr sz="1800">
                <a:solidFill>
                  <a:srgbClr val="40A070"/>
                </a:solidFill>
                <a:latin typeface="Courier"/>
              </a:rPr>
              <a:t>-3</a:t>
            </a:r>
            <a:r>
              <a:rPr sz="1800">
                <a:latin typeface="Courier"/>
              </a:rPr>
              <a:t>, </a:t>
            </a:r>
            <a:r>
              <a:rPr sz="1800">
                <a:solidFill>
                  <a:srgbClr val="902000"/>
                </a:solidFill>
                <a:latin typeface="Courier"/>
              </a:rPr>
              <a:t>to =</a:t>
            </a:r>
            <a:r>
              <a:rPr sz="1800">
                <a:latin typeface="Courier"/>
              </a:rPr>
              <a:t> </a:t>
            </a:r>
            <a:r>
              <a:rPr sz="1800">
                <a:solidFill>
                  <a:srgbClr val="40A070"/>
                </a:solidFill>
                <a:latin typeface="Courier"/>
              </a:rPr>
              <a:t>3</a:t>
            </a:r>
            <a:r>
              <a:rPr sz="1800">
                <a:latin typeface="Courier"/>
              </a:rPr>
              <a:t>, </a:t>
            </a:r>
            <a:r>
              <a:rPr sz="1800">
                <a:solidFill>
                  <a:srgbClr val="902000"/>
                </a:solidFill>
                <a:latin typeface="Courier"/>
              </a:rPr>
              <a:t>by =</a:t>
            </a:r>
            <a:r>
              <a:rPr sz="1800">
                <a:latin typeface="Courier"/>
              </a:rPr>
              <a:t> </a:t>
            </a:r>
            <a:r>
              <a:rPr sz="1800">
                <a:solidFill>
                  <a:srgbClr val="40A070"/>
                </a:solidFill>
                <a:latin typeface="Courier"/>
              </a:rPr>
              <a:t>0.01</a:t>
            </a:r>
            <a:r>
              <a:rPr sz="1800">
                <a:latin typeface="Courier"/>
              </a:rPr>
              <a:t>)</a:t>
            </a:r>
            <a:br/>
            <a:r>
              <a:rPr sz="1800" b="1">
                <a:solidFill>
                  <a:srgbClr val="007020"/>
                </a:solidFill>
                <a:latin typeface="Courier"/>
              </a:rPr>
              <a:t>plot</a:t>
            </a:r>
            <a:r>
              <a:rPr sz="1800">
                <a:latin typeface="Courier"/>
              </a:rPr>
              <a:t>(x, </a:t>
            </a:r>
            <a:r>
              <a:rPr sz="1800" b="1">
                <a:solidFill>
                  <a:srgbClr val="007020"/>
                </a:solidFill>
                <a:latin typeface="Courier"/>
              </a:rPr>
              <a:t>dnorm</a:t>
            </a:r>
            <a:r>
              <a:rPr sz="1800">
                <a:latin typeface="Courier"/>
              </a:rPr>
              <a:t>(x), </a:t>
            </a:r>
            <a:r>
              <a:rPr sz="1800">
                <a:solidFill>
                  <a:srgbClr val="902000"/>
                </a:solidFill>
                <a:latin typeface="Courier"/>
              </a:rPr>
              <a:t>type =</a:t>
            </a:r>
            <a:r>
              <a:rPr sz="1800">
                <a:latin typeface="Courier"/>
              </a:rPr>
              <a:t> </a:t>
            </a:r>
            <a:r>
              <a:rPr sz="1800">
                <a:solidFill>
                  <a:srgbClr val="4070A0"/>
                </a:solidFill>
                <a:latin typeface="Courier"/>
              </a:rPr>
              <a:t>"l"</a:t>
            </a:r>
            <a:r>
              <a:rPr sz="1800">
                <a:latin typeface="Courier"/>
              </a:rPr>
              <a:t>, </a:t>
            </a:r>
            <a:r>
              <a:rPr sz="1800">
                <a:solidFill>
                  <a:srgbClr val="902000"/>
                </a:solidFill>
                <a:latin typeface="Courier"/>
              </a:rPr>
              <a:t>xlab =</a:t>
            </a:r>
            <a:r>
              <a:rPr sz="1800">
                <a:latin typeface="Courier"/>
              </a:rPr>
              <a:t> </a:t>
            </a:r>
            <a:r>
              <a:rPr sz="1800">
                <a:solidFill>
                  <a:srgbClr val="4070A0"/>
                </a:solidFill>
                <a:latin typeface="Courier"/>
              </a:rPr>
              <a:t>"Z"</a:t>
            </a:r>
            <a:r>
              <a:rPr sz="1800">
                <a:latin typeface="Courier"/>
              </a:rPr>
              <a:t>)</a:t>
            </a:r>
            <a:br/>
            <a:r>
              <a:rPr sz="1800" b="1">
                <a:solidFill>
                  <a:srgbClr val="007020"/>
                </a:solidFill>
                <a:latin typeface="Courier"/>
              </a:rPr>
              <a:t>abline</a:t>
            </a:r>
            <a:r>
              <a:rPr sz="1800">
                <a:latin typeface="Courier"/>
              </a:rPr>
              <a:t>(</a:t>
            </a:r>
            <a:r>
              <a:rPr sz="1800">
                <a:solidFill>
                  <a:srgbClr val="902000"/>
                </a:solidFill>
                <a:latin typeface="Courier"/>
              </a:rPr>
              <a:t>h =</a:t>
            </a:r>
            <a:r>
              <a:rPr sz="1800">
                <a:latin typeface="Courier"/>
              </a:rPr>
              <a:t> </a:t>
            </a:r>
            <a:r>
              <a:rPr sz="1800">
                <a:solidFill>
                  <a:srgbClr val="40A070"/>
                </a:solidFill>
                <a:latin typeface="Courier"/>
              </a:rPr>
              <a:t>0</a:t>
            </a:r>
            <a:r>
              <a:rPr sz="1800">
                <a:latin typeface="Courier"/>
              </a:rPr>
              <a:t>)</a:t>
            </a:r>
            <a:br/>
            <a:r>
              <a:rPr sz="1800" b="1">
                <a:solidFill>
                  <a:srgbClr val="007020"/>
                </a:solidFill>
                <a:latin typeface="Courier"/>
              </a:rPr>
              <a:t>abline</a:t>
            </a:r>
            <a:r>
              <a:rPr sz="1800">
                <a:latin typeface="Courier"/>
              </a:rPr>
              <a:t>(</a:t>
            </a:r>
            <a:r>
              <a:rPr sz="1800">
                <a:solidFill>
                  <a:srgbClr val="902000"/>
                </a:solidFill>
                <a:latin typeface="Courier"/>
              </a:rPr>
              <a:t>v =</a:t>
            </a:r>
            <a:r>
              <a:rPr sz="1800">
                <a:latin typeface="Courier"/>
              </a:rPr>
              <a:t> </a:t>
            </a:r>
            <a:r>
              <a:rPr sz="1800">
                <a:solidFill>
                  <a:srgbClr val="40A070"/>
                </a:solidFill>
                <a:latin typeface="Courier"/>
              </a:rPr>
              <a:t>0</a:t>
            </a:r>
            <a:r>
              <a:rPr sz="1800">
                <a:latin typeface="Courier"/>
              </a:rPr>
              <a:t>, </a:t>
            </a:r>
            <a:r>
              <a:rPr sz="1800">
                <a:solidFill>
                  <a:srgbClr val="902000"/>
                </a:solidFill>
                <a:latin typeface="Courier"/>
              </a:rPr>
              <a:t>col =</a:t>
            </a:r>
            <a:r>
              <a:rPr sz="1800">
                <a:latin typeface="Courier"/>
              </a:rPr>
              <a:t> </a:t>
            </a:r>
            <a:r>
              <a:rPr sz="1800">
                <a:solidFill>
                  <a:srgbClr val="4070A0"/>
                </a:solidFill>
                <a:latin typeface="Courier"/>
              </a:rPr>
              <a:t>"red"</a:t>
            </a:r>
            <a:r>
              <a:rPr sz="1800">
                <a:latin typeface="Courier"/>
              </a:rPr>
              <a:t>)</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cture06_files/figure-pptx/unnamed-chunk-4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value of </a:t>
                </a:r>
                <a14:m>
                  <m:oMath xmlns:m="http://schemas.openxmlformats.org/officeDocument/2006/math">
                    <m:sSub>
                      <m:e>
                        <m:r>
                          <m:t>z</m:t>
                        </m:r>
                      </m:e>
                      <m:sub>
                        <m:r>
                          <m:t>0</m:t>
                        </m:r>
                      </m:sub>
                    </m:sSub>
                  </m:oMath>
                </a14:m>
                <a:r>
                  <a:rPr/>
                  <a:t> has </a:t>
                </a:r>
                <a14:m>
                  <m:oMath xmlns:m="http://schemas.openxmlformats.org/officeDocument/2006/math">
                    <m:r>
                      <m:t>P</m:t>
                    </m:r>
                    <m:r>
                      <m:t>(</m:t>
                    </m:r>
                    <m:r>
                      <m:t>−</m:t>
                    </m:r>
                    <m:sSub>
                      <m:e>
                        <m:r>
                          <m:t>z</m:t>
                        </m:r>
                      </m:e>
                      <m:sub>
                        <m:r>
                          <m:t>0</m:t>
                        </m:r>
                      </m:sub>
                    </m:sSub>
                    <m:r>
                      <m:t>≤</m:t>
                    </m:r>
                    <m:r>
                      <m:t>Z</m:t>
                    </m:r>
                    <m:r>
                      <m:t>≤</m:t>
                    </m:r>
                    <m:sSub>
                      <m:e>
                        <m:r>
                          <m:t>z</m:t>
                        </m:r>
                      </m:e>
                      <m:sub>
                        <m:r>
                          <m:t>0</m:t>
                        </m:r>
                      </m:sub>
                    </m:sSub>
                    <m:r>
                      <m:t>)</m:t>
                    </m:r>
                    <m:r>
                      <m:t>=</m:t>
                    </m:r>
                    <m:r>
                      <m:t>0.3</m:t>
                    </m:r>
                  </m:oMath>
                </a14:m>
                <a:r>
                  <a:rPr/>
                  <a:t>?</a:t>
                </a: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value of </a:t>
                </a:r>
                <a14:m>
                  <m:oMath xmlns:m="http://schemas.openxmlformats.org/officeDocument/2006/math">
                    <m:sSub>
                      <m:e>
                        <m:r>
                          <m:t>z</m:t>
                        </m:r>
                      </m:e>
                      <m:sub>
                        <m:r>
                          <m:t>0</m:t>
                        </m:r>
                      </m:sub>
                    </m:sSub>
                  </m:oMath>
                </a14:m>
                <a:r>
                  <a:rPr/>
                  <a:t> has </a:t>
                </a:r>
                <a14:m>
                  <m:oMath xmlns:m="http://schemas.openxmlformats.org/officeDocument/2006/math">
                    <m:r>
                      <m:t>P</m:t>
                    </m:r>
                    <m:r>
                      <m:t>(</m:t>
                    </m:r>
                    <m:r>
                      <m:t>−</m:t>
                    </m:r>
                    <m:sSub>
                      <m:e>
                        <m:r>
                          <m:t>z</m:t>
                        </m:r>
                      </m:e>
                      <m:sub>
                        <m:r>
                          <m:t>0</m:t>
                        </m:r>
                      </m:sub>
                    </m:sSub>
                    <m:r>
                      <m:t>≤</m:t>
                    </m:r>
                    <m:r>
                      <m:t>Z</m:t>
                    </m:r>
                    <m:r>
                      <m:t>≤</m:t>
                    </m:r>
                    <m:sSub>
                      <m:e>
                        <m:r>
                          <m:t>z</m:t>
                        </m:r>
                      </m:e>
                      <m:sub>
                        <m:r>
                          <m:t>0</m:t>
                        </m:r>
                      </m:sub>
                    </m:sSub>
                    <m:r>
                      <m:t>)</m:t>
                    </m:r>
                    <m:r>
                      <m:t>=</m:t>
                    </m:r>
                    <m:r>
                      <m:t>0.3</m:t>
                    </m:r>
                  </m:oMath>
                </a14:m>
                <a:r>
                  <a:rPr/>
                  <a:t>?</a:t>
                </a: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cture06_files/figure-pptx/unnamed-chunk-46-1.png" id="0" name="Picture 1"/>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Standardizing</a:t>
            </a:r>
            <a:r>
              <a:rPr/>
              <a:t> </a:t>
            </a:r>
            <a:r>
              <a:rPr/>
              <a:t>with</a:t>
            </a:r>
            <a:r>
              <a:rPr/>
              <a:t> </a:t>
            </a:r>
            <a:r>
              <a:rPr/>
              <a:t>Z-scores</a:t>
            </a:r>
            <a:r>
              <a:rPr/>
              <a:t> </a:t>
            </a:r>
            <a:r>
              <a:rPr/>
              <a:t>(continued)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These are called </a:t>
                </a:r>
                <a:r>
                  <a:rPr b="1"/>
                  <a:t>standardized scores</a:t>
                </a:r>
                <a:r>
                  <a:rPr/>
                  <a:t>, or </a:t>
                </a:r>
                <a:r>
                  <a:rPr b="1"/>
                  <a:t>Z-scores</a:t>
                </a:r>
                <a:r>
                  <a:rPr/>
                  <a:t> (or </a:t>
                </a:r>
                <a:r>
                  <a:rPr b="1"/>
                  <a:t>Z scores</a:t>
                </a:r>
                <a:r>
                  <a:rPr/>
                  <a:t>).</a:t>
                </a:r>
              </a:p>
              <a:p>
                <a:pPr lvl="1"/>
                <a:r>
                  <a:rPr/>
                  <a:t>Z score of an observation is the number of standard deviations it falls above or below the mean.</a:t>
                </a:r>
              </a:p>
              <a:p>
                <a:pPr lvl="1"/>
                <a14:m>
                  <m:oMathPara xmlns:m="http://schemas.openxmlformats.org/officeDocument/2006/math">
                    <m:oMathParaPr>
                      <m:jc m:val="center"/>
                    </m:oMathParaPr>
                    <m:oMath>
                      <m:r>
                        <m:t>Z</m:t>
                      </m:r>
                      <m:r>
                        <m:t>=</m:t>
                      </m:r>
                      <m:r>
                        <m:t>(</m:t>
                      </m:r>
                      <m:r>
                        <m:rPr>
                          <m:sty m:val="p"/>
                        </m:rPr>
                        <m:t>observation</m:t>
                      </m:r>
                      <m:r>
                        <m:t>−</m:t>
                      </m:r>
                      <m:r>
                        <m:rPr>
                          <m:sty m:val="p"/>
                        </m:rPr>
                        <m:t>mean</m:t>
                      </m:r>
                      <m:r>
                        <m:t>)</m:t>
                      </m:r>
                      <m:r>
                        <m:t>/</m:t>
                      </m:r>
                      <m:r>
                        <m:rPr>
                          <m:sty m:val="p"/>
                        </m:rPr>
                        <m:t>SD</m:t>
                      </m:r>
                    </m:oMath>
                  </m:oMathPara>
                </a14:m>
              </a:p>
              <a:p>
                <a:pPr lvl="1"/>
                <a:r>
                  <a:rPr/>
                  <a:t>Z scores are defined for distributions of any shape, but only when the distribution is normal can we use Z scores to calculate percentiles.</a:t>
                </a:r>
              </a:p>
              <a:p>
                <a:pPr lvl="1"/>
                <a:r>
                  <a:rPr/>
                  <a:t>Observations that are more than 2 SD away from the mean (</a:t>
                </a:r>
                <a14:m>
                  <m:oMath xmlns:m="http://schemas.openxmlformats.org/officeDocument/2006/math">
                    <m:r>
                      <m:t>|</m:t>
                    </m:r>
                    <m:r>
                      <m:t>Z</m:t>
                    </m:r>
                    <m:r>
                      <m:t>|</m:t>
                    </m:r>
                    <m:r>
                      <m:t>&gt;</m:t>
                    </m:r>
                    <m:r>
                      <m:t>2</m:t>
                    </m:r>
                  </m:oMath>
                </a14:m>
                <a:r>
                  <a:rPr/>
                  <a:t>) are usually considered unusual.</a:t>
                </a:r>
              </a:p>
            </p:txBody>
          </p:sp>
        </mc:Choice>
      </mc:AlternateContent>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So what do we actually need to run?</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qnorm</a:t>
                </a:r>
                <a:r>
                  <a:rPr sz="1800">
                    <a:latin typeface="Courier"/>
                  </a:rPr>
                  <a:t>(</a:t>
                </a:r>
                <a:r>
                  <a:rPr sz="1800">
                    <a:solidFill>
                      <a:srgbClr val="902000"/>
                    </a:solidFill>
                    <a:latin typeface="Courier"/>
                  </a:rPr>
                  <a:t>p =</a:t>
                </a:r>
                <a:r>
                  <a:rPr sz="1800">
                    <a:latin typeface="Courier"/>
                  </a:rPr>
                  <a:t> </a:t>
                </a:r>
                <a:r>
                  <a:rPr sz="1800">
                    <a:solidFill>
                      <a:srgbClr val="40A070"/>
                    </a:solidFill>
                    <a:latin typeface="Courier"/>
                  </a:rPr>
                  <a:t>0.15</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1</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TRUE</a:t>
                </a:r>
                <a:r>
                  <a:rPr sz="1800">
                    <a:latin typeface="Courier"/>
                  </a:rPr>
                  <a:t>)</a:t>
                </a:r>
              </a:p>
              <a:p>
                <a:pPr lvl="0" marL="1270000" indent="0">
                  <a:buNone/>
                </a:pPr>
                <a:r>
                  <a:rPr sz="1800">
                    <a:latin typeface="Courier"/>
                  </a:rPr>
                  <a:t>## [1] -1.036433</a:t>
                </a:r>
              </a:p>
              <a:p>
                <a:pPr lvl="0" marL="0" indent="0">
                  <a:buNone/>
                </a:pPr>
                <a:r>
                  <a:rPr/>
                  <a:t>This is </a:t>
                </a:r>
                <a:r>
                  <a:rPr b="1"/>
                  <a:t>-z0</a:t>
                </a:r>
                <a:r>
                  <a:rPr/>
                  <a:t>, because we used 0.15 area to the left, and </a:t>
                </a:r>
                <a:r>
                  <a:rPr b="1"/>
                  <a:t>lower.tail = TRUE</a:t>
                </a:r>
                <a:r>
                  <a:rPr/>
                  <a:t>.</a:t>
                </a:r>
              </a:p>
              <a:p>
                <a:pPr lvl="0" marL="1270000" indent="0">
                  <a:buNone/>
                </a:pPr>
                <a:r>
                  <a:rPr sz="1800" b="1">
                    <a:solidFill>
                      <a:srgbClr val="007020"/>
                    </a:solidFill>
                    <a:latin typeface="Courier"/>
                  </a:rPr>
                  <a:t>qnorm</a:t>
                </a:r>
                <a:r>
                  <a:rPr sz="1800">
                    <a:latin typeface="Courier"/>
                  </a:rPr>
                  <a:t>(</a:t>
                </a:r>
                <a:r>
                  <a:rPr sz="1800">
                    <a:solidFill>
                      <a:srgbClr val="902000"/>
                    </a:solidFill>
                    <a:latin typeface="Courier"/>
                  </a:rPr>
                  <a:t>p =</a:t>
                </a:r>
                <a:r>
                  <a:rPr sz="1800">
                    <a:latin typeface="Courier"/>
                  </a:rPr>
                  <a:t> </a:t>
                </a:r>
                <a:r>
                  <a:rPr sz="1800">
                    <a:solidFill>
                      <a:srgbClr val="40A070"/>
                    </a:solidFill>
                    <a:latin typeface="Courier"/>
                  </a:rPr>
                  <a:t>0.15</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1</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1.036433</a:t>
                </a:r>
              </a:p>
              <a:p>
                <a:pPr lvl="0" marL="0" indent="0">
                  <a:buNone/>
                </a:pPr>
                <a:r>
                  <a:rPr/>
                  <a:t>And this is </a:t>
                </a:r>
                <a14:m>
                  <m:oMath xmlns:m="http://schemas.openxmlformats.org/officeDocument/2006/math">
                    <m:sSub>
                      <m:e>
                        <m:r>
                          <m:t>z</m:t>
                        </m:r>
                      </m:e>
                      <m:sub>
                        <m:r>
                          <m:t>0</m:t>
                        </m:r>
                      </m:sub>
                    </m:sSub>
                  </m:oMath>
                </a14:m>
                <a:r>
                  <a:rPr/>
                  <a:t>, because </a:t>
                </a:r>
                <a:r>
                  <a:rPr b="1"/>
                  <a:t>lower.tail = FALSE</a:t>
                </a:r>
                <a:r>
                  <a:rPr/>
                  <a:t>.</a:t>
                </a: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Extras</a:t>
            </a:r>
          </a:p>
        </p:txBody>
      </p:sp>
      <p:sp>
        <p:nvSpPr>
          <p:cNvPr id="3" name="Content Placeholder 2"/>
          <p:cNvSpPr>
            <a:spLocks noGrp="1"/>
          </p:cNvSpPr>
          <p:nvPr>
            <p:ph idx="1"/>
          </p:nvPr>
        </p:nvSpPr>
        <p:spPr/>
        <p:txBody>
          <a:bodyPr/>
          <a:lstStyle/>
          <a:p>
            <a:pPr lvl="0" marL="0" indent="0">
              <a:buNone/>
            </a:pPr>
            <a:r>
              <a:rPr/>
              <a:t>Watch for a video in the Extras folder with some additional examples solving these inverse problems: it’s a very important idea!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06</dc:title>
  <dc:creator/>
  <cp:keywords/>
  <dcterms:created xsi:type="dcterms:W3CDTF">2020-05-19T16:40:04Z</dcterms:created>
  <dcterms:modified xsi:type="dcterms:W3CDTF">2020-05-19T16:40:04Z</dcterms:modified>
</cp:coreProperties>
</file>